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473FB7E-E080-4E0D-A059-5B460A410A98}" type="datetimeFigureOut">
              <a:rPr lang="en-IN" smtClean="0"/>
              <a:t>04-05-2023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7E73AE-04A7-428E-BDF7-55F8C6C65462}" type="slidenum">
              <a:rPr lang="en-IN" smtClean="0"/>
              <a:t>‹#›</a:t>
            </a:fld>
            <a:endParaRPr lang="en-IN"/>
          </a:p>
        </p:txBody>
      </p:sp>
    </p:spTree>
    <p:extLst>
      <p:ext uri="{BB962C8B-B14F-4D97-AF65-F5344CB8AC3E}">
        <p14:creationId xmlns:p14="http://schemas.microsoft.com/office/powerpoint/2010/main" val="1055581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73FB7E-E080-4E0D-A059-5B460A410A98}"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7E73AE-04A7-428E-BDF7-55F8C6C65462}" type="slidenum">
              <a:rPr lang="en-IN" smtClean="0"/>
              <a:t>‹#›</a:t>
            </a:fld>
            <a:endParaRPr lang="en-IN"/>
          </a:p>
        </p:txBody>
      </p:sp>
    </p:spTree>
    <p:extLst>
      <p:ext uri="{BB962C8B-B14F-4D97-AF65-F5344CB8AC3E}">
        <p14:creationId xmlns:p14="http://schemas.microsoft.com/office/powerpoint/2010/main" val="3744579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73FB7E-E080-4E0D-A059-5B460A410A98}"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7E73AE-04A7-428E-BDF7-55F8C6C65462}" type="slidenum">
              <a:rPr lang="en-IN" smtClean="0"/>
              <a:t>‹#›</a:t>
            </a:fld>
            <a:endParaRPr lang="en-IN"/>
          </a:p>
        </p:txBody>
      </p:sp>
    </p:spTree>
    <p:extLst>
      <p:ext uri="{BB962C8B-B14F-4D97-AF65-F5344CB8AC3E}">
        <p14:creationId xmlns:p14="http://schemas.microsoft.com/office/powerpoint/2010/main" val="1767884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73FB7E-E080-4E0D-A059-5B460A410A98}"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7E73AE-04A7-428E-BDF7-55F8C6C65462}"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51951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73FB7E-E080-4E0D-A059-5B460A410A98}"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7E73AE-04A7-428E-BDF7-55F8C6C65462}" type="slidenum">
              <a:rPr lang="en-IN" smtClean="0"/>
              <a:t>‹#›</a:t>
            </a:fld>
            <a:endParaRPr lang="en-IN"/>
          </a:p>
        </p:txBody>
      </p:sp>
    </p:spTree>
    <p:extLst>
      <p:ext uri="{BB962C8B-B14F-4D97-AF65-F5344CB8AC3E}">
        <p14:creationId xmlns:p14="http://schemas.microsoft.com/office/powerpoint/2010/main" val="3359626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473FB7E-E080-4E0D-A059-5B460A410A98}" type="datetimeFigureOut">
              <a:rPr lang="en-IN" smtClean="0"/>
              <a:t>04-05-2023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7E73AE-04A7-428E-BDF7-55F8C6C65462}" type="slidenum">
              <a:rPr lang="en-IN" smtClean="0"/>
              <a:t>‹#›</a:t>
            </a:fld>
            <a:endParaRPr lang="en-IN"/>
          </a:p>
        </p:txBody>
      </p:sp>
    </p:spTree>
    <p:extLst>
      <p:ext uri="{BB962C8B-B14F-4D97-AF65-F5344CB8AC3E}">
        <p14:creationId xmlns:p14="http://schemas.microsoft.com/office/powerpoint/2010/main" val="1026799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473FB7E-E080-4E0D-A059-5B460A410A98}" type="datetimeFigureOut">
              <a:rPr lang="en-IN" smtClean="0"/>
              <a:t>04-05-2023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7E73AE-04A7-428E-BDF7-55F8C6C65462}" type="slidenum">
              <a:rPr lang="en-IN" smtClean="0"/>
              <a:t>‹#›</a:t>
            </a:fld>
            <a:endParaRPr lang="en-IN"/>
          </a:p>
        </p:txBody>
      </p:sp>
    </p:spTree>
    <p:extLst>
      <p:ext uri="{BB962C8B-B14F-4D97-AF65-F5344CB8AC3E}">
        <p14:creationId xmlns:p14="http://schemas.microsoft.com/office/powerpoint/2010/main" val="2621964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73FB7E-E080-4E0D-A059-5B460A410A98}"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7E73AE-04A7-428E-BDF7-55F8C6C65462}" type="slidenum">
              <a:rPr lang="en-IN" smtClean="0"/>
              <a:t>‹#›</a:t>
            </a:fld>
            <a:endParaRPr lang="en-IN"/>
          </a:p>
        </p:txBody>
      </p:sp>
    </p:spTree>
    <p:extLst>
      <p:ext uri="{BB962C8B-B14F-4D97-AF65-F5344CB8AC3E}">
        <p14:creationId xmlns:p14="http://schemas.microsoft.com/office/powerpoint/2010/main" val="15899438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73FB7E-E080-4E0D-A059-5B460A410A98}"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7E73AE-04A7-428E-BDF7-55F8C6C65462}" type="slidenum">
              <a:rPr lang="en-IN" smtClean="0"/>
              <a:t>‹#›</a:t>
            </a:fld>
            <a:endParaRPr lang="en-IN"/>
          </a:p>
        </p:txBody>
      </p:sp>
    </p:spTree>
    <p:extLst>
      <p:ext uri="{BB962C8B-B14F-4D97-AF65-F5344CB8AC3E}">
        <p14:creationId xmlns:p14="http://schemas.microsoft.com/office/powerpoint/2010/main" val="1326407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73FB7E-E080-4E0D-A059-5B460A410A98}"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7E73AE-04A7-428E-BDF7-55F8C6C65462}" type="slidenum">
              <a:rPr lang="en-IN" smtClean="0"/>
              <a:t>‹#›</a:t>
            </a:fld>
            <a:endParaRPr lang="en-IN"/>
          </a:p>
        </p:txBody>
      </p:sp>
    </p:spTree>
    <p:extLst>
      <p:ext uri="{BB962C8B-B14F-4D97-AF65-F5344CB8AC3E}">
        <p14:creationId xmlns:p14="http://schemas.microsoft.com/office/powerpoint/2010/main" val="3087125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73FB7E-E080-4E0D-A059-5B460A410A98}"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7E73AE-04A7-428E-BDF7-55F8C6C65462}" type="slidenum">
              <a:rPr lang="en-IN" smtClean="0"/>
              <a:t>‹#›</a:t>
            </a:fld>
            <a:endParaRPr lang="en-IN"/>
          </a:p>
        </p:txBody>
      </p:sp>
    </p:spTree>
    <p:extLst>
      <p:ext uri="{BB962C8B-B14F-4D97-AF65-F5344CB8AC3E}">
        <p14:creationId xmlns:p14="http://schemas.microsoft.com/office/powerpoint/2010/main" val="2686637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73FB7E-E080-4E0D-A059-5B460A410A98}"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7E73AE-04A7-428E-BDF7-55F8C6C65462}" type="slidenum">
              <a:rPr lang="en-IN" smtClean="0"/>
              <a:t>‹#›</a:t>
            </a:fld>
            <a:endParaRPr lang="en-IN"/>
          </a:p>
        </p:txBody>
      </p:sp>
    </p:spTree>
    <p:extLst>
      <p:ext uri="{BB962C8B-B14F-4D97-AF65-F5344CB8AC3E}">
        <p14:creationId xmlns:p14="http://schemas.microsoft.com/office/powerpoint/2010/main" val="666279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73FB7E-E080-4E0D-A059-5B460A410A98}" type="datetimeFigureOut">
              <a:rPr lang="en-IN" smtClean="0"/>
              <a:t>04-05-2023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7E73AE-04A7-428E-BDF7-55F8C6C65462}" type="slidenum">
              <a:rPr lang="en-IN" smtClean="0"/>
              <a:t>‹#›</a:t>
            </a:fld>
            <a:endParaRPr lang="en-IN"/>
          </a:p>
        </p:txBody>
      </p:sp>
    </p:spTree>
    <p:extLst>
      <p:ext uri="{BB962C8B-B14F-4D97-AF65-F5344CB8AC3E}">
        <p14:creationId xmlns:p14="http://schemas.microsoft.com/office/powerpoint/2010/main" val="1801432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73FB7E-E080-4E0D-A059-5B460A410A98}" type="datetimeFigureOut">
              <a:rPr lang="en-IN" smtClean="0"/>
              <a:t>04-05-2023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7E73AE-04A7-428E-BDF7-55F8C6C65462}" type="slidenum">
              <a:rPr lang="en-IN" smtClean="0"/>
              <a:t>‹#›</a:t>
            </a:fld>
            <a:endParaRPr lang="en-IN"/>
          </a:p>
        </p:txBody>
      </p:sp>
    </p:spTree>
    <p:extLst>
      <p:ext uri="{BB962C8B-B14F-4D97-AF65-F5344CB8AC3E}">
        <p14:creationId xmlns:p14="http://schemas.microsoft.com/office/powerpoint/2010/main" val="3372495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73FB7E-E080-4E0D-A059-5B460A410A98}" type="datetimeFigureOut">
              <a:rPr lang="en-IN" smtClean="0"/>
              <a:t>04-05-2023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7E73AE-04A7-428E-BDF7-55F8C6C65462}" type="slidenum">
              <a:rPr lang="en-IN" smtClean="0"/>
              <a:t>‹#›</a:t>
            </a:fld>
            <a:endParaRPr lang="en-IN"/>
          </a:p>
        </p:txBody>
      </p:sp>
    </p:spTree>
    <p:extLst>
      <p:ext uri="{BB962C8B-B14F-4D97-AF65-F5344CB8AC3E}">
        <p14:creationId xmlns:p14="http://schemas.microsoft.com/office/powerpoint/2010/main" val="3655106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73FB7E-E080-4E0D-A059-5B460A410A98}"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7E73AE-04A7-428E-BDF7-55F8C6C65462}" type="slidenum">
              <a:rPr lang="en-IN" smtClean="0"/>
              <a:t>‹#›</a:t>
            </a:fld>
            <a:endParaRPr lang="en-IN"/>
          </a:p>
        </p:txBody>
      </p:sp>
    </p:spTree>
    <p:extLst>
      <p:ext uri="{BB962C8B-B14F-4D97-AF65-F5344CB8AC3E}">
        <p14:creationId xmlns:p14="http://schemas.microsoft.com/office/powerpoint/2010/main" val="1977296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73FB7E-E080-4E0D-A059-5B460A410A98}"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7E73AE-04A7-428E-BDF7-55F8C6C65462}" type="slidenum">
              <a:rPr lang="en-IN" smtClean="0"/>
              <a:t>‹#›</a:t>
            </a:fld>
            <a:endParaRPr lang="en-IN"/>
          </a:p>
        </p:txBody>
      </p:sp>
    </p:spTree>
    <p:extLst>
      <p:ext uri="{BB962C8B-B14F-4D97-AF65-F5344CB8AC3E}">
        <p14:creationId xmlns:p14="http://schemas.microsoft.com/office/powerpoint/2010/main" val="4230309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473FB7E-E080-4E0D-A059-5B460A410A98}" type="datetimeFigureOut">
              <a:rPr lang="en-IN" smtClean="0"/>
              <a:t>04-05-2023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C7E73AE-04A7-428E-BDF7-55F8C6C65462}" type="slidenum">
              <a:rPr lang="en-IN" smtClean="0"/>
              <a:t>‹#›</a:t>
            </a:fld>
            <a:endParaRPr lang="en-IN"/>
          </a:p>
        </p:txBody>
      </p:sp>
    </p:spTree>
    <p:extLst>
      <p:ext uri="{BB962C8B-B14F-4D97-AF65-F5344CB8AC3E}">
        <p14:creationId xmlns:p14="http://schemas.microsoft.com/office/powerpoint/2010/main" val="42225217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45784-3B7C-CB04-DFAF-BAC164C0CBFF}"/>
              </a:ext>
            </a:extLst>
          </p:cNvPr>
          <p:cNvSpPr>
            <a:spLocks noGrp="1"/>
          </p:cNvSpPr>
          <p:nvPr>
            <p:ph type="ctrTitle"/>
          </p:nvPr>
        </p:nvSpPr>
        <p:spPr/>
        <p:txBody>
          <a:bodyPr>
            <a:normAutofit/>
          </a:bodyPr>
          <a:lstStyle/>
          <a:p>
            <a:r>
              <a:rPr lang="en-IN" sz="5400" b="1" dirty="0" err="1"/>
              <a:t>AtliQ</a:t>
            </a:r>
            <a:r>
              <a:rPr lang="en-IN" sz="5400" b="1" dirty="0"/>
              <a:t>  </a:t>
            </a:r>
            <a:r>
              <a:rPr lang="en-IN" sz="5400" b="1" dirty="0" err="1"/>
              <a:t>Hardwares</a:t>
            </a:r>
            <a:endParaRPr lang="en-IN" sz="5400" b="1" dirty="0"/>
          </a:p>
        </p:txBody>
      </p:sp>
      <p:sp>
        <p:nvSpPr>
          <p:cNvPr id="3" name="Subtitle 2">
            <a:extLst>
              <a:ext uri="{FF2B5EF4-FFF2-40B4-BE49-F238E27FC236}">
                <a16:creationId xmlns:a16="http://schemas.microsoft.com/office/drawing/2014/main" id="{0AF09FCA-4922-8C9E-3986-F04DE27B3695}"/>
              </a:ext>
            </a:extLst>
          </p:cNvPr>
          <p:cNvSpPr>
            <a:spLocks noGrp="1"/>
          </p:cNvSpPr>
          <p:nvPr>
            <p:ph type="subTitle" idx="1"/>
          </p:nvPr>
        </p:nvSpPr>
        <p:spPr/>
        <p:txBody>
          <a:bodyPr>
            <a:noAutofit/>
          </a:bodyPr>
          <a:lstStyle/>
          <a:p>
            <a:r>
              <a:rPr lang="en-IN" sz="6000" b="1" dirty="0"/>
              <a:t>CONSUMER GOODS AD_HOC INSIGHTS (EDL)</a:t>
            </a:r>
          </a:p>
        </p:txBody>
      </p:sp>
      <p:pic>
        <p:nvPicPr>
          <p:cNvPr id="5" name="Picture 4">
            <a:extLst>
              <a:ext uri="{FF2B5EF4-FFF2-40B4-BE49-F238E27FC236}">
                <a16:creationId xmlns:a16="http://schemas.microsoft.com/office/drawing/2014/main" id="{6A9DCF5A-CDCE-596A-E0FA-FBF8C133FE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109" y="226787"/>
            <a:ext cx="2057687" cy="1886213"/>
          </a:xfrm>
          <a:prstGeom prst="rect">
            <a:avLst/>
          </a:prstGeom>
        </p:spPr>
      </p:pic>
    </p:spTree>
    <p:extLst>
      <p:ext uri="{BB962C8B-B14F-4D97-AF65-F5344CB8AC3E}">
        <p14:creationId xmlns:p14="http://schemas.microsoft.com/office/powerpoint/2010/main" val="1134801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43432-2B60-D013-EC24-332C4CF705BF}"/>
              </a:ext>
            </a:extLst>
          </p:cNvPr>
          <p:cNvSpPr>
            <a:spLocks noGrp="1"/>
          </p:cNvSpPr>
          <p:nvPr>
            <p:ph type="title"/>
          </p:nvPr>
        </p:nvSpPr>
        <p:spPr/>
        <p:txBody>
          <a:bodyPr>
            <a:normAutofit/>
          </a:bodyPr>
          <a:lstStyle/>
          <a:p>
            <a:r>
              <a:rPr lang="en-IN" sz="3200" b="1" dirty="0"/>
              <a:t>Question 10- </a:t>
            </a:r>
            <a:r>
              <a:rPr lang="en-US" sz="3200" b="1" dirty="0"/>
              <a:t>Get the Top 3 products in each division that have a high </a:t>
            </a:r>
            <a:r>
              <a:rPr lang="en-US" sz="3200" b="1" dirty="0" err="1"/>
              <a:t>total_sold_quantity</a:t>
            </a:r>
            <a:r>
              <a:rPr lang="en-US" sz="3200" b="1" dirty="0"/>
              <a:t> in the </a:t>
            </a:r>
            <a:r>
              <a:rPr lang="en-US" sz="3200" b="1" dirty="0" err="1"/>
              <a:t>fiscal_year</a:t>
            </a:r>
            <a:r>
              <a:rPr lang="en-US" sz="3200" b="1" dirty="0"/>
              <a:t> 2021?</a:t>
            </a:r>
            <a:endParaRPr lang="en-IN" sz="3200" b="1" dirty="0"/>
          </a:p>
        </p:txBody>
      </p:sp>
      <p:pic>
        <p:nvPicPr>
          <p:cNvPr id="5" name="Content Placeholder 4">
            <a:extLst>
              <a:ext uri="{FF2B5EF4-FFF2-40B4-BE49-F238E27FC236}">
                <a16:creationId xmlns:a16="http://schemas.microsoft.com/office/drawing/2014/main" id="{6814EBA7-DE54-331D-A07F-F3E0F913BE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2565" y="2097741"/>
            <a:ext cx="7754470" cy="3675530"/>
          </a:xfrm>
        </p:spPr>
      </p:pic>
    </p:spTree>
    <p:extLst>
      <p:ext uri="{BB962C8B-B14F-4D97-AF65-F5344CB8AC3E}">
        <p14:creationId xmlns:p14="http://schemas.microsoft.com/office/powerpoint/2010/main" val="2387541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68AEE-886F-BB7A-8905-19A3DA91568A}"/>
              </a:ext>
            </a:extLst>
          </p:cNvPr>
          <p:cNvSpPr>
            <a:spLocks noGrp="1"/>
          </p:cNvSpPr>
          <p:nvPr>
            <p:ph type="title"/>
          </p:nvPr>
        </p:nvSpPr>
        <p:spPr/>
        <p:txBody>
          <a:bodyPr>
            <a:noAutofit/>
          </a:bodyPr>
          <a:lstStyle/>
          <a:p>
            <a:r>
              <a:rPr lang="en-IN" sz="3600" b="1" u="sng" dirty="0"/>
              <a:t>Question 1- </a:t>
            </a:r>
            <a:r>
              <a:rPr lang="en-US" sz="3600" b="1" dirty="0"/>
              <a:t>Provide the list of markets in which customer "</a:t>
            </a:r>
            <a:r>
              <a:rPr lang="en-US" sz="3600" b="1" dirty="0" err="1"/>
              <a:t>Atliq</a:t>
            </a:r>
            <a:r>
              <a:rPr lang="en-US" sz="3600" b="1" dirty="0"/>
              <a:t> Exclusive" operates its business in the APAC region. </a:t>
            </a:r>
            <a:endParaRPr lang="en-IN" sz="3600" b="1" dirty="0"/>
          </a:p>
        </p:txBody>
      </p:sp>
      <p:pic>
        <p:nvPicPr>
          <p:cNvPr id="5" name="Content Placeholder 4">
            <a:extLst>
              <a:ext uri="{FF2B5EF4-FFF2-40B4-BE49-F238E27FC236}">
                <a16:creationId xmlns:a16="http://schemas.microsoft.com/office/drawing/2014/main" id="{41FA48E2-02CA-EB3D-BDFD-0B24218A62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0968" y="3065930"/>
            <a:ext cx="2120468" cy="2766724"/>
          </a:xfrm>
        </p:spPr>
      </p:pic>
      <p:sp>
        <p:nvSpPr>
          <p:cNvPr id="6" name="TextBox 5">
            <a:extLst>
              <a:ext uri="{FF2B5EF4-FFF2-40B4-BE49-F238E27FC236}">
                <a16:creationId xmlns:a16="http://schemas.microsoft.com/office/drawing/2014/main" id="{1B1C83C6-F8BC-4A0A-B214-455BF9275318}"/>
              </a:ext>
            </a:extLst>
          </p:cNvPr>
          <p:cNvSpPr txBox="1"/>
          <p:nvPr/>
        </p:nvSpPr>
        <p:spPr>
          <a:xfrm>
            <a:off x="1443316" y="2451847"/>
            <a:ext cx="1532965" cy="523220"/>
          </a:xfrm>
          <a:prstGeom prst="rect">
            <a:avLst/>
          </a:prstGeom>
          <a:noFill/>
        </p:spPr>
        <p:txBody>
          <a:bodyPr wrap="square" rtlCol="0">
            <a:spAutoFit/>
          </a:bodyPr>
          <a:lstStyle/>
          <a:p>
            <a:r>
              <a:rPr lang="en-IN" sz="2800" b="1" dirty="0"/>
              <a:t>Output</a:t>
            </a:r>
          </a:p>
        </p:txBody>
      </p:sp>
      <p:cxnSp>
        <p:nvCxnSpPr>
          <p:cNvPr id="8" name="Straight Arrow Connector 7">
            <a:extLst>
              <a:ext uri="{FF2B5EF4-FFF2-40B4-BE49-F238E27FC236}">
                <a16:creationId xmlns:a16="http://schemas.microsoft.com/office/drawing/2014/main" id="{7A15ED35-D293-5632-2579-E9D16F41FBD7}"/>
              </a:ext>
            </a:extLst>
          </p:cNvPr>
          <p:cNvCxnSpPr/>
          <p:nvPr/>
        </p:nvCxnSpPr>
        <p:spPr>
          <a:xfrm>
            <a:off x="3684494" y="4312024"/>
            <a:ext cx="2133600"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9" name="TextBox 8">
            <a:extLst>
              <a:ext uri="{FF2B5EF4-FFF2-40B4-BE49-F238E27FC236}">
                <a16:creationId xmlns:a16="http://schemas.microsoft.com/office/drawing/2014/main" id="{2DED6230-B9C6-AC79-2283-D441D0E88DCA}"/>
              </a:ext>
            </a:extLst>
          </p:cNvPr>
          <p:cNvSpPr txBox="1"/>
          <p:nvPr/>
        </p:nvSpPr>
        <p:spPr>
          <a:xfrm>
            <a:off x="6230470" y="3895841"/>
            <a:ext cx="4814048" cy="646331"/>
          </a:xfrm>
          <a:prstGeom prst="rect">
            <a:avLst/>
          </a:prstGeom>
          <a:noFill/>
        </p:spPr>
        <p:txBody>
          <a:bodyPr wrap="square" rtlCol="0">
            <a:spAutoFit/>
          </a:bodyPr>
          <a:lstStyle/>
          <a:p>
            <a:r>
              <a:rPr lang="en-IN" b="1" dirty="0" err="1"/>
              <a:t>AtliQ</a:t>
            </a:r>
            <a:r>
              <a:rPr lang="en-IN" b="1" dirty="0"/>
              <a:t> exclusive works in 8 different countries or markets including India.</a:t>
            </a:r>
          </a:p>
        </p:txBody>
      </p:sp>
    </p:spTree>
    <p:extLst>
      <p:ext uri="{BB962C8B-B14F-4D97-AF65-F5344CB8AC3E}">
        <p14:creationId xmlns:p14="http://schemas.microsoft.com/office/powerpoint/2010/main" val="1203382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3AC99-18F0-9898-A156-03ED86349EDE}"/>
              </a:ext>
            </a:extLst>
          </p:cNvPr>
          <p:cNvSpPr>
            <a:spLocks noGrp="1"/>
          </p:cNvSpPr>
          <p:nvPr>
            <p:ph type="title"/>
          </p:nvPr>
        </p:nvSpPr>
        <p:spPr/>
        <p:txBody>
          <a:bodyPr>
            <a:normAutofit/>
          </a:bodyPr>
          <a:lstStyle/>
          <a:p>
            <a:r>
              <a:rPr lang="en-IN" sz="4000" b="1" u="sng" dirty="0"/>
              <a:t>Question 2- </a:t>
            </a:r>
            <a:r>
              <a:rPr lang="en-US" sz="4000" b="1" dirty="0"/>
              <a:t>What is the percentage of unique product increase in 2021 vs. 2020?</a:t>
            </a:r>
            <a:endParaRPr lang="en-IN" sz="4000" b="1" u="sng" dirty="0"/>
          </a:p>
        </p:txBody>
      </p:sp>
      <p:pic>
        <p:nvPicPr>
          <p:cNvPr id="5" name="Content Placeholder 4">
            <a:extLst>
              <a:ext uri="{FF2B5EF4-FFF2-40B4-BE49-F238E27FC236}">
                <a16:creationId xmlns:a16="http://schemas.microsoft.com/office/drawing/2014/main" id="{A2C26CB8-4069-ACDA-A770-2D8C1764F1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474" y="2816659"/>
            <a:ext cx="3953427" cy="793364"/>
          </a:xfrm>
        </p:spPr>
      </p:pic>
      <p:sp>
        <p:nvSpPr>
          <p:cNvPr id="6" name="TextBox 5">
            <a:extLst>
              <a:ext uri="{FF2B5EF4-FFF2-40B4-BE49-F238E27FC236}">
                <a16:creationId xmlns:a16="http://schemas.microsoft.com/office/drawing/2014/main" id="{2143F324-C3AA-6664-4093-84A18593FB66}"/>
              </a:ext>
            </a:extLst>
          </p:cNvPr>
          <p:cNvSpPr txBox="1"/>
          <p:nvPr/>
        </p:nvSpPr>
        <p:spPr>
          <a:xfrm>
            <a:off x="1766046" y="2257042"/>
            <a:ext cx="1828800" cy="461665"/>
          </a:xfrm>
          <a:prstGeom prst="rect">
            <a:avLst/>
          </a:prstGeom>
          <a:noFill/>
        </p:spPr>
        <p:txBody>
          <a:bodyPr wrap="square" rtlCol="0">
            <a:spAutoFit/>
          </a:bodyPr>
          <a:lstStyle/>
          <a:p>
            <a:r>
              <a:rPr lang="en-IN" sz="2400" b="1" dirty="0"/>
              <a:t>Output</a:t>
            </a:r>
          </a:p>
        </p:txBody>
      </p:sp>
      <p:sp>
        <p:nvSpPr>
          <p:cNvPr id="13" name="Arrow: Right 12">
            <a:extLst>
              <a:ext uri="{FF2B5EF4-FFF2-40B4-BE49-F238E27FC236}">
                <a16:creationId xmlns:a16="http://schemas.microsoft.com/office/drawing/2014/main" id="{BEF7973A-C5B3-C9FD-D0AF-79B248B6923A}"/>
              </a:ext>
            </a:extLst>
          </p:cNvPr>
          <p:cNvSpPr/>
          <p:nvPr/>
        </p:nvSpPr>
        <p:spPr>
          <a:xfrm>
            <a:off x="4598893" y="3069913"/>
            <a:ext cx="1165412" cy="430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53F49C6E-B0A1-AF61-D07E-9FCEBDE6937C}"/>
              </a:ext>
            </a:extLst>
          </p:cNvPr>
          <p:cNvSpPr txBox="1"/>
          <p:nvPr/>
        </p:nvSpPr>
        <p:spPr>
          <a:xfrm>
            <a:off x="653094" y="5127812"/>
            <a:ext cx="11162388" cy="1477328"/>
          </a:xfrm>
          <a:prstGeom prst="rect">
            <a:avLst/>
          </a:prstGeom>
          <a:noFill/>
        </p:spPr>
        <p:txBody>
          <a:bodyPr wrap="square" rtlCol="0">
            <a:spAutoFit/>
          </a:bodyPr>
          <a:lstStyle/>
          <a:p>
            <a:pPr marL="285750" indent="-285750">
              <a:buFont typeface="Arial" panose="020B0604020202020204" pitchFamily="34" charset="0"/>
              <a:buChar char="•"/>
            </a:pPr>
            <a:r>
              <a:rPr lang="en-IN" b="1" dirty="0"/>
              <a:t>The percentage change for unique products increase in </a:t>
            </a:r>
            <a:r>
              <a:rPr lang="en-IN" b="1" dirty="0" err="1"/>
              <a:t>AtliQ</a:t>
            </a:r>
            <a:r>
              <a:rPr lang="en-IN" b="1" dirty="0"/>
              <a:t>  </a:t>
            </a:r>
            <a:r>
              <a:rPr lang="en-IN" b="1" dirty="0" err="1"/>
              <a:t>Hardwares</a:t>
            </a:r>
            <a:r>
              <a:rPr lang="en-IN" b="1" dirty="0"/>
              <a:t> from 2020 to 2021 is 36%  which is pretty good for the company as it is innovating and introducing new products in the market and for the smooth running , they must get the reviews of the consumers to know about their experience using the product and to understand their requirements better. This would be helpful for the company in future to introduce new products.</a:t>
            </a:r>
          </a:p>
        </p:txBody>
      </p:sp>
      <p:pic>
        <p:nvPicPr>
          <p:cNvPr id="18" name="Picture 17">
            <a:extLst>
              <a:ext uri="{FF2B5EF4-FFF2-40B4-BE49-F238E27FC236}">
                <a16:creationId xmlns:a16="http://schemas.microsoft.com/office/drawing/2014/main" id="{4389A4F7-03A5-4DC9-22F1-BC65F917B1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4288" y="1686181"/>
            <a:ext cx="4993339" cy="3264226"/>
          </a:xfrm>
          <a:prstGeom prst="rect">
            <a:avLst/>
          </a:prstGeom>
        </p:spPr>
      </p:pic>
    </p:spTree>
    <p:extLst>
      <p:ext uri="{BB962C8B-B14F-4D97-AF65-F5344CB8AC3E}">
        <p14:creationId xmlns:p14="http://schemas.microsoft.com/office/powerpoint/2010/main" val="4081508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1C43F-EAFF-A358-D10C-066CF666150C}"/>
              </a:ext>
            </a:extLst>
          </p:cNvPr>
          <p:cNvSpPr>
            <a:spLocks noGrp="1"/>
          </p:cNvSpPr>
          <p:nvPr>
            <p:ph type="title"/>
          </p:nvPr>
        </p:nvSpPr>
        <p:spPr/>
        <p:txBody>
          <a:bodyPr>
            <a:noAutofit/>
          </a:bodyPr>
          <a:lstStyle/>
          <a:p>
            <a:r>
              <a:rPr lang="en-IN" sz="3200" b="1" u="sng" dirty="0"/>
              <a:t>Question 3- </a:t>
            </a:r>
            <a:r>
              <a:rPr lang="en-US" sz="3200" b="1" dirty="0"/>
              <a:t>Provide a report with all the unique product counts for each segment and sort them in descending order of product counts.</a:t>
            </a:r>
            <a:endParaRPr lang="en-IN" sz="3200" b="1" dirty="0"/>
          </a:p>
        </p:txBody>
      </p:sp>
      <p:pic>
        <p:nvPicPr>
          <p:cNvPr id="6" name="Content Placeholder 5">
            <a:extLst>
              <a:ext uri="{FF2B5EF4-FFF2-40B4-BE49-F238E27FC236}">
                <a16:creationId xmlns:a16="http://schemas.microsoft.com/office/drawing/2014/main" id="{C78A9C60-8810-8ED6-059E-E7F5F67186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3547" y="2552700"/>
            <a:ext cx="2362200" cy="2129118"/>
          </a:xfrm>
        </p:spPr>
      </p:pic>
      <p:sp>
        <p:nvSpPr>
          <p:cNvPr id="7" name="TextBox 6">
            <a:extLst>
              <a:ext uri="{FF2B5EF4-FFF2-40B4-BE49-F238E27FC236}">
                <a16:creationId xmlns:a16="http://schemas.microsoft.com/office/drawing/2014/main" id="{4C8EBF86-20F6-6FE7-B348-C0A89B70E491}"/>
              </a:ext>
            </a:extLst>
          </p:cNvPr>
          <p:cNvSpPr txBox="1"/>
          <p:nvPr/>
        </p:nvSpPr>
        <p:spPr>
          <a:xfrm>
            <a:off x="1416421" y="2025332"/>
            <a:ext cx="1407459" cy="461665"/>
          </a:xfrm>
          <a:prstGeom prst="rect">
            <a:avLst/>
          </a:prstGeom>
          <a:noFill/>
        </p:spPr>
        <p:txBody>
          <a:bodyPr wrap="square" rtlCol="0">
            <a:spAutoFit/>
          </a:bodyPr>
          <a:lstStyle/>
          <a:p>
            <a:r>
              <a:rPr lang="en-IN" sz="2400" b="1" dirty="0"/>
              <a:t>Output</a:t>
            </a:r>
          </a:p>
        </p:txBody>
      </p:sp>
      <p:sp>
        <p:nvSpPr>
          <p:cNvPr id="8" name="Arrow: Right 7">
            <a:extLst>
              <a:ext uri="{FF2B5EF4-FFF2-40B4-BE49-F238E27FC236}">
                <a16:creationId xmlns:a16="http://schemas.microsoft.com/office/drawing/2014/main" id="{A2C8BF5A-D8D2-6A14-AEAA-F044528F3627}"/>
              </a:ext>
            </a:extLst>
          </p:cNvPr>
          <p:cNvSpPr/>
          <p:nvPr/>
        </p:nvSpPr>
        <p:spPr>
          <a:xfrm>
            <a:off x="3397624" y="3442447"/>
            <a:ext cx="1335741" cy="3496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85619B55-DAD8-35DE-6A8A-42275E7C6F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9021" y="1919077"/>
            <a:ext cx="6392167" cy="3019846"/>
          </a:xfrm>
          <a:prstGeom prst="rect">
            <a:avLst/>
          </a:prstGeom>
        </p:spPr>
      </p:pic>
      <p:sp>
        <p:nvSpPr>
          <p:cNvPr id="12" name="TextBox 11">
            <a:extLst>
              <a:ext uri="{FF2B5EF4-FFF2-40B4-BE49-F238E27FC236}">
                <a16:creationId xmlns:a16="http://schemas.microsoft.com/office/drawing/2014/main" id="{0B74745D-AF17-709F-647A-59A1204E0355}"/>
              </a:ext>
            </a:extLst>
          </p:cNvPr>
          <p:cNvSpPr txBox="1"/>
          <p:nvPr/>
        </p:nvSpPr>
        <p:spPr>
          <a:xfrm>
            <a:off x="813547" y="5062271"/>
            <a:ext cx="10540253" cy="1477328"/>
          </a:xfrm>
          <a:prstGeom prst="rect">
            <a:avLst/>
          </a:prstGeom>
          <a:noFill/>
        </p:spPr>
        <p:txBody>
          <a:bodyPr wrap="square" rtlCol="0">
            <a:spAutoFit/>
          </a:bodyPr>
          <a:lstStyle/>
          <a:p>
            <a:pPr marL="285750" indent="-285750">
              <a:buFont typeface="Arial" panose="020B0604020202020204" pitchFamily="34" charset="0"/>
              <a:buChar char="•"/>
            </a:pPr>
            <a:r>
              <a:rPr lang="en-IN" b="1" dirty="0"/>
              <a:t>As we can see that for the Notebook, Accessories, Peripherals, the unique products are in a good quantity with an average of almost 110 . But there are very few unique products in the other three segments for the product line with the average of only 22.6 </a:t>
            </a:r>
          </a:p>
          <a:p>
            <a:pPr marL="285750" indent="-285750">
              <a:buFont typeface="Arial" panose="020B0604020202020204" pitchFamily="34" charset="0"/>
              <a:buChar char="•"/>
            </a:pPr>
            <a:r>
              <a:rPr lang="en-IN" b="1" dirty="0"/>
              <a:t>So, from this the company will understand which segment needs further improvement and innovation. </a:t>
            </a:r>
          </a:p>
        </p:txBody>
      </p:sp>
    </p:spTree>
    <p:extLst>
      <p:ext uri="{BB962C8B-B14F-4D97-AF65-F5344CB8AC3E}">
        <p14:creationId xmlns:p14="http://schemas.microsoft.com/office/powerpoint/2010/main" val="3995782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A9CB-F85E-35BE-87F8-7B9F8B6769E2}"/>
              </a:ext>
            </a:extLst>
          </p:cNvPr>
          <p:cNvSpPr>
            <a:spLocks noGrp="1"/>
          </p:cNvSpPr>
          <p:nvPr>
            <p:ph type="title"/>
          </p:nvPr>
        </p:nvSpPr>
        <p:spPr/>
        <p:txBody>
          <a:bodyPr>
            <a:normAutofit/>
          </a:bodyPr>
          <a:lstStyle/>
          <a:p>
            <a:r>
              <a:rPr lang="en-IN" sz="3600" b="1" u="sng" dirty="0"/>
              <a:t>Question 4- </a:t>
            </a:r>
            <a:r>
              <a:rPr lang="en-US" sz="3600" b="1" dirty="0"/>
              <a:t>Follow-up: Which segment had the most increase in unique products in 2021 vs 2020?</a:t>
            </a:r>
            <a:endParaRPr lang="en-IN" sz="3600" b="1" dirty="0"/>
          </a:p>
        </p:txBody>
      </p:sp>
      <p:pic>
        <p:nvPicPr>
          <p:cNvPr id="5" name="Content Placeholder 4">
            <a:extLst>
              <a:ext uri="{FF2B5EF4-FFF2-40B4-BE49-F238E27FC236}">
                <a16:creationId xmlns:a16="http://schemas.microsoft.com/office/drawing/2014/main" id="{99C73999-7902-EBF0-2F78-2A7AFBC378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188" y="2626659"/>
            <a:ext cx="4686954" cy="1824465"/>
          </a:xfrm>
        </p:spPr>
      </p:pic>
      <p:sp>
        <p:nvSpPr>
          <p:cNvPr id="6" name="TextBox 5">
            <a:extLst>
              <a:ext uri="{FF2B5EF4-FFF2-40B4-BE49-F238E27FC236}">
                <a16:creationId xmlns:a16="http://schemas.microsoft.com/office/drawing/2014/main" id="{A5B84203-38FF-7E9C-6B21-37D9C77C1698}"/>
              </a:ext>
            </a:extLst>
          </p:cNvPr>
          <p:cNvSpPr txBox="1"/>
          <p:nvPr/>
        </p:nvSpPr>
        <p:spPr>
          <a:xfrm>
            <a:off x="1972236" y="2075329"/>
            <a:ext cx="1416424" cy="461665"/>
          </a:xfrm>
          <a:prstGeom prst="rect">
            <a:avLst/>
          </a:prstGeom>
          <a:noFill/>
        </p:spPr>
        <p:txBody>
          <a:bodyPr wrap="square" rtlCol="0">
            <a:spAutoFit/>
          </a:bodyPr>
          <a:lstStyle/>
          <a:p>
            <a:r>
              <a:rPr lang="en-IN" sz="2400" b="1" dirty="0"/>
              <a:t>Output</a:t>
            </a:r>
          </a:p>
        </p:txBody>
      </p:sp>
      <p:sp>
        <p:nvSpPr>
          <p:cNvPr id="7" name="Arrow: Right 6">
            <a:extLst>
              <a:ext uri="{FF2B5EF4-FFF2-40B4-BE49-F238E27FC236}">
                <a16:creationId xmlns:a16="http://schemas.microsoft.com/office/drawing/2014/main" id="{0D7488B7-079D-9DA5-AF59-0002DDC1D02A}"/>
              </a:ext>
            </a:extLst>
          </p:cNvPr>
          <p:cNvSpPr/>
          <p:nvPr/>
        </p:nvSpPr>
        <p:spPr>
          <a:xfrm>
            <a:off x="5127812" y="3538891"/>
            <a:ext cx="645459" cy="2890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952C22D3-34E9-DE07-9AFB-341FCF9F15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941" y="2014340"/>
            <a:ext cx="5372850" cy="2829320"/>
          </a:xfrm>
          <a:prstGeom prst="rect">
            <a:avLst/>
          </a:prstGeom>
        </p:spPr>
      </p:pic>
      <p:sp>
        <p:nvSpPr>
          <p:cNvPr id="10" name="TextBox 9">
            <a:extLst>
              <a:ext uri="{FF2B5EF4-FFF2-40B4-BE49-F238E27FC236}">
                <a16:creationId xmlns:a16="http://schemas.microsoft.com/office/drawing/2014/main" id="{1413D7A4-A828-A2B2-8871-D2AD9773501F}"/>
              </a:ext>
            </a:extLst>
          </p:cNvPr>
          <p:cNvSpPr txBox="1"/>
          <p:nvPr/>
        </p:nvSpPr>
        <p:spPr>
          <a:xfrm>
            <a:off x="573742" y="5275730"/>
            <a:ext cx="10954870" cy="1323439"/>
          </a:xfrm>
          <a:prstGeom prst="rect">
            <a:avLst/>
          </a:prstGeom>
          <a:noFill/>
        </p:spPr>
        <p:txBody>
          <a:bodyPr wrap="square" rtlCol="0">
            <a:spAutoFit/>
          </a:bodyPr>
          <a:lstStyle/>
          <a:p>
            <a:pPr marL="285750" indent="-285750">
              <a:buFont typeface="Arial" panose="020B0604020202020204" pitchFamily="34" charset="0"/>
              <a:buChar char="•"/>
            </a:pPr>
            <a:r>
              <a:rPr lang="en-IN" sz="2000" b="1" dirty="0"/>
              <a:t>Total products in the first four categories is good as it is increasing in count from 2020 to 2021.</a:t>
            </a:r>
          </a:p>
          <a:p>
            <a:pPr marL="285750" indent="-285750">
              <a:buFont typeface="Arial" panose="020B0604020202020204" pitchFamily="34" charset="0"/>
              <a:buChar char="•"/>
            </a:pPr>
            <a:r>
              <a:rPr lang="en-IN" sz="2000" b="1" dirty="0"/>
              <a:t>In the last two segments, the products count is very low and its increase too, so this could be a reminder for the management to take decisions for the expansion of storage and networking products too.</a:t>
            </a:r>
          </a:p>
        </p:txBody>
      </p:sp>
    </p:spTree>
    <p:extLst>
      <p:ext uri="{BB962C8B-B14F-4D97-AF65-F5344CB8AC3E}">
        <p14:creationId xmlns:p14="http://schemas.microsoft.com/office/powerpoint/2010/main" val="554005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CA1E-13D7-6EEB-C720-C5E7C2F8AB3B}"/>
              </a:ext>
            </a:extLst>
          </p:cNvPr>
          <p:cNvSpPr>
            <a:spLocks noGrp="1"/>
          </p:cNvSpPr>
          <p:nvPr>
            <p:ph type="title"/>
          </p:nvPr>
        </p:nvSpPr>
        <p:spPr>
          <a:xfrm>
            <a:off x="757517" y="436843"/>
            <a:ext cx="10515600" cy="1325563"/>
          </a:xfrm>
        </p:spPr>
        <p:txBody>
          <a:bodyPr>
            <a:noAutofit/>
          </a:bodyPr>
          <a:lstStyle/>
          <a:p>
            <a:r>
              <a:rPr lang="en-IN" sz="3200" b="1" u="sng" dirty="0"/>
              <a:t>Question 6- </a:t>
            </a:r>
            <a:r>
              <a:rPr lang="en-US" sz="2800" b="1" dirty="0"/>
              <a:t>Generate a report which contains the top 5 customers who received an average high </a:t>
            </a:r>
            <a:r>
              <a:rPr lang="en-US" sz="2800" b="1" dirty="0" err="1"/>
              <a:t>pre_invoice_discount_pct</a:t>
            </a:r>
            <a:r>
              <a:rPr lang="en-US" sz="2800" b="1" dirty="0"/>
              <a:t> for the fiscal year 2021 and in the Indian market.</a:t>
            </a:r>
            <a:endParaRPr lang="en-IN" sz="2800" b="1" dirty="0"/>
          </a:p>
        </p:txBody>
      </p:sp>
      <p:pic>
        <p:nvPicPr>
          <p:cNvPr id="22" name="Content Placeholder 21">
            <a:extLst>
              <a:ext uri="{FF2B5EF4-FFF2-40B4-BE49-F238E27FC236}">
                <a16:creationId xmlns:a16="http://schemas.microsoft.com/office/drawing/2014/main" id="{C67B7705-A111-B099-FA31-A57EE617F4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453" y="2698376"/>
            <a:ext cx="4630687" cy="2707342"/>
          </a:xfrm>
        </p:spPr>
      </p:pic>
      <p:sp>
        <p:nvSpPr>
          <p:cNvPr id="23" name="TextBox 22">
            <a:extLst>
              <a:ext uri="{FF2B5EF4-FFF2-40B4-BE49-F238E27FC236}">
                <a16:creationId xmlns:a16="http://schemas.microsoft.com/office/drawing/2014/main" id="{F1396A15-120D-485D-A68D-923E22C0A651}"/>
              </a:ext>
            </a:extLst>
          </p:cNvPr>
          <p:cNvSpPr txBox="1"/>
          <p:nvPr/>
        </p:nvSpPr>
        <p:spPr>
          <a:xfrm>
            <a:off x="2355265" y="2111188"/>
            <a:ext cx="1255062" cy="461665"/>
          </a:xfrm>
          <a:prstGeom prst="rect">
            <a:avLst/>
          </a:prstGeom>
          <a:noFill/>
        </p:spPr>
        <p:txBody>
          <a:bodyPr wrap="square" rtlCol="0">
            <a:spAutoFit/>
          </a:bodyPr>
          <a:lstStyle/>
          <a:p>
            <a:r>
              <a:rPr lang="en-IN" sz="2400" b="1" dirty="0"/>
              <a:t>Output</a:t>
            </a:r>
          </a:p>
        </p:txBody>
      </p:sp>
      <p:sp>
        <p:nvSpPr>
          <p:cNvPr id="24" name="Arrow: Right 23">
            <a:extLst>
              <a:ext uri="{FF2B5EF4-FFF2-40B4-BE49-F238E27FC236}">
                <a16:creationId xmlns:a16="http://schemas.microsoft.com/office/drawing/2014/main" id="{4938A63A-5DB7-21BE-8895-BFF20F1E14E0}"/>
              </a:ext>
            </a:extLst>
          </p:cNvPr>
          <p:cNvSpPr/>
          <p:nvPr/>
        </p:nvSpPr>
        <p:spPr>
          <a:xfrm>
            <a:off x="5549153" y="3827929"/>
            <a:ext cx="896471" cy="349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85AC7B9A-DCC6-B613-CE6A-2BB4A816321F}"/>
              </a:ext>
            </a:extLst>
          </p:cNvPr>
          <p:cNvSpPr txBox="1"/>
          <p:nvPr/>
        </p:nvSpPr>
        <p:spPr>
          <a:xfrm>
            <a:off x="6445624" y="3146612"/>
            <a:ext cx="5360894" cy="2031325"/>
          </a:xfrm>
          <a:prstGeom prst="rect">
            <a:avLst/>
          </a:prstGeom>
          <a:noFill/>
        </p:spPr>
        <p:txBody>
          <a:bodyPr wrap="square" rtlCol="0">
            <a:spAutoFit/>
          </a:bodyPr>
          <a:lstStyle/>
          <a:p>
            <a:r>
              <a:rPr lang="en-IN" b="1" dirty="0"/>
              <a:t>Top 5 customers having average high pre invoice discount percentage.</a:t>
            </a:r>
          </a:p>
          <a:p>
            <a:r>
              <a:rPr lang="en-IN" b="1" dirty="0"/>
              <a:t> This could help the management to identify that which customers are paying early in order to get the trade discount as much as possible. </a:t>
            </a:r>
          </a:p>
          <a:p>
            <a:r>
              <a:rPr lang="en-IN" b="1" dirty="0"/>
              <a:t>This is beneficial for both the customer and the business.</a:t>
            </a:r>
          </a:p>
        </p:txBody>
      </p:sp>
    </p:spTree>
    <p:extLst>
      <p:ext uri="{BB962C8B-B14F-4D97-AF65-F5344CB8AC3E}">
        <p14:creationId xmlns:p14="http://schemas.microsoft.com/office/powerpoint/2010/main" val="2715108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92303-3DB5-2481-0EB5-C9EA12F10A76}"/>
              </a:ext>
            </a:extLst>
          </p:cNvPr>
          <p:cNvSpPr>
            <a:spLocks noGrp="1"/>
          </p:cNvSpPr>
          <p:nvPr>
            <p:ph type="title"/>
          </p:nvPr>
        </p:nvSpPr>
        <p:spPr/>
        <p:txBody>
          <a:bodyPr>
            <a:normAutofit/>
          </a:bodyPr>
          <a:lstStyle/>
          <a:p>
            <a:r>
              <a:rPr lang="en-IN" sz="3200" b="1" u="sng" dirty="0"/>
              <a:t>Question 7- </a:t>
            </a:r>
            <a:r>
              <a:rPr lang="en-US" sz="3200" b="1" dirty="0"/>
              <a:t>Get the complete report of the Gross sales amount for the customer “</a:t>
            </a:r>
            <a:r>
              <a:rPr lang="en-US" sz="3200" b="1" dirty="0" err="1"/>
              <a:t>Atliq</a:t>
            </a:r>
            <a:r>
              <a:rPr lang="en-US" sz="3200" b="1" dirty="0"/>
              <a:t> Exclusive” for each month. </a:t>
            </a:r>
            <a:endParaRPr lang="en-IN" sz="3200" b="1" dirty="0"/>
          </a:p>
        </p:txBody>
      </p:sp>
      <p:pic>
        <p:nvPicPr>
          <p:cNvPr id="11" name="Content Placeholder 10">
            <a:extLst>
              <a:ext uri="{FF2B5EF4-FFF2-40B4-BE49-F238E27FC236}">
                <a16:creationId xmlns:a16="http://schemas.microsoft.com/office/drawing/2014/main" id="{35F3E6EC-17CF-C611-84ED-E42C3AB45E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7558" y="2180716"/>
            <a:ext cx="4675383" cy="2847747"/>
          </a:xfrm>
        </p:spPr>
      </p:pic>
      <p:pic>
        <p:nvPicPr>
          <p:cNvPr id="13" name="Picture 12">
            <a:extLst>
              <a:ext uri="{FF2B5EF4-FFF2-40B4-BE49-F238E27FC236}">
                <a16:creationId xmlns:a16="http://schemas.microsoft.com/office/drawing/2014/main" id="{0F964BC7-13E3-ACC8-BA9A-FAE7EDC25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7053" y="2154575"/>
            <a:ext cx="4836747" cy="2873888"/>
          </a:xfrm>
          <a:prstGeom prst="rect">
            <a:avLst/>
          </a:prstGeom>
        </p:spPr>
      </p:pic>
      <p:sp>
        <p:nvSpPr>
          <p:cNvPr id="14" name="TextBox 13">
            <a:extLst>
              <a:ext uri="{FF2B5EF4-FFF2-40B4-BE49-F238E27FC236}">
                <a16:creationId xmlns:a16="http://schemas.microsoft.com/office/drawing/2014/main" id="{FC785030-49E8-BAD0-3365-245FDA8EB60B}"/>
              </a:ext>
            </a:extLst>
          </p:cNvPr>
          <p:cNvSpPr txBox="1"/>
          <p:nvPr/>
        </p:nvSpPr>
        <p:spPr>
          <a:xfrm>
            <a:off x="927557" y="5383306"/>
            <a:ext cx="10843101" cy="1200329"/>
          </a:xfrm>
          <a:prstGeom prst="rect">
            <a:avLst/>
          </a:prstGeom>
          <a:noFill/>
        </p:spPr>
        <p:txBody>
          <a:bodyPr wrap="square" rtlCol="0">
            <a:spAutoFit/>
          </a:bodyPr>
          <a:lstStyle/>
          <a:p>
            <a:r>
              <a:rPr lang="en-IN" b="1" dirty="0"/>
              <a:t>As we are able to see here above that in both the years the highest gross sales were in the months of February, March, November and December and other months are contributing low than these months.</a:t>
            </a:r>
          </a:p>
          <a:p>
            <a:r>
              <a:rPr lang="en-IN" b="1" dirty="0"/>
              <a:t>So the management could get an idea about the months that are highly contributing and those that are contributing lower.</a:t>
            </a:r>
          </a:p>
        </p:txBody>
      </p:sp>
    </p:spTree>
    <p:extLst>
      <p:ext uri="{BB962C8B-B14F-4D97-AF65-F5344CB8AC3E}">
        <p14:creationId xmlns:p14="http://schemas.microsoft.com/office/powerpoint/2010/main" val="1032422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355D9-3645-6D95-0C2E-D441366A61D5}"/>
              </a:ext>
            </a:extLst>
          </p:cNvPr>
          <p:cNvSpPr>
            <a:spLocks noGrp="1"/>
          </p:cNvSpPr>
          <p:nvPr>
            <p:ph type="title"/>
          </p:nvPr>
        </p:nvSpPr>
        <p:spPr/>
        <p:txBody>
          <a:bodyPr>
            <a:normAutofit fontScale="90000"/>
          </a:bodyPr>
          <a:lstStyle/>
          <a:p>
            <a:r>
              <a:rPr lang="en-IN" sz="3600" b="1" u="sng" dirty="0"/>
              <a:t>Question 8- </a:t>
            </a:r>
            <a:r>
              <a:rPr lang="en-US" sz="3600" b="1" dirty="0"/>
              <a:t>In which quarter of 2020, got the maximum </a:t>
            </a:r>
            <a:r>
              <a:rPr lang="en-US" sz="3600" b="1" dirty="0" err="1"/>
              <a:t>total_sold_quantity</a:t>
            </a:r>
            <a:r>
              <a:rPr lang="en-US" sz="3600" b="1" dirty="0"/>
              <a:t>? The final output contains these fields sorted by the </a:t>
            </a:r>
            <a:r>
              <a:rPr lang="en-US" sz="3600" b="1" dirty="0" err="1"/>
              <a:t>total_sold_quantity</a:t>
            </a:r>
            <a:r>
              <a:rPr lang="en-US" sz="3600" b="1" dirty="0"/>
              <a:t>.</a:t>
            </a:r>
            <a:endParaRPr lang="en-IN" dirty="0"/>
          </a:p>
        </p:txBody>
      </p:sp>
      <p:pic>
        <p:nvPicPr>
          <p:cNvPr id="5" name="Content Placeholder 4">
            <a:extLst>
              <a:ext uri="{FF2B5EF4-FFF2-40B4-BE49-F238E27FC236}">
                <a16:creationId xmlns:a16="http://schemas.microsoft.com/office/drawing/2014/main" id="{63158CED-C1FA-1DDF-2DF1-2E0ABD9649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3644" y="2945112"/>
            <a:ext cx="2622237" cy="1325563"/>
          </a:xfrm>
        </p:spPr>
      </p:pic>
      <p:sp>
        <p:nvSpPr>
          <p:cNvPr id="6" name="TextBox 5">
            <a:extLst>
              <a:ext uri="{FF2B5EF4-FFF2-40B4-BE49-F238E27FC236}">
                <a16:creationId xmlns:a16="http://schemas.microsoft.com/office/drawing/2014/main" id="{84AD9B4F-4F88-6552-8B72-CAAE14E2D6C1}"/>
              </a:ext>
            </a:extLst>
          </p:cNvPr>
          <p:cNvSpPr txBox="1"/>
          <p:nvPr/>
        </p:nvSpPr>
        <p:spPr>
          <a:xfrm>
            <a:off x="1656197" y="2335305"/>
            <a:ext cx="1237129" cy="461665"/>
          </a:xfrm>
          <a:prstGeom prst="rect">
            <a:avLst/>
          </a:prstGeom>
          <a:noFill/>
        </p:spPr>
        <p:txBody>
          <a:bodyPr wrap="square" rtlCol="0">
            <a:spAutoFit/>
          </a:bodyPr>
          <a:lstStyle/>
          <a:p>
            <a:r>
              <a:rPr lang="en-IN" sz="2400" b="1" dirty="0"/>
              <a:t>Output</a:t>
            </a:r>
          </a:p>
        </p:txBody>
      </p:sp>
      <p:pic>
        <p:nvPicPr>
          <p:cNvPr id="8" name="Picture 7">
            <a:extLst>
              <a:ext uri="{FF2B5EF4-FFF2-40B4-BE49-F238E27FC236}">
                <a16:creationId xmlns:a16="http://schemas.microsoft.com/office/drawing/2014/main" id="{9383FC5C-4343-4F88-80F2-0E1D893E58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2746" y="2135493"/>
            <a:ext cx="4624431" cy="2768202"/>
          </a:xfrm>
          <a:prstGeom prst="rect">
            <a:avLst/>
          </a:prstGeom>
        </p:spPr>
      </p:pic>
      <p:sp>
        <p:nvSpPr>
          <p:cNvPr id="9" name="Arrow: Right 8">
            <a:extLst>
              <a:ext uri="{FF2B5EF4-FFF2-40B4-BE49-F238E27FC236}">
                <a16:creationId xmlns:a16="http://schemas.microsoft.com/office/drawing/2014/main" id="{4E93057C-91DB-5AAA-D650-CF30F4730A2E}"/>
              </a:ext>
            </a:extLst>
          </p:cNvPr>
          <p:cNvSpPr/>
          <p:nvPr/>
        </p:nvSpPr>
        <p:spPr>
          <a:xfrm>
            <a:off x="4007223" y="3484427"/>
            <a:ext cx="1317811" cy="2469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AB4D8FAE-8A73-12F3-8732-C97499583393}"/>
              </a:ext>
            </a:extLst>
          </p:cNvPr>
          <p:cNvSpPr txBox="1"/>
          <p:nvPr/>
        </p:nvSpPr>
        <p:spPr>
          <a:xfrm>
            <a:off x="1066800" y="5067899"/>
            <a:ext cx="8785412" cy="1200329"/>
          </a:xfrm>
          <a:prstGeom prst="rect">
            <a:avLst/>
          </a:prstGeom>
          <a:noFill/>
        </p:spPr>
        <p:txBody>
          <a:bodyPr wrap="square" rtlCol="0">
            <a:spAutoFit/>
          </a:bodyPr>
          <a:lstStyle/>
          <a:p>
            <a:r>
              <a:rPr lang="en-IN" b="1" dirty="0"/>
              <a:t>The maximum quantity of goods are sold in the first quarter of the year as the financial year of </a:t>
            </a:r>
            <a:r>
              <a:rPr lang="en-IN" b="1" dirty="0" err="1"/>
              <a:t>AtliQ</a:t>
            </a:r>
            <a:r>
              <a:rPr lang="en-IN" b="1" dirty="0"/>
              <a:t> </a:t>
            </a:r>
            <a:r>
              <a:rPr lang="en-IN" b="1" dirty="0" err="1"/>
              <a:t>Hardwares</a:t>
            </a:r>
            <a:r>
              <a:rPr lang="en-IN" b="1" dirty="0"/>
              <a:t> starts from September and it does business in India too and these months are the festive months in India.</a:t>
            </a:r>
          </a:p>
          <a:p>
            <a:r>
              <a:rPr lang="en-IN" b="1" dirty="0"/>
              <a:t>This is helpful to know about the most successful quarter for sales in business.</a:t>
            </a:r>
          </a:p>
        </p:txBody>
      </p:sp>
    </p:spTree>
    <p:extLst>
      <p:ext uri="{BB962C8B-B14F-4D97-AF65-F5344CB8AC3E}">
        <p14:creationId xmlns:p14="http://schemas.microsoft.com/office/powerpoint/2010/main" val="2324932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F2BD6-F90F-DC89-F55E-BDF7EF57DF33}"/>
              </a:ext>
            </a:extLst>
          </p:cNvPr>
          <p:cNvSpPr>
            <a:spLocks noGrp="1"/>
          </p:cNvSpPr>
          <p:nvPr>
            <p:ph type="title"/>
          </p:nvPr>
        </p:nvSpPr>
        <p:spPr/>
        <p:txBody>
          <a:bodyPr>
            <a:noAutofit/>
          </a:bodyPr>
          <a:lstStyle/>
          <a:p>
            <a:r>
              <a:rPr lang="en-IN" sz="3200" b="1" dirty="0"/>
              <a:t>Question 9- </a:t>
            </a:r>
            <a:r>
              <a:rPr lang="en-US" sz="3200" b="1" dirty="0"/>
              <a:t>Which channel helped to bring more gross sales in the fiscal year 2021 and the percentage of contribution?</a:t>
            </a:r>
            <a:r>
              <a:rPr lang="en-IN" sz="3200" b="1" dirty="0"/>
              <a:t> Output</a:t>
            </a:r>
          </a:p>
        </p:txBody>
      </p:sp>
      <p:pic>
        <p:nvPicPr>
          <p:cNvPr id="5" name="Content Placeholder 4">
            <a:extLst>
              <a:ext uri="{FF2B5EF4-FFF2-40B4-BE49-F238E27FC236}">
                <a16:creationId xmlns:a16="http://schemas.microsoft.com/office/drawing/2014/main" id="{65D07E65-C8E6-CEE2-599E-D6227D9E4B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1776" y="2766218"/>
            <a:ext cx="4800600" cy="1325563"/>
          </a:xfrm>
        </p:spPr>
      </p:pic>
      <p:sp>
        <p:nvSpPr>
          <p:cNvPr id="6" name="TextBox 5">
            <a:extLst>
              <a:ext uri="{FF2B5EF4-FFF2-40B4-BE49-F238E27FC236}">
                <a16:creationId xmlns:a16="http://schemas.microsoft.com/office/drawing/2014/main" id="{BB4E78BC-F70C-84EB-FC9A-3C32EEF517C9}"/>
              </a:ext>
            </a:extLst>
          </p:cNvPr>
          <p:cNvSpPr txBox="1"/>
          <p:nvPr/>
        </p:nvSpPr>
        <p:spPr>
          <a:xfrm>
            <a:off x="5154706" y="2138083"/>
            <a:ext cx="1882588" cy="523220"/>
          </a:xfrm>
          <a:prstGeom prst="rect">
            <a:avLst/>
          </a:prstGeom>
          <a:noFill/>
        </p:spPr>
        <p:txBody>
          <a:bodyPr wrap="square" rtlCol="0">
            <a:spAutoFit/>
          </a:bodyPr>
          <a:lstStyle/>
          <a:p>
            <a:r>
              <a:rPr lang="en-IN" sz="2800" b="1" dirty="0"/>
              <a:t>Output</a:t>
            </a:r>
          </a:p>
        </p:txBody>
      </p:sp>
      <p:sp>
        <p:nvSpPr>
          <p:cNvPr id="7" name="TextBox 6">
            <a:extLst>
              <a:ext uri="{FF2B5EF4-FFF2-40B4-BE49-F238E27FC236}">
                <a16:creationId xmlns:a16="http://schemas.microsoft.com/office/drawing/2014/main" id="{EB894ED2-4B0F-9093-26D4-C926340CEF87}"/>
              </a:ext>
            </a:extLst>
          </p:cNvPr>
          <p:cNvSpPr txBox="1"/>
          <p:nvPr/>
        </p:nvSpPr>
        <p:spPr>
          <a:xfrm>
            <a:off x="838200" y="4666130"/>
            <a:ext cx="10300447" cy="1908215"/>
          </a:xfrm>
          <a:prstGeom prst="rect">
            <a:avLst/>
          </a:prstGeom>
          <a:noFill/>
        </p:spPr>
        <p:txBody>
          <a:bodyPr wrap="square" rtlCol="0">
            <a:spAutoFit/>
          </a:bodyPr>
          <a:lstStyle/>
          <a:p>
            <a:pPr marL="342900" indent="-342900">
              <a:buFont typeface="Arial" panose="020B0604020202020204" pitchFamily="34" charset="0"/>
              <a:buChar char="•"/>
            </a:pPr>
            <a:r>
              <a:rPr lang="en-IN" sz="2000" b="1" dirty="0"/>
              <a:t>Out of the 3 channels, we can see that the Retailer is Contributing the most with 73% followed by direct and distributor with 15% and 11% respectively. </a:t>
            </a:r>
          </a:p>
          <a:p>
            <a:pPr marL="342900" indent="-342900">
              <a:buFont typeface="Arial" panose="020B0604020202020204" pitchFamily="34" charset="0"/>
              <a:buChar char="•"/>
            </a:pPr>
            <a:r>
              <a:rPr lang="en-IN" sz="2000" b="1" dirty="0"/>
              <a:t>There is a huge difference between the gross sales of Retailer and the other two categories and this could be an indicator that there is a need of improvements for these categories.</a:t>
            </a:r>
          </a:p>
          <a:p>
            <a:endParaRPr lang="en-IN" dirty="0"/>
          </a:p>
        </p:txBody>
      </p:sp>
    </p:spTree>
    <p:extLst>
      <p:ext uri="{BB962C8B-B14F-4D97-AF65-F5344CB8AC3E}">
        <p14:creationId xmlns:p14="http://schemas.microsoft.com/office/powerpoint/2010/main" val="953081121"/>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152</TotalTime>
  <Words>678</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Corbel</vt:lpstr>
      <vt:lpstr>Depth</vt:lpstr>
      <vt:lpstr>AtliQ  Hardwares</vt:lpstr>
      <vt:lpstr>Question 1- Provide the list of markets in which customer "Atliq Exclusive" operates its business in the APAC region. </vt:lpstr>
      <vt:lpstr>Question 2- What is the percentage of unique product increase in 2021 vs. 2020?</vt:lpstr>
      <vt:lpstr>Question 3- Provide a report with all the unique product counts for each segment and sort them in descending order of product counts.</vt:lpstr>
      <vt:lpstr>Question 4- Follow-up: Which segment had the most increase in unique products in 2021 vs 2020?</vt:lpstr>
      <vt:lpstr>Question 6- Generate a report which contains the top 5 customers who received an average high pre_invoice_discount_pct for the fiscal year 2021 and in the Indian market.</vt:lpstr>
      <vt:lpstr>Question 7- Get the complete report of the Gross sales amount for the customer “Atliq Exclusive” for each month. </vt:lpstr>
      <vt:lpstr>Question 8- In which quarter of 2020, got the maximum total_sold_quantity? The final output contains these fields sorted by the total_sold_quantity.</vt:lpstr>
      <vt:lpstr>Question 9- Which channel helped to bring more gross sales in the fiscal year 2021 and the percentage of contribution? Output</vt:lpstr>
      <vt:lpstr>Question 10- Get the Top 3 products in each division that have a high total_sold_quantity in the fiscal_year 2021?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AtliQ  Hardwares</dc:title>
  <dc:creator>suhasi1010@gmail.com</dc:creator>
  <cp:lastModifiedBy>suhasi1010@gmail.com</cp:lastModifiedBy>
  <cp:revision>3</cp:revision>
  <dcterms:created xsi:type="dcterms:W3CDTF">2023-05-04T04:46:16Z</dcterms:created>
  <dcterms:modified xsi:type="dcterms:W3CDTF">2023-05-04T16:33:09Z</dcterms:modified>
</cp:coreProperties>
</file>