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8"/>
  </p:notesMasterIdLst>
  <p:sldIdLst>
    <p:sldId id="256" r:id="rId2"/>
    <p:sldId id="260" r:id="rId3"/>
    <p:sldId id="273" r:id="rId4"/>
    <p:sldId id="258" r:id="rId5"/>
    <p:sldId id="276" r:id="rId6"/>
    <p:sldId id="277" r:id="rId7"/>
    <p:sldId id="278" r:id="rId8"/>
    <p:sldId id="279" r:id="rId9"/>
    <p:sldId id="274" r:id="rId10"/>
    <p:sldId id="267" r:id="rId11"/>
    <p:sldId id="272" r:id="rId12"/>
    <p:sldId id="280" r:id="rId13"/>
    <p:sldId id="259" r:id="rId14"/>
    <p:sldId id="261" r:id="rId15"/>
    <p:sldId id="275"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94660"/>
  </p:normalViewPr>
  <p:slideViewPr>
    <p:cSldViewPr>
      <p:cViewPr>
        <p:scale>
          <a:sx n="50" d="100"/>
          <a:sy n="50" d="100"/>
        </p:scale>
        <p:origin x="1038"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2162E-5E37-40AC-AA0B-61753ABF79E6}" type="datetimeFigureOut">
              <a:rPr lang="en-US" smtClean="0"/>
              <a:t>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A1A1B-E45D-4BAC-B301-1159C75B79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108006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427592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123EFCB-FE96-4E8A-BBFA-5E556FF33825}"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373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241844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123EFCB-FE96-4E8A-BBFA-5E556FF33825}"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2887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2248813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320951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74784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1017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4E8C3-0666-4DF0-9A8A-C83575E4FB0E}"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296796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169768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4E8C3-0666-4DF0-9A8A-C83575E4FB0E}"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385181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4E8C3-0666-4DF0-9A8A-C83575E4FB0E}"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31641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4E8C3-0666-4DF0-9A8A-C83575E4FB0E}"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350468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218413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C4E8C3-0666-4DF0-9A8A-C83575E4FB0E}"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A123EFCB-FE96-4E8A-BBFA-5E556FF33825}" type="slidenum">
              <a:rPr lang="en-US" smtClean="0"/>
              <a:t>‹#›</a:t>
            </a:fld>
            <a:endParaRPr lang="en-US"/>
          </a:p>
        </p:txBody>
      </p:sp>
    </p:spTree>
    <p:extLst>
      <p:ext uri="{BB962C8B-B14F-4D97-AF65-F5344CB8AC3E}">
        <p14:creationId xmlns:p14="http://schemas.microsoft.com/office/powerpoint/2010/main" val="272274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FC4E8C3-0666-4DF0-9A8A-C83575E4FB0E}" type="datetimeFigureOut">
              <a:rPr lang="en-US" smtClean="0"/>
              <a:t>2/3/2022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A123EFCB-FE96-4E8A-BBFA-5E556FF33825}" type="slidenum">
              <a:rPr lang="en-US" smtClean="0"/>
              <a:t>‹#›</a:t>
            </a:fld>
            <a:endParaRPr lang="en-US"/>
          </a:p>
        </p:txBody>
      </p:sp>
    </p:spTree>
    <p:extLst>
      <p:ext uri="{BB962C8B-B14F-4D97-AF65-F5344CB8AC3E}">
        <p14:creationId xmlns:p14="http://schemas.microsoft.com/office/powerpoint/2010/main" val="3647358262"/>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267200"/>
            <a:ext cx="8077200" cy="1254265"/>
          </a:xfrm>
        </p:spPr>
        <p:txBody>
          <a:bodyPr>
            <a:normAutofit/>
          </a:bodyPr>
          <a:lstStyle/>
          <a:p>
            <a:pPr algn="ctr"/>
            <a:r>
              <a:rPr lang="en-US" sz="2800" dirty="0">
                <a:solidFill>
                  <a:schemeClr val="tx1"/>
                </a:solidFill>
                <a:latin typeface="Arial" panose="020B0604020202020204" pitchFamily="34" charset="0"/>
                <a:cs typeface="Arial" panose="020B0604020202020204" pitchFamily="34" charset="0"/>
              </a:rPr>
              <a:t>PROJECT ON:</a:t>
            </a:r>
            <a:br>
              <a:rPr lang="en-US" sz="2800" dirty="0">
                <a:solidFill>
                  <a:schemeClr val="tx1"/>
                </a:solidFill>
                <a:latin typeface="Arial" panose="020B0604020202020204" pitchFamily="34" charset="0"/>
                <a:cs typeface="Arial" panose="020B0604020202020204" pitchFamily="34" charset="0"/>
              </a:rPr>
            </a:br>
            <a:r>
              <a:rPr lang="en-US" sz="2800" dirty="0">
                <a:solidFill>
                  <a:schemeClr val="tx1"/>
                </a:solidFill>
                <a:latin typeface="Arial" panose="020B0604020202020204" pitchFamily="34" charset="0"/>
                <a:cs typeface="Arial" panose="020B0604020202020204" pitchFamily="34" charset="0"/>
              </a:rPr>
              <a:t>RAINFALL PREDICTION USING XGBOOST</a:t>
            </a:r>
          </a:p>
        </p:txBody>
      </p:sp>
      <p:sp>
        <p:nvSpPr>
          <p:cNvPr id="3" name="Subtitle 2"/>
          <p:cNvSpPr>
            <a:spLocks noGrp="1"/>
          </p:cNvSpPr>
          <p:nvPr>
            <p:ph type="subTitle" idx="1"/>
          </p:nvPr>
        </p:nvSpPr>
        <p:spPr>
          <a:xfrm>
            <a:off x="685800" y="457200"/>
            <a:ext cx="8077200" cy="3810000"/>
          </a:xfrm>
        </p:spPr>
        <p:txBody>
          <a:bodyPr>
            <a:normAutofit fontScale="92500" lnSpcReduction="20000"/>
          </a:bodyPr>
          <a:lstStyle/>
          <a:p>
            <a:pPr algn="ctr"/>
            <a:endParaRPr lang="en-US" sz="3200" b="1" i="1" dirty="0">
              <a:solidFill>
                <a:srgbClr val="FF0000"/>
              </a:solidFill>
              <a:latin typeface="Times New Roman" pitchFamily="18" charset="0"/>
              <a:cs typeface="Times New Roman" pitchFamily="18" charset="0"/>
            </a:endParaRPr>
          </a:p>
          <a:p>
            <a:pPr algn="ctr"/>
            <a:endParaRPr lang="en-US" sz="3200" b="1" i="1" dirty="0">
              <a:solidFill>
                <a:srgbClr val="FF0000"/>
              </a:solidFill>
              <a:latin typeface="Times New Roman" pitchFamily="18" charset="0"/>
              <a:cs typeface="Times New Roman" pitchFamily="18" charset="0"/>
            </a:endParaRPr>
          </a:p>
          <a:p>
            <a:pPr algn="ctr"/>
            <a:endParaRPr lang="en-US" sz="2800" b="1" dirty="0">
              <a:solidFill>
                <a:srgbClr val="FF0000"/>
              </a:solidFill>
              <a:latin typeface="Arial" panose="020B0604020202020204" pitchFamily="34" charset="0"/>
              <a:cs typeface="Arial" panose="020B0604020202020204" pitchFamily="34" charset="0"/>
            </a:endParaRPr>
          </a:p>
          <a:p>
            <a:pPr algn="ctr">
              <a:lnSpc>
                <a:spcPct val="120000"/>
              </a:lnSpc>
            </a:pPr>
            <a:r>
              <a:rPr lang="en-US" sz="2800" b="1" dirty="0">
                <a:solidFill>
                  <a:srgbClr val="FF0000"/>
                </a:solidFill>
                <a:latin typeface="Arial" panose="020B0604020202020204" pitchFamily="34" charset="0"/>
                <a:cs typeface="Arial" panose="020B0604020202020204" pitchFamily="34" charset="0"/>
              </a:rPr>
              <a:t>Vachana </a:t>
            </a:r>
            <a:r>
              <a:rPr lang="en-US" sz="2800" b="1" dirty="0" err="1">
                <a:solidFill>
                  <a:srgbClr val="FF0000"/>
                </a:solidFill>
                <a:latin typeface="Arial" panose="020B0604020202020204" pitchFamily="34" charset="0"/>
                <a:cs typeface="Arial" panose="020B0604020202020204" pitchFamily="34" charset="0"/>
              </a:rPr>
              <a:t>Pitamaha</a:t>
            </a:r>
            <a:br>
              <a:rPr lang="en-US" sz="2800" b="1" dirty="0">
                <a:solidFill>
                  <a:srgbClr val="FF0000"/>
                </a:solidFill>
                <a:latin typeface="Arial" panose="020B0604020202020204" pitchFamily="34" charset="0"/>
                <a:cs typeface="Arial" panose="020B0604020202020204" pitchFamily="34" charset="0"/>
              </a:rPr>
            </a:br>
            <a:r>
              <a:rPr lang="en-US" sz="2800" b="1" dirty="0">
                <a:solidFill>
                  <a:srgbClr val="FF0000"/>
                </a:solidFill>
                <a:latin typeface="Arial" panose="020B0604020202020204" pitchFamily="34" charset="0"/>
                <a:cs typeface="Arial" panose="020B0604020202020204" pitchFamily="34" charset="0"/>
              </a:rPr>
              <a:t> Dr. P.G. </a:t>
            </a:r>
            <a:r>
              <a:rPr lang="en-US" sz="2800" b="1" dirty="0" err="1">
                <a:solidFill>
                  <a:srgbClr val="FF0000"/>
                </a:solidFill>
                <a:latin typeface="Arial" panose="020B0604020202020204" pitchFamily="34" charset="0"/>
                <a:cs typeface="Arial" panose="020B0604020202020204" pitchFamily="34" charset="0"/>
              </a:rPr>
              <a:t>Halakatti</a:t>
            </a:r>
            <a:r>
              <a:rPr lang="en-US" sz="2800" b="1" dirty="0">
                <a:solidFill>
                  <a:srgbClr val="FF0000"/>
                </a:solidFill>
                <a:latin typeface="Arial" panose="020B0604020202020204" pitchFamily="34" charset="0"/>
                <a:cs typeface="Arial" panose="020B0604020202020204" pitchFamily="34" charset="0"/>
              </a:rPr>
              <a:t> College of Engineering &amp; Technology, </a:t>
            </a:r>
            <a:r>
              <a:rPr lang="en-US" sz="2800" b="1" dirty="0" err="1">
                <a:solidFill>
                  <a:srgbClr val="FF0000"/>
                </a:solidFill>
                <a:latin typeface="Arial" panose="020B0604020202020204" pitchFamily="34" charset="0"/>
                <a:cs typeface="Arial" panose="020B0604020202020204" pitchFamily="34" charset="0"/>
              </a:rPr>
              <a:t>Vijayapur</a:t>
            </a:r>
            <a:endParaRPr lang="en-US" sz="2800" b="1" dirty="0">
              <a:solidFill>
                <a:srgbClr val="FF0000"/>
              </a:solidFill>
              <a:latin typeface="Arial" panose="020B0604020202020204" pitchFamily="34" charset="0"/>
              <a:cs typeface="Arial" panose="020B0604020202020204" pitchFamily="34" charset="0"/>
            </a:endParaRPr>
          </a:p>
          <a:p>
            <a:pPr algn="ctr"/>
            <a:endParaRPr lang="en-IN" sz="2300" dirty="0"/>
          </a:p>
          <a:p>
            <a:pPr algn="ctr"/>
            <a:r>
              <a:rPr lang="en-IN" sz="2300" dirty="0">
                <a:latin typeface="Arial" panose="020B0604020202020204" pitchFamily="34" charset="0"/>
                <a:cs typeface="Arial" panose="020B0604020202020204" pitchFamily="34" charset="0"/>
              </a:rPr>
              <a:t>Computer Science and Engineering Department</a:t>
            </a:r>
          </a:p>
          <a:p>
            <a:pPr algn="ctr"/>
            <a:r>
              <a:rPr lang="en-US" sz="1800" b="1" cap="all" dirty="0">
                <a:effectLst/>
                <a:latin typeface="Arial" panose="020B0604020202020204" pitchFamily="34" charset="0"/>
                <a:ea typeface="Times New Roman" panose="02020603050405020304" pitchFamily="18" charset="0"/>
                <a:cs typeface="Arial" panose="020B0604020202020204" pitchFamily="34" charset="0"/>
              </a:rPr>
              <a:t>February 2022</a:t>
            </a:r>
            <a:endParaRPr lang="en-IN" sz="2300" dirty="0">
              <a:latin typeface="Arial" panose="020B0604020202020204" pitchFamily="34" charset="0"/>
              <a:cs typeface="Arial" panose="020B0604020202020204" pitchFamily="34" charset="0"/>
            </a:endParaRPr>
          </a:p>
          <a:p>
            <a:pPr algn="ctr"/>
            <a:endParaRPr lang="en-US" sz="3200" dirty="0"/>
          </a:p>
        </p:txBody>
      </p:sp>
      <p:pic>
        <p:nvPicPr>
          <p:cNvPr id="5" name="Picture 4">
            <a:extLst>
              <a:ext uri="{FF2B5EF4-FFF2-40B4-BE49-F238E27FC236}">
                <a16:creationId xmlns:a16="http://schemas.microsoft.com/office/drawing/2014/main" id="{31D7F7DB-630C-4F38-BB67-066FE37E0343}"/>
              </a:ext>
            </a:extLst>
          </p:cNvPr>
          <p:cNvPicPr>
            <a:picLocks noChangeAspect="1"/>
          </p:cNvPicPr>
          <p:nvPr/>
        </p:nvPicPr>
        <p:blipFill>
          <a:blip r:embed="rId2"/>
          <a:stretch>
            <a:fillRect/>
          </a:stretch>
        </p:blipFill>
        <p:spPr>
          <a:xfrm>
            <a:off x="4279446" y="480803"/>
            <a:ext cx="889907" cy="1254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7518-DB1E-4388-B7D9-0A9B1C654529}"/>
              </a:ext>
            </a:extLst>
          </p:cNvPr>
          <p:cNvSpPr>
            <a:spLocks noGrp="1"/>
          </p:cNvSpPr>
          <p:nvPr>
            <p:ph type="title"/>
          </p:nvPr>
        </p:nvSpPr>
        <p:spPr/>
        <p:txBody>
          <a:bodyPr>
            <a:noAutofit/>
          </a:bodyPr>
          <a:lstStyle/>
          <a:p>
            <a:r>
              <a:rPr lang="en-US" sz="1800" b="1" dirty="0"/>
              <a:t>Feed-Forward Neural Network can be visualized as a collection of neurons that act as processing units, constituting multiple layers as shown below</a:t>
            </a:r>
            <a:endParaRPr lang="en-IN" sz="1800" b="1" dirty="0"/>
          </a:p>
        </p:txBody>
      </p:sp>
      <p:pic>
        <p:nvPicPr>
          <p:cNvPr id="4" name="Picture 3">
            <a:extLst>
              <a:ext uri="{FF2B5EF4-FFF2-40B4-BE49-F238E27FC236}">
                <a16:creationId xmlns:a16="http://schemas.microsoft.com/office/drawing/2014/main" id="{60B6810C-D091-4D55-9618-8C7562BD8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57400"/>
            <a:ext cx="4267199" cy="4096322"/>
          </a:xfrm>
          <a:prstGeom prst="rect">
            <a:avLst/>
          </a:prstGeom>
        </p:spPr>
      </p:pic>
    </p:spTree>
    <p:extLst>
      <p:ext uri="{BB962C8B-B14F-4D97-AF65-F5344CB8AC3E}">
        <p14:creationId xmlns:p14="http://schemas.microsoft.com/office/powerpoint/2010/main" val="324027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B5180-0976-4FFD-96D5-C9A61AF6DBA8}"/>
              </a:ext>
            </a:extLst>
          </p:cNvPr>
          <p:cNvSpPr>
            <a:spLocks noGrp="1"/>
          </p:cNvSpPr>
          <p:nvPr>
            <p:ph idx="1"/>
          </p:nvPr>
        </p:nvSpPr>
        <p:spPr>
          <a:xfrm>
            <a:off x="1371600" y="1371600"/>
            <a:ext cx="6744385" cy="4463422"/>
          </a:xfrm>
        </p:spPr>
        <p:txBody>
          <a:bodyPr>
            <a:normAutofit/>
          </a:bodyPr>
          <a:lstStyle/>
          <a:p>
            <a:pPr marL="0" indent="0">
              <a:buNone/>
            </a:pPr>
            <a:endParaRPr lang="en-US" b="1" dirty="0"/>
          </a:p>
          <a:p>
            <a:r>
              <a:rPr lang="en-US" b="1" dirty="0"/>
              <a:t>We model we tried was the logistical regression model which gave us an accuracy of 84.5% which is better than neural networks but not up to the mark.</a:t>
            </a:r>
          </a:p>
          <a:p>
            <a:endParaRPr lang="en-US" b="1" dirty="0"/>
          </a:p>
          <a:p>
            <a:r>
              <a:rPr lang="en-US" b="1" dirty="0"/>
              <a:t>The second model we tried to implement was a Decision Tree Classifier this machine learning model gave us an accuracy of 78.3 % which was less accurate than that of logistical regression.</a:t>
            </a:r>
          </a:p>
          <a:p>
            <a:endParaRPr lang="en-US" b="1" dirty="0"/>
          </a:p>
          <a:p>
            <a:r>
              <a:rPr lang="en-US" b="1" dirty="0"/>
              <a:t>The next we used Random Forest Classifier which gave us an accuracy of 85.4 % which was more than the above models </a:t>
            </a:r>
            <a:endParaRPr lang="en-IN" b="1" dirty="0"/>
          </a:p>
        </p:txBody>
      </p:sp>
      <p:sp>
        <p:nvSpPr>
          <p:cNvPr id="4" name="Title 1">
            <a:extLst>
              <a:ext uri="{FF2B5EF4-FFF2-40B4-BE49-F238E27FC236}">
                <a16:creationId xmlns:a16="http://schemas.microsoft.com/office/drawing/2014/main" id="{9B817866-58BF-4F73-8240-A368D5007DBD}"/>
              </a:ext>
            </a:extLst>
          </p:cNvPr>
          <p:cNvSpPr>
            <a:spLocks noGrp="1"/>
          </p:cNvSpPr>
          <p:nvPr>
            <p:ph type="title"/>
          </p:nvPr>
        </p:nvSpPr>
        <p:spPr>
          <a:xfrm>
            <a:off x="177800" y="-9144"/>
            <a:ext cx="8966200" cy="1280890"/>
          </a:xfrm>
        </p:spPr>
        <p:txBody>
          <a:bodyPr/>
          <a:lstStyle/>
          <a:p>
            <a:pPr algn="ctr"/>
            <a:r>
              <a:rPr lang="en-IN" b="1" dirty="0"/>
              <a:t>Enhancement made to existing work</a:t>
            </a:r>
          </a:p>
        </p:txBody>
      </p:sp>
    </p:spTree>
    <p:extLst>
      <p:ext uri="{BB962C8B-B14F-4D97-AF65-F5344CB8AC3E}">
        <p14:creationId xmlns:p14="http://schemas.microsoft.com/office/powerpoint/2010/main" val="3004808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98405-D38E-469C-83B1-10ED382617BE}"/>
              </a:ext>
            </a:extLst>
          </p:cNvPr>
          <p:cNvSpPr>
            <a:spLocks noGrp="1"/>
          </p:cNvSpPr>
          <p:nvPr>
            <p:ph idx="1"/>
          </p:nvPr>
        </p:nvSpPr>
        <p:spPr>
          <a:xfrm>
            <a:off x="1752600" y="914400"/>
            <a:ext cx="6629400" cy="4876800"/>
          </a:xfrm>
        </p:spPr>
        <p:txBody>
          <a:bodyPr/>
          <a:lstStyle/>
          <a:p>
            <a:pPr algn="just"/>
            <a:r>
              <a:rPr lang="en-IN" b="1" dirty="0"/>
              <a:t>The final model we used to predict the results is XGBOOST Classifier which was giving us an accuracy of more than 86 % which was most suitable for achieving our desired accuracy.</a:t>
            </a:r>
          </a:p>
          <a:p>
            <a:pPr algn="just"/>
            <a:endParaRPr lang="en-IN" b="1" dirty="0"/>
          </a:p>
          <a:p>
            <a:pPr algn="just"/>
            <a:r>
              <a:rPr lang="en-US" b="1" i="0" dirty="0">
                <a:solidFill>
                  <a:srgbClr val="222222"/>
                </a:solidFill>
                <a:effectLst/>
                <a:latin typeface="Lato" panose="020B0604020202020204" pitchFamily="34" charset="0"/>
              </a:rPr>
              <a:t>The beauty of this powerful algorithm lies in its scalability, which drives fast learning through parallel and distributed computing and offers efficient memory usage.</a:t>
            </a:r>
            <a:endParaRPr lang="en-IN" b="1" dirty="0"/>
          </a:p>
          <a:p>
            <a:pPr algn="just"/>
            <a:endParaRPr lang="en-IN" b="1" dirty="0"/>
          </a:p>
          <a:p>
            <a:pPr algn="just"/>
            <a:endParaRPr lang="en-IN" b="1" dirty="0"/>
          </a:p>
          <a:p>
            <a:pPr algn="just"/>
            <a:endParaRPr lang="en-IN" b="1" dirty="0"/>
          </a:p>
          <a:p>
            <a:pPr algn="just"/>
            <a:endParaRPr lang="en-IN" b="1" dirty="0"/>
          </a:p>
        </p:txBody>
      </p:sp>
      <p:pic>
        <p:nvPicPr>
          <p:cNvPr id="5" name="Picture 4" descr="Diagram&#10;&#10;Description automatically generated">
            <a:extLst>
              <a:ext uri="{FF2B5EF4-FFF2-40B4-BE49-F238E27FC236}">
                <a16:creationId xmlns:a16="http://schemas.microsoft.com/office/drawing/2014/main" id="{992B460E-C27A-4CE6-AA82-9AC9008DE81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000250"/>
            <a:ext cx="5668166" cy="1790950"/>
          </a:xfrm>
          <a:prstGeom prst="rect">
            <a:avLst/>
          </a:prstGeom>
        </p:spPr>
      </p:pic>
    </p:spTree>
    <p:extLst>
      <p:ext uri="{BB962C8B-B14F-4D97-AF65-F5344CB8AC3E}">
        <p14:creationId xmlns:p14="http://schemas.microsoft.com/office/powerpoint/2010/main" val="118516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 MOTIVATION</a:t>
            </a:r>
          </a:p>
        </p:txBody>
      </p:sp>
      <p:sp>
        <p:nvSpPr>
          <p:cNvPr id="3" name="Content Placeholder 2"/>
          <p:cNvSpPr>
            <a:spLocks noGrp="1"/>
          </p:cNvSpPr>
          <p:nvPr>
            <p:ph idx="1"/>
          </p:nvPr>
        </p:nvSpPr>
        <p:spPr/>
        <p:txBody>
          <a:bodyPr>
            <a:normAutofit/>
          </a:bodyPr>
          <a:lstStyle/>
          <a:p>
            <a:endParaRPr lang="en-US" b="1" dirty="0"/>
          </a:p>
          <a:p>
            <a:r>
              <a:rPr lang="en-US" b="1" i="0" dirty="0">
                <a:solidFill>
                  <a:schemeClr val="tx1"/>
                </a:solidFill>
                <a:effectLst/>
                <a:latin typeface="Arial" panose="020B0604020202020204" pitchFamily="34" charset="0"/>
                <a:cs typeface="Arial" panose="020B0604020202020204" pitchFamily="34" charset="0"/>
              </a:rPr>
              <a:t>Rainfall forecasting is very important because heavy and irregular rainfall can have many impacts like the destruction of crops and farms, damage of property so a better forecasting model is essential for an early warning that can minimize risks to life and property and also manage the agricultural farms in a better way.</a:t>
            </a:r>
            <a:endParaRPr lang="en-US" b="1" dirty="0">
              <a:solidFill>
                <a:schemeClr val="tx1"/>
              </a:solidFill>
              <a:latin typeface="Arial" panose="020B0604020202020204" pitchFamily="34" charset="0"/>
              <a:cs typeface="Arial" panose="020B0604020202020204" pitchFamily="34" charset="0"/>
            </a:endParaRPr>
          </a:p>
          <a:p>
            <a:endParaRPr lang="en-US" b="1" dirty="0"/>
          </a:p>
          <a:p>
            <a:r>
              <a:rPr lang="en-US" dirty="0"/>
              <a:t>Keeping track of the prediction of rainfall proves to be one of the primary tasks for well being of mankind.</a:t>
            </a:r>
            <a:r>
              <a:rPr lang="en-US" i="0" dirty="0">
                <a:solidFill>
                  <a:srgbClr val="BDC1C6"/>
                </a:solidFill>
                <a:effectLst/>
                <a:latin typeface="arial" panose="020B0604020202020204" pitchFamily="34" charset="0"/>
              </a:rPr>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Arial" panose="020B0604020202020204" pitchFamily="34" charset="0"/>
                <a:cs typeface="Arial" panose="020B0604020202020204" pitchFamily="34" charset="0"/>
              </a:rPr>
              <a:t>Objective or Need of Rainfall prediction</a:t>
            </a:r>
          </a:p>
        </p:txBody>
      </p:sp>
      <p:sp>
        <p:nvSpPr>
          <p:cNvPr id="3" name="Content Placeholder 2"/>
          <p:cNvSpPr>
            <a:spLocks noGrp="1"/>
          </p:cNvSpPr>
          <p:nvPr>
            <p:ph idx="1"/>
          </p:nvPr>
        </p:nvSpPr>
        <p:spPr/>
        <p:txBody>
          <a:bodyPr>
            <a:normAutofit/>
          </a:bodyPr>
          <a:lstStyle/>
          <a:p>
            <a:pPr marL="118872" indent="0" algn="just">
              <a:buNone/>
            </a:pPr>
            <a:r>
              <a:rPr lang="en-US" b="1" dirty="0"/>
              <a:t>The pattern of the rainfall should be regular as too many variations in this pattern may be harmful which can destroy crops and even cause harm to other living organisms. Prediction of rainfall in an accurate manner is a challenging task as it involves the analysis of complex meteorological factors. Among various technologies and methodologies available for predicting rainfall, the main focus of this paper is to provide a simple but effective method for predicting rainfall.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C625-C72D-4FCB-8F3F-810F9E2D5D85}"/>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Requirement Analysis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CAE5D9-ACA5-4DD7-96D0-ADDCB2CF8B4E}"/>
              </a:ext>
            </a:extLst>
          </p:cNvPr>
          <p:cNvSpPr>
            <a:spLocks noGrp="1"/>
          </p:cNvSpPr>
          <p:nvPr>
            <p:ph idx="1"/>
          </p:nvPr>
        </p:nvSpPr>
        <p:spPr/>
        <p:txBody>
          <a:bodyPr/>
          <a:lstStyle/>
          <a:p>
            <a:r>
              <a:rPr lang="en-US" b="1" dirty="0"/>
              <a:t>Software requirements:</a:t>
            </a:r>
          </a:p>
          <a:p>
            <a:pPr>
              <a:buFont typeface="Arial" panose="020B0604020202020204" pitchFamily="34" charset="0"/>
              <a:buChar char="•"/>
            </a:pPr>
            <a:r>
              <a:rPr lang="en-IN" b="1" dirty="0"/>
              <a:t>Programming Language : Python </a:t>
            </a:r>
          </a:p>
          <a:p>
            <a:pPr>
              <a:buFont typeface="Arial" panose="020B0604020202020204" pitchFamily="34" charset="0"/>
              <a:buChar char="•"/>
            </a:pPr>
            <a:r>
              <a:rPr lang="en-IN" b="1" dirty="0"/>
              <a:t>Operating System : Windows or Linux</a:t>
            </a:r>
          </a:p>
          <a:p>
            <a:pPr>
              <a:buFont typeface="Arial" panose="020B0604020202020204" pitchFamily="34" charset="0"/>
              <a:buChar char="•"/>
            </a:pPr>
            <a:r>
              <a:rPr lang="en-IN" b="1" dirty="0"/>
              <a:t>Tools : Anaconda </a:t>
            </a:r>
            <a:r>
              <a:rPr lang="en-IN" b="1" dirty="0" err="1"/>
              <a:t>Navigator,Tensorflow,Keras,Jupyter</a:t>
            </a:r>
            <a:r>
              <a:rPr lang="en-IN" b="1" dirty="0"/>
              <a:t> Notebook</a:t>
            </a:r>
          </a:p>
          <a:p>
            <a:r>
              <a:rPr lang="en-IN" b="1" dirty="0"/>
              <a:t>Hardware requirements:</a:t>
            </a:r>
          </a:p>
          <a:p>
            <a:pPr>
              <a:buFont typeface="Arial" panose="020B0604020202020204" pitchFamily="34" charset="0"/>
              <a:buChar char="•"/>
            </a:pPr>
            <a:r>
              <a:rPr lang="en-US" b="1" dirty="0"/>
              <a:t>Processor : Intel Multicore Processor (i3 or i5 or i7or Ryzen5) </a:t>
            </a:r>
          </a:p>
          <a:p>
            <a:pPr>
              <a:buFont typeface="Arial" panose="020B0604020202020204" pitchFamily="34" charset="0"/>
              <a:buChar char="•"/>
            </a:pPr>
            <a:r>
              <a:rPr lang="en-US" b="1" dirty="0"/>
              <a:t>RAM : 4GB or Above </a:t>
            </a:r>
          </a:p>
          <a:p>
            <a:pPr>
              <a:buFont typeface="Arial" panose="020B0604020202020204" pitchFamily="34" charset="0"/>
              <a:buChar char="•"/>
            </a:pPr>
            <a:r>
              <a:rPr lang="en-US" b="1" dirty="0"/>
              <a:t>Hard Disk : 100GB or Above</a:t>
            </a:r>
            <a:endParaRPr lang="en-IN" b="1" dirty="0"/>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268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C42B-151E-48D2-BFBD-217B82980BDF}"/>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8. REFERENCES</a:t>
            </a:r>
          </a:p>
        </p:txBody>
      </p:sp>
      <p:sp>
        <p:nvSpPr>
          <p:cNvPr id="3" name="Content Placeholder 2">
            <a:extLst>
              <a:ext uri="{FF2B5EF4-FFF2-40B4-BE49-F238E27FC236}">
                <a16:creationId xmlns:a16="http://schemas.microsoft.com/office/drawing/2014/main" id="{F996E4D3-3329-444E-B315-4F54F74A58AD}"/>
              </a:ext>
            </a:extLst>
          </p:cNvPr>
          <p:cNvSpPr>
            <a:spLocks noGrp="1"/>
          </p:cNvSpPr>
          <p:nvPr>
            <p:ph idx="1"/>
          </p:nvPr>
        </p:nvSpPr>
        <p:spPr/>
        <p:txBody>
          <a:bodyPr>
            <a:normAutofit fontScale="55000" lnSpcReduction="20000"/>
          </a:bodyPr>
          <a:lstStyle/>
          <a:p>
            <a:r>
              <a:rPr lang="en-IN" b="1" dirty="0">
                <a:solidFill>
                  <a:schemeClr val="tx1"/>
                </a:solidFill>
              </a:rPr>
              <a:t>1. M.N. </a:t>
            </a:r>
            <a:r>
              <a:rPr lang="en-IN" b="1" dirty="0" err="1">
                <a:solidFill>
                  <a:schemeClr val="tx1"/>
                </a:solidFill>
              </a:rPr>
              <a:t>Ahuna</a:t>
            </a:r>
            <a:r>
              <a:rPr lang="en-IN" b="1" dirty="0">
                <a:solidFill>
                  <a:schemeClr val="tx1"/>
                </a:solidFill>
              </a:rPr>
              <a:t> ,T.J. </a:t>
            </a:r>
            <a:r>
              <a:rPr lang="en-IN" b="1" dirty="0" err="1">
                <a:solidFill>
                  <a:schemeClr val="tx1"/>
                </a:solidFill>
              </a:rPr>
              <a:t>Afullo</a:t>
            </a:r>
            <a:r>
              <a:rPr lang="en-IN" b="1" dirty="0">
                <a:solidFill>
                  <a:schemeClr val="tx1"/>
                </a:solidFill>
              </a:rPr>
              <a:t>, A.A. </a:t>
            </a:r>
            <a:r>
              <a:rPr lang="en-IN" b="1" dirty="0" err="1">
                <a:solidFill>
                  <a:schemeClr val="tx1"/>
                </a:solidFill>
              </a:rPr>
              <a:t>Alonge</a:t>
            </a:r>
            <a:r>
              <a:rPr lang="en-IN" b="1" dirty="0">
                <a:solidFill>
                  <a:schemeClr val="tx1"/>
                </a:solidFill>
              </a:rPr>
              <a:t>, Rain Attenuation Prediction Using Artificial Neural Network for Dynamic Rain Fade </a:t>
            </a:r>
            <a:r>
              <a:rPr lang="en-IN" b="1" dirty="0" err="1">
                <a:solidFill>
                  <a:schemeClr val="tx1"/>
                </a:solidFill>
              </a:rPr>
              <a:t>Mitigation.SAIEE</a:t>
            </a:r>
            <a:r>
              <a:rPr lang="en-IN" b="1" dirty="0">
                <a:solidFill>
                  <a:schemeClr val="tx1"/>
                </a:solidFill>
              </a:rPr>
              <a:t> Africa Research Journal Volume:110 issue:1, 2019 </a:t>
            </a:r>
          </a:p>
          <a:p>
            <a:r>
              <a:rPr lang="en-IN" b="1" dirty="0">
                <a:solidFill>
                  <a:schemeClr val="tx1"/>
                </a:solidFill>
              </a:rPr>
              <a:t>2. </a:t>
            </a:r>
            <a:r>
              <a:rPr lang="en-IN" b="1" dirty="0" err="1">
                <a:solidFill>
                  <a:schemeClr val="tx1"/>
                </a:solidFill>
              </a:rPr>
              <a:t>Aswin.S</a:t>
            </a:r>
            <a:r>
              <a:rPr lang="en-IN" b="1" dirty="0">
                <a:solidFill>
                  <a:schemeClr val="tx1"/>
                </a:solidFill>
              </a:rPr>
              <a:t>, et al., “Deep Learning Models for the Prediction of Rainfall”, International Conference on Communication and Signal Processing, 2018. </a:t>
            </a:r>
          </a:p>
          <a:p>
            <a:r>
              <a:rPr lang="en-IN" b="1" dirty="0">
                <a:solidFill>
                  <a:schemeClr val="tx1"/>
                </a:solidFill>
              </a:rPr>
              <a:t>3. </a:t>
            </a:r>
            <a:r>
              <a:rPr lang="en-IN" b="1" dirty="0" err="1">
                <a:solidFill>
                  <a:schemeClr val="tx1"/>
                </a:solidFill>
              </a:rPr>
              <a:t>T.Kashiwao</a:t>
            </a:r>
            <a:r>
              <a:rPr lang="en-IN" b="1" dirty="0">
                <a:solidFill>
                  <a:schemeClr val="tx1"/>
                </a:solidFill>
              </a:rPr>
              <a:t>, et al., “A neural network-based local rainfall prediction system using meteorological data on the internet: A case study using data from the Japan Meteorological Agency”, Applied Soft Computing, vol.56, pp.317-330, ISSN 1568-4946, 2017. </a:t>
            </a:r>
          </a:p>
          <a:p>
            <a:r>
              <a:rPr lang="en-IN" b="1" dirty="0">
                <a:solidFill>
                  <a:schemeClr val="tx1"/>
                </a:solidFill>
              </a:rPr>
              <a:t>4. Reza </a:t>
            </a:r>
            <a:r>
              <a:rPr lang="en-IN" b="1" dirty="0" err="1">
                <a:solidFill>
                  <a:schemeClr val="tx1"/>
                </a:solidFill>
              </a:rPr>
              <a:t>Mohammadpour</a:t>
            </a:r>
            <a:r>
              <a:rPr lang="en-IN" b="1" dirty="0">
                <a:solidFill>
                  <a:schemeClr val="tx1"/>
                </a:solidFill>
              </a:rPr>
              <a:t>, Zahra </a:t>
            </a:r>
            <a:r>
              <a:rPr lang="en-IN" b="1" dirty="0" err="1">
                <a:solidFill>
                  <a:schemeClr val="tx1"/>
                </a:solidFill>
              </a:rPr>
              <a:t>Asaie</a:t>
            </a:r>
            <a:r>
              <a:rPr lang="en-IN" b="1" dirty="0">
                <a:solidFill>
                  <a:schemeClr val="tx1"/>
                </a:solidFill>
              </a:rPr>
              <a:t>, Mohammad Reza </a:t>
            </a:r>
            <a:r>
              <a:rPr lang="en-IN" b="1" dirty="0" err="1">
                <a:solidFill>
                  <a:schemeClr val="tx1"/>
                </a:solidFill>
              </a:rPr>
              <a:t>Shojaeian</a:t>
            </a:r>
            <a:r>
              <a:rPr lang="en-IN" b="1" dirty="0">
                <a:solidFill>
                  <a:schemeClr val="tx1"/>
                </a:solidFill>
              </a:rPr>
              <a:t>, Mehdi </a:t>
            </a:r>
            <a:r>
              <a:rPr lang="en-IN" b="1" dirty="0" err="1">
                <a:solidFill>
                  <a:schemeClr val="tx1"/>
                </a:solidFill>
              </a:rPr>
              <a:t>Sadeghzadeh</a:t>
            </a:r>
            <a:r>
              <a:rPr lang="en-IN" b="1" dirty="0">
                <a:solidFill>
                  <a:schemeClr val="tx1"/>
                </a:solidFill>
              </a:rPr>
              <a:t>, “A hybrid of ANN and CLA to predict rainfall. Arabian Journal of Geosciences”, 2018. </a:t>
            </a:r>
          </a:p>
          <a:p>
            <a:r>
              <a:rPr lang="en-IN" b="1" dirty="0">
                <a:solidFill>
                  <a:schemeClr val="tx1"/>
                </a:solidFill>
              </a:rPr>
              <a:t>5. </a:t>
            </a:r>
            <a:r>
              <a:rPr lang="en-IN" b="1" dirty="0" err="1">
                <a:solidFill>
                  <a:schemeClr val="tx1"/>
                </a:solidFill>
              </a:rPr>
              <a:t>Devanshi</a:t>
            </a:r>
            <a:r>
              <a:rPr lang="en-IN" b="1" dirty="0">
                <a:solidFill>
                  <a:schemeClr val="tx1"/>
                </a:solidFill>
              </a:rPr>
              <a:t> Shukla, Vidhi </a:t>
            </a:r>
            <a:r>
              <a:rPr lang="en-IN" b="1" dirty="0" err="1">
                <a:solidFill>
                  <a:schemeClr val="tx1"/>
                </a:solidFill>
              </a:rPr>
              <a:t>Rajvir</a:t>
            </a:r>
            <a:r>
              <a:rPr lang="en-IN" b="1" dirty="0">
                <a:solidFill>
                  <a:schemeClr val="tx1"/>
                </a:solidFill>
              </a:rPr>
              <a:t>, </a:t>
            </a:r>
            <a:r>
              <a:rPr lang="en-IN" b="1" dirty="0" err="1">
                <a:solidFill>
                  <a:schemeClr val="tx1"/>
                </a:solidFill>
              </a:rPr>
              <a:t>Dr.Maulika</a:t>
            </a:r>
            <a:r>
              <a:rPr lang="en-IN" b="1" dirty="0">
                <a:solidFill>
                  <a:schemeClr val="tx1"/>
                </a:solidFill>
              </a:rPr>
              <a:t> </a:t>
            </a:r>
            <a:r>
              <a:rPr lang="en-IN" b="1" dirty="0" err="1">
                <a:solidFill>
                  <a:schemeClr val="tx1"/>
                </a:solidFill>
              </a:rPr>
              <a:t>S.Patel</a:t>
            </a:r>
            <a:r>
              <a:rPr lang="en-IN" b="1" dirty="0">
                <a:solidFill>
                  <a:schemeClr val="tx1"/>
                </a:solidFill>
              </a:rPr>
              <a:t>, “Rainfall Prediction using Neural Network”, IEEE, 2018 </a:t>
            </a:r>
          </a:p>
          <a:p>
            <a:r>
              <a:rPr lang="en-IN" b="1" dirty="0">
                <a:solidFill>
                  <a:schemeClr val="tx1"/>
                </a:solidFill>
              </a:rPr>
              <a:t>6. Shilpa </a:t>
            </a:r>
            <a:r>
              <a:rPr lang="en-IN" b="1" dirty="0" err="1">
                <a:solidFill>
                  <a:schemeClr val="tx1"/>
                </a:solidFill>
              </a:rPr>
              <a:t>Hudnurkar</a:t>
            </a:r>
            <a:r>
              <a:rPr lang="en-IN" b="1" dirty="0">
                <a:solidFill>
                  <a:schemeClr val="tx1"/>
                </a:solidFill>
              </a:rPr>
              <a:t>, </a:t>
            </a:r>
            <a:r>
              <a:rPr lang="en-IN" b="1" dirty="0" err="1">
                <a:solidFill>
                  <a:schemeClr val="tx1"/>
                </a:solidFill>
              </a:rPr>
              <a:t>Neela</a:t>
            </a:r>
            <a:r>
              <a:rPr lang="en-IN" b="1" dirty="0">
                <a:solidFill>
                  <a:schemeClr val="tx1"/>
                </a:solidFill>
              </a:rPr>
              <a:t> </a:t>
            </a:r>
            <a:r>
              <a:rPr lang="en-IN" b="1" dirty="0" err="1">
                <a:solidFill>
                  <a:schemeClr val="tx1"/>
                </a:solidFill>
              </a:rPr>
              <a:t>Rayavarapu</a:t>
            </a:r>
            <a:r>
              <a:rPr lang="en-IN" b="1" dirty="0">
                <a:solidFill>
                  <a:schemeClr val="tx1"/>
                </a:solidFill>
              </a:rPr>
              <a:t>, “Prediction of Artificial Neural Network Nowcasting Summer Monsoon Rainfall: A case Study”, IEEE </a:t>
            </a:r>
            <a:r>
              <a:rPr lang="en-IN" b="1" dirty="0" err="1">
                <a:solidFill>
                  <a:schemeClr val="tx1"/>
                </a:solidFill>
              </a:rPr>
              <a:t>Punecon</a:t>
            </a:r>
            <a:r>
              <a:rPr lang="en-IN" b="1" dirty="0">
                <a:solidFill>
                  <a:schemeClr val="tx1"/>
                </a:solidFill>
              </a:rPr>
              <a:t>, 2018. </a:t>
            </a:r>
          </a:p>
          <a:p>
            <a:r>
              <a:rPr lang="en-IN" b="1" dirty="0">
                <a:solidFill>
                  <a:schemeClr val="tx1"/>
                </a:solidFill>
              </a:rPr>
              <a:t>7. E G </a:t>
            </a:r>
            <a:r>
              <a:rPr lang="en-IN" b="1" dirty="0" err="1">
                <a:solidFill>
                  <a:schemeClr val="tx1"/>
                </a:solidFill>
              </a:rPr>
              <a:t>Wahyuni</a:t>
            </a:r>
            <a:r>
              <a:rPr lang="en-IN" b="1" dirty="0">
                <a:solidFill>
                  <a:schemeClr val="tx1"/>
                </a:solidFill>
              </a:rPr>
              <a:t>, L M F </a:t>
            </a:r>
            <a:r>
              <a:rPr lang="en-IN" b="1" dirty="0" err="1">
                <a:solidFill>
                  <a:schemeClr val="tx1"/>
                </a:solidFill>
              </a:rPr>
              <a:t>Fauzan,F</a:t>
            </a:r>
            <a:r>
              <a:rPr lang="en-IN" b="1" dirty="0">
                <a:solidFill>
                  <a:schemeClr val="tx1"/>
                </a:solidFill>
              </a:rPr>
              <a:t> </a:t>
            </a:r>
            <a:r>
              <a:rPr lang="en-IN" b="1" dirty="0" err="1">
                <a:solidFill>
                  <a:schemeClr val="tx1"/>
                </a:solidFill>
              </a:rPr>
              <a:t>Abriyani</a:t>
            </a:r>
            <a:r>
              <a:rPr lang="en-IN" b="1" dirty="0">
                <a:solidFill>
                  <a:schemeClr val="tx1"/>
                </a:solidFill>
              </a:rPr>
              <a:t>, N F </a:t>
            </a:r>
            <a:r>
              <a:rPr lang="en-IN" b="1" dirty="0" err="1">
                <a:solidFill>
                  <a:schemeClr val="tx1"/>
                </a:solidFill>
              </a:rPr>
              <a:t>Muchlis,M</a:t>
            </a:r>
            <a:r>
              <a:rPr lang="en-IN" b="1" dirty="0">
                <a:solidFill>
                  <a:schemeClr val="tx1"/>
                </a:solidFill>
              </a:rPr>
              <a:t> </a:t>
            </a:r>
            <a:r>
              <a:rPr lang="en-IN" b="1" dirty="0" err="1">
                <a:solidFill>
                  <a:schemeClr val="tx1"/>
                </a:solidFill>
              </a:rPr>
              <a:t>Ulfa</a:t>
            </a:r>
            <a:r>
              <a:rPr lang="en-IN" b="1" dirty="0">
                <a:solidFill>
                  <a:schemeClr val="tx1"/>
                </a:solidFill>
              </a:rPr>
              <a:t>, “Rainfall Prediction with backpropagation method”, International Conference on Mathematics, Science and Education (ICMSE), 2017. </a:t>
            </a:r>
          </a:p>
          <a:p>
            <a:r>
              <a:rPr lang="en-IN" b="1" dirty="0">
                <a:solidFill>
                  <a:schemeClr val="tx1"/>
                </a:solidFill>
              </a:rPr>
              <a:t>8. </a:t>
            </a:r>
            <a:r>
              <a:rPr lang="en-IN" b="1" dirty="0" err="1">
                <a:solidFill>
                  <a:schemeClr val="tx1"/>
                </a:solidFill>
              </a:rPr>
              <a:t>R.Arya</a:t>
            </a:r>
            <a:r>
              <a:rPr lang="en-IN" b="1" dirty="0">
                <a:solidFill>
                  <a:schemeClr val="tx1"/>
                </a:solidFill>
              </a:rPr>
              <a:t>, et al., “Rainfall Prediction Using an Optimized Genetic-Artificial Neural Network Model”, International Journal of Pure and Applied Mathematics, Volume 119, No. 10, 669- 678, 2018.</a:t>
            </a:r>
          </a:p>
          <a:p>
            <a:r>
              <a:rPr lang="en-IN" b="1" dirty="0">
                <a:solidFill>
                  <a:schemeClr val="tx1"/>
                </a:solidFill>
              </a:rPr>
              <a:t> 9. https://towardsdatascience.com/what-does-rmse-really-mean806b65f2e48</a:t>
            </a:r>
          </a:p>
        </p:txBody>
      </p:sp>
    </p:spTree>
    <p:extLst>
      <p:ext uri="{BB962C8B-B14F-4D97-AF65-F5344CB8AC3E}">
        <p14:creationId xmlns:p14="http://schemas.microsoft.com/office/powerpoint/2010/main" val="304841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TEAM</a:t>
            </a:r>
          </a:p>
        </p:txBody>
      </p:sp>
      <p:sp>
        <p:nvSpPr>
          <p:cNvPr id="3" name="Content Placeholder 2"/>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STUDENTS</a:t>
            </a:r>
          </a:p>
          <a:p>
            <a:pPr>
              <a:buFont typeface="Arial" pitchFamily="34" charset="0"/>
              <a:buChar char="•"/>
            </a:pPr>
            <a:r>
              <a:rPr lang="en-US" b="1" dirty="0">
                <a:latin typeface="Arial" panose="020B0604020202020204" pitchFamily="34" charset="0"/>
                <a:cs typeface="Arial" panose="020B0604020202020204" pitchFamily="34" charset="0"/>
              </a:rPr>
              <a:t>SUHASINI BIRADAR           (2BL18CS089)</a:t>
            </a:r>
          </a:p>
          <a:p>
            <a:pPr>
              <a:buFont typeface="Arial" pitchFamily="34" charset="0"/>
              <a:buChar char="•"/>
            </a:pPr>
            <a:r>
              <a:rPr lang="en-US" b="1" dirty="0">
                <a:latin typeface="Arial" panose="020B0604020202020204" pitchFamily="34" charset="0"/>
                <a:cs typeface="Arial" panose="020B0604020202020204" pitchFamily="34" charset="0"/>
              </a:rPr>
              <a:t>KOMAL KHANDEKAR         (2BL18CS036)</a:t>
            </a:r>
          </a:p>
          <a:p>
            <a:pPr>
              <a:buFont typeface="Arial" pitchFamily="34" charset="0"/>
              <a:buChar char="•"/>
            </a:pPr>
            <a:r>
              <a:rPr lang="en-US" b="1" dirty="0">
                <a:latin typeface="Arial" panose="020B0604020202020204" pitchFamily="34" charset="0"/>
                <a:cs typeface="Arial" panose="020B0604020202020204" pitchFamily="34" charset="0"/>
              </a:rPr>
              <a:t>VAISHNAVI NAGUR            (2BL18CS102)</a:t>
            </a:r>
          </a:p>
          <a:p>
            <a:pPr>
              <a:buFont typeface="Arial" pitchFamily="34" charset="0"/>
              <a:buChar char="•"/>
            </a:pPr>
            <a:r>
              <a:rPr lang="en-US" b="1" dirty="0">
                <a:latin typeface="Arial" panose="020B0604020202020204" pitchFamily="34" charset="0"/>
                <a:cs typeface="Arial" panose="020B0604020202020204" pitchFamily="34" charset="0"/>
              </a:rPr>
              <a:t>KETAN JANAI                      (2Bl17CS025)</a:t>
            </a:r>
          </a:p>
          <a:p>
            <a:pPr>
              <a:buFont typeface="Arial" pitchFamily="34" charset="0"/>
              <a:buChar char="•"/>
            </a:pPr>
            <a:endParaRPr lang="en-US" b="1" dirty="0">
              <a:latin typeface="Arial" panose="020B0604020202020204" pitchFamily="34" charset="0"/>
              <a:cs typeface="Arial" panose="020B0604020202020204" pitchFamily="34" charset="0"/>
            </a:endParaRPr>
          </a:p>
          <a:p>
            <a:pPr>
              <a:buFont typeface="Wingdings" pitchFamily="2" charset="2"/>
              <a:buChar char="q"/>
            </a:pPr>
            <a:r>
              <a:rPr lang="en-US" b="1" dirty="0">
                <a:latin typeface="Arial" panose="020B0604020202020204" pitchFamily="34" charset="0"/>
                <a:cs typeface="Arial" panose="020B0604020202020204" pitchFamily="34" charset="0"/>
              </a:rPr>
              <a:t>GUIDED BY :</a:t>
            </a:r>
          </a:p>
          <a:p>
            <a:pPr>
              <a:buFont typeface="Arial" pitchFamily="34" charset="0"/>
              <a:buChar char="•"/>
            </a:pPr>
            <a:r>
              <a:rPr lang="en-US" b="1" dirty="0">
                <a:latin typeface="Arial" panose="020B0604020202020204" pitchFamily="34" charset="0"/>
                <a:cs typeface="Arial" panose="020B0604020202020204" pitchFamily="34" charset="0"/>
              </a:rPr>
              <a:t>PROF. SANTOSH DEWAR</a:t>
            </a:r>
          </a:p>
          <a:p>
            <a:pPr>
              <a:buNone/>
            </a:pPr>
            <a:r>
              <a:rPr lang="en-US" b="1" dirty="0">
                <a:latin typeface="Arial" panose="020B0604020202020204" pitchFamily="34" charset="0"/>
                <a:cs typeface="Arial" panose="020B0604020202020204" pitchFamily="34" charset="0"/>
              </a:rPr>
              <a:t>    Asst. Prof. Dept of CSE,   BLDEA’s CET, VIJAYAPURA.</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C712-AEFD-4ABB-A1CA-21330432E019}"/>
              </a:ext>
            </a:extLst>
          </p:cNvPr>
          <p:cNvSpPr>
            <a:spLocks noGrp="1"/>
          </p:cNvSpPr>
          <p:nvPr>
            <p:ph type="title"/>
          </p:nvPr>
        </p:nvSpPr>
        <p:spPr>
          <a:xfrm>
            <a:off x="1945201" y="624110"/>
            <a:ext cx="6589199" cy="976090"/>
          </a:xfrm>
        </p:spPr>
        <p:txBody>
          <a:bodyPr>
            <a:normAutofit/>
          </a:bodyPr>
          <a:lstStyle/>
          <a:p>
            <a:pPr algn="ctr"/>
            <a:r>
              <a:rPr lang="en-IN" sz="3600" b="1" dirty="0">
                <a:solidFill>
                  <a:schemeClr val="tx1"/>
                </a:solidFill>
                <a:latin typeface="Arial" panose="020B0604020202020204" pitchFamily="34" charset="0"/>
                <a:cs typeface="Arial" panose="020B0604020202020204" pitchFamily="34" charset="0"/>
              </a:rPr>
              <a:t>CONTENTS :</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BFFA621-EF50-4F53-AD4E-B493DAD40B04}"/>
              </a:ext>
            </a:extLst>
          </p:cNvPr>
          <p:cNvSpPr>
            <a:spLocks noGrp="1"/>
          </p:cNvSpPr>
          <p:nvPr>
            <p:ph idx="1"/>
          </p:nvPr>
        </p:nvSpPr>
        <p:spPr>
          <a:xfrm>
            <a:off x="1939629" y="1981200"/>
            <a:ext cx="6591985" cy="3581400"/>
          </a:xfrm>
        </p:spPr>
        <p:txBody>
          <a:bodyPr/>
          <a:lstStyle/>
          <a:p>
            <a:r>
              <a:rPr lang="en-IN" b="1" i="1" dirty="0"/>
              <a:t>Introduction</a:t>
            </a:r>
          </a:p>
          <a:p>
            <a:r>
              <a:rPr lang="en-IN" b="1" i="1" dirty="0"/>
              <a:t>Problem Statement</a:t>
            </a:r>
          </a:p>
          <a:p>
            <a:r>
              <a:rPr lang="en-IN" b="1" i="1" dirty="0"/>
              <a:t>Literature Review</a:t>
            </a:r>
          </a:p>
          <a:p>
            <a:r>
              <a:rPr lang="en-IN" b="1" i="1" dirty="0"/>
              <a:t>Proposed System</a:t>
            </a:r>
          </a:p>
          <a:p>
            <a:r>
              <a:rPr lang="en-IN" b="1" i="1" dirty="0"/>
              <a:t>Motivation</a:t>
            </a:r>
          </a:p>
          <a:p>
            <a:r>
              <a:rPr lang="en-IN" b="1" i="1" dirty="0"/>
              <a:t>Objective</a:t>
            </a:r>
          </a:p>
          <a:p>
            <a:r>
              <a:rPr lang="en-IN" b="1" i="1" dirty="0"/>
              <a:t>Requirement Analysis</a:t>
            </a:r>
          </a:p>
          <a:p>
            <a:r>
              <a:rPr lang="en-IN" b="1" i="1" dirty="0"/>
              <a:t>References</a:t>
            </a:r>
          </a:p>
          <a:p>
            <a:pPr marL="0" indent="0">
              <a:buNone/>
            </a:pPr>
            <a:endParaRPr lang="en-IN" b="1" dirty="0"/>
          </a:p>
        </p:txBody>
      </p:sp>
    </p:spTree>
    <p:extLst>
      <p:ext uri="{BB962C8B-B14F-4D97-AF65-F5344CB8AC3E}">
        <p14:creationId xmlns:p14="http://schemas.microsoft.com/office/powerpoint/2010/main" val="92014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INTRODUCTION</a:t>
            </a:r>
          </a:p>
        </p:txBody>
      </p:sp>
      <p:sp>
        <p:nvSpPr>
          <p:cNvPr id="3" name="Content Placeholder 2"/>
          <p:cNvSpPr>
            <a:spLocks noGrp="1"/>
          </p:cNvSpPr>
          <p:nvPr>
            <p:ph idx="1"/>
          </p:nvPr>
        </p:nvSpPr>
        <p:spPr>
          <a:xfrm>
            <a:off x="1447800" y="1295400"/>
            <a:ext cx="7315199" cy="4938490"/>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D0D0D"/>
                </a:solidFill>
                <a:latin typeface="Times New Roman" panose="02020603050405020304" pitchFamily="18" charset="0"/>
              </a:rPr>
              <a:t>Rainfall is natural climatic phenomena whose prediction is challenging and demanding.</a:t>
            </a:r>
          </a:p>
          <a:p>
            <a:r>
              <a:rPr lang="en-US" sz="1800" b="0" i="0" u="none" strike="noStrike" baseline="0" dirty="0">
                <a:solidFill>
                  <a:srgbClr val="0D0D0D"/>
                </a:solidFill>
                <a:latin typeface="Times New Roman" panose="02020603050405020304" pitchFamily="18" charset="0"/>
              </a:rPr>
              <a:t>Rainfall means crops; and crop means life. Rainfall prediction is closely related to agriculture sector, which contributes significantly to the economy of the nation.</a:t>
            </a:r>
          </a:p>
          <a:p>
            <a:r>
              <a:rPr lang="en-US" sz="1800" b="0" i="0" u="none" strike="noStrike" baseline="0" dirty="0">
                <a:solidFill>
                  <a:srgbClr val="0D0D0D"/>
                </a:solidFill>
                <a:latin typeface="Times New Roman" panose="02020603050405020304" pitchFamily="18" charset="0"/>
              </a:rPr>
              <a:t> Accurate information on rainfall is essential for the planning and management of water resources and also crucial for reservoir operation and flooding prevention. </a:t>
            </a:r>
          </a:p>
          <a:p>
            <a:r>
              <a:rPr lang="en-US" dirty="0">
                <a:solidFill>
                  <a:srgbClr val="000000"/>
                </a:solidFill>
                <a:latin typeface="Times New Roman" panose="02020603050405020304" pitchFamily="18" charset="0"/>
              </a:rPr>
              <a:t>R</a:t>
            </a:r>
            <a:r>
              <a:rPr lang="en-US" sz="1800" b="0" i="0" u="none" strike="noStrike" baseline="0" dirty="0">
                <a:solidFill>
                  <a:srgbClr val="0D0D0D"/>
                </a:solidFill>
                <a:latin typeface="Times New Roman" panose="02020603050405020304" pitchFamily="18" charset="0"/>
              </a:rPr>
              <a:t>ainfall has a strong influence on traffic, sewer systems and other human activities in the urban areas.</a:t>
            </a:r>
          </a:p>
          <a:p>
            <a:r>
              <a:rPr lang="en-US" sz="1800" b="0" i="0" u="none" strike="noStrike" baseline="0" dirty="0">
                <a:solidFill>
                  <a:srgbClr val="0D0D0D"/>
                </a:solidFill>
                <a:latin typeface="Times New Roman" panose="02020603050405020304" pitchFamily="18" charset="0"/>
              </a:rPr>
              <a:t> Nevertheless, rainfall is one of the most complex and difficult elements of the hydrology cycle to understand and to model due to the complexity of the atmospheric processes that generate rainfall and the tremendous range of variation over a wide range of scales both in space and time.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E5D9-ACA5-4DD7-96D0-ADDCB2CF8B4E}"/>
              </a:ext>
            </a:extLst>
          </p:cNvPr>
          <p:cNvSpPr>
            <a:spLocks noGrp="1"/>
          </p:cNvSpPr>
          <p:nvPr>
            <p:ph idx="1"/>
          </p:nvPr>
        </p:nvSpPr>
        <p:spPr>
          <a:xfrm>
            <a:off x="1371600" y="304800"/>
            <a:ext cx="7391400" cy="6248400"/>
          </a:xfrm>
        </p:spPr>
        <p:txBody>
          <a:bodyPr>
            <a:normAutofit/>
          </a:bodyPr>
          <a:lstStyle/>
          <a:p>
            <a:pPr algn="l"/>
            <a:r>
              <a:rPr lang="en-US" b="0" i="0" dirty="0">
                <a:solidFill>
                  <a:srgbClr val="000000"/>
                </a:solidFill>
                <a:effectLst/>
                <a:latin typeface="ff9"/>
              </a:rPr>
              <a:t>Extreme Gradient Boosting (</a:t>
            </a:r>
            <a:r>
              <a:rPr lang="en-US" b="0" i="0" dirty="0" err="1">
                <a:solidFill>
                  <a:srgbClr val="000000"/>
                </a:solidFill>
                <a:effectLst/>
                <a:latin typeface="ff9"/>
              </a:rPr>
              <a:t>XGBoost</a:t>
            </a:r>
            <a:r>
              <a:rPr lang="en-US" b="0" i="0" dirty="0">
                <a:solidFill>
                  <a:srgbClr val="000000"/>
                </a:solidFill>
                <a:effectLst/>
                <a:latin typeface="ff9"/>
              </a:rPr>
              <a:t>) is an ensemble learning method. Sometimes, relying on the results of a single machine learning model such as J48(which is a decision tree classifier) may not be enough. Although J48 is good enough and had been used in several problems such rain modeling and wildfire modeling.</a:t>
            </a:r>
          </a:p>
          <a:p>
            <a:pPr algn="l"/>
            <a:r>
              <a:rPr lang="en-US" b="0" i="0" dirty="0" err="1">
                <a:solidFill>
                  <a:srgbClr val="000000"/>
                </a:solidFill>
                <a:effectLst/>
                <a:latin typeface="ff9"/>
              </a:rPr>
              <a:t>XGBoost</a:t>
            </a:r>
            <a:r>
              <a:rPr lang="en-US" b="0" i="0" dirty="0">
                <a:solidFill>
                  <a:srgbClr val="000000"/>
                </a:solidFill>
                <a:effectLst/>
                <a:latin typeface="ff9"/>
              </a:rPr>
              <a:t> uses boosting. Multiple trees are created sequentially in a way that each one of the next trees tries to reduce the errors from the previous tree. </a:t>
            </a:r>
          </a:p>
          <a:p>
            <a:pPr algn="l"/>
            <a:endParaRPr lang="en-US" dirty="0">
              <a:solidFill>
                <a:srgbClr val="000000"/>
              </a:solidFill>
              <a:latin typeface="ff9"/>
            </a:endParaRPr>
          </a:p>
          <a:p>
            <a:pPr algn="l"/>
            <a:r>
              <a:rPr lang="en-US" b="0" i="0" dirty="0" err="1">
                <a:solidFill>
                  <a:srgbClr val="000000"/>
                </a:solidFill>
                <a:effectLst/>
                <a:latin typeface="ff9"/>
              </a:rPr>
              <a:t>XGBoost</a:t>
            </a:r>
            <a:r>
              <a:rPr lang="en-US" b="0" i="0" dirty="0">
                <a:solidFill>
                  <a:srgbClr val="000000"/>
                </a:solidFill>
                <a:effectLst/>
                <a:latin typeface="ff9"/>
              </a:rPr>
              <a:t> for rainfall prediction. So this research is the first research to use </a:t>
            </a:r>
            <a:r>
              <a:rPr lang="en-US" b="0" i="0" dirty="0" err="1">
                <a:solidFill>
                  <a:srgbClr val="000000"/>
                </a:solidFill>
                <a:effectLst/>
                <a:latin typeface="ff9"/>
              </a:rPr>
              <a:t>XGBoost</a:t>
            </a:r>
            <a:r>
              <a:rPr lang="en-US" b="0" i="0" dirty="0">
                <a:solidFill>
                  <a:srgbClr val="000000"/>
                </a:solidFill>
                <a:effectLst/>
                <a:latin typeface="ff9"/>
              </a:rPr>
              <a:t> for rainfall prediction. </a:t>
            </a:r>
            <a:r>
              <a:rPr lang="en-US" b="0" i="0" dirty="0" err="1">
                <a:solidFill>
                  <a:srgbClr val="000000"/>
                </a:solidFill>
                <a:effectLst/>
                <a:latin typeface="ff9"/>
              </a:rPr>
              <a:t>XGBoost</a:t>
            </a:r>
            <a:r>
              <a:rPr lang="en-US" b="0" i="0" dirty="0">
                <a:solidFill>
                  <a:srgbClr val="000000"/>
                </a:solidFill>
                <a:effectLst/>
                <a:latin typeface="ff9"/>
              </a:rPr>
              <a:t> itself can handle both classification and regression tasks.</a:t>
            </a:r>
          </a:p>
          <a:p>
            <a:pPr algn="l"/>
            <a:endParaRPr lang="en-US" b="0" i="0" dirty="0">
              <a:solidFill>
                <a:srgbClr val="000000"/>
              </a:solidFill>
              <a:effectLst/>
              <a:latin typeface="ff9"/>
            </a:endParaRPr>
          </a:p>
          <a:p>
            <a:pPr algn="l"/>
            <a:endParaRPr lang="en-US" b="0" i="0" dirty="0">
              <a:solidFill>
                <a:srgbClr val="000000"/>
              </a:solidFill>
              <a:effectLst/>
              <a:latin typeface="ff9"/>
            </a:endParaRPr>
          </a:p>
          <a:p>
            <a:pPr algn="l"/>
            <a:endParaRPr lang="en-US" b="0" i="0" dirty="0">
              <a:solidFill>
                <a:srgbClr val="000000"/>
              </a:solidFill>
              <a:effectLst/>
              <a:latin typeface="ff9"/>
            </a:endParaRPr>
          </a:p>
          <a:p>
            <a:pPr marL="0" indent="0" algn="l">
              <a:buNone/>
            </a:pPr>
            <a:r>
              <a:rPr lang="en-US" dirty="0">
                <a:solidFill>
                  <a:srgbClr val="000000"/>
                </a:solidFill>
                <a:latin typeface="ff9"/>
              </a:rPr>
              <a:t> </a:t>
            </a:r>
            <a:endParaRPr lang="en-US" b="0" i="0" dirty="0">
              <a:solidFill>
                <a:srgbClr val="000000"/>
              </a:solidFill>
              <a:effectLst/>
              <a:latin typeface="ff9"/>
            </a:endParaRPr>
          </a:p>
          <a:p>
            <a:pPr algn="l"/>
            <a:endParaRPr lang="en-US" b="0" i="0" dirty="0">
              <a:solidFill>
                <a:srgbClr val="000000"/>
              </a:solidFill>
              <a:effectLst/>
              <a:latin typeface="ff9"/>
            </a:endParaRPr>
          </a:p>
          <a:p>
            <a:pPr algn="l"/>
            <a:endParaRPr lang="en-US" b="0" i="0" dirty="0">
              <a:solidFill>
                <a:srgbClr val="000000"/>
              </a:solidFill>
              <a:effectLst/>
              <a:latin typeface="ff9"/>
            </a:endParaRPr>
          </a:p>
          <a:p>
            <a:pPr algn="l"/>
            <a:endParaRPr lang="en-US" b="0" i="0" dirty="0">
              <a:solidFill>
                <a:srgbClr val="000000"/>
              </a:solidFill>
              <a:effectLst/>
              <a:latin typeface="ff9"/>
            </a:endParaRPr>
          </a:p>
          <a:p>
            <a:pPr marL="0" indent="0" algn="l">
              <a:buNone/>
            </a:pPr>
            <a:endParaRPr lang="en-US" b="0" i="0" dirty="0">
              <a:solidFill>
                <a:srgbClr val="000000"/>
              </a:solidFill>
              <a:effectLst/>
              <a:latin typeface="ff9"/>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01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REVIEW</a:t>
            </a:r>
          </a:p>
        </p:txBody>
      </p:sp>
      <p:graphicFrame>
        <p:nvGraphicFramePr>
          <p:cNvPr id="7" name="Table 7">
            <a:extLst>
              <a:ext uri="{FF2B5EF4-FFF2-40B4-BE49-F238E27FC236}">
                <a16:creationId xmlns:a16="http://schemas.microsoft.com/office/drawing/2014/main" id="{E37A3502-1BDB-436A-9A61-5174C05575A6}"/>
              </a:ext>
            </a:extLst>
          </p:cNvPr>
          <p:cNvGraphicFramePr>
            <a:graphicFrameLocks noGrp="1"/>
          </p:cNvGraphicFramePr>
          <p:nvPr>
            <p:ph idx="1"/>
          </p:nvPr>
        </p:nvGraphicFramePr>
        <p:xfrm>
          <a:off x="838200" y="1524000"/>
          <a:ext cx="7696200" cy="50292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871968128"/>
                    </a:ext>
                  </a:extLst>
                </a:gridCol>
                <a:gridCol w="1143000">
                  <a:extLst>
                    <a:ext uri="{9D8B030D-6E8A-4147-A177-3AD203B41FA5}">
                      <a16:colId xmlns:a16="http://schemas.microsoft.com/office/drawing/2014/main" val="869467474"/>
                    </a:ext>
                  </a:extLst>
                </a:gridCol>
                <a:gridCol w="4953000">
                  <a:extLst>
                    <a:ext uri="{9D8B030D-6E8A-4147-A177-3AD203B41FA5}">
                      <a16:colId xmlns:a16="http://schemas.microsoft.com/office/drawing/2014/main" val="629711671"/>
                    </a:ext>
                  </a:extLst>
                </a:gridCol>
              </a:tblGrid>
              <a:tr h="1257300">
                <a:tc>
                  <a:txBody>
                    <a:bodyPr/>
                    <a:lstStyle/>
                    <a:p>
                      <a:endParaRPr lang="en-US" dirty="0"/>
                    </a:p>
                    <a:p>
                      <a:endParaRPr lang="en-IN" dirty="0"/>
                    </a:p>
                    <a:p>
                      <a:r>
                        <a:rPr lang="en-IN" dirty="0"/>
                        <a:t>RESEARCHER</a:t>
                      </a:r>
                    </a:p>
                  </a:txBody>
                  <a:tcPr/>
                </a:tc>
                <a:tc>
                  <a:txBody>
                    <a:bodyPr/>
                    <a:lstStyle/>
                    <a:p>
                      <a:endParaRPr lang="en-US" dirty="0"/>
                    </a:p>
                    <a:p>
                      <a:endParaRPr lang="en-US" dirty="0"/>
                    </a:p>
                    <a:p>
                      <a:r>
                        <a:rPr lang="en-US" dirty="0"/>
                        <a:t>  YEAR</a:t>
                      </a:r>
                      <a:endParaRPr lang="en-IN" dirty="0"/>
                    </a:p>
                  </a:txBody>
                  <a:tcPr/>
                </a:tc>
                <a:tc>
                  <a:txBody>
                    <a:bodyPr/>
                    <a:lstStyle/>
                    <a:p>
                      <a:endParaRPr lang="en-US" dirty="0"/>
                    </a:p>
                    <a:p>
                      <a:endParaRPr lang="en-US" dirty="0"/>
                    </a:p>
                    <a:p>
                      <a:r>
                        <a:rPr lang="en-US" dirty="0"/>
                        <a:t>                       DESCRIPTION</a:t>
                      </a:r>
                      <a:endParaRPr lang="en-IN" dirty="0"/>
                    </a:p>
                  </a:txBody>
                  <a:tcPr/>
                </a:tc>
                <a:extLst>
                  <a:ext uri="{0D108BD9-81ED-4DB2-BD59-A6C34878D82A}">
                    <a16:rowId xmlns:a16="http://schemas.microsoft.com/office/drawing/2014/main" val="2727310477"/>
                  </a:ext>
                </a:extLst>
              </a:tr>
              <a:tr h="1257300">
                <a:tc>
                  <a:txBody>
                    <a:bodyPr/>
                    <a:lstStyle/>
                    <a:p>
                      <a:r>
                        <a:rPr lang="en-US" b="1" dirty="0"/>
                        <a:t>1.Hu</a:t>
                      </a:r>
                      <a:endParaRPr lang="en-IN" b="1" dirty="0"/>
                    </a:p>
                  </a:txBody>
                  <a:tcPr/>
                </a:tc>
                <a:tc>
                  <a:txBody>
                    <a:bodyPr/>
                    <a:lstStyle/>
                    <a:p>
                      <a:r>
                        <a:rPr lang="en-US" b="1" dirty="0"/>
                        <a:t>  </a:t>
                      </a:r>
                    </a:p>
                    <a:p>
                      <a:r>
                        <a:rPr lang="en-US" b="1" dirty="0"/>
                        <a:t>   1964</a:t>
                      </a:r>
                      <a:endParaRPr lang="en-IN" b="1" dirty="0"/>
                    </a:p>
                  </a:txBody>
                  <a:tcPr/>
                </a:tc>
                <a:tc>
                  <a:txBody>
                    <a:bodyPr/>
                    <a:lstStyle/>
                    <a:p>
                      <a:r>
                        <a:rPr lang="en-US" sz="1800" b="1" i="0" u="none" strike="noStrike" kern="1200" baseline="0" dirty="0">
                          <a:solidFill>
                            <a:schemeClr val="dk1"/>
                          </a:solidFill>
                          <a:latin typeface="+mn-lt"/>
                          <a:ea typeface="+mn-ea"/>
                          <a:cs typeface="+mn-cs"/>
                        </a:rPr>
                        <a:t>He used an adaptive system called Adaline for pattern classification</a:t>
                      </a:r>
                      <a:r>
                        <a:rPr lang="en-US" sz="1800" b="0" i="0" u="none" strike="noStrike" kern="1200" baseline="0" dirty="0">
                          <a:solidFill>
                            <a:schemeClr val="dk1"/>
                          </a:solidFill>
                          <a:latin typeface="+mn-lt"/>
                          <a:ea typeface="+mn-ea"/>
                          <a:cs typeface="+mn-cs"/>
                        </a:rPr>
                        <a:t>.</a:t>
                      </a:r>
                      <a:endParaRPr lang="en-IN" dirty="0"/>
                    </a:p>
                  </a:txBody>
                  <a:tcPr/>
                </a:tc>
                <a:extLst>
                  <a:ext uri="{0D108BD9-81ED-4DB2-BD59-A6C34878D82A}">
                    <a16:rowId xmlns:a16="http://schemas.microsoft.com/office/drawing/2014/main" val="1656998572"/>
                  </a:ext>
                </a:extLst>
              </a:tr>
              <a:tr h="1257300">
                <a:tc>
                  <a:txBody>
                    <a:bodyPr/>
                    <a:lstStyle/>
                    <a:p>
                      <a:pPr algn="ctr"/>
                      <a:r>
                        <a:rPr lang="en-US" b="1" dirty="0"/>
                        <a:t>2.</a:t>
                      </a:r>
                      <a:r>
                        <a:rPr lang="en-IN" sz="1800" b="1" i="0" u="none" strike="noStrike" kern="1200" baseline="0" dirty="0">
                          <a:solidFill>
                            <a:schemeClr val="dk1"/>
                          </a:solidFill>
                          <a:latin typeface="+mn-lt"/>
                          <a:ea typeface="+mn-ea"/>
                          <a:cs typeface="+mn-cs"/>
                        </a:rPr>
                        <a:t> Cook and Wolfe </a:t>
                      </a:r>
                      <a:endParaRPr lang="en-IN" b="1" dirty="0"/>
                    </a:p>
                  </a:txBody>
                  <a:tcPr/>
                </a:tc>
                <a:tc>
                  <a:txBody>
                    <a:bodyPr/>
                    <a:lstStyle/>
                    <a:p>
                      <a:r>
                        <a:rPr lang="en-US" b="1" dirty="0"/>
                        <a:t>  </a:t>
                      </a:r>
                    </a:p>
                    <a:p>
                      <a:r>
                        <a:rPr lang="en-US" b="1" dirty="0"/>
                        <a:t>   1991</a:t>
                      </a:r>
                      <a:endParaRPr lang="en-IN" b="1" dirty="0"/>
                    </a:p>
                  </a:txBody>
                  <a:tcPr/>
                </a:tc>
                <a:tc>
                  <a:txBody>
                    <a:bodyPr/>
                    <a:lstStyle/>
                    <a:p>
                      <a:pPr algn="just"/>
                      <a:r>
                        <a:rPr lang="en-US" sz="1800" b="1" i="0" u="none" strike="noStrike" kern="1200" baseline="0" dirty="0">
                          <a:solidFill>
                            <a:schemeClr val="dk1"/>
                          </a:solidFill>
                          <a:latin typeface="+mn-lt"/>
                          <a:ea typeface="+mn-ea"/>
                          <a:cs typeface="+mn-cs"/>
                        </a:rPr>
                        <a:t>They presented a neural network to predict average air temperatures. They used back-propagation learning algorithm for this purpose and got satisfactory result </a:t>
                      </a:r>
                      <a:endParaRPr lang="en-IN" b="1" dirty="0"/>
                    </a:p>
                  </a:txBody>
                  <a:tcPr/>
                </a:tc>
                <a:extLst>
                  <a:ext uri="{0D108BD9-81ED-4DB2-BD59-A6C34878D82A}">
                    <a16:rowId xmlns:a16="http://schemas.microsoft.com/office/drawing/2014/main" val="129935935"/>
                  </a:ext>
                </a:extLst>
              </a:tr>
              <a:tr h="1257300">
                <a:tc>
                  <a:txBody>
                    <a:bodyPr/>
                    <a:lstStyle/>
                    <a:p>
                      <a:r>
                        <a:rPr lang="en-US" b="1" dirty="0"/>
                        <a:t>3.</a:t>
                      </a:r>
                      <a:r>
                        <a:rPr lang="en-IN" sz="1800" b="1" i="0" u="none" strike="noStrike" kern="1200" baseline="0" dirty="0">
                          <a:solidFill>
                            <a:schemeClr val="dk1"/>
                          </a:solidFill>
                          <a:latin typeface="+mn-lt"/>
                          <a:ea typeface="+mn-ea"/>
                          <a:cs typeface="+mn-cs"/>
                        </a:rPr>
                        <a:t> Zhang &amp; Scofield </a:t>
                      </a:r>
                      <a:endParaRPr lang="en-IN" b="1" dirty="0"/>
                    </a:p>
                  </a:txBody>
                  <a:tcPr/>
                </a:tc>
                <a:tc>
                  <a:txBody>
                    <a:bodyPr/>
                    <a:lstStyle/>
                    <a:p>
                      <a:endParaRPr lang="en-US" b="1" dirty="0"/>
                    </a:p>
                    <a:p>
                      <a:r>
                        <a:rPr lang="en-US" b="1" dirty="0"/>
                        <a:t>   1994</a:t>
                      </a:r>
                      <a:endParaRPr lang="en-IN" b="1" dirty="0"/>
                    </a:p>
                  </a:txBody>
                  <a:tcPr/>
                </a:tc>
                <a:tc>
                  <a:txBody>
                    <a:bodyPr/>
                    <a:lstStyle/>
                    <a:p>
                      <a:pPr algn="just"/>
                      <a:r>
                        <a:rPr lang="en-US" sz="1800" b="1" i="0" u="none" strike="noStrike" kern="1200" baseline="0" dirty="0">
                          <a:solidFill>
                            <a:schemeClr val="dk1"/>
                          </a:solidFill>
                          <a:latin typeface="+mn-lt"/>
                          <a:ea typeface="+mn-ea"/>
                          <a:cs typeface="+mn-cs"/>
                        </a:rPr>
                        <a:t>They presented an artificial neural network (ANN) technique for heavy convective rainfall estimation and cloud merger recognition from satellite data</a:t>
                      </a:r>
                      <a:r>
                        <a:rPr lang="en-US" sz="1800" b="0" i="0" u="none" strike="noStrike" kern="1200" baseline="0" dirty="0">
                          <a:solidFill>
                            <a:schemeClr val="dk1"/>
                          </a:solidFill>
                          <a:latin typeface="+mn-lt"/>
                          <a:ea typeface="+mn-ea"/>
                          <a:cs typeface="+mn-cs"/>
                        </a:rPr>
                        <a:t>. </a:t>
                      </a:r>
                      <a:endParaRPr lang="en-IN" dirty="0"/>
                    </a:p>
                  </a:txBody>
                  <a:tcPr/>
                </a:tc>
                <a:extLst>
                  <a:ext uri="{0D108BD9-81ED-4DB2-BD59-A6C34878D82A}">
                    <a16:rowId xmlns:a16="http://schemas.microsoft.com/office/drawing/2014/main" val="71094361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E99DB02-7BC8-4415-929D-C35B294D9505}"/>
              </a:ext>
            </a:extLst>
          </p:cNvPr>
          <p:cNvGraphicFramePr>
            <a:graphicFrameLocks noGrp="1"/>
          </p:cNvGraphicFramePr>
          <p:nvPr>
            <p:ph idx="1"/>
          </p:nvPr>
        </p:nvGraphicFramePr>
        <p:xfrm>
          <a:off x="838200" y="609600"/>
          <a:ext cx="7696200" cy="6141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363356128"/>
                    </a:ext>
                  </a:extLst>
                </a:gridCol>
                <a:gridCol w="1143000">
                  <a:extLst>
                    <a:ext uri="{9D8B030D-6E8A-4147-A177-3AD203B41FA5}">
                      <a16:colId xmlns:a16="http://schemas.microsoft.com/office/drawing/2014/main" val="940963392"/>
                    </a:ext>
                  </a:extLst>
                </a:gridCol>
                <a:gridCol w="4648200">
                  <a:extLst>
                    <a:ext uri="{9D8B030D-6E8A-4147-A177-3AD203B41FA5}">
                      <a16:colId xmlns:a16="http://schemas.microsoft.com/office/drawing/2014/main" val="2151786956"/>
                    </a:ext>
                  </a:extLst>
                </a:gridCol>
              </a:tblGrid>
              <a:tr h="1376592">
                <a:tc>
                  <a:txBody>
                    <a:bodyPr/>
                    <a:lstStyle/>
                    <a:p>
                      <a:pPr algn="ctr"/>
                      <a:r>
                        <a:rPr lang="en-US" b="1" dirty="0">
                          <a:solidFill>
                            <a:schemeClr val="tx1"/>
                          </a:solidFill>
                        </a:rPr>
                        <a:t>4.</a:t>
                      </a:r>
                      <a:r>
                        <a:rPr lang="en-IN" sz="1800" b="1" i="0" u="none" strike="noStrike" kern="1200" baseline="0" dirty="0">
                          <a:solidFill>
                            <a:schemeClr val="lt1"/>
                          </a:solidFill>
                          <a:latin typeface="+mn-lt"/>
                          <a:ea typeface="+mn-ea"/>
                          <a:cs typeface="+mn-cs"/>
                        </a:rPr>
                        <a:t> </a:t>
                      </a:r>
                      <a:r>
                        <a:rPr lang="en-IN" sz="1800" b="1" i="0" u="none" strike="noStrike" kern="1200" baseline="0" dirty="0" err="1">
                          <a:solidFill>
                            <a:schemeClr val="tx1"/>
                          </a:solidFill>
                          <a:latin typeface="+mn-lt"/>
                          <a:ea typeface="+mn-ea"/>
                          <a:cs typeface="+mn-cs"/>
                        </a:rPr>
                        <a:t>Michaelides</a:t>
                      </a:r>
                      <a:r>
                        <a:rPr lang="en-IN" sz="1800" b="1" i="0" u="none" strike="noStrike" kern="1200" baseline="0" dirty="0">
                          <a:solidFill>
                            <a:schemeClr val="tx1"/>
                          </a:solidFill>
                          <a:latin typeface="+mn-lt"/>
                          <a:ea typeface="+mn-ea"/>
                          <a:cs typeface="+mn-cs"/>
                        </a:rPr>
                        <a:t>                et al </a:t>
                      </a:r>
                      <a:endParaRPr lang="en-IN" b="1" dirty="0">
                        <a:solidFill>
                          <a:schemeClr val="tx1"/>
                        </a:solidFill>
                      </a:endParaRPr>
                    </a:p>
                  </a:txBody>
                  <a:tcPr>
                    <a:solidFill>
                      <a:schemeClr val="accent3">
                        <a:lumMod val="20000"/>
                        <a:lumOff val="80000"/>
                      </a:schemeClr>
                    </a:solidFill>
                  </a:tcPr>
                </a:tc>
                <a:tc>
                  <a:txBody>
                    <a:bodyPr/>
                    <a:lstStyle/>
                    <a:p>
                      <a:endParaRPr lang="en-US" dirty="0">
                        <a:solidFill>
                          <a:schemeClr val="tx1"/>
                        </a:solidFill>
                      </a:endParaRPr>
                    </a:p>
                    <a:p>
                      <a:r>
                        <a:rPr lang="en-US" dirty="0">
                          <a:solidFill>
                            <a:schemeClr val="tx1"/>
                          </a:solidFill>
                        </a:rPr>
                        <a:t>  1995</a:t>
                      </a:r>
                      <a:endParaRPr lang="en-IN" dirty="0">
                        <a:solidFill>
                          <a:schemeClr val="tx1"/>
                        </a:solidFill>
                      </a:endParaRPr>
                    </a:p>
                  </a:txBody>
                  <a:tcPr>
                    <a:solidFill>
                      <a:schemeClr val="accent3">
                        <a:lumMod val="20000"/>
                        <a:lumOff val="80000"/>
                      </a:schemeClr>
                    </a:solidFill>
                  </a:tcPr>
                </a:tc>
                <a:tc>
                  <a:txBody>
                    <a:bodyPr/>
                    <a:lstStyle/>
                    <a:p>
                      <a:pPr algn="just"/>
                      <a:r>
                        <a:rPr lang="en-US" sz="1800" b="1" i="0" u="none" strike="noStrike" kern="1200" baseline="0" dirty="0">
                          <a:solidFill>
                            <a:schemeClr val="tx1"/>
                          </a:solidFill>
                          <a:latin typeface="+mn-lt"/>
                          <a:ea typeface="+mn-ea"/>
                          <a:cs typeface="+mn-cs"/>
                        </a:rPr>
                        <a:t>He compared the performance of ANN with multiple linear regressions in estimating missing rainfall data over Cyprus. </a:t>
                      </a:r>
                      <a:endParaRPr lang="en-IN" b="1"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3179470538"/>
                  </a:ext>
                </a:extLst>
              </a:tr>
              <a:tr h="1376592">
                <a:tc>
                  <a:txBody>
                    <a:bodyPr/>
                    <a:lstStyle/>
                    <a:p>
                      <a:pPr algn="ctr"/>
                      <a:r>
                        <a:rPr lang="en-US" b="1" dirty="0"/>
                        <a:t>5.</a:t>
                      </a:r>
                      <a:r>
                        <a:rPr lang="en-IN" sz="1800" b="1" i="0" u="none" strike="noStrike" kern="1200" baseline="0" dirty="0">
                          <a:solidFill>
                            <a:schemeClr val="dk1"/>
                          </a:solidFill>
                          <a:latin typeface="+mn-lt"/>
                          <a:ea typeface="+mn-ea"/>
                          <a:cs typeface="+mn-cs"/>
                        </a:rPr>
                        <a:t> </a:t>
                      </a:r>
                      <a:r>
                        <a:rPr lang="en-IN" sz="1800" b="1" i="0" u="none" strike="noStrike" kern="1200" baseline="0" dirty="0" err="1">
                          <a:solidFill>
                            <a:schemeClr val="dk1"/>
                          </a:solidFill>
                          <a:latin typeface="+mn-lt"/>
                          <a:ea typeface="+mn-ea"/>
                          <a:cs typeface="+mn-cs"/>
                        </a:rPr>
                        <a:t>Kalogirou</a:t>
                      </a:r>
                      <a:r>
                        <a:rPr lang="en-IN" sz="1800" b="1" i="0" u="none" strike="noStrike" kern="1200" baseline="0" dirty="0">
                          <a:solidFill>
                            <a:schemeClr val="dk1"/>
                          </a:solidFill>
                          <a:latin typeface="+mn-lt"/>
                          <a:ea typeface="+mn-ea"/>
                          <a:cs typeface="+mn-cs"/>
                        </a:rPr>
                        <a:t> et al </a:t>
                      </a:r>
                      <a:endParaRPr lang="en-IN" b="1" dirty="0"/>
                    </a:p>
                  </a:txBody>
                  <a:tcPr/>
                </a:tc>
                <a:tc>
                  <a:txBody>
                    <a:bodyPr/>
                    <a:lstStyle/>
                    <a:p>
                      <a:endParaRPr lang="en-US" b="1" dirty="0"/>
                    </a:p>
                    <a:p>
                      <a:r>
                        <a:rPr lang="en-US" b="1" dirty="0"/>
                        <a:t>  1997</a:t>
                      </a:r>
                      <a:endParaRPr lang="en-IN" b="1" dirty="0"/>
                    </a:p>
                  </a:txBody>
                  <a:tcPr/>
                </a:tc>
                <a:tc>
                  <a:txBody>
                    <a:bodyPr/>
                    <a:lstStyle/>
                    <a:p>
                      <a:pPr algn="just"/>
                      <a:r>
                        <a:rPr lang="en-US" sz="1800" b="1" i="0" u="none" strike="noStrike" kern="1200" baseline="0" dirty="0">
                          <a:solidFill>
                            <a:schemeClr val="dk1"/>
                          </a:solidFill>
                          <a:latin typeface="+mn-lt"/>
                          <a:ea typeface="+mn-ea"/>
                          <a:cs typeface="+mn-cs"/>
                        </a:rPr>
                        <a:t>He used feed forward multilayer neural networks for the estimation of precipitation in selected rainfall collecting stations in Cyprus. </a:t>
                      </a:r>
                      <a:endParaRPr lang="en-IN" b="1" dirty="0"/>
                    </a:p>
                  </a:txBody>
                  <a:tcPr/>
                </a:tc>
                <a:extLst>
                  <a:ext uri="{0D108BD9-81ED-4DB2-BD59-A6C34878D82A}">
                    <a16:rowId xmlns:a16="http://schemas.microsoft.com/office/drawing/2014/main" val="2755155898"/>
                  </a:ext>
                </a:extLst>
              </a:tr>
              <a:tr h="2011944">
                <a:tc>
                  <a:txBody>
                    <a:bodyPr/>
                    <a:lstStyle/>
                    <a:p>
                      <a:r>
                        <a:rPr lang="en-US" b="1" dirty="0"/>
                        <a:t>6.</a:t>
                      </a:r>
                      <a:r>
                        <a:rPr lang="en-IN" sz="1800" b="1" i="0" u="none" strike="noStrike" kern="1200" baseline="0" dirty="0">
                          <a:solidFill>
                            <a:schemeClr val="dk1"/>
                          </a:solidFill>
                          <a:latin typeface="+mn-lt"/>
                          <a:ea typeface="+mn-ea"/>
                          <a:cs typeface="+mn-cs"/>
                        </a:rPr>
                        <a:t> Toth et al</a:t>
                      </a:r>
                      <a:endParaRPr lang="en-IN" b="1" dirty="0"/>
                    </a:p>
                  </a:txBody>
                  <a:tcPr/>
                </a:tc>
                <a:tc>
                  <a:txBody>
                    <a:bodyPr/>
                    <a:lstStyle/>
                    <a:p>
                      <a:endParaRPr lang="en-US" b="1" dirty="0"/>
                    </a:p>
                    <a:p>
                      <a:r>
                        <a:rPr lang="en-US" b="1" dirty="0"/>
                        <a:t>  2000</a:t>
                      </a:r>
                      <a:endParaRPr lang="en-IN" b="1" dirty="0"/>
                    </a:p>
                  </a:txBody>
                  <a:tcPr/>
                </a:tc>
                <a:tc>
                  <a:txBody>
                    <a:bodyPr/>
                    <a:lstStyle/>
                    <a:p>
                      <a:pPr algn="just"/>
                      <a:r>
                        <a:rPr lang="en-US" sz="1800" b="1" i="0" u="none" strike="noStrike" kern="1200" baseline="0" dirty="0">
                          <a:solidFill>
                            <a:schemeClr val="dk1"/>
                          </a:solidFill>
                          <a:latin typeface="+mn-lt"/>
                          <a:ea typeface="+mn-ea"/>
                          <a:cs typeface="+mn-cs"/>
                        </a:rPr>
                        <a:t>compared short-term rainfall prediction models for real-time flood forecasting. They applied three time series models, auto-regressive moving average (ARMA), ANN and k-nearest-neighbors (KNN) method </a:t>
                      </a:r>
                      <a:endParaRPr lang="en-IN" b="1" dirty="0"/>
                    </a:p>
                  </a:txBody>
                  <a:tcPr/>
                </a:tc>
                <a:extLst>
                  <a:ext uri="{0D108BD9-81ED-4DB2-BD59-A6C34878D82A}">
                    <a16:rowId xmlns:a16="http://schemas.microsoft.com/office/drawing/2014/main" val="3826576367"/>
                  </a:ext>
                </a:extLst>
              </a:tr>
              <a:tr h="1376592">
                <a:tc>
                  <a:txBody>
                    <a:bodyPr/>
                    <a:lstStyle/>
                    <a:p>
                      <a:pPr algn="ctr"/>
                      <a:r>
                        <a:rPr lang="en-US" b="1" dirty="0"/>
                        <a:t>7.</a:t>
                      </a:r>
                      <a:r>
                        <a:rPr lang="en-IN" sz="1800" b="1" i="0" u="none" strike="noStrike" kern="1200" baseline="0" dirty="0" err="1">
                          <a:solidFill>
                            <a:schemeClr val="dk1"/>
                          </a:solidFill>
                          <a:latin typeface="+mn-lt"/>
                          <a:ea typeface="+mn-ea"/>
                          <a:cs typeface="+mn-cs"/>
                        </a:rPr>
                        <a:t>Chistodoulou</a:t>
                      </a:r>
                      <a:r>
                        <a:rPr lang="en-IN" sz="1800" b="1" i="0" u="none" strike="noStrike" kern="1200" baseline="0" dirty="0">
                          <a:solidFill>
                            <a:schemeClr val="dk1"/>
                          </a:solidFill>
                          <a:latin typeface="+mn-lt"/>
                          <a:ea typeface="+mn-ea"/>
                          <a:cs typeface="+mn-cs"/>
                        </a:rPr>
                        <a:t> et al</a:t>
                      </a:r>
                      <a:endParaRPr lang="en-IN" b="1" dirty="0"/>
                    </a:p>
                  </a:txBody>
                  <a:tcPr/>
                </a:tc>
                <a:tc>
                  <a:txBody>
                    <a:bodyPr/>
                    <a:lstStyle/>
                    <a:p>
                      <a:endParaRPr lang="en-US" b="1" dirty="0"/>
                    </a:p>
                    <a:p>
                      <a:r>
                        <a:rPr lang="en-US" b="1" dirty="0"/>
                        <a:t>  2004</a:t>
                      </a:r>
                      <a:endParaRPr lang="en-IN" b="1" dirty="0"/>
                    </a:p>
                  </a:txBody>
                  <a:tcPr/>
                </a:tc>
                <a:tc>
                  <a:txBody>
                    <a:bodyPr/>
                    <a:lstStyle/>
                    <a:p>
                      <a:pPr algn="just"/>
                      <a:r>
                        <a:rPr lang="en-US" sz="1800" b="1" i="0" u="none" strike="noStrike" kern="1200" baseline="0" dirty="0">
                          <a:solidFill>
                            <a:schemeClr val="dk1"/>
                          </a:solidFill>
                          <a:latin typeface="+mn-lt"/>
                          <a:ea typeface="+mn-ea"/>
                          <a:cs typeface="+mn-cs"/>
                        </a:rPr>
                        <a:t>He used an idea of predicting rainfall rate by using weather radar instead of rain-gauges measuring rainfall on the ground. </a:t>
                      </a:r>
                      <a:endParaRPr lang="en-IN" b="1" dirty="0"/>
                    </a:p>
                  </a:txBody>
                  <a:tcPr/>
                </a:tc>
                <a:extLst>
                  <a:ext uri="{0D108BD9-81ED-4DB2-BD59-A6C34878D82A}">
                    <a16:rowId xmlns:a16="http://schemas.microsoft.com/office/drawing/2014/main" val="69421179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8D3BE6-D38C-4BB6-91D2-51E371DF97E5}"/>
              </a:ext>
            </a:extLst>
          </p:cNvPr>
          <p:cNvGraphicFramePr>
            <a:graphicFrameLocks noGrp="1"/>
          </p:cNvGraphicFramePr>
          <p:nvPr>
            <p:ph idx="1"/>
          </p:nvPr>
        </p:nvGraphicFramePr>
        <p:xfrm>
          <a:off x="762000" y="609600"/>
          <a:ext cx="7772400" cy="6096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150301266"/>
                    </a:ext>
                  </a:extLst>
                </a:gridCol>
                <a:gridCol w="1143000">
                  <a:extLst>
                    <a:ext uri="{9D8B030D-6E8A-4147-A177-3AD203B41FA5}">
                      <a16:colId xmlns:a16="http://schemas.microsoft.com/office/drawing/2014/main" val="1767973467"/>
                    </a:ext>
                  </a:extLst>
                </a:gridCol>
                <a:gridCol w="4800600">
                  <a:extLst>
                    <a:ext uri="{9D8B030D-6E8A-4147-A177-3AD203B41FA5}">
                      <a16:colId xmlns:a16="http://schemas.microsoft.com/office/drawing/2014/main" val="1408066734"/>
                    </a:ext>
                  </a:extLst>
                </a:gridCol>
              </a:tblGrid>
              <a:tr h="1674438">
                <a:tc>
                  <a:txBody>
                    <a:bodyPr/>
                    <a:lstStyle/>
                    <a:p>
                      <a:r>
                        <a:rPr lang="en-US" sz="1800" b="1" i="0" u="none" strike="noStrike" kern="1200" baseline="0" dirty="0">
                          <a:solidFill>
                            <a:schemeClr val="tx1"/>
                          </a:solidFill>
                          <a:latin typeface="+mn-lt"/>
                          <a:ea typeface="+mn-ea"/>
                          <a:cs typeface="+mn-cs"/>
                        </a:rPr>
                        <a:t>8.</a:t>
                      </a:r>
                      <a:r>
                        <a:rPr lang="en-IN" sz="1800" b="1" i="0" u="none" strike="noStrike" kern="1200" baseline="0" dirty="0">
                          <a:solidFill>
                            <a:schemeClr val="dk1"/>
                          </a:solidFill>
                          <a:latin typeface="+mn-lt"/>
                          <a:ea typeface="+mn-ea"/>
                          <a:cs typeface="+mn-cs"/>
                        </a:rPr>
                        <a:t> El-</a:t>
                      </a:r>
                      <a:r>
                        <a:rPr lang="en-IN" sz="1800" b="1" i="0" u="none" strike="noStrike" kern="1200" baseline="0" dirty="0" err="1">
                          <a:solidFill>
                            <a:schemeClr val="dk1"/>
                          </a:solidFill>
                          <a:latin typeface="+mn-lt"/>
                          <a:ea typeface="+mn-ea"/>
                          <a:cs typeface="+mn-cs"/>
                        </a:rPr>
                        <a:t>shafie</a:t>
                      </a:r>
                      <a:r>
                        <a:rPr lang="en-IN" sz="1800" b="1" i="0" u="none" strike="noStrike" kern="1200" baseline="0" dirty="0">
                          <a:solidFill>
                            <a:schemeClr val="dk1"/>
                          </a:solidFill>
                          <a:latin typeface="+mn-lt"/>
                          <a:ea typeface="+mn-ea"/>
                          <a:cs typeface="+mn-cs"/>
                        </a:rPr>
                        <a:t> et al. </a:t>
                      </a:r>
                      <a:endParaRPr lang="en-IN" b="1" dirty="0"/>
                    </a:p>
                  </a:txBody>
                  <a:tcPr>
                    <a:solidFill>
                      <a:schemeClr val="accent3">
                        <a:lumMod val="20000"/>
                        <a:lumOff val="80000"/>
                      </a:schemeClr>
                    </a:solidFill>
                  </a:tcPr>
                </a:tc>
                <a:tc>
                  <a:txBody>
                    <a:bodyPr/>
                    <a:lstStyle/>
                    <a:p>
                      <a:endParaRPr lang="en-US" b="1" dirty="0">
                        <a:solidFill>
                          <a:schemeClr val="tx1"/>
                        </a:solidFill>
                      </a:endParaRPr>
                    </a:p>
                    <a:p>
                      <a:r>
                        <a:rPr lang="en-US" b="1" dirty="0">
                          <a:solidFill>
                            <a:schemeClr val="tx1"/>
                          </a:solidFill>
                        </a:rPr>
                        <a:t>  2011</a:t>
                      </a:r>
                      <a:endParaRPr lang="en-IN" b="1" dirty="0">
                        <a:solidFill>
                          <a:schemeClr val="tx1"/>
                        </a:solidFill>
                      </a:endParaRPr>
                    </a:p>
                  </a:txBody>
                  <a:tcPr>
                    <a:solidFill>
                      <a:schemeClr val="accent3">
                        <a:lumMod val="20000"/>
                        <a:lumOff val="80000"/>
                      </a:schemeClr>
                    </a:solidFill>
                  </a:tcPr>
                </a:tc>
                <a:tc>
                  <a:txBody>
                    <a:bodyPr/>
                    <a:lstStyle/>
                    <a:p>
                      <a:pPr algn="just"/>
                      <a:r>
                        <a:rPr lang="en-US" sz="1800" b="1" i="0" u="none" strike="noStrike" kern="1200" baseline="0" dirty="0">
                          <a:solidFill>
                            <a:schemeClr val="tx1"/>
                          </a:solidFill>
                          <a:latin typeface="+mn-lt"/>
                          <a:ea typeface="+mn-ea"/>
                          <a:cs typeface="+mn-cs"/>
                        </a:rPr>
                        <a:t>They concluded that the feed forward back propagation ANN can describe the behavior of rainfall-runoff relation more accurately than the classical regression model.</a:t>
                      </a:r>
                      <a:endParaRPr lang="en-IN" b="1" dirty="0">
                        <a:solidFill>
                          <a:schemeClr val="tx1"/>
                        </a:solidFill>
                      </a:endParaRPr>
                    </a:p>
                  </a:txBody>
                  <a:tcPr>
                    <a:solidFill>
                      <a:schemeClr val="accent3">
                        <a:lumMod val="20000"/>
                        <a:lumOff val="80000"/>
                      </a:schemeClr>
                    </a:solidFill>
                  </a:tcPr>
                </a:tc>
                <a:extLst>
                  <a:ext uri="{0D108BD9-81ED-4DB2-BD59-A6C34878D82A}">
                    <a16:rowId xmlns:a16="http://schemas.microsoft.com/office/drawing/2014/main" val="1854921665"/>
                  </a:ext>
                </a:extLst>
              </a:tr>
              <a:tr h="1373562">
                <a:tc>
                  <a:txBody>
                    <a:bodyPr/>
                    <a:lstStyle/>
                    <a:p>
                      <a:r>
                        <a:rPr lang="en-US" sz="1800" b="1" i="0" u="none" strike="noStrike" kern="1200" baseline="0" dirty="0">
                          <a:solidFill>
                            <a:schemeClr val="dk1"/>
                          </a:solidFill>
                          <a:latin typeface="+mn-lt"/>
                          <a:ea typeface="+mn-ea"/>
                          <a:cs typeface="+mn-cs"/>
                        </a:rPr>
                        <a:t>9.</a:t>
                      </a:r>
                      <a:r>
                        <a:rPr lang="en-IN" sz="1800" b="1" i="0" u="none" strike="noStrike" kern="1200" baseline="0" dirty="0">
                          <a:solidFill>
                            <a:schemeClr val="dk1"/>
                          </a:solidFill>
                          <a:latin typeface="+mn-lt"/>
                          <a:ea typeface="+mn-ea"/>
                          <a:cs typeface="+mn-cs"/>
                        </a:rPr>
                        <a:t> Deshpande </a:t>
                      </a:r>
                      <a:endParaRPr lang="en-IN" b="1" dirty="0"/>
                    </a:p>
                  </a:txBody>
                  <a:tcPr/>
                </a:tc>
                <a:tc>
                  <a:txBody>
                    <a:bodyPr/>
                    <a:lstStyle/>
                    <a:p>
                      <a:endParaRPr lang="en-US" b="1" dirty="0"/>
                    </a:p>
                    <a:p>
                      <a:r>
                        <a:rPr lang="en-US" b="1" dirty="0"/>
                        <a:t>  2012</a:t>
                      </a:r>
                      <a:endParaRPr lang="en-IN" b="1" dirty="0"/>
                    </a:p>
                  </a:txBody>
                  <a:tcPr/>
                </a:tc>
                <a:tc>
                  <a:txBody>
                    <a:bodyPr/>
                    <a:lstStyle/>
                    <a:p>
                      <a:pPr algn="just"/>
                      <a:r>
                        <a:rPr lang="en-US" sz="1800" b="1" i="0" u="none" strike="noStrike" kern="1200" baseline="0" dirty="0">
                          <a:solidFill>
                            <a:schemeClr val="tx1"/>
                          </a:solidFill>
                          <a:latin typeface="+mn-lt"/>
                          <a:ea typeface="+mn-ea"/>
                          <a:cs typeface="+mn-cs"/>
                        </a:rPr>
                        <a:t>He proposed Multilayer Perceptron Neural Network as an intelligent tool for predicting Rainfall Time Series. </a:t>
                      </a:r>
                      <a:endParaRPr lang="en-IN" b="1" dirty="0">
                        <a:solidFill>
                          <a:schemeClr val="tx1"/>
                        </a:solidFill>
                      </a:endParaRPr>
                    </a:p>
                  </a:txBody>
                  <a:tcPr/>
                </a:tc>
                <a:extLst>
                  <a:ext uri="{0D108BD9-81ED-4DB2-BD59-A6C34878D82A}">
                    <a16:rowId xmlns:a16="http://schemas.microsoft.com/office/drawing/2014/main" val="3805776262"/>
                  </a:ext>
                </a:extLst>
              </a:tr>
              <a:tr h="1674438">
                <a:tc>
                  <a:txBody>
                    <a:bodyPr/>
                    <a:lstStyle/>
                    <a:p>
                      <a:r>
                        <a:rPr lang="en-US" b="1" dirty="0"/>
                        <a:t>10.</a:t>
                      </a:r>
                      <a:r>
                        <a:rPr lang="en-IN" sz="1800" b="1" i="0" u="none" strike="noStrike" kern="1200" baseline="0" dirty="0">
                          <a:solidFill>
                            <a:schemeClr val="dk1"/>
                          </a:solidFill>
                          <a:latin typeface="+mn-lt"/>
                          <a:ea typeface="+mn-ea"/>
                          <a:cs typeface="+mn-cs"/>
                        </a:rPr>
                        <a:t> Chau et al </a:t>
                      </a:r>
                      <a:endParaRPr lang="en-IN" b="1" dirty="0"/>
                    </a:p>
                  </a:txBody>
                  <a:tcPr/>
                </a:tc>
                <a:tc>
                  <a:txBody>
                    <a:bodyPr/>
                    <a:lstStyle/>
                    <a:p>
                      <a:endParaRPr lang="en-US" b="1" dirty="0"/>
                    </a:p>
                    <a:p>
                      <a:r>
                        <a:rPr lang="en-US" b="1" dirty="0"/>
                        <a:t>  2013</a:t>
                      </a:r>
                      <a:endParaRPr lang="en-IN" b="1" dirty="0"/>
                    </a:p>
                  </a:txBody>
                  <a:tcPr/>
                </a:tc>
                <a:tc>
                  <a:txBody>
                    <a:bodyPr/>
                    <a:lstStyle/>
                    <a:p>
                      <a:pPr algn="just"/>
                      <a:r>
                        <a:rPr lang="en-US" sz="1800" b="1" i="0" u="none" strike="noStrike" kern="1200" baseline="0" dirty="0">
                          <a:solidFill>
                            <a:schemeClr val="tx1"/>
                          </a:solidFill>
                          <a:latin typeface="+mn-lt"/>
                          <a:ea typeface="+mn-ea"/>
                          <a:cs typeface="+mn-cs"/>
                        </a:rPr>
                        <a:t>He employed several soft computing approaches for rainfall prediction. The proposed preprocessing techniques included moving average (MA) and singular spectrum analysis (SSA). </a:t>
                      </a:r>
                      <a:endParaRPr lang="en-IN" b="1" dirty="0">
                        <a:solidFill>
                          <a:schemeClr val="tx1"/>
                        </a:solidFill>
                      </a:endParaRPr>
                    </a:p>
                  </a:txBody>
                  <a:tcPr/>
                </a:tc>
                <a:extLst>
                  <a:ext uri="{0D108BD9-81ED-4DB2-BD59-A6C34878D82A}">
                    <a16:rowId xmlns:a16="http://schemas.microsoft.com/office/drawing/2014/main" val="3729096900"/>
                  </a:ext>
                </a:extLst>
              </a:tr>
              <a:tr h="1373562">
                <a:tc>
                  <a:txBody>
                    <a:bodyPr/>
                    <a:lstStyle/>
                    <a:p>
                      <a:r>
                        <a:rPr lang="en-US" b="1" dirty="0"/>
                        <a:t>11.</a:t>
                      </a:r>
                      <a:r>
                        <a:rPr lang="en-IN" sz="1800" b="1" i="0" u="none" strike="noStrike" kern="1200" baseline="0" dirty="0">
                          <a:solidFill>
                            <a:schemeClr val="dk1"/>
                          </a:solidFill>
                          <a:latin typeface="+mn-lt"/>
                          <a:ea typeface="+mn-ea"/>
                          <a:cs typeface="+mn-cs"/>
                        </a:rPr>
                        <a:t> Singh and Borah </a:t>
                      </a:r>
                      <a:endParaRPr lang="en-IN" b="1" dirty="0"/>
                    </a:p>
                  </a:txBody>
                  <a:tcPr/>
                </a:tc>
                <a:tc>
                  <a:txBody>
                    <a:bodyPr/>
                    <a:lstStyle/>
                    <a:p>
                      <a:r>
                        <a:rPr lang="en-US" b="1" dirty="0"/>
                        <a:t>  </a:t>
                      </a:r>
                    </a:p>
                    <a:p>
                      <a:r>
                        <a:rPr lang="en-US" b="1"/>
                        <a:t>  2013</a:t>
                      </a:r>
                      <a:endParaRPr lang="en-IN" b="1" dirty="0"/>
                    </a:p>
                  </a:txBody>
                  <a:tcPr/>
                </a:tc>
                <a:tc>
                  <a:txBody>
                    <a:bodyPr/>
                    <a:lstStyle/>
                    <a:p>
                      <a:pPr algn="just"/>
                      <a:r>
                        <a:rPr lang="en-US" sz="1800" b="1" i="0" u="none" strike="noStrike" kern="1200" baseline="0" dirty="0">
                          <a:solidFill>
                            <a:schemeClr val="tx1"/>
                          </a:solidFill>
                          <a:latin typeface="+mn-lt"/>
                          <a:ea typeface="+mn-ea"/>
                          <a:cs typeface="+mn-cs"/>
                        </a:rPr>
                        <a:t>They used feed-forward back-propagation neural network algorithm for Indian Summer Monsoon Rainfall (ISMR) forecasting. </a:t>
                      </a:r>
                      <a:endParaRPr lang="en-IN" b="1" dirty="0">
                        <a:solidFill>
                          <a:schemeClr val="tx1"/>
                        </a:solidFill>
                      </a:endParaRPr>
                    </a:p>
                  </a:txBody>
                  <a:tcPr/>
                </a:tc>
                <a:extLst>
                  <a:ext uri="{0D108BD9-81ED-4DB2-BD59-A6C34878D82A}">
                    <a16:rowId xmlns:a16="http://schemas.microsoft.com/office/drawing/2014/main" val="736323942"/>
                  </a:ext>
                </a:extLst>
              </a:tr>
            </a:tbl>
          </a:graphicData>
        </a:graphic>
      </p:graphicFrame>
    </p:spTree>
    <p:extLst>
      <p:ext uri="{BB962C8B-B14F-4D97-AF65-F5344CB8AC3E}">
        <p14:creationId xmlns:p14="http://schemas.microsoft.com/office/powerpoint/2010/main" val="239527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1A14-F8D2-4DBD-9E53-3308ABC47F67}"/>
              </a:ext>
            </a:extLst>
          </p:cNvPr>
          <p:cNvSpPr>
            <a:spLocks noGrp="1"/>
          </p:cNvSpPr>
          <p:nvPr>
            <p:ph type="title"/>
          </p:nvPr>
        </p:nvSpPr>
        <p:spPr/>
        <p:txBody>
          <a:bodyPr/>
          <a:lstStyle/>
          <a:p>
            <a:pPr algn="ctr"/>
            <a:br>
              <a:rPr lang="en-IN" b="1" dirty="0"/>
            </a:br>
            <a:endParaRPr lang="en-IN" dirty="0"/>
          </a:p>
        </p:txBody>
      </p:sp>
      <p:sp>
        <p:nvSpPr>
          <p:cNvPr id="3" name="Content Placeholder 2">
            <a:extLst>
              <a:ext uri="{FF2B5EF4-FFF2-40B4-BE49-F238E27FC236}">
                <a16:creationId xmlns:a16="http://schemas.microsoft.com/office/drawing/2014/main" id="{DBEF25C0-3289-4B51-8170-F9D16D95CF0D}"/>
              </a:ext>
            </a:extLst>
          </p:cNvPr>
          <p:cNvSpPr>
            <a:spLocks noGrp="1"/>
          </p:cNvSpPr>
          <p:nvPr>
            <p:ph idx="1"/>
          </p:nvPr>
        </p:nvSpPr>
        <p:spPr>
          <a:xfrm>
            <a:off x="1752600" y="1752600"/>
            <a:ext cx="6591985" cy="3777622"/>
          </a:xfrm>
        </p:spPr>
        <p:txBody>
          <a:bodyPr>
            <a:normAutofit/>
          </a:bodyPr>
          <a:lstStyle/>
          <a:p>
            <a:endParaRPr lang="en-US" dirty="0"/>
          </a:p>
          <a:p>
            <a:pPr marL="0" indent="0">
              <a:buNone/>
            </a:pPr>
            <a:endParaRPr lang="en-US" b="1" dirty="0"/>
          </a:p>
          <a:p>
            <a:endParaRPr lang="en-US" dirty="0"/>
          </a:p>
          <a:p>
            <a:endParaRPr lang="en-US" dirty="0"/>
          </a:p>
          <a:p>
            <a:pPr marL="0" indent="0">
              <a:buNone/>
            </a:pPr>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7194004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409</TotalTime>
  <Words>1357</Words>
  <Application>Microsoft Office PowerPoint</Application>
  <PresentationFormat>On-screen Show (4:3)</PresentationFormat>
  <Paragraphs>145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Calibri</vt:lpstr>
      <vt:lpstr>Century Gothic</vt:lpstr>
      <vt:lpstr>ff9</vt:lpstr>
      <vt:lpstr>Lato</vt:lpstr>
      <vt:lpstr>Times New Roman</vt:lpstr>
      <vt:lpstr>Wingdings</vt:lpstr>
      <vt:lpstr>Wingdings 3</vt:lpstr>
      <vt:lpstr>Wisp</vt:lpstr>
      <vt:lpstr>PROJECT ON: RAINFALL PREDICTION USING XGBOOST</vt:lpstr>
      <vt:lpstr>PROJECT  TEAM</vt:lpstr>
      <vt:lpstr>CONTENTS :</vt:lpstr>
      <vt:lpstr> INTRODUCTION</vt:lpstr>
      <vt:lpstr>PowerPoint Presentation</vt:lpstr>
      <vt:lpstr>LITERATURE REVIEW</vt:lpstr>
      <vt:lpstr>PowerPoint Presentation</vt:lpstr>
      <vt:lpstr>PowerPoint Presentation</vt:lpstr>
      <vt:lpstr> </vt:lpstr>
      <vt:lpstr>Feed-Forward Neural Network can be visualized as a collection of neurons that act as processing units, constituting multiple layers as shown below</vt:lpstr>
      <vt:lpstr>Enhancement made to existing work</vt:lpstr>
      <vt:lpstr>PowerPoint Presentation</vt:lpstr>
      <vt:lpstr> MOTIVATION</vt:lpstr>
      <vt:lpstr>Objective or Need of Rainfall prediction</vt:lpstr>
      <vt:lpstr>Requirement Analysis</vt:lpstr>
      <vt:lpstr>8.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FALL DETECTION USING MACHINE LEARNING..</dc:title>
  <dc:creator>DELL</dc:creator>
  <cp:lastModifiedBy>biradarsuhasini36@outlook.com</cp:lastModifiedBy>
  <cp:revision>13</cp:revision>
  <dcterms:created xsi:type="dcterms:W3CDTF">2021-10-26T06:35:30Z</dcterms:created>
  <dcterms:modified xsi:type="dcterms:W3CDTF">2022-02-03T11:17:19Z</dcterms:modified>
</cp:coreProperties>
</file>