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9" r:id="rId4"/>
    <p:sldId id="262" r:id="rId5"/>
    <p:sldId id="263" r:id="rId6"/>
    <p:sldId id="266" r:id="rId7"/>
    <p:sldId id="267" r:id="rId8"/>
    <p:sldId id="268" r:id="rId9"/>
    <p:sldId id="269"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8" r:id="rId31"/>
    <p:sldId id="299" r:id="rId32"/>
    <p:sldId id="300" r:id="rId33"/>
    <p:sldId id="301" r:id="rId34"/>
    <p:sldId id="302" r:id="rId35"/>
    <p:sldId id="303" r:id="rId36"/>
    <p:sldId id="304" r:id="rId37"/>
    <p:sldId id="312" r:id="rId38"/>
    <p:sldId id="307" r:id="rId39"/>
    <p:sldId id="308" r:id="rId40"/>
    <p:sldId id="309" r:id="rId41"/>
    <p:sldId id="310" r:id="rId42"/>
    <p:sldId id="311" r:id="rId43"/>
    <p:sldId id="265" r:id="rId44"/>
    <p:sldId id="271" r:id="rId45"/>
    <p:sldId id="272" r:id="rId46"/>
    <p:sldId id="273" r:id="rId47"/>
    <p:sldId id="274" r:id="rId48"/>
    <p:sldId id="313" r:id="rId49"/>
    <p:sldId id="314" r:id="rId50"/>
    <p:sldId id="315" r:id="rId51"/>
    <p:sldId id="27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C978-2BAF-4B58-ABF9-3B4C9B552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302D1D-E1C8-4F52-BD4E-786E66C7F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933D6C-EFA3-4A4B-AAAE-4D78E2C88B38}"/>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B5D2978D-46A5-43FC-BA24-BE6B94E594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C9FAF5-ADEC-4F85-87BA-AD5EB6B55B1B}"/>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69758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47B1-0F88-416B-88A3-C5F4D9304C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00A708-347D-4ED3-9A5C-C969F4650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FAE22-D591-4C74-ACF6-63C33903292D}"/>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DFCB0445-3D43-4BB2-BC25-51C548F25E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E238B1-EFCE-45EC-850D-78D0B9383646}"/>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360641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85140-F5F9-419C-A691-945147C9C8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E9C06B-E63D-497A-A13C-AE4188F372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E0581-B8E6-4F5F-8E8D-E7038B5155A2}"/>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A7E4F3FC-EC1D-484A-83CE-D923282452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FED2E5-751F-4B35-AA91-EF56E78BEAC0}"/>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286015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DB36-E633-4576-82E5-3D234B48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06715-2CEE-4BE9-84F4-FA1A410DF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66E61-1D77-48BA-B203-4201423F63F1}"/>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CFE38CCB-35CA-4DD7-9F62-DFEFA4C45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8CD3E-E267-430A-9FEC-43FDBE066512}"/>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251528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9B41-CF56-403D-82B4-A951FEBD7F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51FF9B-96B5-475E-9BE0-FBDE52205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123C93-EA4B-4E2B-8CEC-57C9E299731A}"/>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3891B6EB-812C-4E00-92DF-17F7D2A839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8EF28C-8DED-4470-A84A-B3573ACD0660}"/>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156292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000F-C8A7-4BCE-A969-8B9AC72385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8F7FA3-C198-4D8C-8110-C5B32B6893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BC3B6B-DB7A-4560-A930-F86E30009B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611E24-AFCE-4CA7-8801-8CDF08882C44}"/>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6" name="Footer Placeholder 5">
            <a:extLst>
              <a:ext uri="{FF2B5EF4-FFF2-40B4-BE49-F238E27FC236}">
                <a16:creationId xmlns:a16="http://schemas.microsoft.com/office/drawing/2014/main" id="{95FBE709-FACD-4324-996E-A1E81EBE9F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00B315-9572-4746-B408-C5BF82987F7D}"/>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378711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EA25-4ED9-483F-A43F-85DC874762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6BEDEC-8B1C-40BE-92B8-8870BD403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2A5D0-3296-4573-9672-7BAC394F3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5B4EC4-2E07-48CB-8105-C3BFF81EE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C423B-88F3-4F26-ADF1-5D65614B3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2F7A50-406D-4BAC-B1A5-0DA036E29134}"/>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8" name="Footer Placeholder 7">
            <a:extLst>
              <a:ext uri="{FF2B5EF4-FFF2-40B4-BE49-F238E27FC236}">
                <a16:creationId xmlns:a16="http://schemas.microsoft.com/office/drawing/2014/main" id="{86563EEA-B107-4834-A26B-3FB13F7438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15EACA2-FCAC-4D74-A03C-40471D115012}"/>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170519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49CA-1304-4B5F-901B-0F5620D181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C332B1-61B2-41B0-91F9-A7EEFA72AA04}"/>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4" name="Footer Placeholder 3">
            <a:extLst>
              <a:ext uri="{FF2B5EF4-FFF2-40B4-BE49-F238E27FC236}">
                <a16:creationId xmlns:a16="http://schemas.microsoft.com/office/drawing/2014/main" id="{713EC9D0-C7FF-4774-91CC-3C765976682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11BA585-B389-4414-9336-7DA5597BF687}"/>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304687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02455-DE50-4729-97AE-64F6F8CF31B4}"/>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3" name="Footer Placeholder 2">
            <a:extLst>
              <a:ext uri="{FF2B5EF4-FFF2-40B4-BE49-F238E27FC236}">
                <a16:creationId xmlns:a16="http://schemas.microsoft.com/office/drawing/2014/main" id="{4049EDB7-724D-4129-8F7F-F63873A1E8F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24C05E6-D161-455F-BAE5-90BBA254200D}"/>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189946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EF5C-EAE9-40D5-A116-C36AF5DC2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168E06-69B6-4CB4-9799-22C955D54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7592DA-2CE8-45CF-9C67-AC1CF781A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0FE03-EE54-47D0-AEB3-35A23489F71D}"/>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6" name="Footer Placeholder 5">
            <a:extLst>
              <a:ext uri="{FF2B5EF4-FFF2-40B4-BE49-F238E27FC236}">
                <a16:creationId xmlns:a16="http://schemas.microsoft.com/office/drawing/2014/main" id="{6EFBCBB2-6E19-4B57-A1C9-87FB4897E3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F7255C-9FF5-4610-8C37-068FFB96C1A8}"/>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33806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4FED-1760-4279-A4BB-2A063E4E5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EE775-8D2C-4A8D-A13C-8A04A4F3F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7DBCE28-1E90-423E-B3B6-378F1B56A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92266-14B7-43C0-8820-A44DF187D8CE}"/>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6" name="Footer Placeholder 5">
            <a:extLst>
              <a:ext uri="{FF2B5EF4-FFF2-40B4-BE49-F238E27FC236}">
                <a16:creationId xmlns:a16="http://schemas.microsoft.com/office/drawing/2014/main" id="{1D5A207F-5895-4C4A-BED5-6C1071CB1D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2C1DB7-983D-4952-A4AA-AFDB3B7C8D6B}"/>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380372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3DA06-8008-475E-8424-2B879F61B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6AB5D8-A7C7-4C63-AC6F-95E77505A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55E36-1CAD-4F71-89CF-7B26F221B9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46B90FC7-D4FC-4AAF-9E74-A757A5A06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ED72B0A-E0FB-4270-8D21-2EC4EFB4C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CDD21-AA51-44CD-BDA3-9E790B84B650}" type="slidenum">
              <a:rPr lang="en-US" smtClean="0"/>
              <a:t>‹#›</a:t>
            </a:fld>
            <a:endParaRPr lang="en-US" dirty="0"/>
          </a:p>
        </p:txBody>
      </p:sp>
    </p:spTree>
    <p:extLst>
      <p:ext uri="{BB962C8B-B14F-4D97-AF65-F5344CB8AC3E}">
        <p14:creationId xmlns:p14="http://schemas.microsoft.com/office/powerpoint/2010/main" val="2958233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6006D4-39B5-440A-A3B3-9E0CAAC3C8B6}"/>
              </a:ext>
            </a:extLst>
          </p:cNvPr>
          <p:cNvSpPr>
            <a:spLocks noGrp="1"/>
          </p:cNvSpPr>
          <p:nvPr>
            <p:ph type="ctrTitle"/>
          </p:nvPr>
        </p:nvSpPr>
        <p:spPr>
          <a:xfrm>
            <a:off x="795338" y="1566473"/>
            <a:ext cx="10601325" cy="2166723"/>
          </a:xfrm>
        </p:spPr>
        <p:txBody>
          <a:bodyPr>
            <a:normAutofit/>
          </a:bodyPr>
          <a:lstStyle/>
          <a:p>
            <a:r>
              <a:rPr lang="en-US" sz="6600" dirty="0"/>
              <a:t>Prediction of Chronic Kidney Disease</a:t>
            </a:r>
          </a:p>
        </p:txBody>
      </p:sp>
      <p:cxnSp>
        <p:nvCxnSpPr>
          <p:cNvPr id="30" name="Straight Connector 29">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43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E71D79-9DD5-423E-82A6-3CCFF06004FE}"/>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dirty="0">
                <a:solidFill>
                  <a:schemeClr val="tx1"/>
                </a:solidFill>
                <a:latin typeface="+mj-lt"/>
                <a:ea typeface="+mj-ea"/>
                <a:cs typeface="+mj-cs"/>
              </a:rPr>
              <a:t>EXPLORATORY VISUALIZATION</a:t>
            </a:r>
          </a:p>
        </p:txBody>
      </p:sp>
      <p:cxnSp>
        <p:nvCxnSpPr>
          <p:cNvPr id="20" name="Straight Connector 19">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close up of a device&#10;&#10;Description automatically generated">
            <a:extLst>
              <a:ext uri="{FF2B5EF4-FFF2-40B4-BE49-F238E27FC236}">
                <a16:creationId xmlns:a16="http://schemas.microsoft.com/office/drawing/2014/main" id="{CCB3C1E4-6105-4EE9-8A02-35C30AB8D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3" y="643467"/>
            <a:ext cx="8433974" cy="5571066"/>
          </a:xfrm>
          <a:prstGeom prst="rect">
            <a:avLst/>
          </a:prstGeom>
        </p:spPr>
      </p:pic>
    </p:spTree>
    <p:extLst>
      <p:ext uri="{BB962C8B-B14F-4D97-AF65-F5344CB8AC3E}">
        <p14:creationId xmlns:p14="http://schemas.microsoft.com/office/powerpoint/2010/main" val="102105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66306945-AF9A-4D34-81AA-B3E5AD00B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3" y="643467"/>
            <a:ext cx="8433974" cy="5571066"/>
          </a:xfrm>
          <a:prstGeom prst="rect">
            <a:avLst/>
          </a:prstGeom>
        </p:spPr>
      </p:pic>
    </p:spTree>
    <p:extLst>
      <p:ext uri="{BB962C8B-B14F-4D97-AF65-F5344CB8AC3E}">
        <p14:creationId xmlns:p14="http://schemas.microsoft.com/office/powerpoint/2010/main" val="84647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FBCBA2C1-D270-4ECC-86CD-FF1339943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02324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41314AFD-9B54-43E2-A100-0CEF5FC1C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93497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65B41EB1-6C72-49EC-83C9-DEEEFCF1A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560284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83C8A77A-00CE-4BCB-A01C-38495376E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787941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6DEF289D-5A40-4043-9A57-045D9B82B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9441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room with white walls&#10;&#10;Description automatically generated">
            <a:extLst>
              <a:ext uri="{FF2B5EF4-FFF2-40B4-BE49-F238E27FC236}">
                <a16:creationId xmlns:a16="http://schemas.microsoft.com/office/drawing/2014/main" id="{755C20C6-D7F5-419C-8DE1-D73A5E187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55951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A5B07D08-CE76-43FB-BBCE-3021F7738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96881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FA092F-6626-4FC6-89F8-3322A3CC2DBE}"/>
              </a:ext>
            </a:extLst>
          </p:cNvPr>
          <p:cNvSpPr>
            <a:spLocks noGrp="1"/>
          </p:cNvSpPr>
          <p:nvPr>
            <p:ph type="title"/>
          </p:nvPr>
        </p:nvSpPr>
        <p:spPr>
          <a:xfrm>
            <a:off x="838200" y="631825"/>
            <a:ext cx="10515600" cy="1325563"/>
          </a:xfrm>
        </p:spPr>
        <p:txBody>
          <a:bodyPr>
            <a:normAutofit/>
          </a:bodyPr>
          <a:lstStyle/>
          <a:p>
            <a:r>
              <a:rPr lang="en-US" dirty="0"/>
              <a:t>DATA SET</a:t>
            </a:r>
          </a:p>
        </p:txBody>
      </p:sp>
      <p:sp>
        <p:nvSpPr>
          <p:cNvPr id="3" name="Content Placeholder 2">
            <a:extLst>
              <a:ext uri="{FF2B5EF4-FFF2-40B4-BE49-F238E27FC236}">
                <a16:creationId xmlns:a16="http://schemas.microsoft.com/office/drawing/2014/main" id="{87885202-D3B1-48E0-B02F-520EC70A0BD5}"/>
              </a:ext>
            </a:extLst>
          </p:cNvPr>
          <p:cNvSpPr>
            <a:spLocks noGrp="1"/>
          </p:cNvSpPr>
          <p:nvPr>
            <p:ph idx="1"/>
          </p:nvPr>
        </p:nvSpPr>
        <p:spPr>
          <a:xfrm>
            <a:off x="838200" y="2057400"/>
            <a:ext cx="10515600" cy="3871762"/>
          </a:xfrm>
        </p:spPr>
        <p:txBody>
          <a:bodyPr>
            <a:normAutofit/>
          </a:bodyPr>
          <a:lstStyle/>
          <a:p>
            <a:pPr marL="0" indent="0">
              <a:buNone/>
            </a:pPr>
            <a:endParaRPr lang="en-US" sz="2400" dirty="0"/>
          </a:p>
          <a:p>
            <a:pPr marL="0" indent="0">
              <a:buNone/>
            </a:pPr>
            <a:r>
              <a:rPr lang="en-US" sz="2400" dirty="0"/>
              <a:t>CONTEXT: This data set comprises of information that is observed during the early stage of Chronic Kidney Disease.</a:t>
            </a:r>
          </a:p>
          <a:p>
            <a:pPr marL="0" indent="0">
              <a:buNone/>
            </a:pPr>
            <a:endParaRPr lang="en-US" sz="2400" dirty="0"/>
          </a:p>
          <a:p>
            <a:pPr marL="0" lvl="0" indent="0">
              <a:buNone/>
            </a:pPr>
            <a:r>
              <a:rPr lang="en-US" sz="2400" dirty="0"/>
              <a:t>SOURCE: Chronic_Kidney_Disease dataset from UCI Machine Learning Repository was used.</a:t>
            </a:r>
          </a:p>
          <a:p>
            <a:pPr marL="0" lvl="0" indent="0">
              <a:buNone/>
            </a:pPr>
            <a:r>
              <a:rPr lang="en-US" sz="2400" dirty="0"/>
              <a:t>https://archive.ics.uci.edu/ml/datasets/Chronic_Kidney_Disease </a:t>
            </a:r>
          </a:p>
          <a:p>
            <a:pPr marL="0" indent="0">
              <a:buNone/>
            </a:pPr>
            <a:endParaRPr lang="en-US" sz="2400" dirty="0"/>
          </a:p>
        </p:txBody>
      </p:sp>
    </p:spTree>
    <p:extLst>
      <p:ext uri="{BB962C8B-B14F-4D97-AF65-F5344CB8AC3E}">
        <p14:creationId xmlns:p14="http://schemas.microsoft.com/office/powerpoint/2010/main" val="374120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D7E01619-A395-440D-87FC-6E9B32532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67870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7BA125A2-3A82-48DF-85DF-C7A02AA66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025591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26A6D06D-1365-48EE-81ED-44DA7D8BE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3" y="643467"/>
            <a:ext cx="8433974" cy="5571066"/>
          </a:xfrm>
          <a:prstGeom prst="rect">
            <a:avLst/>
          </a:prstGeom>
        </p:spPr>
      </p:pic>
    </p:spTree>
    <p:extLst>
      <p:ext uri="{BB962C8B-B14F-4D97-AF65-F5344CB8AC3E}">
        <p14:creationId xmlns:p14="http://schemas.microsoft.com/office/powerpoint/2010/main" val="359562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963627AE-8AFE-462E-B217-22D0BAB6F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699820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59342857-F5C0-40AA-A61B-066823E30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4291164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FAD86E93-1670-47F5-B8B8-F2CA35656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1541330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C3BE8145-2872-4EB4-822E-CC14C0E01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325492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2686031B-7DEE-4C37-B99A-ADD403DC2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1001832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84A31E41-665A-4B3C-9781-4BDB69BE7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698954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D8E1F4ED-8BC9-45B1-92C5-AE70DF580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187572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43855F-5A85-454F-BE08-55FDD76693DF}"/>
              </a:ext>
            </a:extLst>
          </p:cNvPr>
          <p:cNvSpPr>
            <a:spLocks noGrp="1"/>
          </p:cNvSpPr>
          <p:nvPr>
            <p:ph type="title"/>
          </p:nvPr>
        </p:nvSpPr>
        <p:spPr>
          <a:xfrm>
            <a:off x="838200" y="631825"/>
            <a:ext cx="10515600" cy="1325563"/>
          </a:xfrm>
        </p:spPr>
        <p:txBody>
          <a:bodyPr>
            <a:normAutofit/>
          </a:bodyPr>
          <a:lstStyle/>
          <a:p>
            <a:r>
              <a:rPr lang="en-US" dirty="0"/>
              <a:t>Description</a:t>
            </a:r>
          </a:p>
        </p:txBody>
      </p:sp>
      <p:sp>
        <p:nvSpPr>
          <p:cNvPr id="3" name="Content Placeholder 2">
            <a:extLst>
              <a:ext uri="{FF2B5EF4-FFF2-40B4-BE49-F238E27FC236}">
                <a16:creationId xmlns:a16="http://schemas.microsoft.com/office/drawing/2014/main" id="{73F5CD0B-93C1-4D07-877E-CB8C3619DEC0}"/>
              </a:ext>
            </a:extLst>
          </p:cNvPr>
          <p:cNvSpPr>
            <a:spLocks noGrp="1"/>
          </p:cNvSpPr>
          <p:nvPr>
            <p:ph idx="1"/>
          </p:nvPr>
        </p:nvSpPr>
        <p:spPr>
          <a:xfrm>
            <a:off x="838200" y="2057400"/>
            <a:ext cx="10515600" cy="3871762"/>
          </a:xfrm>
        </p:spPr>
        <p:txBody>
          <a:bodyPr>
            <a:normAutofit/>
          </a:bodyPr>
          <a:lstStyle/>
          <a:p>
            <a:r>
              <a:rPr lang="en-US" sz="2400" dirty="0"/>
              <a:t>The data set consists of 400 entries and 25 variables.</a:t>
            </a:r>
          </a:p>
          <a:p>
            <a:r>
              <a:rPr lang="en-US" sz="2400" dirty="0"/>
              <a:t>The variables of the data set are of numerical and nominal type.</a:t>
            </a:r>
          </a:p>
          <a:p>
            <a:r>
              <a:rPr lang="en-US" sz="2400" dirty="0"/>
              <a:t>These variables are observed from India.</a:t>
            </a:r>
          </a:p>
          <a:p>
            <a:r>
              <a:rPr lang="en-US" sz="2400" dirty="0"/>
              <a:t>It consists of entities which are used for predicting the presence of the chronic kidney disease.</a:t>
            </a:r>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386708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 up of a white wall&#10;&#10;Description automatically generated">
            <a:extLst>
              <a:ext uri="{FF2B5EF4-FFF2-40B4-BE49-F238E27FC236}">
                <a16:creationId xmlns:a16="http://schemas.microsoft.com/office/drawing/2014/main" id="{38D2641A-4364-4271-8943-F580A0F2D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227824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0384E8B0-6F44-479E-9BE2-A09F2379C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19980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 up of a white wall&#10;&#10;Description automatically generated">
            <a:extLst>
              <a:ext uri="{FF2B5EF4-FFF2-40B4-BE49-F238E27FC236}">
                <a16:creationId xmlns:a16="http://schemas.microsoft.com/office/drawing/2014/main" id="{121529B4-BC95-4E67-8582-761F8100C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494059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microwave&#10;&#10;Description automatically generated">
            <a:extLst>
              <a:ext uri="{FF2B5EF4-FFF2-40B4-BE49-F238E27FC236}">
                <a16:creationId xmlns:a16="http://schemas.microsoft.com/office/drawing/2014/main" id="{1CF5890E-7497-4B81-B081-3DCCEBDDF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546790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white wall&#10;&#10;Description automatically generated">
            <a:extLst>
              <a:ext uri="{FF2B5EF4-FFF2-40B4-BE49-F238E27FC236}">
                <a16:creationId xmlns:a16="http://schemas.microsoft.com/office/drawing/2014/main" id="{4205EF2A-B3D8-4CD7-8350-E6BD395DA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016189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9A9A06F2-2F9C-4E82-B64E-8425E1101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660943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extLst>
              <a:ext uri="{FF2B5EF4-FFF2-40B4-BE49-F238E27FC236}">
                <a16:creationId xmlns:a16="http://schemas.microsoft.com/office/drawing/2014/main" id="{6768EADB-ECAB-4017-9013-64B0BDA79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724190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ox and whisker chart&#10;&#10;Description automatically generated">
            <a:extLst>
              <a:ext uri="{FF2B5EF4-FFF2-40B4-BE49-F238E27FC236}">
                <a16:creationId xmlns:a16="http://schemas.microsoft.com/office/drawing/2014/main" id="{E15AD353-5D4F-45C9-848F-A893C141E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1372033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76580CEC-118F-4524-B55D-01E16FCE9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1543634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able, standing, man, kitchen&#10;&#10;Description automatically generated">
            <a:extLst>
              <a:ext uri="{FF2B5EF4-FFF2-40B4-BE49-F238E27FC236}">
                <a16:creationId xmlns:a16="http://schemas.microsoft.com/office/drawing/2014/main" id="{40B3CF2D-CF81-4277-9344-F0A21D707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61766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B6F103-DACB-444E-9C70-B800953E681E}"/>
              </a:ext>
            </a:extLst>
          </p:cNvPr>
          <p:cNvSpPr>
            <a:spLocks noGrp="1"/>
          </p:cNvSpPr>
          <p:nvPr>
            <p:ph type="title"/>
          </p:nvPr>
        </p:nvSpPr>
        <p:spPr>
          <a:xfrm>
            <a:off x="838200" y="631825"/>
            <a:ext cx="10515600" cy="1325563"/>
          </a:xfrm>
        </p:spPr>
        <p:txBody>
          <a:bodyPr>
            <a:normAutofit/>
          </a:bodyPr>
          <a:lstStyle/>
          <a:p>
            <a:r>
              <a:rPr lang="en-US" dirty="0"/>
              <a:t>Unit of Analysis</a:t>
            </a:r>
          </a:p>
        </p:txBody>
      </p:sp>
      <p:sp>
        <p:nvSpPr>
          <p:cNvPr id="3" name="Content Placeholder 2">
            <a:extLst>
              <a:ext uri="{FF2B5EF4-FFF2-40B4-BE49-F238E27FC236}">
                <a16:creationId xmlns:a16="http://schemas.microsoft.com/office/drawing/2014/main" id="{A9972BCF-B6FC-4CAF-8CDD-3F71C0A1B17F}"/>
              </a:ext>
            </a:extLst>
          </p:cNvPr>
          <p:cNvSpPr>
            <a:spLocks noGrp="1"/>
          </p:cNvSpPr>
          <p:nvPr>
            <p:ph idx="1"/>
          </p:nvPr>
        </p:nvSpPr>
        <p:spPr>
          <a:xfrm>
            <a:off x="838200" y="2057400"/>
            <a:ext cx="10515600" cy="3871762"/>
          </a:xfrm>
        </p:spPr>
        <p:txBody>
          <a:bodyPr>
            <a:normAutofit/>
          </a:bodyPr>
          <a:lstStyle/>
          <a:p>
            <a:pPr marL="0" indent="0">
              <a:buNone/>
            </a:pPr>
            <a:r>
              <a:rPr lang="en-US" sz="2400" dirty="0"/>
              <a:t>The unit of analysis for the dataset associated with the final project is presence of chronic kidney disease in the individuals who were involved in the observation during the data collection. </a:t>
            </a:r>
          </a:p>
        </p:txBody>
      </p:sp>
    </p:spTree>
    <p:extLst>
      <p:ext uri="{BB962C8B-B14F-4D97-AF65-F5344CB8AC3E}">
        <p14:creationId xmlns:p14="http://schemas.microsoft.com/office/powerpoint/2010/main" val="903427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92099DDE-8087-4CAF-9C62-744D02F2C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260295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able, man, standing, kitchen&#10;&#10;Description automatically generated">
            <a:extLst>
              <a:ext uri="{FF2B5EF4-FFF2-40B4-BE49-F238E27FC236}">
                <a16:creationId xmlns:a16="http://schemas.microsoft.com/office/drawing/2014/main" id="{1E2D68F5-C6F9-452A-B8CD-7D063CF74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840084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228405C-9C1E-43B6-887B-3E7B0FAA1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797593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51731-D05F-41F1-BE76-F306C7EC133B}"/>
              </a:ext>
            </a:extLst>
          </p:cNvPr>
          <p:cNvSpPr>
            <a:spLocks noGrp="1"/>
          </p:cNvSpPr>
          <p:nvPr>
            <p:ph type="title"/>
          </p:nvPr>
        </p:nvSpPr>
        <p:spPr>
          <a:xfrm>
            <a:off x="838200" y="631825"/>
            <a:ext cx="10515600" cy="1325563"/>
          </a:xfrm>
        </p:spPr>
        <p:txBody>
          <a:bodyPr>
            <a:normAutofit/>
          </a:bodyPr>
          <a:lstStyle/>
          <a:p>
            <a:r>
              <a:rPr lang="en-US"/>
              <a:t>RESEARCH QUESTIONS</a:t>
            </a:r>
          </a:p>
        </p:txBody>
      </p:sp>
      <p:sp>
        <p:nvSpPr>
          <p:cNvPr id="3" name="Content Placeholder 2">
            <a:extLst>
              <a:ext uri="{FF2B5EF4-FFF2-40B4-BE49-F238E27FC236}">
                <a16:creationId xmlns:a16="http://schemas.microsoft.com/office/drawing/2014/main" id="{C59C7430-447C-4688-B852-A2DADB7435DA}"/>
              </a:ext>
            </a:extLst>
          </p:cNvPr>
          <p:cNvSpPr>
            <a:spLocks noGrp="1"/>
          </p:cNvSpPr>
          <p:nvPr>
            <p:ph idx="1"/>
          </p:nvPr>
        </p:nvSpPr>
        <p:spPr>
          <a:xfrm>
            <a:off x="838200" y="2057400"/>
            <a:ext cx="10515600" cy="3871762"/>
          </a:xfrm>
        </p:spPr>
        <p:txBody>
          <a:bodyPr>
            <a:normAutofit/>
          </a:bodyPr>
          <a:lstStyle/>
          <a:p>
            <a:pPr marL="514350" indent="-514350">
              <a:buAutoNum type="arabicPeriod"/>
            </a:pPr>
            <a:r>
              <a:rPr lang="en-US" sz="2400" dirty="0"/>
              <a:t>Is it possible to predict whether the person involved has chronic kidney disease or not? </a:t>
            </a:r>
          </a:p>
          <a:p>
            <a:pPr marL="514350" indent="-514350">
              <a:buAutoNum type="arabicPeriod" startAt="2"/>
            </a:pPr>
            <a:r>
              <a:rPr lang="en-US" sz="2400" dirty="0"/>
              <a:t>Is Age an important factor for chronic kidney disease?</a:t>
            </a:r>
          </a:p>
          <a:p>
            <a:pPr marL="514350" indent="-514350" algn="just">
              <a:buAutoNum type="arabicPeriod" startAt="3"/>
            </a:pPr>
            <a:r>
              <a:rPr lang="en-US" sz="2400" dirty="0"/>
              <a:t>Is high blood pressure a major cause for chronic kidney disease? </a:t>
            </a:r>
          </a:p>
          <a:p>
            <a:pPr marL="0" indent="0">
              <a:buNone/>
            </a:pPr>
            <a:r>
              <a:rPr lang="en-US" sz="2400" dirty="0"/>
              <a:t>4.    Does diabetes mellitus increase the occurrence probability of chronic kidney         disease? </a:t>
            </a:r>
          </a:p>
          <a:p>
            <a:pPr marL="0" indent="0">
              <a:buNone/>
            </a:pPr>
            <a:r>
              <a:rPr lang="en-US" sz="2400" dirty="0"/>
              <a:t> 5.    Is coronary artery disease a primary root for chronic kidney disease? </a:t>
            </a:r>
          </a:p>
          <a:p>
            <a:pPr marL="0" indent="0">
              <a:buNone/>
            </a:pPr>
            <a:r>
              <a:rPr lang="en-US" sz="2400" dirty="0"/>
              <a:t> </a:t>
            </a:r>
          </a:p>
          <a:p>
            <a:pPr marL="0" indent="0">
              <a:buNone/>
            </a:pPr>
            <a:r>
              <a:rPr lang="en-US" sz="2400" dirty="0"/>
              <a:t> </a:t>
            </a:r>
          </a:p>
        </p:txBody>
      </p:sp>
    </p:spTree>
    <p:extLst>
      <p:ext uri="{BB962C8B-B14F-4D97-AF65-F5344CB8AC3E}">
        <p14:creationId xmlns:p14="http://schemas.microsoft.com/office/powerpoint/2010/main" val="3122551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A8B77-AE2F-436B-AB7A-BF22C87D9318}"/>
              </a:ext>
            </a:extLst>
          </p:cNvPr>
          <p:cNvSpPr>
            <a:spLocks noGrp="1"/>
          </p:cNvSpPr>
          <p:nvPr>
            <p:ph type="title"/>
          </p:nvPr>
        </p:nvSpPr>
        <p:spPr>
          <a:xfrm>
            <a:off x="838200" y="631825"/>
            <a:ext cx="10515600" cy="1325563"/>
          </a:xfrm>
        </p:spPr>
        <p:txBody>
          <a:bodyPr>
            <a:normAutofit/>
          </a:bodyPr>
          <a:lstStyle/>
          <a:p>
            <a:r>
              <a:rPr lang="en-US"/>
              <a:t>ANALYSIS METHODS</a:t>
            </a:r>
          </a:p>
        </p:txBody>
      </p:sp>
      <p:sp>
        <p:nvSpPr>
          <p:cNvPr id="3" name="Content Placeholder 2">
            <a:extLst>
              <a:ext uri="{FF2B5EF4-FFF2-40B4-BE49-F238E27FC236}">
                <a16:creationId xmlns:a16="http://schemas.microsoft.com/office/drawing/2014/main" id="{C4A22606-6230-4491-A33D-BCFF3FA74A5C}"/>
              </a:ext>
            </a:extLst>
          </p:cNvPr>
          <p:cNvSpPr>
            <a:spLocks noGrp="1"/>
          </p:cNvSpPr>
          <p:nvPr>
            <p:ph idx="1"/>
          </p:nvPr>
        </p:nvSpPr>
        <p:spPr>
          <a:xfrm>
            <a:off x="838200" y="2057400"/>
            <a:ext cx="10515600" cy="3871762"/>
          </a:xfrm>
        </p:spPr>
        <p:txBody>
          <a:bodyPr>
            <a:normAutofit/>
          </a:bodyPr>
          <a:lstStyle/>
          <a:p>
            <a:r>
              <a:rPr lang="en-US" sz="2400" dirty="0"/>
              <a:t>Since the research question deals with the prediction of the presence of Chronic Kidney Disease the results happens to be a categorical variables whether a </a:t>
            </a:r>
            <a:r>
              <a:rPr lang="en-US" sz="2400" dirty="0" err="1"/>
              <a:t>ckd</a:t>
            </a:r>
            <a:r>
              <a:rPr lang="en-US" sz="2400" dirty="0"/>
              <a:t> or not a </a:t>
            </a:r>
            <a:r>
              <a:rPr lang="en-US" sz="2400" dirty="0" err="1"/>
              <a:t>ckd</a:t>
            </a:r>
            <a:r>
              <a:rPr lang="en-US" sz="2400" dirty="0"/>
              <a:t>.</a:t>
            </a:r>
          </a:p>
          <a:p>
            <a:r>
              <a:rPr lang="en-US" sz="2400" dirty="0"/>
              <a:t>Classification is needed for the categorization of the disease for this purpose linear regression and random forest methods were opted.</a:t>
            </a:r>
          </a:p>
          <a:p>
            <a:pPr marL="0" indent="0">
              <a:buNone/>
            </a:pPr>
            <a:endParaRPr lang="en-US" sz="2400" dirty="0"/>
          </a:p>
        </p:txBody>
      </p:sp>
    </p:spTree>
    <p:extLst>
      <p:ext uri="{BB962C8B-B14F-4D97-AF65-F5344CB8AC3E}">
        <p14:creationId xmlns:p14="http://schemas.microsoft.com/office/powerpoint/2010/main" val="3495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B78731-2257-4300-8BF2-58DA954FA117}"/>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INITIAL RESULTS</a:t>
            </a:r>
          </a:p>
        </p:txBody>
      </p:sp>
      <p:pic>
        <p:nvPicPr>
          <p:cNvPr id="7" name="Picture 6" descr="A screenshot of a cell phone&#10;&#10;Description automatically generated">
            <a:extLst>
              <a:ext uri="{FF2B5EF4-FFF2-40B4-BE49-F238E27FC236}">
                <a16:creationId xmlns:a16="http://schemas.microsoft.com/office/drawing/2014/main" id="{611938FE-3CB0-4C62-B9BE-32ECFBDF0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5" y="2361318"/>
            <a:ext cx="7188199" cy="2461957"/>
          </a:xfrm>
          <a:prstGeom prst="rect">
            <a:avLst/>
          </a:prstGeom>
        </p:spPr>
      </p:pic>
      <p:sp>
        <p:nvSpPr>
          <p:cNvPr id="3" name="Content Placeholder 2">
            <a:extLst>
              <a:ext uri="{FF2B5EF4-FFF2-40B4-BE49-F238E27FC236}">
                <a16:creationId xmlns:a16="http://schemas.microsoft.com/office/drawing/2014/main" id="{E897D99E-22D6-4831-BE5C-556B6679A733}"/>
              </a:ext>
            </a:extLst>
          </p:cNvPr>
          <p:cNvSpPr>
            <a:spLocks noGrp="1"/>
          </p:cNvSpPr>
          <p:nvPr>
            <p:ph idx="1"/>
          </p:nvPr>
        </p:nvSpPr>
        <p:spPr>
          <a:xfrm>
            <a:off x="3857625" y="1419998"/>
            <a:ext cx="7188199" cy="1292090"/>
          </a:xfrm>
        </p:spPr>
        <p:txBody>
          <a:bodyPr>
            <a:normAutofit/>
          </a:bodyPr>
          <a:lstStyle/>
          <a:p>
            <a:pPr marL="0" indent="0">
              <a:buNone/>
            </a:pPr>
            <a:r>
              <a:rPr lang="en-US" sz="1800" dirty="0"/>
              <a:t>RANDOM FOREST:</a:t>
            </a:r>
          </a:p>
          <a:p>
            <a:pPr marL="0" indent="0">
              <a:buNone/>
            </a:pPr>
            <a:endParaRPr lang="en-US" sz="1800" dirty="0"/>
          </a:p>
        </p:txBody>
      </p:sp>
    </p:spTree>
    <p:extLst>
      <p:ext uri="{BB962C8B-B14F-4D97-AF65-F5344CB8AC3E}">
        <p14:creationId xmlns:p14="http://schemas.microsoft.com/office/powerpoint/2010/main" val="890735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FF20A-39F4-43A2-ACA5-66F599985B2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ERROR RATE GRAPH</a:t>
            </a:r>
          </a:p>
        </p:txBody>
      </p:sp>
      <p:pic>
        <p:nvPicPr>
          <p:cNvPr id="6" name="Content Placeholder 5">
            <a:extLst>
              <a:ext uri="{FF2B5EF4-FFF2-40B4-BE49-F238E27FC236}">
                <a16:creationId xmlns:a16="http://schemas.microsoft.com/office/drawing/2014/main" id="{FC8B0FC6-8668-461C-9BE3-BDEE1ED59478}"/>
              </a:ext>
            </a:extLst>
          </p:cNvPr>
          <p:cNvPicPr>
            <a:picLocks noGrp="1" noChangeAspect="1"/>
          </p:cNvPicPr>
          <p:nvPr>
            <p:ph idx="1"/>
          </p:nvPr>
        </p:nvPicPr>
        <p:blipFill>
          <a:blip r:embed="rId2"/>
          <a:stretch>
            <a:fillRect/>
          </a:stretch>
        </p:blipFill>
        <p:spPr>
          <a:xfrm>
            <a:off x="4038600" y="1055200"/>
            <a:ext cx="7188199" cy="4744211"/>
          </a:xfrm>
          <a:prstGeom prst="rect">
            <a:avLst/>
          </a:prstGeom>
        </p:spPr>
      </p:pic>
    </p:spTree>
    <p:extLst>
      <p:ext uri="{BB962C8B-B14F-4D97-AF65-F5344CB8AC3E}">
        <p14:creationId xmlns:p14="http://schemas.microsoft.com/office/powerpoint/2010/main" val="2767969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B04E-931D-4336-9415-079263438B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MDS PLOT</a:t>
            </a:r>
          </a:p>
        </p:txBody>
      </p:sp>
      <p:pic>
        <p:nvPicPr>
          <p:cNvPr id="5" name="Content Placeholder 4" descr="A close up of text on a white background&#10;&#10;Description automatically generated">
            <a:extLst>
              <a:ext uri="{FF2B5EF4-FFF2-40B4-BE49-F238E27FC236}">
                <a16:creationId xmlns:a16="http://schemas.microsoft.com/office/drawing/2014/main" id="{F3122F1C-4C7A-45FE-A86A-5E50A37FF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055200"/>
            <a:ext cx="7188199" cy="4744211"/>
          </a:xfrm>
          <a:prstGeom prst="rect">
            <a:avLst/>
          </a:prstGeom>
        </p:spPr>
      </p:pic>
    </p:spTree>
    <p:extLst>
      <p:ext uri="{BB962C8B-B14F-4D97-AF65-F5344CB8AC3E}">
        <p14:creationId xmlns:p14="http://schemas.microsoft.com/office/powerpoint/2010/main" val="2213065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1F8A-5884-4E58-A199-C907831B838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LOGISTIC REGRESSION</a:t>
            </a:r>
          </a:p>
        </p:txBody>
      </p:sp>
      <p:pic>
        <p:nvPicPr>
          <p:cNvPr id="5" name="Content Placeholder 4" descr="A screenshot of a cell phone&#10;&#10;Description automatically generated">
            <a:extLst>
              <a:ext uri="{FF2B5EF4-FFF2-40B4-BE49-F238E27FC236}">
                <a16:creationId xmlns:a16="http://schemas.microsoft.com/office/drawing/2014/main" id="{9DC6B305-8F8B-4EA0-94B5-015C8CA3A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577319"/>
            <a:ext cx="7188199" cy="3699972"/>
          </a:xfrm>
          <a:prstGeom prst="rect">
            <a:avLst/>
          </a:prstGeom>
        </p:spPr>
      </p:pic>
    </p:spTree>
    <p:extLst>
      <p:ext uri="{BB962C8B-B14F-4D97-AF65-F5344CB8AC3E}">
        <p14:creationId xmlns:p14="http://schemas.microsoft.com/office/powerpoint/2010/main" val="3180056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bird&#10;&#10;Description automatically generated">
            <a:extLst>
              <a:ext uri="{FF2B5EF4-FFF2-40B4-BE49-F238E27FC236}">
                <a16:creationId xmlns:a16="http://schemas.microsoft.com/office/drawing/2014/main" id="{827AAB5A-9A6D-4B09-8190-23B077B29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51455"/>
            <a:ext cx="10905066" cy="5555088"/>
          </a:xfrm>
          <a:prstGeom prst="rect">
            <a:avLst/>
          </a:prstGeom>
        </p:spPr>
      </p:pic>
    </p:spTree>
    <p:extLst>
      <p:ext uri="{BB962C8B-B14F-4D97-AF65-F5344CB8AC3E}">
        <p14:creationId xmlns:p14="http://schemas.microsoft.com/office/powerpoint/2010/main" val="180640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A6AB3C-B4A4-4185-84A6-6E8113DE3024}"/>
              </a:ext>
            </a:extLst>
          </p:cNvPr>
          <p:cNvSpPr>
            <a:spLocks noGrp="1"/>
          </p:cNvSpPr>
          <p:nvPr>
            <p:ph type="title"/>
          </p:nvPr>
        </p:nvSpPr>
        <p:spPr>
          <a:xfrm>
            <a:off x="1197864" y="901283"/>
            <a:ext cx="4898135" cy="1346693"/>
          </a:xfrm>
        </p:spPr>
        <p:txBody>
          <a:bodyPr>
            <a:normAutofit/>
          </a:bodyPr>
          <a:lstStyle/>
          <a:p>
            <a:r>
              <a:rPr lang="en-US" sz="4000" dirty="0"/>
              <a:t>Data tidying and transformations </a:t>
            </a:r>
            <a:endParaRPr lang="en-US" sz="4000" b="1" dirty="0"/>
          </a:p>
        </p:txBody>
      </p:sp>
      <p:sp>
        <p:nvSpPr>
          <p:cNvPr id="11" name="Rectangle 10">
            <a:extLst>
              <a:ext uri="{FF2B5EF4-FFF2-40B4-BE49-F238E27FC236}">
                <a16:creationId xmlns:a16="http://schemas.microsoft.com/office/drawing/2014/main" id="{067CFD9A-AD7C-42E8-898D-F51A83B12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650ACF0-12C5-485D-940C-C711AD2CFA92}"/>
              </a:ext>
            </a:extLst>
          </p:cNvPr>
          <p:cNvSpPr>
            <a:spLocks noGrp="1"/>
          </p:cNvSpPr>
          <p:nvPr>
            <p:ph idx="1"/>
          </p:nvPr>
        </p:nvSpPr>
        <p:spPr>
          <a:xfrm>
            <a:off x="1197864" y="2408844"/>
            <a:ext cx="4878978" cy="3635340"/>
          </a:xfrm>
        </p:spPr>
        <p:txBody>
          <a:bodyPr>
            <a:normAutofit/>
          </a:bodyPr>
          <a:lstStyle/>
          <a:p>
            <a:pPr marL="0" indent="0">
              <a:buNone/>
            </a:pPr>
            <a:r>
              <a:rPr lang="en-US" sz="2000" dirty="0"/>
              <a:t>The data set consisted of ? For the unknown value these were replaced by NA</a:t>
            </a:r>
          </a:p>
          <a:p>
            <a:pPr marL="0" indent="0">
              <a:buNone/>
            </a:pPr>
            <a:endParaRPr lang="en-US" sz="2000" dirty="0"/>
          </a:p>
        </p:txBody>
      </p:sp>
      <p:pic>
        <p:nvPicPr>
          <p:cNvPr id="4" name="Content Placeholder 4" descr="A screenshot of a cell phone&#10;&#10;Description automatically generated">
            <a:extLst>
              <a:ext uri="{FF2B5EF4-FFF2-40B4-BE49-F238E27FC236}">
                <a16:creationId xmlns:a16="http://schemas.microsoft.com/office/drawing/2014/main" id="{407A25B3-2D53-4353-AA65-BEC3D41D5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330" y="1744204"/>
            <a:ext cx="4738918" cy="3365781"/>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1121307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5DFCCDE1-025D-43A5-B9A4-CD10F42EE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398" y="643466"/>
            <a:ext cx="10637203" cy="5571067"/>
          </a:xfrm>
          <a:prstGeom prst="rect">
            <a:avLst/>
          </a:prstGeom>
        </p:spPr>
      </p:pic>
    </p:spTree>
    <p:extLst>
      <p:ext uri="{BB962C8B-B14F-4D97-AF65-F5344CB8AC3E}">
        <p14:creationId xmlns:p14="http://schemas.microsoft.com/office/powerpoint/2010/main" val="730694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1587599"/>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1712256"/>
            <a:ext cx="12188824" cy="3433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82654-08C2-47A1-9A98-88FB884CDA5E}"/>
              </a:ext>
            </a:extLst>
          </p:cNvPr>
          <p:cNvSpPr>
            <a:spLocks noGrp="1"/>
          </p:cNvSpPr>
          <p:nvPr>
            <p:ph type="title"/>
          </p:nvPr>
        </p:nvSpPr>
        <p:spPr>
          <a:xfrm>
            <a:off x="795338" y="1875822"/>
            <a:ext cx="10601325" cy="1857374"/>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a:t>
            </a:r>
          </a:p>
        </p:txBody>
      </p:sp>
      <p:cxnSp>
        <p:nvCxnSpPr>
          <p:cNvPr id="20" name="Straight Connector 19">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5270402"/>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54EEF01-190A-468F-A13C-CD98AC1C7D6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998" y="5123318"/>
            <a:ext cx="9144001" cy="911681"/>
          </a:xfrm>
          <a:prstGeom prst="rect">
            <a:avLst/>
          </a:prstGeom>
          <a:noFill/>
        </p:spPr>
        <p:txBody>
          <a:bodyPr wrap="square" rtlCol="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894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7B173D-7317-4468-9876-BB895D048845}"/>
              </a:ext>
            </a:extLst>
          </p:cNvPr>
          <p:cNvSpPr>
            <a:spLocks noGrp="1"/>
          </p:cNvSpPr>
          <p:nvPr>
            <p:ph type="title"/>
          </p:nvPr>
        </p:nvSpPr>
        <p:spPr>
          <a:xfrm>
            <a:off x="1074039" y="2586989"/>
            <a:ext cx="4898135" cy="1346693"/>
          </a:xfrm>
        </p:spPr>
        <p:txBody>
          <a:bodyPr>
            <a:normAutofit/>
          </a:bodyPr>
          <a:lstStyle/>
          <a:p>
            <a:r>
              <a:rPr lang="en-US" sz="4000" dirty="0"/>
              <a:t>Percentage of missing values</a:t>
            </a:r>
          </a:p>
        </p:txBody>
      </p:sp>
      <p:sp>
        <p:nvSpPr>
          <p:cNvPr id="13" name="Rectangle 12">
            <a:extLst>
              <a:ext uri="{FF2B5EF4-FFF2-40B4-BE49-F238E27FC236}">
                <a16:creationId xmlns:a16="http://schemas.microsoft.com/office/drawing/2014/main" id="{E64FA8EC-281F-4A47-AF2E-9F85F2AAB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015950B6-128A-4E4A-BB6C-6FC7AD7DD142}"/>
              </a:ext>
            </a:extLst>
          </p:cNvPr>
          <p:cNvPicPr>
            <a:picLocks noChangeAspect="1"/>
          </p:cNvPicPr>
          <p:nvPr/>
        </p:nvPicPr>
        <p:blipFill rotWithShape="1">
          <a:blip r:embed="rId2"/>
          <a:srcRect l="13122" r="13415" b="-3"/>
          <a:stretch/>
        </p:blipFill>
        <p:spPr>
          <a:xfrm>
            <a:off x="6552330" y="891540"/>
            <a:ext cx="5639670" cy="507111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5435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2E80D7-8D78-4613-939F-D78944400BA4}"/>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Visualization of each missing values in rows</a:t>
            </a:r>
          </a:p>
        </p:txBody>
      </p:sp>
      <p:sp>
        <p:nvSpPr>
          <p:cNvPr id="16"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social media post&#10;&#10;Description automatically generated">
            <a:extLst>
              <a:ext uri="{FF2B5EF4-FFF2-40B4-BE49-F238E27FC236}">
                <a16:creationId xmlns:a16="http://schemas.microsoft.com/office/drawing/2014/main" id="{36DA96A0-1AB1-491E-8064-09B367EEC7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591" b="-4"/>
          <a:stretch/>
        </p:blipFill>
        <p:spPr>
          <a:xfrm>
            <a:off x="976251" y="942538"/>
            <a:ext cx="7163222" cy="4808332"/>
          </a:xfrm>
          <a:prstGeom prst="rect">
            <a:avLst/>
          </a:prstGeom>
          <a:effectLst/>
        </p:spPr>
      </p:pic>
    </p:spTree>
    <p:extLst>
      <p:ext uri="{BB962C8B-B14F-4D97-AF65-F5344CB8AC3E}">
        <p14:creationId xmlns:p14="http://schemas.microsoft.com/office/powerpoint/2010/main" val="197834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73FF4B-FAB1-4F0B-9267-793047A49DA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Transformation</a:t>
            </a:r>
          </a:p>
        </p:txBody>
      </p:sp>
      <p:pic>
        <p:nvPicPr>
          <p:cNvPr id="5" name="Content Placeholder 4" descr="A screenshot of a cell phone&#10;&#10;Description automatically generated">
            <a:extLst>
              <a:ext uri="{FF2B5EF4-FFF2-40B4-BE49-F238E27FC236}">
                <a16:creationId xmlns:a16="http://schemas.microsoft.com/office/drawing/2014/main" id="{BCFFBBEC-3C4A-470E-96CC-5BC0DF80F5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1360" y="961812"/>
            <a:ext cx="6942679" cy="4930987"/>
          </a:xfrm>
          <a:prstGeom prst="rect">
            <a:avLst/>
          </a:prstGeom>
        </p:spPr>
      </p:pic>
    </p:spTree>
    <p:extLst>
      <p:ext uri="{BB962C8B-B14F-4D97-AF65-F5344CB8AC3E}">
        <p14:creationId xmlns:p14="http://schemas.microsoft.com/office/powerpoint/2010/main" val="256477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42518E-F609-48B7-ADE0-9F76629DB74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Transformed data</a:t>
            </a:r>
          </a:p>
        </p:txBody>
      </p:sp>
      <p:pic>
        <p:nvPicPr>
          <p:cNvPr id="5" name="Content Placeholder 4" descr="A screenshot of a cell phone&#10;&#10;Description automatically generated">
            <a:extLst>
              <a:ext uri="{FF2B5EF4-FFF2-40B4-BE49-F238E27FC236}">
                <a16:creationId xmlns:a16="http://schemas.microsoft.com/office/drawing/2014/main" id="{9538A5A5-552C-4DF9-8F60-FC0458FF4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7325" y="961812"/>
            <a:ext cx="6970749" cy="4930987"/>
          </a:xfrm>
          <a:prstGeom prst="rect">
            <a:avLst/>
          </a:prstGeom>
        </p:spPr>
      </p:pic>
    </p:spTree>
    <p:extLst>
      <p:ext uri="{BB962C8B-B14F-4D97-AF65-F5344CB8AC3E}">
        <p14:creationId xmlns:p14="http://schemas.microsoft.com/office/powerpoint/2010/main" val="3534570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320</Words>
  <Application>Microsoft Office PowerPoint</Application>
  <PresentationFormat>Widescreen</PresentationFormat>
  <Paragraphs>39</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Prediction of Chronic Kidney Disease</vt:lpstr>
      <vt:lpstr>DATA SET</vt:lpstr>
      <vt:lpstr>Description</vt:lpstr>
      <vt:lpstr>Unit of Analysis</vt:lpstr>
      <vt:lpstr>Data tidying and transformations </vt:lpstr>
      <vt:lpstr>Percentage of missing values</vt:lpstr>
      <vt:lpstr>Visualization of each missing values in rows</vt:lpstr>
      <vt:lpstr>Transformation</vt:lpstr>
      <vt:lpstr>Transformed data</vt:lpstr>
      <vt:lpstr>EXPLORATORY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QUESTIONS</vt:lpstr>
      <vt:lpstr>ANALYSIS METHODS</vt:lpstr>
      <vt:lpstr>INITIAL RESULTS</vt:lpstr>
      <vt:lpstr>ERROR RATE GRAPH</vt:lpstr>
      <vt:lpstr>MDS PLOT</vt:lpstr>
      <vt:lpstr>LOGISTIC REGRESSION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skonimet</dc:creator>
  <cp:lastModifiedBy>skonimet</cp:lastModifiedBy>
  <cp:revision>8</cp:revision>
  <dcterms:created xsi:type="dcterms:W3CDTF">2019-11-25T19:53:16Z</dcterms:created>
  <dcterms:modified xsi:type="dcterms:W3CDTF">2021-04-02T18:02:44Z</dcterms:modified>
</cp:coreProperties>
</file>