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1"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6B219-69B1-4622-A845-2AAB7D65540F}" type="doc">
      <dgm:prSet loTypeId="urn:microsoft.com/office/officeart/2005/8/layout/hierarchy1" loCatId="hierarchy" qsTypeId="urn:microsoft.com/office/officeart/2005/8/quickstyle/simple1" qsCatId="simple" csTypeId="urn:microsoft.com/office/officeart/2018/5/colors/Iconchunking_neutralicon_colorful1" csCatId="colorful" phldr="1"/>
      <dgm:spPr/>
      <dgm:t>
        <a:bodyPr/>
        <a:lstStyle/>
        <a:p>
          <a:endParaRPr lang="en-US"/>
        </a:p>
      </dgm:t>
    </dgm:pt>
    <dgm:pt modelId="{15ACF37F-6267-4784-A13D-7C775A853BE9}">
      <dgm:prSet/>
      <dgm:spPr/>
      <dgm:t>
        <a:bodyPr/>
        <a:lstStyle/>
        <a:p>
          <a:pPr>
            <a:defRPr cap="all"/>
          </a:pPr>
          <a:r>
            <a:rPr lang="en-US"/>
            <a:t>This work is motivated from the Object Detection model developed by TensorFlow</a:t>
          </a:r>
        </a:p>
      </dgm:t>
    </dgm:pt>
    <dgm:pt modelId="{F8EA174D-3862-4F4C-8ABA-2C7F4E809C17}" type="parTrans" cxnId="{93DE2F82-E24D-4358-BA7D-77B744F58A85}">
      <dgm:prSet/>
      <dgm:spPr/>
      <dgm:t>
        <a:bodyPr/>
        <a:lstStyle/>
        <a:p>
          <a:endParaRPr lang="en-US"/>
        </a:p>
      </dgm:t>
    </dgm:pt>
    <dgm:pt modelId="{7C812976-3AF6-4B38-916D-EF18F18DE620}" type="sibTrans" cxnId="{93DE2F82-E24D-4358-BA7D-77B744F58A85}">
      <dgm:prSet/>
      <dgm:spPr/>
      <dgm:t>
        <a:bodyPr/>
        <a:lstStyle/>
        <a:p>
          <a:endParaRPr lang="en-US"/>
        </a:p>
      </dgm:t>
    </dgm:pt>
    <dgm:pt modelId="{9B8CA7AA-51B0-4F54-ACBC-2459E3D79422}">
      <dgm:prSet/>
      <dgm:spPr/>
      <dgm:t>
        <a:bodyPr/>
        <a:lstStyle/>
        <a:p>
          <a:pPr>
            <a:defRPr cap="all"/>
          </a:pPr>
          <a:r>
            <a:rPr lang="en-US"/>
            <a:t>TensorFlow lite with Coral edge TPU can be much more effective for this work</a:t>
          </a:r>
        </a:p>
      </dgm:t>
    </dgm:pt>
    <dgm:pt modelId="{188E2492-C01B-4DBA-BCE3-D459F23F4B41}" type="parTrans" cxnId="{2E4C5C32-A870-4BBC-97BD-A08E4E25F49D}">
      <dgm:prSet/>
      <dgm:spPr/>
      <dgm:t>
        <a:bodyPr/>
        <a:lstStyle/>
        <a:p>
          <a:endParaRPr lang="en-US"/>
        </a:p>
      </dgm:t>
    </dgm:pt>
    <dgm:pt modelId="{68FBFBCE-2A00-4EE2-AEF9-D259D7CF3DF9}" type="sibTrans" cxnId="{2E4C5C32-A870-4BBC-97BD-A08E4E25F49D}">
      <dgm:prSet/>
      <dgm:spPr/>
      <dgm:t>
        <a:bodyPr/>
        <a:lstStyle/>
        <a:p>
          <a:endParaRPr lang="en-US"/>
        </a:p>
      </dgm:t>
    </dgm:pt>
    <dgm:pt modelId="{71A57441-7F7D-4330-B2D4-12744B24ACC9}">
      <dgm:prSet/>
      <dgm:spPr/>
      <dgm:t>
        <a:bodyPr/>
        <a:lstStyle/>
        <a:p>
          <a:pPr>
            <a:defRPr cap="all"/>
          </a:pPr>
          <a:r>
            <a:rPr lang="en-US"/>
            <a:t>When associated with cloud technologies like AWS, entire model construction, evaluation and deployment can be done using AWS Deep Learning AMIs </a:t>
          </a:r>
        </a:p>
      </dgm:t>
    </dgm:pt>
    <dgm:pt modelId="{FD319175-C4BB-4FC8-8C7A-47DAA1FEE38D}" type="parTrans" cxnId="{E2EC470B-A045-4099-9CFF-E15CE25996BE}">
      <dgm:prSet/>
      <dgm:spPr/>
      <dgm:t>
        <a:bodyPr/>
        <a:lstStyle/>
        <a:p>
          <a:endParaRPr lang="en-US"/>
        </a:p>
      </dgm:t>
    </dgm:pt>
    <dgm:pt modelId="{86CDC803-C4DF-458E-8689-99E39A16984B}" type="sibTrans" cxnId="{E2EC470B-A045-4099-9CFF-E15CE25996BE}">
      <dgm:prSet/>
      <dgm:spPr/>
      <dgm:t>
        <a:bodyPr/>
        <a:lstStyle/>
        <a:p>
          <a:endParaRPr lang="en-US"/>
        </a:p>
      </dgm:t>
    </dgm:pt>
    <dgm:pt modelId="{EEFA467E-C462-4B37-BF6A-49F6724CBC00}" type="pres">
      <dgm:prSet presAssocID="{9176B219-69B1-4622-A845-2AAB7D65540F}" presName="hierChild1" presStyleCnt="0">
        <dgm:presLayoutVars>
          <dgm:chPref val="1"/>
          <dgm:dir/>
          <dgm:animOne val="branch"/>
          <dgm:animLvl val="lvl"/>
          <dgm:resizeHandles/>
        </dgm:presLayoutVars>
      </dgm:prSet>
      <dgm:spPr/>
    </dgm:pt>
    <dgm:pt modelId="{7C670C2F-86A7-46FC-9D73-C248699ED290}" type="pres">
      <dgm:prSet presAssocID="{15ACF37F-6267-4784-A13D-7C775A853BE9}" presName="hierRoot1" presStyleCnt="0"/>
      <dgm:spPr/>
    </dgm:pt>
    <dgm:pt modelId="{FAAEF06D-79C4-4EDC-B760-A78CF44E9A5C}" type="pres">
      <dgm:prSet presAssocID="{15ACF37F-6267-4784-A13D-7C775A853BE9}" presName="composite" presStyleCnt="0"/>
      <dgm:spPr/>
    </dgm:pt>
    <dgm:pt modelId="{69D9AC88-A844-42AA-BD12-37C6392181DB}" type="pres">
      <dgm:prSet presAssocID="{15ACF37F-6267-4784-A13D-7C775A853BE9}" presName="background" presStyleLbl="node0" presStyleIdx="0" presStyleCnt="3"/>
      <dgm:spPr/>
    </dgm:pt>
    <dgm:pt modelId="{47718CDF-2144-4023-89AE-EBF5EC7DDBDF}" type="pres">
      <dgm:prSet presAssocID="{15ACF37F-6267-4784-A13D-7C775A853BE9}" presName="text" presStyleLbl="fgAcc0" presStyleIdx="0" presStyleCnt="3">
        <dgm:presLayoutVars>
          <dgm:chPref val="3"/>
        </dgm:presLayoutVars>
      </dgm:prSet>
      <dgm:spPr/>
    </dgm:pt>
    <dgm:pt modelId="{BBF02199-1748-415F-AADA-6836044F555F}" type="pres">
      <dgm:prSet presAssocID="{15ACF37F-6267-4784-A13D-7C775A853BE9}" presName="hierChild2" presStyleCnt="0"/>
      <dgm:spPr/>
    </dgm:pt>
    <dgm:pt modelId="{73C5E295-B5F8-4C33-8271-D0BECAABB53E}" type="pres">
      <dgm:prSet presAssocID="{9B8CA7AA-51B0-4F54-ACBC-2459E3D79422}" presName="hierRoot1" presStyleCnt="0"/>
      <dgm:spPr/>
    </dgm:pt>
    <dgm:pt modelId="{F4B31EC2-0B0F-42E7-A8E9-2DFBA0D7129B}" type="pres">
      <dgm:prSet presAssocID="{9B8CA7AA-51B0-4F54-ACBC-2459E3D79422}" presName="composite" presStyleCnt="0"/>
      <dgm:spPr/>
    </dgm:pt>
    <dgm:pt modelId="{80D37F7D-D8BA-4AC1-B2EB-758CABFF85A9}" type="pres">
      <dgm:prSet presAssocID="{9B8CA7AA-51B0-4F54-ACBC-2459E3D79422}" presName="background" presStyleLbl="node0" presStyleIdx="1" presStyleCnt="3"/>
      <dgm:spPr/>
    </dgm:pt>
    <dgm:pt modelId="{0005666E-A726-4744-856A-3A71AACEF36D}" type="pres">
      <dgm:prSet presAssocID="{9B8CA7AA-51B0-4F54-ACBC-2459E3D79422}" presName="text" presStyleLbl="fgAcc0" presStyleIdx="1" presStyleCnt="3">
        <dgm:presLayoutVars>
          <dgm:chPref val="3"/>
        </dgm:presLayoutVars>
      </dgm:prSet>
      <dgm:spPr/>
    </dgm:pt>
    <dgm:pt modelId="{F46F6DDF-FD1F-4D02-8C44-CDEEF5D5874D}" type="pres">
      <dgm:prSet presAssocID="{9B8CA7AA-51B0-4F54-ACBC-2459E3D79422}" presName="hierChild2" presStyleCnt="0"/>
      <dgm:spPr/>
    </dgm:pt>
    <dgm:pt modelId="{15D48496-BD36-49D1-909A-FDB81D967F1D}" type="pres">
      <dgm:prSet presAssocID="{71A57441-7F7D-4330-B2D4-12744B24ACC9}" presName="hierRoot1" presStyleCnt="0"/>
      <dgm:spPr/>
    </dgm:pt>
    <dgm:pt modelId="{1B1C486E-5E60-4959-A944-78A90ADB5F2D}" type="pres">
      <dgm:prSet presAssocID="{71A57441-7F7D-4330-B2D4-12744B24ACC9}" presName="composite" presStyleCnt="0"/>
      <dgm:spPr/>
    </dgm:pt>
    <dgm:pt modelId="{7D721CDC-075E-4177-8830-D20AC5EC4388}" type="pres">
      <dgm:prSet presAssocID="{71A57441-7F7D-4330-B2D4-12744B24ACC9}" presName="background" presStyleLbl="node0" presStyleIdx="2" presStyleCnt="3"/>
      <dgm:spPr/>
    </dgm:pt>
    <dgm:pt modelId="{F995B42A-AA75-43D0-8E96-F6C443FAFEA1}" type="pres">
      <dgm:prSet presAssocID="{71A57441-7F7D-4330-B2D4-12744B24ACC9}" presName="text" presStyleLbl="fgAcc0" presStyleIdx="2" presStyleCnt="3">
        <dgm:presLayoutVars>
          <dgm:chPref val="3"/>
        </dgm:presLayoutVars>
      </dgm:prSet>
      <dgm:spPr/>
    </dgm:pt>
    <dgm:pt modelId="{5C8B5D85-2A4D-4D16-9DD6-2DD904DDFDAB}" type="pres">
      <dgm:prSet presAssocID="{71A57441-7F7D-4330-B2D4-12744B24ACC9}" presName="hierChild2" presStyleCnt="0"/>
      <dgm:spPr/>
    </dgm:pt>
  </dgm:ptLst>
  <dgm:cxnLst>
    <dgm:cxn modelId="{E2EC470B-A045-4099-9CFF-E15CE25996BE}" srcId="{9176B219-69B1-4622-A845-2AAB7D65540F}" destId="{71A57441-7F7D-4330-B2D4-12744B24ACC9}" srcOrd="2" destOrd="0" parTransId="{FD319175-C4BB-4FC8-8C7A-47DAA1FEE38D}" sibTransId="{86CDC803-C4DF-458E-8689-99E39A16984B}"/>
    <dgm:cxn modelId="{01AFCC18-DB3E-4C66-8193-7BC4A7859518}" type="presOf" srcId="{9B8CA7AA-51B0-4F54-ACBC-2459E3D79422}" destId="{0005666E-A726-4744-856A-3A71AACEF36D}" srcOrd="0" destOrd="0" presId="urn:microsoft.com/office/officeart/2005/8/layout/hierarchy1"/>
    <dgm:cxn modelId="{2E4C5C32-A870-4BBC-97BD-A08E4E25F49D}" srcId="{9176B219-69B1-4622-A845-2AAB7D65540F}" destId="{9B8CA7AA-51B0-4F54-ACBC-2459E3D79422}" srcOrd="1" destOrd="0" parTransId="{188E2492-C01B-4DBA-BCE3-D459F23F4B41}" sibTransId="{68FBFBCE-2A00-4EE2-AEF9-D259D7CF3DF9}"/>
    <dgm:cxn modelId="{7AC6687D-8038-4A0E-B173-09F1B515AB75}" type="presOf" srcId="{15ACF37F-6267-4784-A13D-7C775A853BE9}" destId="{47718CDF-2144-4023-89AE-EBF5EC7DDBDF}" srcOrd="0" destOrd="0" presId="urn:microsoft.com/office/officeart/2005/8/layout/hierarchy1"/>
    <dgm:cxn modelId="{93DE2F82-E24D-4358-BA7D-77B744F58A85}" srcId="{9176B219-69B1-4622-A845-2AAB7D65540F}" destId="{15ACF37F-6267-4784-A13D-7C775A853BE9}" srcOrd="0" destOrd="0" parTransId="{F8EA174D-3862-4F4C-8ABA-2C7F4E809C17}" sibTransId="{7C812976-3AF6-4B38-916D-EF18F18DE620}"/>
    <dgm:cxn modelId="{597B9FA7-D4C9-4C02-9A76-4F4BB69A2233}" type="presOf" srcId="{9176B219-69B1-4622-A845-2AAB7D65540F}" destId="{EEFA467E-C462-4B37-BF6A-49F6724CBC00}" srcOrd="0" destOrd="0" presId="urn:microsoft.com/office/officeart/2005/8/layout/hierarchy1"/>
    <dgm:cxn modelId="{96D2BFF0-C9A2-4E5E-A0F6-31AB1090256E}" type="presOf" srcId="{71A57441-7F7D-4330-B2D4-12744B24ACC9}" destId="{F995B42A-AA75-43D0-8E96-F6C443FAFEA1}" srcOrd="0" destOrd="0" presId="urn:microsoft.com/office/officeart/2005/8/layout/hierarchy1"/>
    <dgm:cxn modelId="{EEA78E1F-E31D-4610-9CC0-D2ADF0513055}" type="presParOf" srcId="{EEFA467E-C462-4B37-BF6A-49F6724CBC00}" destId="{7C670C2F-86A7-46FC-9D73-C248699ED290}" srcOrd="0" destOrd="0" presId="urn:microsoft.com/office/officeart/2005/8/layout/hierarchy1"/>
    <dgm:cxn modelId="{5F65C39D-1630-43AA-8A61-8D9F9304626C}" type="presParOf" srcId="{7C670C2F-86A7-46FC-9D73-C248699ED290}" destId="{FAAEF06D-79C4-4EDC-B760-A78CF44E9A5C}" srcOrd="0" destOrd="0" presId="urn:microsoft.com/office/officeart/2005/8/layout/hierarchy1"/>
    <dgm:cxn modelId="{60712523-7147-450A-A209-63B8CE38BB07}" type="presParOf" srcId="{FAAEF06D-79C4-4EDC-B760-A78CF44E9A5C}" destId="{69D9AC88-A844-42AA-BD12-37C6392181DB}" srcOrd="0" destOrd="0" presId="urn:microsoft.com/office/officeart/2005/8/layout/hierarchy1"/>
    <dgm:cxn modelId="{2076E2B5-1EB2-4EF3-820D-E5840F3DE178}" type="presParOf" srcId="{FAAEF06D-79C4-4EDC-B760-A78CF44E9A5C}" destId="{47718CDF-2144-4023-89AE-EBF5EC7DDBDF}" srcOrd="1" destOrd="0" presId="urn:microsoft.com/office/officeart/2005/8/layout/hierarchy1"/>
    <dgm:cxn modelId="{0C817BE2-07B4-4577-80C7-26698AF403FF}" type="presParOf" srcId="{7C670C2F-86A7-46FC-9D73-C248699ED290}" destId="{BBF02199-1748-415F-AADA-6836044F555F}" srcOrd="1" destOrd="0" presId="urn:microsoft.com/office/officeart/2005/8/layout/hierarchy1"/>
    <dgm:cxn modelId="{01D141F3-5497-4148-8CD6-BD97E4B47281}" type="presParOf" srcId="{EEFA467E-C462-4B37-BF6A-49F6724CBC00}" destId="{73C5E295-B5F8-4C33-8271-D0BECAABB53E}" srcOrd="1" destOrd="0" presId="urn:microsoft.com/office/officeart/2005/8/layout/hierarchy1"/>
    <dgm:cxn modelId="{51A8A07A-9D5A-441F-986C-42791D21D70D}" type="presParOf" srcId="{73C5E295-B5F8-4C33-8271-D0BECAABB53E}" destId="{F4B31EC2-0B0F-42E7-A8E9-2DFBA0D7129B}" srcOrd="0" destOrd="0" presId="urn:microsoft.com/office/officeart/2005/8/layout/hierarchy1"/>
    <dgm:cxn modelId="{F9DDEA73-3CE0-4380-B2E6-EBB83204E952}" type="presParOf" srcId="{F4B31EC2-0B0F-42E7-A8E9-2DFBA0D7129B}" destId="{80D37F7D-D8BA-4AC1-B2EB-758CABFF85A9}" srcOrd="0" destOrd="0" presId="urn:microsoft.com/office/officeart/2005/8/layout/hierarchy1"/>
    <dgm:cxn modelId="{CFA9869B-D332-4ED8-9D76-0C0F8430366C}" type="presParOf" srcId="{F4B31EC2-0B0F-42E7-A8E9-2DFBA0D7129B}" destId="{0005666E-A726-4744-856A-3A71AACEF36D}" srcOrd="1" destOrd="0" presId="urn:microsoft.com/office/officeart/2005/8/layout/hierarchy1"/>
    <dgm:cxn modelId="{DF30B350-72E2-4032-9F7F-DBF5465D9029}" type="presParOf" srcId="{73C5E295-B5F8-4C33-8271-D0BECAABB53E}" destId="{F46F6DDF-FD1F-4D02-8C44-CDEEF5D5874D}" srcOrd="1" destOrd="0" presId="urn:microsoft.com/office/officeart/2005/8/layout/hierarchy1"/>
    <dgm:cxn modelId="{1C01FED6-90D4-4752-85FE-F759E05D8FFC}" type="presParOf" srcId="{EEFA467E-C462-4B37-BF6A-49F6724CBC00}" destId="{15D48496-BD36-49D1-909A-FDB81D967F1D}" srcOrd="2" destOrd="0" presId="urn:microsoft.com/office/officeart/2005/8/layout/hierarchy1"/>
    <dgm:cxn modelId="{44523E98-5F67-4F4E-95AC-07F706B9C9E3}" type="presParOf" srcId="{15D48496-BD36-49D1-909A-FDB81D967F1D}" destId="{1B1C486E-5E60-4959-A944-78A90ADB5F2D}" srcOrd="0" destOrd="0" presId="urn:microsoft.com/office/officeart/2005/8/layout/hierarchy1"/>
    <dgm:cxn modelId="{AF70FC57-5D02-4DD4-9F39-49797105CB1A}" type="presParOf" srcId="{1B1C486E-5E60-4959-A944-78A90ADB5F2D}" destId="{7D721CDC-075E-4177-8830-D20AC5EC4388}" srcOrd="0" destOrd="0" presId="urn:microsoft.com/office/officeart/2005/8/layout/hierarchy1"/>
    <dgm:cxn modelId="{4F03B58B-2218-47EB-A863-0554F5454051}" type="presParOf" srcId="{1B1C486E-5E60-4959-A944-78A90ADB5F2D}" destId="{F995B42A-AA75-43D0-8E96-F6C443FAFEA1}" srcOrd="1" destOrd="0" presId="urn:microsoft.com/office/officeart/2005/8/layout/hierarchy1"/>
    <dgm:cxn modelId="{16BB6DC7-BE08-4902-95FD-813C20BD6703}" type="presParOf" srcId="{15D48496-BD36-49D1-909A-FDB81D967F1D}" destId="{5C8B5D85-2A4D-4D16-9DD6-2DD904DDFDA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9AC88-A844-42AA-BD12-37C6392181DB}">
      <dsp:nvSpPr>
        <dsp:cNvPr id="0" name=""/>
        <dsp:cNvSpPr/>
      </dsp:nvSpPr>
      <dsp:spPr>
        <a:xfrm>
          <a:off x="0" y="800169"/>
          <a:ext cx="3107531" cy="1973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18CDF-2144-4023-89AE-EBF5EC7DDBDF}">
      <dsp:nvSpPr>
        <dsp:cNvPr id="0" name=""/>
        <dsp:cNvSpPr/>
      </dsp:nvSpPr>
      <dsp:spPr>
        <a:xfrm>
          <a:off x="345281" y="1128186"/>
          <a:ext cx="3107531" cy="19732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defRPr cap="all"/>
          </a:pPr>
          <a:r>
            <a:rPr lang="en-US" sz="1700" kern="1200"/>
            <a:t>This work is motivated from the Object Detection model developed by TensorFlow</a:t>
          </a:r>
        </a:p>
      </dsp:txBody>
      <dsp:txXfrm>
        <a:off x="403076" y="1185981"/>
        <a:ext cx="2991941" cy="1857692"/>
      </dsp:txXfrm>
    </dsp:sp>
    <dsp:sp modelId="{80D37F7D-D8BA-4AC1-B2EB-758CABFF85A9}">
      <dsp:nvSpPr>
        <dsp:cNvPr id="0" name=""/>
        <dsp:cNvSpPr/>
      </dsp:nvSpPr>
      <dsp:spPr>
        <a:xfrm>
          <a:off x="3798093" y="800169"/>
          <a:ext cx="3107531" cy="1973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05666E-A726-4744-856A-3A71AACEF36D}">
      <dsp:nvSpPr>
        <dsp:cNvPr id="0" name=""/>
        <dsp:cNvSpPr/>
      </dsp:nvSpPr>
      <dsp:spPr>
        <a:xfrm>
          <a:off x="4143374" y="1128186"/>
          <a:ext cx="3107531" cy="19732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defRPr cap="all"/>
          </a:pPr>
          <a:r>
            <a:rPr lang="en-US" sz="1700" kern="1200"/>
            <a:t>TensorFlow lite with Coral edge TPU can be much more effective for this work</a:t>
          </a:r>
        </a:p>
      </dsp:txBody>
      <dsp:txXfrm>
        <a:off x="4201169" y="1185981"/>
        <a:ext cx="2991941" cy="1857692"/>
      </dsp:txXfrm>
    </dsp:sp>
    <dsp:sp modelId="{7D721CDC-075E-4177-8830-D20AC5EC4388}">
      <dsp:nvSpPr>
        <dsp:cNvPr id="0" name=""/>
        <dsp:cNvSpPr/>
      </dsp:nvSpPr>
      <dsp:spPr>
        <a:xfrm>
          <a:off x="7596187" y="800169"/>
          <a:ext cx="3107531" cy="1973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5B42A-AA75-43D0-8E96-F6C443FAFEA1}">
      <dsp:nvSpPr>
        <dsp:cNvPr id="0" name=""/>
        <dsp:cNvSpPr/>
      </dsp:nvSpPr>
      <dsp:spPr>
        <a:xfrm>
          <a:off x="7941468" y="1128186"/>
          <a:ext cx="3107531" cy="19732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defRPr cap="all"/>
          </a:pPr>
          <a:r>
            <a:rPr lang="en-US" sz="1700" kern="1200"/>
            <a:t>When associated with cloud technologies like AWS, entire model construction, evaluation and deployment can be done using AWS Deep Learning AMIs </a:t>
          </a:r>
        </a:p>
      </dsp:txBody>
      <dsp:txXfrm>
        <a:off x="7999263" y="1185981"/>
        <a:ext cx="2991941" cy="18576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DF11-4106-491F-AFCC-6A36631708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3F35B1-0D94-45A2-B445-5E9B7FF8E0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B99A32-70B2-45F8-8C3B-882F827AFF0E}"/>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5" name="Footer Placeholder 4">
            <a:extLst>
              <a:ext uri="{FF2B5EF4-FFF2-40B4-BE49-F238E27FC236}">
                <a16:creationId xmlns:a16="http://schemas.microsoft.com/office/drawing/2014/main" id="{3A97DF2E-7D9A-40E7-9B91-D9079D433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98DA7-C84C-4F36-B8D3-82477566F455}"/>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244872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53AE-0210-49EE-A999-3C4EF42689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73D5D9-C532-4011-AACA-34574B304A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6CCAE-CB8C-4ACD-B3C2-959EC5EC0B7C}"/>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5" name="Footer Placeholder 4">
            <a:extLst>
              <a:ext uri="{FF2B5EF4-FFF2-40B4-BE49-F238E27FC236}">
                <a16:creationId xmlns:a16="http://schemas.microsoft.com/office/drawing/2014/main" id="{367DB3DE-D24F-41BA-A049-CECD19FB4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F5E16-50C4-4694-9F95-F181EAC75555}"/>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375118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4BB366-0C24-40A8-8401-74A9037FE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CB46D4-2F93-4340-9FB8-D61F7E62E3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F21F5-62FD-4302-8080-39723273C603}"/>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5" name="Footer Placeholder 4">
            <a:extLst>
              <a:ext uri="{FF2B5EF4-FFF2-40B4-BE49-F238E27FC236}">
                <a16:creationId xmlns:a16="http://schemas.microsoft.com/office/drawing/2014/main" id="{EEA54798-F215-4486-937E-3D01294EB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7691E-654B-4098-B32A-60440B27D75D}"/>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234707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2EE2-F36E-470F-A08E-DC993652A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2EA590-607C-44FF-B63B-62186EE62D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7A770-549C-4C2F-BEFC-BE7881ED1D05}"/>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5" name="Footer Placeholder 4">
            <a:extLst>
              <a:ext uri="{FF2B5EF4-FFF2-40B4-BE49-F238E27FC236}">
                <a16:creationId xmlns:a16="http://schemas.microsoft.com/office/drawing/2014/main" id="{1481BA70-FD3D-4657-8C8D-632942961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37CB1-C0FB-4357-B11F-A4BFBCA72BCB}"/>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39892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72FC-8CBD-49D6-94D0-17172BF0B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5401C1-A47E-4186-9DBC-AB6084565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2D4AE-569D-44D2-B544-0D2664C65E49}"/>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5" name="Footer Placeholder 4">
            <a:extLst>
              <a:ext uri="{FF2B5EF4-FFF2-40B4-BE49-F238E27FC236}">
                <a16:creationId xmlns:a16="http://schemas.microsoft.com/office/drawing/2014/main" id="{9CC77429-3975-4F36-988B-13CBE1BAF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D259B-0C3E-477E-A711-67663AE54A85}"/>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289697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D26A-76B3-40F2-96DF-846A5F729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F1F8B-8FFB-48DA-912F-92594CEE9A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49B025-84CC-4130-A8E4-ACE28D1C2D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0F456-1690-42EE-954A-0F5220DCEF15}"/>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6" name="Footer Placeholder 5">
            <a:extLst>
              <a:ext uri="{FF2B5EF4-FFF2-40B4-BE49-F238E27FC236}">
                <a16:creationId xmlns:a16="http://schemas.microsoft.com/office/drawing/2014/main" id="{E70B5FFD-AB7D-465F-8F64-F2602E7A56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DC83EF-40C2-4F68-888B-2A741E4EC48A}"/>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74557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6C90-BB84-4F26-9323-C7F9F1500F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D9786-096A-4A6E-9B90-636A7C07A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7E792-0F3B-406D-B025-3AEAE0D50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E10DAC-0B04-40FD-8B51-18E611FD18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59B712-AEE3-4D09-9135-7C54E97FE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D5664C-4376-441B-A0DF-9731D6020DF9}"/>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8" name="Footer Placeholder 7">
            <a:extLst>
              <a:ext uri="{FF2B5EF4-FFF2-40B4-BE49-F238E27FC236}">
                <a16:creationId xmlns:a16="http://schemas.microsoft.com/office/drawing/2014/main" id="{C3B66DA7-FCA7-4F46-ADDE-5174FE2BE1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2C6600-FFFF-4F03-8E97-8D4DE93BCAD1}"/>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197857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03D5-9AD2-4CC3-B030-420AF6E568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A9AE1C-C188-4A8D-AB88-C8FFF4FDD297}"/>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4" name="Footer Placeholder 3">
            <a:extLst>
              <a:ext uri="{FF2B5EF4-FFF2-40B4-BE49-F238E27FC236}">
                <a16:creationId xmlns:a16="http://schemas.microsoft.com/office/drawing/2014/main" id="{6DA3B60C-9CE9-43FA-B165-01A57D8A5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EE41BF-6585-4D6F-B8CF-53179A2F309F}"/>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42760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542E9-510C-4D07-A248-AAB3905F6F6E}"/>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3" name="Footer Placeholder 2">
            <a:extLst>
              <a:ext uri="{FF2B5EF4-FFF2-40B4-BE49-F238E27FC236}">
                <a16:creationId xmlns:a16="http://schemas.microsoft.com/office/drawing/2014/main" id="{41F2847F-7773-4CB5-BCE9-D2E098057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3A553-981A-4B83-85DE-CF5348618B2D}"/>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399596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7732-1CA0-4597-807D-D016832C6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112BF6-6B2D-4C2D-A866-F86B39696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DBCD8A-193C-4C25-96BA-2C019A1B1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EFE7D-AE35-416D-922A-500BDB04CB61}"/>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6" name="Footer Placeholder 5">
            <a:extLst>
              <a:ext uri="{FF2B5EF4-FFF2-40B4-BE49-F238E27FC236}">
                <a16:creationId xmlns:a16="http://schemas.microsoft.com/office/drawing/2014/main" id="{6276B148-D4B6-40A0-BC24-F2534BB54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E7B32-39C2-4F72-9CC2-D5B4771F907E}"/>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332782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E1C6-C97E-4F8C-9B8F-62AF1A3CD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004349-A1D0-4F62-A6F5-ED0257374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438817-7C5C-435E-A7F8-57526D69E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48D0F-618F-45CF-9894-ADD91F84429C}"/>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6" name="Footer Placeholder 5">
            <a:extLst>
              <a:ext uri="{FF2B5EF4-FFF2-40B4-BE49-F238E27FC236}">
                <a16:creationId xmlns:a16="http://schemas.microsoft.com/office/drawing/2014/main" id="{FCDFF07E-3054-4B8A-91DB-D0651592A6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EF871-EA8F-4A93-A0E4-07398E01DC45}"/>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2447095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190BA-EEA9-4BF0-ABE4-D1FF6910A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6328A0-B326-418C-920B-8F7A5E41D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43038-8546-491D-BE9D-963B404E6B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D5DE4-D718-48E2-B2FD-3092263B2B3E}" type="datetimeFigureOut">
              <a:rPr lang="en-US" smtClean="0"/>
              <a:t>4/2/2021</a:t>
            </a:fld>
            <a:endParaRPr lang="en-US"/>
          </a:p>
        </p:txBody>
      </p:sp>
      <p:sp>
        <p:nvSpPr>
          <p:cNvPr id="5" name="Footer Placeholder 4">
            <a:extLst>
              <a:ext uri="{FF2B5EF4-FFF2-40B4-BE49-F238E27FC236}">
                <a16:creationId xmlns:a16="http://schemas.microsoft.com/office/drawing/2014/main" id="{CA93A82A-1937-45A7-B6C2-95DA463D04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DA147B-D2F2-412D-96BA-231868F9B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A446B-3284-4248-800F-535C56201098}" type="slidenum">
              <a:rPr lang="en-US" smtClean="0"/>
              <a:t>‹#›</a:t>
            </a:fld>
            <a:endParaRPr lang="en-US"/>
          </a:p>
        </p:txBody>
      </p:sp>
    </p:spTree>
    <p:extLst>
      <p:ext uri="{BB962C8B-B14F-4D97-AF65-F5344CB8AC3E}">
        <p14:creationId xmlns:p14="http://schemas.microsoft.com/office/powerpoint/2010/main" val="941210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BA57F9-E000-4423-A701-495F1BF53383}"/>
              </a:ext>
            </a:extLst>
          </p:cNvPr>
          <p:cNvSpPr txBox="1">
            <a:spLocks/>
          </p:cNvSpPr>
          <p:nvPr/>
        </p:nvSpPr>
        <p:spPr>
          <a:xfrm>
            <a:off x="7567966" y="1135529"/>
            <a:ext cx="4016188" cy="33221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spcBef>
                <a:spcPts val="1000"/>
              </a:spcBef>
              <a:buClr>
                <a:schemeClr val="bg2">
                  <a:lumMod val="75000"/>
                </a:schemeClr>
              </a:buClr>
            </a:pPr>
            <a:r>
              <a:rPr lang="en-US" sz="2800" cap="all" spc="600" dirty="0">
                <a:latin typeface="+mn-lt"/>
                <a:ea typeface="+mn-ea"/>
                <a:cs typeface="+mn-cs"/>
              </a:rPr>
              <a:t>Face Mask Detection using TensorFlow</a:t>
            </a:r>
          </a:p>
        </p:txBody>
      </p:sp>
      <p:pic>
        <p:nvPicPr>
          <p:cNvPr id="5" name="Picture 4">
            <a:extLst>
              <a:ext uri="{FF2B5EF4-FFF2-40B4-BE49-F238E27FC236}">
                <a16:creationId xmlns:a16="http://schemas.microsoft.com/office/drawing/2014/main" id="{75AD1080-8DBC-4328-A145-02F4672151BF}"/>
              </a:ext>
            </a:extLst>
          </p:cNvPr>
          <p:cNvPicPr>
            <a:picLocks noChangeAspect="1"/>
          </p:cNvPicPr>
          <p:nvPr/>
        </p:nvPicPr>
        <p:blipFill rotWithShape="1">
          <a:blip r:embed="rId2"/>
          <a:srcRect l="30246" r="13035"/>
          <a:stretch/>
        </p:blipFill>
        <p:spPr>
          <a:xfrm>
            <a:off x="20" y="-1"/>
            <a:ext cx="6915093" cy="6858001"/>
          </a:xfrm>
          <a:prstGeom prst="rect">
            <a:avLst/>
          </a:prstGeom>
        </p:spPr>
      </p:pic>
    </p:spTree>
    <p:extLst>
      <p:ext uri="{BB962C8B-B14F-4D97-AF65-F5344CB8AC3E}">
        <p14:creationId xmlns:p14="http://schemas.microsoft.com/office/powerpoint/2010/main" val="341587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7E7699D-836B-4043-B724-4891B8B8331B}"/>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Mask Detection</a:t>
            </a:r>
          </a:p>
        </p:txBody>
      </p:sp>
      <p:sp>
        <p:nvSpPr>
          <p:cNvPr id="3" name="Content Placeholder 2">
            <a:extLst>
              <a:ext uri="{FF2B5EF4-FFF2-40B4-BE49-F238E27FC236}">
                <a16:creationId xmlns:a16="http://schemas.microsoft.com/office/drawing/2014/main" id="{9350B262-AC98-4F93-901C-8E7804BEF1F9}"/>
              </a:ext>
            </a:extLst>
          </p:cNvPr>
          <p:cNvSpPr>
            <a:spLocks noGrp="1"/>
          </p:cNvSpPr>
          <p:nvPr>
            <p:ph idx="1"/>
          </p:nvPr>
        </p:nvSpPr>
        <p:spPr>
          <a:xfrm>
            <a:off x="1424904" y="2494450"/>
            <a:ext cx="4053545" cy="3563159"/>
          </a:xfrm>
        </p:spPr>
        <p:txBody>
          <a:bodyPr>
            <a:normAutofit/>
          </a:bodyPr>
          <a:lstStyle/>
          <a:p>
            <a:r>
              <a:rPr lang="en-US" sz="2000"/>
              <a:t>OpenCV is used for video streaming of the input, resizing and labelling the output</a:t>
            </a:r>
          </a:p>
          <a:p>
            <a:r>
              <a:rPr lang="en-US" sz="2000"/>
              <a:t>OpenCV (Open-Source Computer Vision Library) is an open-source computer vision and machine learning software library. OpenCV was built to provide a common infrastructure for computer vision applications and to accelerate the use of machine perception in the commercial products.</a:t>
            </a:r>
          </a:p>
        </p:txBody>
      </p:sp>
      <p:pic>
        <p:nvPicPr>
          <p:cNvPr id="8" name="Picture 7">
            <a:extLst>
              <a:ext uri="{FF2B5EF4-FFF2-40B4-BE49-F238E27FC236}">
                <a16:creationId xmlns:a16="http://schemas.microsoft.com/office/drawing/2014/main" id="{7359637C-72E2-4849-ABAD-D1838C1754FE}"/>
              </a:ext>
            </a:extLst>
          </p:cNvPr>
          <p:cNvPicPr>
            <a:picLocks noChangeAspect="1"/>
          </p:cNvPicPr>
          <p:nvPr/>
        </p:nvPicPr>
        <p:blipFill>
          <a:blip r:embed="rId2"/>
          <a:stretch>
            <a:fillRect/>
          </a:stretch>
        </p:blipFill>
        <p:spPr>
          <a:xfrm>
            <a:off x="6098892" y="3117851"/>
            <a:ext cx="4802404" cy="1972309"/>
          </a:xfrm>
          <a:prstGeom prst="rect">
            <a:avLst/>
          </a:prstGeom>
        </p:spPr>
      </p:pic>
    </p:spTree>
    <p:extLst>
      <p:ext uri="{BB962C8B-B14F-4D97-AF65-F5344CB8AC3E}">
        <p14:creationId xmlns:p14="http://schemas.microsoft.com/office/powerpoint/2010/main" val="3630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7F96D99-2D33-4568-825B-17A567E14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82824E3-0C70-4ADF-AF14-F2A29C1A84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EDF8E059-14E1-464B-A0DD-E258C8235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0086DA70-4BA5-492B-8562-8EDE2C69BB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4C1152-1CB5-49CC-8321-B9EA238915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CCA1B10F-BF11-4262-8103-53C771DA9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542307EC-176F-48B6-8210-30E3ED0F6F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3D4A791-56AF-413E-A2FB-2CDC38E37010}"/>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mn-lt"/>
              </a:rPr>
              <a:t>Face Mask Detection</a:t>
            </a:r>
            <a:endParaRPr lang="en-US" sz="4000">
              <a:solidFill>
                <a:srgbClr val="FFFFFF"/>
              </a:solidFill>
            </a:endParaRPr>
          </a:p>
        </p:txBody>
      </p:sp>
      <p:pic>
        <p:nvPicPr>
          <p:cNvPr id="5" name="Picture 4">
            <a:extLst>
              <a:ext uri="{FF2B5EF4-FFF2-40B4-BE49-F238E27FC236}">
                <a16:creationId xmlns:a16="http://schemas.microsoft.com/office/drawing/2014/main" id="{43440AFB-5DA3-4B2A-B41F-3727F1458F20}"/>
              </a:ext>
            </a:extLst>
          </p:cNvPr>
          <p:cNvPicPr>
            <a:picLocks noChangeAspect="1"/>
          </p:cNvPicPr>
          <p:nvPr/>
        </p:nvPicPr>
        <p:blipFill rotWithShape="1">
          <a:blip r:embed="rId2"/>
          <a:srcRect l="24722" r="10969" b="-3"/>
          <a:stretch/>
        </p:blipFill>
        <p:spPr>
          <a:xfrm>
            <a:off x="1428884" y="2486034"/>
            <a:ext cx="4238490" cy="3412571"/>
          </a:xfrm>
          <a:prstGeom prst="rect">
            <a:avLst/>
          </a:prstGeom>
        </p:spPr>
      </p:pic>
      <p:pic>
        <p:nvPicPr>
          <p:cNvPr id="6" name="Picture 5">
            <a:extLst>
              <a:ext uri="{FF2B5EF4-FFF2-40B4-BE49-F238E27FC236}">
                <a16:creationId xmlns:a16="http://schemas.microsoft.com/office/drawing/2014/main" id="{1CFDFBCB-6337-4F11-A68F-163E5A1E3EFF}"/>
              </a:ext>
            </a:extLst>
          </p:cNvPr>
          <p:cNvPicPr>
            <a:picLocks noChangeAspect="1"/>
          </p:cNvPicPr>
          <p:nvPr/>
        </p:nvPicPr>
        <p:blipFill rotWithShape="1">
          <a:blip r:embed="rId3"/>
          <a:srcRect l="10738" r="13237" b="-2"/>
          <a:stretch/>
        </p:blipFill>
        <p:spPr>
          <a:xfrm>
            <a:off x="5667374" y="2486034"/>
            <a:ext cx="4381497" cy="3412571"/>
          </a:xfrm>
          <a:prstGeom prst="rect">
            <a:avLst/>
          </a:prstGeom>
        </p:spPr>
      </p:pic>
      <p:cxnSp>
        <p:nvCxnSpPr>
          <p:cNvPr id="20" name="Straight Connector 19">
            <a:extLst>
              <a:ext uri="{FF2B5EF4-FFF2-40B4-BE49-F238E27FC236}">
                <a16:creationId xmlns:a16="http://schemas.microsoft.com/office/drawing/2014/main" id="{78F8437D-3883-423B-9985-2A86AD71B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72084" y="2486034"/>
            <a:ext cx="0" cy="3410712"/>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91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D5D3CE8-6534-4899-B698-BB3C6848E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C313485-7BF2-43EA-9239-5BAA303439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1" name="Freeform 44">
              <a:extLst>
                <a:ext uri="{FF2B5EF4-FFF2-40B4-BE49-F238E27FC236}">
                  <a16:creationId xmlns:a16="http://schemas.microsoft.com/office/drawing/2014/main" id="{DECC8AEA-4B25-44FA-B040-C34B0FEBB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5">
              <a:extLst>
                <a:ext uri="{FF2B5EF4-FFF2-40B4-BE49-F238E27FC236}">
                  <a16:creationId xmlns:a16="http://schemas.microsoft.com/office/drawing/2014/main" id="{88C5D63D-E29B-48C0-9453-20000B702B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48D22C82-28FA-4F3A-8B17-C11CC2EBA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F037018E-FAF9-46CE-A969-6BC7426A6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0">
              <a:extLst>
                <a:ext uri="{FF2B5EF4-FFF2-40B4-BE49-F238E27FC236}">
                  <a16:creationId xmlns:a16="http://schemas.microsoft.com/office/drawing/2014/main" id="{CA86A11D-8AB8-4EEA-B839-065E3408129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AE60B5A-D910-4D30-8BF4-629EE3AE80AB}"/>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Deploying to Raspberry pi 4 </a:t>
            </a:r>
          </a:p>
        </p:txBody>
      </p:sp>
      <p:sp>
        <p:nvSpPr>
          <p:cNvPr id="3" name="Content Placeholder 2">
            <a:extLst>
              <a:ext uri="{FF2B5EF4-FFF2-40B4-BE49-F238E27FC236}">
                <a16:creationId xmlns:a16="http://schemas.microsoft.com/office/drawing/2014/main" id="{56A39711-F92F-413D-BD0B-1CBE0BA7339D}"/>
              </a:ext>
            </a:extLst>
          </p:cNvPr>
          <p:cNvSpPr>
            <a:spLocks noGrp="1"/>
          </p:cNvSpPr>
          <p:nvPr>
            <p:ph idx="1"/>
          </p:nvPr>
        </p:nvSpPr>
        <p:spPr>
          <a:xfrm>
            <a:off x="1424905" y="2494450"/>
            <a:ext cx="3478400" cy="3563159"/>
          </a:xfrm>
        </p:spPr>
        <p:txBody>
          <a:bodyPr>
            <a:normAutofit/>
          </a:bodyPr>
          <a:lstStyle/>
          <a:p>
            <a:r>
              <a:rPr lang="en-US" sz="1900"/>
              <a:t>We are planning to deploy the model to raspberry pi 4 and detect the input using Pi Camera V2.</a:t>
            </a:r>
          </a:p>
          <a:p>
            <a:r>
              <a:rPr lang="en-US" sz="1900"/>
              <a:t>Since our model is developed using TensorFlow 2.3, we need an edge TPU to deploy the model along with Raspberry Pi</a:t>
            </a:r>
          </a:p>
          <a:p>
            <a:r>
              <a:rPr lang="en-US" sz="1900"/>
              <a:t>Google Coral is the best compatible edge TPU available in the market</a:t>
            </a:r>
          </a:p>
        </p:txBody>
      </p:sp>
      <p:pic>
        <p:nvPicPr>
          <p:cNvPr id="9" name="Picture 6" descr="Google Coral USB Accelerator - Elektor">
            <a:extLst>
              <a:ext uri="{FF2B5EF4-FFF2-40B4-BE49-F238E27FC236}">
                <a16:creationId xmlns:a16="http://schemas.microsoft.com/office/drawing/2014/main" id="{0CA45C57-195D-41DF-928E-44E79A088C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6" r="15915" b="-5"/>
          <a:stretch/>
        </p:blipFill>
        <p:spPr bwMode="auto">
          <a:xfrm>
            <a:off x="5385405" y="2486034"/>
            <a:ext cx="2743200" cy="34125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indoor, sitting, small, table&#10;&#10;Description automatically generated">
            <a:extLst>
              <a:ext uri="{FF2B5EF4-FFF2-40B4-BE49-F238E27FC236}">
                <a16:creationId xmlns:a16="http://schemas.microsoft.com/office/drawing/2014/main" id="{FBC702FC-73C2-48AB-A23C-1C371A863049}"/>
              </a:ext>
            </a:extLst>
          </p:cNvPr>
          <p:cNvPicPr>
            <a:picLocks noChangeAspect="1"/>
          </p:cNvPicPr>
          <p:nvPr/>
        </p:nvPicPr>
        <p:blipFill rotWithShape="1">
          <a:blip r:embed="rId3">
            <a:extLst>
              <a:ext uri="{28A0092B-C50C-407E-A947-70E740481C1C}">
                <a14:useLocalDpi xmlns:a14="http://schemas.microsoft.com/office/drawing/2010/main" val="0"/>
              </a:ext>
            </a:extLst>
          </a:blip>
          <a:srcRect l="20489" r="23151" b="-4"/>
          <a:stretch/>
        </p:blipFill>
        <p:spPr>
          <a:xfrm>
            <a:off x="8128605" y="2486034"/>
            <a:ext cx="2767293" cy="3412571"/>
          </a:xfrm>
          <a:prstGeom prst="rect">
            <a:avLst/>
          </a:prstGeom>
        </p:spPr>
      </p:pic>
      <p:cxnSp>
        <p:nvCxnSpPr>
          <p:cNvPr id="23" name="Straight Connector 22">
            <a:extLst>
              <a:ext uri="{FF2B5EF4-FFF2-40B4-BE49-F238E27FC236}">
                <a16:creationId xmlns:a16="http://schemas.microsoft.com/office/drawing/2014/main" id="{14F95C68-AB6E-4C79-8764-E43667ACD6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8605" y="2486034"/>
            <a:ext cx="0" cy="3410712"/>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04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1"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Rectangle 124">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623E685-AEB0-4E6D-8F5B-DD0D2F79A645}"/>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Future work</a:t>
            </a:r>
          </a:p>
        </p:txBody>
      </p:sp>
      <p:sp>
        <p:nvSpPr>
          <p:cNvPr id="3" name="Content Placeholder 2">
            <a:extLst>
              <a:ext uri="{FF2B5EF4-FFF2-40B4-BE49-F238E27FC236}">
                <a16:creationId xmlns:a16="http://schemas.microsoft.com/office/drawing/2014/main" id="{69D19CBB-9D22-41C3-A936-A01C61E3FAC2}"/>
              </a:ext>
            </a:extLst>
          </p:cNvPr>
          <p:cNvSpPr>
            <a:spLocks noGrp="1"/>
          </p:cNvSpPr>
          <p:nvPr>
            <p:ph idx="1"/>
          </p:nvPr>
        </p:nvSpPr>
        <p:spPr>
          <a:xfrm>
            <a:off x="1424904" y="2494450"/>
            <a:ext cx="4053545" cy="3563159"/>
          </a:xfrm>
        </p:spPr>
        <p:txBody>
          <a:bodyPr>
            <a:normAutofit/>
          </a:bodyPr>
          <a:lstStyle/>
          <a:p>
            <a:r>
              <a:rPr lang="en-US" sz="1700"/>
              <a:t>A buzzer can be integrated with the system so that when a person is detected with out a mask, it gives an alarm so that people around the person can maintain social distance with him and the management of the organization can take necessary actions</a:t>
            </a:r>
          </a:p>
          <a:p>
            <a:r>
              <a:rPr lang="en-US" sz="1700"/>
              <a:t>If a person within the organization is not wearing a mask, he can be notified with a mail/ message to his cell phone using face detection algorithms deployed along with the mask detection model</a:t>
            </a:r>
          </a:p>
        </p:txBody>
      </p:sp>
      <p:pic>
        <p:nvPicPr>
          <p:cNvPr id="112" name="Picture 111" descr="A close up of a box&#10;&#10;Description automatically generated">
            <a:extLst>
              <a:ext uri="{FF2B5EF4-FFF2-40B4-BE49-F238E27FC236}">
                <a16:creationId xmlns:a16="http://schemas.microsoft.com/office/drawing/2014/main" id="{69E3E2AF-07DF-408A-914F-B59713A008C5}"/>
              </a:ext>
            </a:extLst>
          </p:cNvPr>
          <p:cNvPicPr>
            <a:picLocks noChangeAspect="1"/>
          </p:cNvPicPr>
          <p:nvPr/>
        </p:nvPicPr>
        <p:blipFill>
          <a:blip r:embed="rId2"/>
          <a:stretch>
            <a:fillRect/>
          </a:stretch>
        </p:blipFill>
        <p:spPr>
          <a:xfrm>
            <a:off x="6908557" y="2209457"/>
            <a:ext cx="2984324" cy="3563372"/>
          </a:xfrm>
          <a:prstGeom prst="rect">
            <a:avLst/>
          </a:prstGeom>
        </p:spPr>
      </p:pic>
    </p:spTree>
    <p:extLst>
      <p:ext uri="{BB962C8B-B14F-4D97-AF65-F5344CB8AC3E}">
        <p14:creationId xmlns:p14="http://schemas.microsoft.com/office/powerpoint/2010/main" val="236124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4817-5389-40C3-97F7-E1F1D56B04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40B6B5-A3F1-450A-9A9C-85B4930A61C8}"/>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BF8E1264-C174-4CA0-B060-85DA6B32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4C964F34-C6CB-4EAB-AB3C-AC1070DA375A}"/>
              </a:ext>
            </a:extLst>
          </p:cNvPr>
          <p:cNvSpPr txBox="1">
            <a:spLocks/>
          </p:cNvSpPr>
          <p:nvPr/>
        </p:nvSpPr>
        <p:spPr>
          <a:xfrm>
            <a:off x="1422399" y="510363"/>
            <a:ext cx="9343065" cy="1356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Avenir Next LT Pro (Body)"/>
              </a:rPr>
              <a:t>Conclusion</a:t>
            </a:r>
            <a:endParaRPr lang="en-US" dirty="0">
              <a:latin typeface="Avenir Next LT Pro (Body)"/>
            </a:endParaRPr>
          </a:p>
        </p:txBody>
      </p:sp>
      <p:graphicFrame>
        <p:nvGraphicFramePr>
          <p:cNvPr id="6" name="Content Placeholder 2">
            <a:extLst>
              <a:ext uri="{FF2B5EF4-FFF2-40B4-BE49-F238E27FC236}">
                <a16:creationId xmlns:a16="http://schemas.microsoft.com/office/drawing/2014/main" id="{CFAAAF5F-51F7-475D-93FB-6981FB79B84F}"/>
              </a:ext>
            </a:extLst>
          </p:cNvPr>
          <p:cNvGraphicFramePr>
            <a:graphicFrameLocks/>
          </p:cNvGraphicFramePr>
          <p:nvPr>
            <p:extLst>
              <p:ext uri="{D42A27DB-BD31-4B8C-83A1-F6EECF244321}">
                <p14:modId xmlns:p14="http://schemas.microsoft.com/office/powerpoint/2010/main" val="475665178"/>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4817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429B-2327-4BEF-9BA0-7B879ECEE43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AC57C30-77AD-4F1C-BB33-11C30DEFE341}"/>
              </a:ext>
            </a:extLst>
          </p:cNvPr>
          <p:cNvSpPr>
            <a:spLocks noGrp="1"/>
          </p:cNvSpPr>
          <p:nvPr>
            <p:ph idx="1"/>
          </p:nvPr>
        </p:nvSpPr>
        <p:spPr/>
        <p:txBody>
          <a:bodyPr/>
          <a:lstStyle/>
          <a:p>
            <a:endParaRPr lang="en-US" dirty="0"/>
          </a:p>
        </p:txBody>
      </p:sp>
      <p:grpSp>
        <p:nvGrpSpPr>
          <p:cNvPr id="4" name="Group 3">
            <a:extLst>
              <a:ext uri="{FF2B5EF4-FFF2-40B4-BE49-F238E27FC236}">
                <a16:creationId xmlns:a16="http://schemas.microsoft.com/office/drawing/2014/main" id="{D78B0DAB-8815-4501-A7D0-F8F66922C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5" name="Freeform 8">
              <a:extLst>
                <a:ext uri="{FF2B5EF4-FFF2-40B4-BE49-F238E27FC236}">
                  <a16:creationId xmlns:a16="http://schemas.microsoft.com/office/drawing/2014/main" id="{7B649355-9F6E-4A57-AC71-8669C21CB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 name="Freeform 10">
              <a:extLst>
                <a:ext uri="{FF2B5EF4-FFF2-40B4-BE49-F238E27FC236}">
                  <a16:creationId xmlns:a16="http://schemas.microsoft.com/office/drawing/2014/main" id="{9DC21A38-D3B2-4793-8D82-4DD12F0676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 name="Freeform 15">
              <a:extLst>
                <a:ext uri="{FF2B5EF4-FFF2-40B4-BE49-F238E27FC236}">
                  <a16:creationId xmlns:a16="http://schemas.microsoft.com/office/drawing/2014/main" id="{1114EAC7-CDC4-4664-983E-1C1B681F25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 name="Freeform 18">
              <a:extLst>
                <a:ext uri="{FF2B5EF4-FFF2-40B4-BE49-F238E27FC236}">
                  <a16:creationId xmlns:a16="http://schemas.microsoft.com/office/drawing/2014/main" id="{FAB75EA1-4FF4-4675-89BB-DEAC8EF4DD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9">
              <a:extLst>
                <a:ext uri="{FF2B5EF4-FFF2-40B4-BE49-F238E27FC236}">
                  <a16:creationId xmlns:a16="http://schemas.microsoft.com/office/drawing/2014/main" id="{61E82C7A-305C-40F9-8DE3-BAF7D5EF5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20">
              <a:extLst>
                <a:ext uri="{FF2B5EF4-FFF2-40B4-BE49-F238E27FC236}">
                  <a16:creationId xmlns:a16="http://schemas.microsoft.com/office/drawing/2014/main" id="{31D0EF71-6D03-4978-8374-C5FFA554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22">
              <a:extLst>
                <a:ext uri="{FF2B5EF4-FFF2-40B4-BE49-F238E27FC236}">
                  <a16:creationId xmlns:a16="http://schemas.microsoft.com/office/drawing/2014/main" id="{C26FC92E-6464-493F-A6AE-3C3FF3FD0B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23">
              <a:extLst>
                <a:ext uri="{FF2B5EF4-FFF2-40B4-BE49-F238E27FC236}">
                  <a16:creationId xmlns:a16="http://schemas.microsoft.com/office/drawing/2014/main" id="{4109B75F-0553-4BD9-92F6-712013293F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6">
              <a:extLst>
                <a:ext uri="{FF2B5EF4-FFF2-40B4-BE49-F238E27FC236}">
                  <a16:creationId xmlns:a16="http://schemas.microsoft.com/office/drawing/2014/main" id="{17467241-7E4C-42C9-BE7C-0757F3FC2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7">
              <a:extLst>
                <a:ext uri="{FF2B5EF4-FFF2-40B4-BE49-F238E27FC236}">
                  <a16:creationId xmlns:a16="http://schemas.microsoft.com/office/drawing/2014/main" id="{E36C8933-D22B-4492-B89B-3E7FB626E5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8">
              <a:extLst>
                <a:ext uri="{FF2B5EF4-FFF2-40B4-BE49-F238E27FC236}">
                  <a16:creationId xmlns:a16="http://schemas.microsoft.com/office/drawing/2014/main" id="{D581D417-3590-40B5-8E6F-33EB2479E0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30">
              <a:extLst>
                <a:ext uri="{FF2B5EF4-FFF2-40B4-BE49-F238E27FC236}">
                  <a16:creationId xmlns:a16="http://schemas.microsoft.com/office/drawing/2014/main" id="{5F0708AC-24C2-4C4A-9A55-7AF339C27B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43">
              <a:extLst>
                <a:ext uri="{FF2B5EF4-FFF2-40B4-BE49-F238E27FC236}">
                  <a16:creationId xmlns:a16="http://schemas.microsoft.com/office/drawing/2014/main" id="{21DC530C-56DD-45B8-81AB-8DAB96AA13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51">
              <a:extLst>
                <a:ext uri="{FF2B5EF4-FFF2-40B4-BE49-F238E27FC236}">
                  <a16:creationId xmlns:a16="http://schemas.microsoft.com/office/drawing/2014/main" id="{47236118-2DA3-49DA-AE57-A03AA2976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52">
              <a:extLst>
                <a:ext uri="{FF2B5EF4-FFF2-40B4-BE49-F238E27FC236}">
                  <a16:creationId xmlns:a16="http://schemas.microsoft.com/office/drawing/2014/main" id="{007CC516-CB5F-43D4-BC0C-6E14AA68E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53">
              <a:extLst>
                <a:ext uri="{FF2B5EF4-FFF2-40B4-BE49-F238E27FC236}">
                  <a16:creationId xmlns:a16="http://schemas.microsoft.com/office/drawing/2014/main" id="{1B675954-8995-49FD-A9A3-2DCEE13C71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4">
              <a:extLst>
                <a:ext uri="{FF2B5EF4-FFF2-40B4-BE49-F238E27FC236}">
                  <a16:creationId xmlns:a16="http://schemas.microsoft.com/office/drawing/2014/main" id="{8104B6AB-7843-4F85-AB6A-DB1FFDA427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5">
              <a:extLst>
                <a:ext uri="{FF2B5EF4-FFF2-40B4-BE49-F238E27FC236}">
                  <a16:creationId xmlns:a16="http://schemas.microsoft.com/office/drawing/2014/main" id="{022493AE-456E-4309-9F8B-3F25394A17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6">
              <a:extLst>
                <a:ext uri="{FF2B5EF4-FFF2-40B4-BE49-F238E27FC236}">
                  <a16:creationId xmlns:a16="http://schemas.microsoft.com/office/drawing/2014/main" id="{BD4AB2B3-1768-42C0-B129-66FDA4D094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7">
              <a:extLst>
                <a:ext uri="{FF2B5EF4-FFF2-40B4-BE49-F238E27FC236}">
                  <a16:creationId xmlns:a16="http://schemas.microsoft.com/office/drawing/2014/main" id="{6DC92EF6-6E78-49DE-B8CF-BB30E35F5D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9">
              <a:extLst>
                <a:ext uri="{FF2B5EF4-FFF2-40B4-BE49-F238E27FC236}">
                  <a16:creationId xmlns:a16="http://schemas.microsoft.com/office/drawing/2014/main" id="{8949C98B-2F51-4EFA-B41A-C521E3295F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60">
              <a:extLst>
                <a:ext uri="{FF2B5EF4-FFF2-40B4-BE49-F238E27FC236}">
                  <a16:creationId xmlns:a16="http://schemas.microsoft.com/office/drawing/2014/main" id="{3AB0178D-1972-4DB7-8B0F-8AFE7DE325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61">
              <a:extLst>
                <a:ext uri="{FF2B5EF4-FFF2-40B4-BE49-F238E27FC236}">
                  <a16:creationId xmlns:a16="http://schemas.microsoft.com/office/drawing/2014/main" id="{7BC001A9-6D2B-478E-91B4-83A2EEDCA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
              <a:extLst>
                <a:ext uri="{FF2B5EF4-FFF2-40B4-BE49-F238E27FC236}">
                  <a16:creationId xmlns:a16="http://schemas.microsoft.com/office/drawing/2014/main" id="{71404107-4058-47C8-8A0C-490BF3BF35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
              <a:extLst>
                <a:ext uri="{FF2B5EF4-FFF2-40B4-BE49-F238E27FC236}">
                  <a16:creationId xmlns:a16="http://schemas.microsoft.com/office/drawing/2014/main" id="{9644BD1D-73C5-487C-92FA-3B2702DA96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7">
              <a:extLst>
                <a:ext uri="{FF2B5EF4-FFF2-40B4-BE49-F238E27FC236}">
                  <a16:creationId xmlns:a16="http://schemas.microsoft.com/office/drawing/2014/main" id="{101CAA64-B0D5-485E-B87D-6A597FF022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8">
              <a:extLst>
                <a:ext uri="{FF2B5EF4-FFF2-40B4-BE49-F238E27FC236}">
                  <a16:creationId xmlns:a16="http://schemas.microsoft.com/office/drawing/2014/main" id="{18FE5559-046B-4B89-B260-5ACAF46BE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9">
              <a:extLst>
                <a:ext uri="{FF2B5EF4-FFF2-40B4-BE49-F238E27FC236}">
                  <a16:creationId xmlns:a16="http://schemas.microsoft.com/office/drawing/2014/main" id="{D879E513-2B4D-405E-AF43-ED5CEA5085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11">
              <a:extLst>
                <a:ext uri="{FF2B5EF4-FFF2-40B4-BE49-F238E27FC236}">
                  <a16:creationId xmlns:a16="http://schemas.microsoft.com/office/drawing/2014/main" id="{592501F6-EB5A-4D2E-A9FB-BC541DE182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12">
              <a:extLst>
                <a:ext uri="{FF2B5EF4-FFF2-40B4-BE49-F238E27FC236}">
                  <a16:creationId xmlns:a16="http://schemas.microsoft.com/office/drawing/2014/main" id="{47033302-BE1F-4FC4-9E23-0DDD71261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13">
              <a:extLst>
                <a:ext uri="{FF2B5EF4-FFF2-40B4-BE49-F238E27FC236}">
                  <a16:creationId xmlns:a16="http://schemas.microsoft.com/office/drawing/2014/main" id="{35498CD3-8EE4-4650-816D-A2F0A7AAA6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4">
              <a:extLst>
                <a:ext uri="{FF2B5EF4-FFF2-40B4-BE49-F238E27FC236}">
                  <a16:creationId xmlns:a16="http://schemas.microsoft.com/office/drawing/2014/main" id="{D88DDEC0-34F8-42CD-989E-645B120881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6">
              <a:extLst>
                <a:ext uri="{FF2B5EF4-FFF2-40B4-BE49-F238E27FC236}">
                  <a16:creationId xmlns:a16="http://schemas.microsoft.com/office/drawing/2014/main" id="{A7A3F1E9-3054-4D0B-B909-F1AA67F67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7">
              <a:extLst>
                <a:ext uri="{FF2B5EF4-FFF2-40B4-BE49-F238E27FC236}">
                  <a16:creationId xmlns:a16="http://schemas.microsoft.com/office/drawing/2014/main" id="{B886B4E6-25BE-43C6-9F87-9D26C497A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21">
              <a:extLst>
                <a:ext uri="{FF2B5EF4-FFF2-40B4-BE49-F238E27FC236}">
                  <a16:creationId xmlns:a16="http://schemas.microsoft.com/office/drawing/2014/main" id="{A97062D3-0F2C-454E-969E-58EF37D30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25">
              <a:extLst>
                <a:ext uri="{FF2B5EF4-FFF2-40B4-BE49-F238E27FC236}">
                  <a16:creationId xmlns:a16="http://schemas.microsoft.com/office/drawing/2014/main" id="{48914BA2-B376-4700-907F-5A569B3C7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29">
              <a:extLst>
                <a:ext uri="{FF2B5EF4-FFF2-40B4-BE49-F238E27FC236}">
                  <a16:creationId xmlns:a16="http://schemas.microsoft.com/office/drawing/2014/main" id="{65BB0BF7-E90C-464B-9CE8-A2C2A02EC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31">
              <a:extLst>
                <a:ext uri="{FF2B5EF4-FFF2-40B4-BE49-F238E27FC236}">
                  <a16:creationId xmlns:a16="http://schemas.microsoft.com/office/drawing/2014/main" id="{047B168E-56AF-4460-9493-C9DFD5ABEC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32">
              <a:extLst>
                <a:ext uri="{FF2B5EF4-FFF2-40B4-BE49-F238E27FC236}">
                  <a16:creationId xmlns:a16="http://schemas.microsoft.com/office/drawing/2014/main" id="{D660A066-A0E7-44A6-8F85-7B205ED5E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33">
              <a:extLst>
                <a:ext uri="{FF2B5EF4-FFF2-40B4-BE49-F238E27FC236}">
                  <a16:creationId xmlns:a16="http://schemas.microsoft.com/office/drawing/2014/main" id="{EFCBFBB7-5B64-4557-B4E2-3644C6D5C8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4">
              <a:extLst>
                <a:ext uri="{FF2B5EF4-FFF2-40B4-BE49-F238E27FC236}">
                  <a16:creationId xmlns:a16="http://schemas.microsoft.com/office/drawing/2014/main" id="{8E9DD6A9-5CEE-4129-A9F7-227B1F13F5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5">
              <a:extLst>
                <a:ext uri="{FF2B5EF4-FFF2-40B4-BE49-F238E27FC236}">
                  <a16:creationId xmlns:a16="http://schemas.microsoft.com/office/drawing/2014/main" id="{2B63B668-BD4D-4E56-BD57-54E876E22C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6">
              <a:extLst>
                <a:ext uri="{FF2B5EF4-FFF2-40B4-BE49-F238E27FC236}">
                  <a16:creationId xmlns:a16="http://schemas.microsoft.com/office/drawing/2014/main" id="{BB5677A1-5346-4C34-B078-4D211DE87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7">
              <a:extLst>
                <a:ext uri="{FF2B5EF4-FFF2-40B4-BE49-F238E27FC236}">
                  <a16:creationId xmlns:a16="http://schemas.microsoft.com/office/drawing/2014/main" id="{CFAFDBD0-0D5B-4335-86E3-6D3CA294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8">
              <a:extLst>
                <a:ext uri="{FF2B5EF4-FFF2-40B4-BE49-F238E27FC236}">
                  <a16:creationId xmlns:a16="http://schemas.microsoft.com/office/drawing/2014/main" id="{20D62978-175F-4017-B62E-D90902431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9">
              <a:extLst>
                <a:ext uri="{FF2B5EF4-FFF2-40B4-BE49-F238E27FC236}">
                  <a16:creationId xmlns:a16="http://schemas.microsoft.com/office/drawing/2014/main" id="{582CD181-2419-4046-9B31-A55A6E43E4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40">
              <a:extLst>
                <a:ext uri="{FF2B5EF4-FFF2-40B4-BE49-F238E27FC236}">
                  <a16:creationId xmlns:a16="http://schemas.microsoft.com/office/drawing/2014/main" id="{36066206-485D-4886-9016-A7E2880C7B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41">
              <a:extLst>
                <a:ext uri="{FF2B5EF4-FFF2-40B4-BE49-F238E27FC236}">
                  <a16:creationId xmlns:a16="http://schemas.microsoft.com/office/drawing/2014/main" id="{2EF2405B-1A1B-4B7B-B145-9BD606EB60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42">
              <a:extLst>
                <a:ext uri="{FF2B5EF4-FFF2-40B4-BE49-F238E27FC236}">
                  <a16:creationId xmlns:a16="http://schemas.microsoft.com/office/drawing/2014/main" id="{02A0D8AE-E4AA-4203-B22B-06905D5A2F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4">
              <a:extLst>
                <a:ext uri="{FF2B5EF4-FFF2-40B4-BE49-F238E27FC236}">
                  <a16:creationId xmlns:a16="http://schemas.microsoft.com/office/drawing/2014/main" id="{13C717F4-E278-41EC-A3C0-49E8371839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5">
              <a:extLst>
                <a:ext uri="{FF2B5EF4-FFF2-40B4-BE49-F238E27FC236}">
                  <a16:creationId xmlns:a16="http://schemas.microsoft.com/office/drawing/2014/main" id="{DBCDA901-71AB-4C2C-B423-03A0E83CA0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6">
              <a:extLst>
                <a:ext uri="{FF2B5EF4-FFF2-40B4-BE49-F238E27FC236}">
                  <a16:creationId xmlns:a16="http://schemas.microsoft.com/office/drawing/2014/main" id="{35F20FFA-4396-4DD8-8F5E-3E9A506CD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7">
              <a:extLst>
                <a:ext uri="{FF2B5EF4-FFF2-40B4-BE49-F238E27FC236}">
                  <a16:creationId xmlns:a16="http://schemas.microsoft.com/office/drawing/2014/main" id="{70081B9E-D75E-4D68-9C30-C6D57BDFDF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8">
              <a:extLst>
                <a:ext uri="{FF2B5EF4-FFF2-40B4-BE49-F238E27FC236}">
                  <a16:creationId xmlns:a16="http://schemas.microsoft.com/office/drawing/2014/main" id="{BCC8AFAE-8C41-42D1-8B84-D1296704C3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9">
              <a:extLst>
                <a:ext uri="{FF2B5EF4-FFF2-40B4-BE49-F238E27FC236}">
                  <a16:creationId xmlns:a16="http://schemas.microsoft.com/office/drawing/2014/main" id="{86678E50-466B-4F3B-BCBE-55EE762C54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8">
              <a:extLst>
                <a:ext uri="{FF2B5EF4-FFF2-40B4-BE49-F238E27FC236}">
                  <a16:creationId xmlns:a16="http://schemas.microsoft.com/office/drawing/2014/main" id="{2EBA253E-7EF7-4ADD-97A5-383F92A65A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106">
              <a:extLst>
                <a:ext uri="{FF2B5EF4-FFF2-40B4-BE49-F238E27FC236}">
                  <a16:creationId xmlns:a16="http://schemas.microsoft.com/office/drawing/2014/main" id="{3FE5897C-1463-4B7F-9413-2DAFBB9FA9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2" name="Rectangle 61">
            <a:extLst>
              <a:ext uri="{FF2B5EF4-FFF2-40B4-BE49-F238E27FC236}">
                <a16:creationId xmlns:a16="http://schemas.microsoft.com/office/drawing/2014/main" id="{8AF330EB-8361-4E54-9F26-6F8556C7E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itle 1">
            <a:extLst>
              <a:ext uri="{FF2B5EF4-FFF2-40B4-BE49-F238E27FC236}">
                <a16:creationId xmlns:a16="http://schemas.microsoft.com/office/drawing/2014/main" id="{489E7C37-7769-4979-9D33-CDBF44DB964E}"/>
              </a:ext>
            </a:extLst>
          </p:cNvPr>
          <p:cNvSpPr txBox="1">
            <a:spLocks/>
          </p:cNvSpPr>
          <p:nvPr/>
        </p:nvSpPr>
        <p:spPr>
          <a:xfrm>
            <a:off x="1148495" y="5353494"/>
            <a:ext cx="9905999" cy="7138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Avenir Next LT Pro (Body)"/>
              </a:rPr>
              <a:t>Thank</a:t>
            </a:r>
            <a:r>
              <a:rPr lang="en-US"/>
              <a:t> </a:t>
            </a:r>
            <a:r>
              <a:rPr lang="en-US">
                <a:latin typeface="Avenir Next LT Pro (Body)"/>
              </a:rPr>
              <a:t>you</a:t>
            </a:r>
            <a:endParaRPr lang="en-US" dirty="0">
              <a:latin typeface="Avenir Next LT Pro (Body)"/>
            </a:endParaRPr>
          </a:p>
        </p:txBody>
      </p:sp>
      <p:pic>
        <p:nvPicPr>
          <p:cNvPr id="64" name="Graphic 63" descr="Smiling Face with No Fill">
            <a:extLst>
              <a:ext uri="{FF2B5EF4-FFF2-40B4-BE49-F238E27FC236}">
                <a16:creationId xmlns:a16="http://schemas.microsoft.com/office/drawing/2014/main" id="{F4D68FE8-4475-4C45-85F8-5BBBACFFC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2965" y="523732"/>
            <a:ext cx="4457058" cy="4457058"/>
          </a:xfrm>
          <a:prstGeom prst="rect">
            <a:avLst/>
          </a:prstGeom>
        </p:spPr>
      </p:pic>
    </p:spTree>
    <p:extLst>
      <p:ext uri="{BB962C8B-B14F-4D97-AF65-F5344CB8AC3E}">
        <p14:creationId xmlns:p14="http://schemas.microsoft.com/office/powerpoint/2010/main" val="220184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BE080E5-3742-4923-928D-B47B6A663971}"/>
              </a:ext>
            </a:extLst>
          </p:cNvPr>
          <p:cNvSpPr>
            <a:spLocks noGrp="1"/>
          </p:cNvSpPr>
          <p:nvPr>
            <p:ph type="title"/>
          </p:nvPr>
        </p:nvSpPr>
        <p:spPr>
          <a:xfrm>
            <a:off x="964760" y="804328"/>
            <a:ext cx="6091312" cy="1205821"/>
          </a:xfrm>
        </p:spPr>
        <p:txBody>
          <a:bodyPr>
            <a:normAutofit/>
          </a:bodyPr>
          <a:lstStyle/>
          <a:p>
            <a:r>
              <a:rPr lang="en-US" sz="4000">
                <a:solidFill>
                  <a:srgbClr val="FEFFFF"/>
                </a:solidFill>
                <a:latin typeface="Avenir Next LT Pro (Body)"/>
              </a:rPr>
              <a:t>Data Collection</a:t>
            </a:r>
          </a:p>
        </p:txBody>
      </p:sp>
      <p:sp>
        <p:nvSpPr>
          <p:cNvPr id="3" name="Content Placeholder 2">
            <a:extLst>
              <a:ext uri="{FF2B5EF4-FFF2-40B4-BE49-F238E27FC236}">
                <a16:creationId xmlns:a16="http://schemas.microsoft.com/office/drawing/2014/main" id="{F84484E1-CA5C-4340-BD75-FF275E2B94E2}"/>
              </a:ext>
            </a:extLst>
          </p:cNvPr>
          <p:cNvSpPr>
            <a:spLocks noGrp="1"/>
          </p:cNvSpPr>
          <p:nvPr>
            <p:ph idx="1"/>
          </p:nvPr>
        </p:nvSpPr>
        <p:spPr>
          <a:xfrm>
            <a:off x="1282189" y="2494450"/>
            <a:ext cx="5773883" cy="3563159"/>
          </a:xfrm>
        </p:spPr>
        <p:txBody>
          <a:bodyPr>
            <a:normAutofit/>
          </a:bodyPr>
          <a:lstStyle/>
          <a:p>
            <a:r>
              <a:rPr lang="en-US" sz="2400"/>
              <a:t>The dataset consists of 1376 images</a:t>
            </a:r>
          </a:p>
          <a:p>
            <a:r>
              <a:rPr lang="en-US" sz="2400"/>
              <a:t>690 face images with mask</a:t>
            </a:r>
          </a:p>
          <a:p>
            <a:r>
              <a:rPr lang="en-US" sz="2400"/>
              <a:t>686 face images with out masks</a:t>
            </a:r>
          </a:p>
          <a:p>
            <a:pPr marL="0" indent="0">
              <a:buFont typeface="Arial" panose="020B0604020202020204" pitchFamily="34" charset="0"/>
              <a:buNone/>
            </a:pPr>
            <a:endParaRPr lang="en-US" sz="2400"/>
          </a:p>
        </p:txBody>
      </p:sp>
      <p:pic>
        <p:nvPicPr>
          <p:cNvPr id="7" name="Picture 6" descr="A collage of a person's face&#10;&#10;Description automatically generated with medium confidence">
            <a:extLst>
              <a:ext uri="{FF2B5EF4-FFF2-40B4-BE49-F238E27FC236}">
                <a16:creationId xmlns:a16="http://schemas.microsoft.com/office/drawing/2014/main" id="{DC69A566-7983-4D0D-AF12-D287E60D8A42}"/>
              </a:ext>
            </a:extLst>
          </p:cNvPr>
          <p:cNvPicPr>
            <a:picLocks noChangeAspect="1"/>
          </p:cNvPicPr>
          <p:nvPr/>
        </p:nvPicPr>
        <p:blipFill>
          <a:blip r:embed="rId2"/>
          <a:stretch>
            <a:fillRect/>
          </a:stretch>
        </p:blipFill>
        <p:spPr>
          <a:xfrm>
            <a:off x="8434693" y="633852"/>
            <a:ext cx="2523432" cy="2706632"/>
          </a:xfrm>
          <a:prstGeom prst="rect">
            <a:avLst/>
          </a:prstGeom>
        </p:spPr>
      </p:pic>
      <p:pic>
        <p:nvPicPr>
          <p:cNvPr id="8" name="Picture 7">
            <a:extLst>
              <a:ext uri="{FF2B5EF4-FFF2-40B4-BE49-F238E27FC236}">
                <a16:creationId xmlns:a16="http://schemas.microsoft.com/office/drawing/2014/main" id="{C707434B-3403-4A6F-BEE7-4AED13C99331}"/>
              </a:ext>
            </a:extLst>
          </p:cNvPr>
          <p:cNvPicPr>
            <a:picLocks noChangeAspect="1"/>
          </p:cNvPicPr>
          <p:nvPr/>
        </p:nvPicPr>
        <p:blipFill>
          <a:blip r:embed="rId3"/>
          <a:stretch>
            <a:fillRect/>
          </a:stretch>
        </p:blipFill>
        <p:spPr>
          <a:xfrm>
            <a:off x="8429896" y="3511296"/>
            <a:ext cx="2529978" cy="2757470"/>
          </a:xfrm>
          <a:prstGeom prst="rect">
            <a:avLst/>
          </a:prstGeom>
        </p:spPr>
      </p:pic>
    </p:spTree>
    <p:extLst>
      <p:ext uri="{BB962C8B-B14F-4D97-AF65-F5344CB8AC3E}">
        <p14:creationId xmlns:p14="http://schemas.microsoft.com/office/powerpoint/2010/main" val="388466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02C9866-92AE-4EE9-9114-8BECE0FFA727}"/>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Data Preprocessing</a:t>
            </a:r>
          </a:p>
        </p:txBody>
      </p:sp>
      <p:sp>
        <p:nvSpPr>
          <p:cNvPr id="3" name="Content Placeholder 2">
            <a:extLst>
              <a:ext uri="{FF2B5EF4-FFF2-40B4-BE49-F238E27FC236}">
                <a16:creationId xmlns:a16="http://schemas.microsoft.com/office/drawing/2014/main" id="{7D8A9052-9E28-45B1-A779-F047A10E20C3}"/>
              </a:ext>
            </a:extLst>
          </p:cNvPr>
          <p:cNvSpPr>
            <a:spLocks noGrp="1"/>
          </p:cNvSpPr>
          <p:nvPr>
            <p:ph idx="1"/>
          </p:nvPr>
        </p:nvSpPr>
        <p:spPr>
          <a:xfrm>
            <a:off x="1424904" y="2494450"/>
            <a:ext cx="4053545" cy="3563159"/>
          </a:xfrm>
        </p:spPr>
        <p:txBody>
          <a:bodyPr>
            <a:normAutofit/>
          </a:bodyPr>
          <a:lstStyle/>
          <a:p>
            <a:r>
              <a:rPr lang="en-US" sz="1500"/>
              <a:t>The images in the dataset are converted into gray scale. In this case, converting a colored image to a grayscale image will not matter, because eventually the model will be learning from the geometry present in the image. The image-binarization will help in sharpening the image by identifying the light and dark areas.</a:t>
            </a:r>
          </a:p>
          <a:p>
            <a:r>
              <a:rPr lang="en-US" sz="1500"/>
              <a:t>Then the images are resized. Principally, our machine learning models train faster on smaller images. Moreover, many deep learning model architectures require that our images are of the same size and our raw collected images may vary in size</a:t>
            </a:r>
          </a:p>
          <a:p>
            <a:pPr marL="0" indent="0">
              <a:buFont typeface="Arial" panose="020B0604020202020204" pitchFamily="34" charset="0"/>
              <a:buNone/>
            </a:pPr>
            <a:endParaRPr lang="en-US" sz="1500"/>
          </a:p>
        </p:txBody>
      </p:sp>
      <p:pic>
        <p:nvPicPr>
          <p:cNvPr id="8" name="Picture 7">
            <a:extLst>
              <a:ext uri="{FF2B5EF4-FFF2-40B4-BE49-F238E27FC236}">
                <a16:creationId xmlns:a16="http://schemas.microsoft.com/office/drawing/2014/main" id="{DB6D84E4-0C1C-423C-A063-9D6E7017E817}"/>
              </a:ext>
            </a:extLst>
          </p:cNvPr>
          <p:cNvPicPr>
            <a:picLocks noChangeAspect="1"/>
          </p:cNvPicPr>
          <p:nvPr/>
        </p:nvPicPr>
        <p:blipFill>
          <a:blip r:embed="rId2"/>
          <a:stretch>
            <a:fillRect/>
          </a:stretch>
        </p:blipFill>
        <p:spPr>
          <a:xfrm>
            <a:off x="6098892" y="3643746"/>
            <a:ext cx="4802404" cy="1260631"/>
          </a:xfrm>
          <a:prstGeom prst="rect">
            <a:avLst/>
          </a:prstGeom>
        </p:spPr>
      </p:pic>
    </p:spTree>
    <p:extLst>
      <p:ext uri="{BB962C8B-B14F-4D97-AF65-F5344CB8AC3E}">
        <p14:creationId xmlns:p14="http://schemas.microsoft.com/office/powerpoint/2010/main" val="219740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770CF1E-5539-4B66-8075-7D8250A59E4D}"/>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Convolutional Neural Network</a:t>
            </a:r>
            <a:br>
              <a:rPr lang="en-US" sz="4000">
                <a:solidFill>
                  <a:srgbClr val="FFFFFF"/>
                </a:solidFill>
                <a:latin typeface="Avenir Next LT Pro (Body)"/>
              </a:rPr>
            </a:br>
            <a:r>
              <a:rPr lang="en-US" sz="4000">
                <a:solidFill>
                  <a:srgbClr val="FFFFFF"/>
                </a:solidFill>
                <a:latin typeface="Avenir Next LT Pro (Body)"/>
              </a:rPr>
              <a:t>Architecture</a:t>
            </a:r>
          </a:p>
        </p:txBody>
      </p:sp>
      <p:sp>
        <p:nvSpPr>
          <p:cNvPr id="3" name="Content Placeholder 2">
            <a:extLst>
              <a:ext uri="{FF2B5EF4-FFF2-40B4-BE49-F238E27FC236}">
                <a16:creationId xmlns:a16="http://schemas.microsoft.com/office/drawing/2014/main" id="{DBC5EFC6-FF17-4337-8953-5466824408DB}"/>
              </a:ext>
            </a:extLst>
          </p:cNvPr>
          <p:cNvSpPr>
            <a:spLocks noGrp="1"/>
          </p:cNvSpPr>
          <p:nvPr>
            <p:ph idx="1"/>
          </p:nvPr>
        </p:nvSpPr>
        <p:spPr>
          <a:xfrm>
            <a:off x="1424904" y="2494450"/>
            <a:ext cx="4053545" cy="3563159"/>
          </a:xfrm>
        </p:spPr>
        <p:txBody>
          <a:bodyPr>
            <a:normAutofit/>
          </a:bodyPr>
          <a:lstStyle/>
          <a:p>
            <a:r>
              <a:rPr lang="en-US" sz="1700"/>
              <a:t>The Sequential model is a linear stack of layers. The common architecture of ConvNets is a sequential architecture. Sequential is the easiest way to build a model in Keras. It allows you to build a model layer by layer. Each layer has weights that correspond to the layer the follows it. We use the 'add()' function to add layers to our model.</a:t>
            </a:r>
          </a:p>
          <a:p>
            <a:r>
              <a:rPr lang="en-US" sz="1700"/>
              <a:t>conv2d(), the TensorFlow function is used to build a 2D convolutional layer as part of our CNN architecture</a:t>
            </a:r>
          </a:p>
          <a:p>
            <a:endParaRPr lang="en-US" sz="1700"/>
          </a:p>
        </p:txBody>
      </p:sp>
      <p:pic>
        <p:nvPicPr>
          <p:cNvPr id="8" name="Picture 7">
            <a:extLst>
              <a:ext uri="{FF2B5EF4-FFF2-40B4-BE49-F238E27FC236}">
                <a16:creationId xmlns:a16="http://schemas.microsoft.com/office/drawing/2014/main" id="{6886810D-6C00-414D-90B9-E0D335534216}"/>
              </a:ext>
            </a:extLst>
          </p:cNvPr>
          <p:cNvPicPr>
            <a:picLocks noChangeAspect="1"/>
          </p:cNvPicPr>
          <p:nvPr/>
        </p:nvPicPr>
        <p:blipFill>
          <a:blip r:embed="rId2"/>
          <a:stretch>
            <a:fillRect/>
          </a:stretch>
        </p:blipFill>
        <p:spPr>
          <a:xfrm>
            <a:off x="6098892" y="3325587"/>
            <a:ext cx="4802404" cy="1896949"/>
          </a:xfrm>
          <a:prstGeom prst="rect">
            <a:avLst/>
          </a:prstGeom>
        </p:spPr>
      </p:pic>
    </p:spTree>
    <p:extLst>
      <p:ext uri="{BB962C8B-B14F-4D97-AF65-F5344CB8AC3E}">
        <p14:creationId xmlns:p14="http://schemas.microsoft.com/office/powerpoint/2010/main" val="390385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F4E44B8-D7AF-4C2C-8666-C7EF270048BA}"/>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Convolutional Neural Network</a:t>
            </a:r>
            <a:br>
              <a:rPr lang="en-US" sz="4000">
                <a:solidFill>
                  <a:srgbClr val="FFFFFF"/>
                </a:solidFill>
                <a:latin typeface="Avenir Next LT Pro (Body)"/>
              </a:rPr>
            </a:br>
            <a:r>
              <a:rPr lang="en-US" sz="4000">
                <a:solidFill>
                  <a:srgbClr val="FFFFFF"/>
                </a:solidFill>
                <a:latin typeface="Avenir Next LT Pro (Body)"/>
              </a:rPr>
              <a:t>Architecture</a:t>
            </a:r>
          </a:p>
        </p:txBody>
      </p:sp>
      <p:sp>
        <p:nvSpPr>
          <p:cNvPr id="3" name="Content Placeholder 2">
            <a:extLst>
              <a:ext uri="{FF2B5EF4-FFF2-40B4-BE49-F238E27FC236}">
                <a16:creationId xmlns:a16="http://schemas.microsoft.com/office/drawing/2014/main" id="{D0EF313E-4C9F-4517-BB2B-90DA852FD8E7}"/>
              </a:ext>
            </a:extLst>
          </p:cNvPr>
          <p:cNvSpPr>
            <a:spLocks noGrp="1"/>
          </p:cNvSpPr>
          <p:nvPr>
            <p:ph idx="1"/>
          </p:nvPr>
        </p:nvSpPr>
        <p:spPr>
          <a:xfrm>
            <a:off x="1424904" y="2494450"/>
            <a:ext cx="4053545" cy="3563159"/>
          </a:xfrm>
        </p:spPr>
        <p:txBody>
          <a:bodyPr>
            <a:normAutofit/>
          </a:bodyPr>
          <a:lstStyle/>
          <a:p>
            <a:r>
              <a:rPr lang="en-US" sz="1700"/>
              <a:t>The Max pooling operation for 2D spatial data down samples the input representation by taking the maximum value over the window defined by pool size for each dimension along the feature's axis. The window is shifted by strides in each dimension.</a:t>
            </a:r>
          </a:p>
          <a:p>
            <a:r>
              <a:rPr lang="en-US" sz="1700"/>
              <a:t>The role of the Flatten layer in Keras is super simple: A flatten operation on a tensor reshapes the tensor to have the shape that is equal to the number of elements contained in tensor non including the batch dimension.</a:t>
            </a:r>
          </a:p>
          <a:p>
            <a:endParaRPr lang="en-US" sz="1700"/>
          </a:p>
          <a:p>
            <a:endParaRPr lang="en-US" sz="1700"/>
          </a:p>
        </p:txBody>
      </p:sp>
      <p:pic>
        <p:nvPicPr>
          <p:cNvPr id="8" name="Picture 7">
            <a:extLst>
              <a:ext uri="{FF2B5EF4-FFF2-40B4-BE49-F238E27FC236}">
                <a16:creationId xmlns:a16="http://schemas.microsoft.com/office/drawing/2014/main" id="{9B1C670E-66E9-4B56-BF2F-E8F87A4F5C53}"/>
              </a:ext>
            </a:extLst>
          </p:cNvPr>
          <p:cNvPicPr>
            <a:picLocks noChangeAspect="1"/>
          </p:cNvPicPr>
          <p:nvPr/>
        </p:nvPicPr>
        <p:blipFill>
          <a:blip r:embed="rId2"/>
          <a:stretch>
            <a:fillRect/>
          </a:stretch>
        </p:blipFill>
        <p:spPr>
          <a:xfrm>
            <a:off x="6098892" y="3325587"/>
            <a:ext cx="4802404" cy="1896949"/>
          </a:xfrm>
          <a:prstGeom prst="rect">
            <a:avLst/>
          </a:prstGeom>
        </p:spPr>
      </p:pic>
    </p:spTree>
    <p:extLst>
      <p:ext uri="{BB962C8B-B14F-4D97-AF65-F5344CB8AC3E}">
        <p14:creationId xmlns:p14="http://schemas.microsoft.com/office/powerpoint/2010/main" val="330871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A530C3D-AE66-4CB5-9DBB-A053769A3058}"/>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Convolutional Neural Network</a:t>
            </a:r>
            <a:br>
              <a:rPr lang="en-US" sz="4000">
                <a:solidFill>
                  <a:srgbClr val="FFFFFF"/>
                </a:solidFill>
                <a:latin typeface="Avenir Next LT Pro (Body)"/>
              </a:rPr>
            </a:br>
            <a:r>
              <a:rPr lang="en-US" sz="4000">
                <a:solidFill>
                  <a:srgbClr val="FFFFFF"/>
                </a:solidFill>
                <a:latin typeface="Avenir Next LT Pro (Body)"/>
              </a:rPr>
              <a:t>Architecture</a:t>
            </a:r>
          </a:p>
        </p:txBody>
      </p:sp>
      <p:sp>
        <p:nvSpPr>
          <p:cNvPr id="3" name="Content Placeholder 2">
            <a:extLst>
              <a:ext uri="{FF2B5EF4-FFF2-40B4-BE49-F238E27FC236}">
                <a16:creationId xmlns:a16="http://schemas.microsoft.com/office/drawing/2014/main" id="{9034F2D7-B8D4-48CD-9F09-A4B8D96E2E9B}"/>
              </a:ext>
            </a:extLst>
          </p:cNvPr>
          <p:cNvSpPr>
            <a:spLocks noGrp="1"/>
          </p:cNvSpPr>
          <p:nvPr>
            <p:ph idx="1"/>
          </p:nvPr>
        </p:nvSpPr>
        <p:spPr>
          <a:xfrm>
            <a:off x="1424904" y="2494450"/>
            <a:ext cx="4053545" cy="3563159"/>
          </a:xfrm>
        </p:spPr>
        <p:txBody>
          <a:bodyPr>
            <a:normAutofit/>
          </a:bodyPr>
          <a:lstStyle/>
          <a:p>
            <a:r>
              <a:rPr lang="en-US" sz="1500"/>
              <a:t>The rectifier is the most popular activation function for deep neural networks. A unit employing the rectifier is also called a rectified linear unit (ReLU). Rectified linear units find applications in computer vision and speech recognition using deep neural nets and computational neuroscience.</a:t>
            </a:r>
          </a:p>
          <a:p>
            <a:r>
              <a:rPr lang="en-US" sz="1500"/>
              <a:t>Softmax converts a real vector to a vector of categorical probabilities. The elements of the output vector are in range (0, 1) and sum to 1. Softmax is often used as the activation for the last layer of a classification network because the result could be interpreted as a probability distribution</a:t>
            </a:r>
          </a:p>
        </p:txBody>
      </p:sp>
      <p:pic>
        <p:nvPicPr>
          <p:cNvPr id="8" name="Picture 7">
            <a:extLst>
              <a:ext uri="{FF2B5EF4-FFF2-40B4-BE49-F238E27FC236}">
                <a16:creationId xmlns:a16="http://schemas.microsoft.com/office/drawing/2014/main" id="{D8B821D8-3542-4FEA-8D9C-CA2E4C4F159A}"/>
              </a:ext>
            </a:extLst>
          </p:cNvPr>
          <p:cNvPicPr>
            <a:picLocks noChangeAspect="1"/>
          </p:cNvPicPr>
          <p:nvPr/>
        </p:nvPicPr>
        <p:blipFill>
          <a:blip r:embed="rId2"/>
          <a:stretch>
            <a:fillRect/>
          </a:stretch>
        </p:blipFill>
        <p:spPr>
          <a:xfrm>
            <a:off x="6098892" y="3325587"/>
            <a:ext cx="4802404" cy="1896949"/>
          </a:xfrm>
          <a:prstGeom prst="rect">
            <a:avLst/>
          </a:prstGeom>
        </p:spPr>
      </p:pic>
    </p:spTree>
    <p:extLst>
      <p:ext uri="{BB962C8B-B14F-4D97-AF65-F5344CB8AC3E}">
        <p14:creationId xmlns:p14="http://schemas.microsoft.com/office/powerpoint/2010/main" val="423968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E16BC06-234E-47E9-8400-46C79963607E}"/>
              </a:ext>
            </a:extLst>
          </p:cNvPr>
          <p:cNvSpPr>
            <a:spLocks noGrp="1"/>
          </p:cNvSpPr>
          <p:nvPr>
            <p:ph type="title"/>
          </p:nvPr>
        </p:nvSpPr>
        <p:spPr>
          <a:xfrm>
            <a:off x="964760" y="804328"/>
            <a:ext cx="6091312" cy="1205821"/>
          </a:xfrm>
        </p:spPr>
        <p:txBody>
          <a:bodyPr>
            <a:normAutofit/>
          </a:bodyPr>
          <a:lstStyle/>
          <a:p>
            <a:r>
              <a:rPr lang="en-US" sz="4000">
                <a:solidFill>
                  <a:srgbClr val="FEFFFF"/>
                </a:solidFill>
                <a:latin typeface="Avenir Next LT Pro (Body)"/>
              </a:rPr>
              <a:t>Model Construction and Evaluation</a:t>
            </a:r>
          </a:p>
        </p:txBody>
      </p:sp>
      <p:sp>
        <p:nvSpPr>
          <p:cNvPr id="3" name="Content Placeholder 2">
            <a:extLst>
              <a:ext uri="{FF2B5EF4-FFF2-40B4-BE49-F238E27FC236}">
                <a16:creationId xmlns:a16="http://schemas.microsoft.com/office/drawing/2014/main" id="{6E5E0B73-1BD0-4E87-90A7-F1365F66F5B3}"/>
              </a:ext>
            </a:extLst>
          </p:cNvPr>
          <p:cNvSpPr>
            <a:spLocks noGrp="1"/>
          </p:cNvSpPr>
          <p:nvPr>
            <p:ph idx="1"/>
          </p:nvPr>
        </p:nvSpPr>
        <p:spPr>
          <a:xfrm>
            <a:off x="1282189" y="2494450"/>
            <a:ext cx="5773883" cy="3563159"/>
          </a:xfrm>
        </p:spPr>
        <p:txBody>
          <a:bodyPr>
            <a:normAutofit/>
          </a:bodyPr>
          <a:lstStyle/>
          <a:p>
            <a:r>
              <a:rPr lang="en-US" sz="2400"/>
              <a:t>Model is trained on 990 samples and validated on 248 samples</a:t>
            </a:r>
          </a:p>
          <a:p>
            <a:r>
              <a:rPr lang="en-US" sz="2400"/>
              <a:t>20 epochs are run and only the best model with the lowest validation loss is saved and used</a:t>
            </a:r>
          </a:p>
          <a:p>
            <a:r>
              <a:rPr lang="en-US" sz="2400"/>
              <a:t>Model has the lowest validation loss in epoch 17 and it is used for the detection of masks in the next step</a:t>
            </a:r>
          </a:p>
        </p:txBody>
      </p:sp>
      <p:pic>
        <p:nvPicPr>
          <p:cNvPr id="9" name="Picture 8">
            <a:extLst>
              <a:ext uri="{FF2B5EF4-FFF2-40B4-BE49-F238E27FC236}">
                <a16:creationId xmlns:a16="http://schemas.microsoft.com/office/drawing/2014/main" id="{BDA57744-6C28-4644-8B33-14AEDD696622}"/>
              </a:ext>
            </a:extLst>
          </p:cNvPr>
          <p:cNvPicPr>
            <a:picLocks noChangeAspect="1"/>
          </p:cNvPicPr>
          <p:nvPr/>
        </p:nvPicPr>
        <p:blipFill>
          <a:blip r:embed="rId2"/>
          <a:stretch>
            <a:fillRect/>
          </a:stretch>
        </p:blipFill>
        <p:spPr>
          <a:xfrm>
            <a:off x="8024706" y="942354"/>
            <a:ext cx="3343407" cy="2089628"/>
          </a:xfrm>
          <a:prstGeom prst="rect">
            <a:avLst/>
          </a:prstGeom>
        </p:spPr>
      </p:pic>
      <p:pic>
        <p:nvPicPr>
          <p:cNvPr id="8" name="Picture 7">
            <a:extLst>
              <a:ext uri="{FF2B5EF4-FFF2-40B4-BE49-F238E27FC236}">
                <a16:creationId xmlns:a16="http://schemas.microsoft.com/office/drawing/2014/main" id="{E3E32F74-75BE-4BCC-982F-48FA5B82FB04}"/>
              </a:ext>
            </a:extLst>
          </p:cNvPr>
          <p:cNvPicPr>
            <a:picLocks noChangeAspect="1"/>
          </p:cNvPicPr>
          <p:nvPr/>
        </p:nvPicPr>
        <p:blipFill>
          <a:blip r:embed="rId3"/>
          <a:stretch>
            <a:fillRect/>
          </a:stretch>
        </p:blipFill>
        <p:spPr>
          <a:xfrm>
            <a:off x="8024706" y="3791888"/>
            <a:ext cx="3340358" cy="2196285"/>
          </a:xfrm>
          <a:prstGeom prst="rect">
            <a:avLst/>
          </a:prstGeom>
        </p:spPr>
      </p:pic>
    </p:spTree>
    <p:extLst>
      <p:ext uri="{BB962C8B-B14F-4D97-AF65-F5344CB8AC3E}">
        <p14:creationId xmlns:p14="http://schemas.microsoft.com/office/powerpoint/2010/main" val="149693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38E83F7-A784-4F92-B700-4AB610FD88BE}"/>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Mask Detection</a:t>
            </a:r>
          </a:p>
        </p:txBody>
      </p:sp>
      <p:sp>
        <p:nvSpPr>
          <p:cNvPr id="3" name="Content Placeholder 2">
            <a:extLst>
              <a:ext uri="{FF2B5EF4-FFF2-40B4-BE49-F238E27FC236}">
                <a16:creationId xmlns:a16="http://schemas.microsoft.com/office/drawing/2014/main" id="{22ED1316-CEE5-40A1-8AE8-AE73B4F210EE}"/>
              </a:ext>
            </a:extLst>
          </p:cNvPr>
          <p:cNvSpPr>
            <a:spLocks noGrp="1"/>
          </p:cNvSpPr>
          <p:nvPr>
            <p:ph idx="1"/>
          </p:nvPr>
        </p:nvSpPr>
        <p:spPr>
          <a:xfrm>
            <a:off x="1424904" y="2494450"/>
            <a:ext cx="4053545" cy="3563159"/>
          </a:xfrm>
        </p:spPr>
        <p:txBody>
          <a:bodyPr>
            <a:normAutofit/>
          </a:bodyPr>
          <a:lstStyle/>
          <a:p>
            <a:r>
              <a:rPr lang="en-US" sz="2000"/>
              <a:t>Model is trained on 990 samples and validated on 248 samples</a:t>
            </a:r>
          </a:p>
          <a:p>
            <a:r>
              <a:rPr lang="en-US" sz="2000"/>
              <a:t>20 epochs are run and only the best model with the lowest validation loss is saved and used</a:t>
            </a:r>
          </a:p>
          <a:p>
            <a:r>
              <a:rPr lang="en-US" sz="2000"/>
              <a:t>Model has the lowest validation loss in epoch 17 and it is used for the detection of masks in the next step</a:t>
            </a:r>
          </a:p>
        </p:txBody>
      </p:sp>
      <p:pic>
        <p:nvPicPr>
          <p:cNvPr id="8" name="Picture 7">
            <a:extLst>
              <a:ext uri="{FF2B5EF4-FFF2-40B4-BE49-F238E27FC236}">
                <a16:creationId xmlns:a16="http://schemas.microsoft.com/office/drawing/2014/main" id="{FCF1D531-CBA6-4C82-A34C-187BE9BD252E}"/>
              </a:ext>
            </a:extLst>
          </p:cNvPr>
          <p:cNvPicPr>
            <a:picLocks noChangeAspect="1"/>
          </p:cNvPicPr>
          <p:nvPr/>
        </p:nvPicPr>
        <p:blipFill>
          <a:blip r:embed="rId2"/>
          <a:stretch>
            <a:fillRect/>
          </a:stretch>
        </p:blipFill>
        <p:spPr>
          <a:xfrm>
            <a:off x="5964692" y="2812887"/>
            <a:ext cx="4802404" cy="2005003"/>
          </a:xfrm>
          <a:prstGeom prst="rect">
            <a:avLst/>
          </a:prstGeom>
        </p:spPr>
      </p:pic>
    </p:spTree>
    <p:extLst>
      <p:ext uri="{BB962C8B-B14F-4D97-AF65-F5344CB8AC3E}">
        <p14:creationId xmlns:p14="http://schemas.microsoft.com/office/powerpoint/2010/main" val="390176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F4C7B00-7CA6-4F46-A476-6D7D8EBA6B89}"/>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Mask Detection</a:t>
            </a:r>
          </a:p>
        </p:txBody>
      </p:sp>
      <p:sp>
        <p:nvSpPr>
          <p:cNvPr id="3" name="Content Placeholder 2">
            <a:extLst>
              <a:ext uri="{FF2B5EF4-FFF2-40B4-BE49-F238E27FC236}">
                <a16:creationId xmlns:a16="http://schemas.microsoft.com/office/drawing/2014/main" id="{CFF4D04E-7ABB-40DF-99D6-DE0C7CF05C69}"/>
              </a:ext>
            </a:extLst>
          </p:cNvPr>
          <p:cNvSpPr>
            <a:spLocks noGrp="1"/>
          </p:cNvSpPr>
          <p:nvPr>
            <p:ph idx="1"/>
          </p:nvPr>
        </p:nvSpPr>
        <p:spPr>
          <a:xfrm>
            <a:off x="1424904" y="2494450"/>
            <a:ext cx="4053545" cy="3563159"/>
          </a:xfrm>
        </p:spPr>
        <p:txBody>
          <a:bodyPr>
            <a:normAutofit/>
          </a:bodyPr>
          <a:lstStyle/>
          <a:p>
            <a:r>
              <a:rPr lang="en-US" sz="1900"/>
              <a:t>We used the Cascade Classifier class to detect objects in a video stream. Particularly, we used the functions cv::CascadeClassifier::load to load a . xml classifier file. Haarcascade frontal face classifier is used since it is an effective object detection approach for faces in a video stream</a:t>
            </a:r>
          </a:p>
          <a:p>
            <a:r>
              <a:rPr lang="en-US" sz="1900"/>
              <a:t>The image is converted into gray scale and resized after passing through the classifier before sent to the model for detection of face mask</a:t>
            </a:r>
          </a:p>
        </p:txBody>
      </p:sp>
      <p:pic>
        <p:nvPicPr>
          <p:cNvPr id="8" name="Picture 7">
            <a:extLst>
              <a:ext uri="{FF2B5EF4-FFF2-40B4-BE49-F238E27FC236}">
                <a16:creationId xmlns:a16="http://schemas.microsoft.com/office/drawing/2014/main" id="{238864F7-C499-492F-B0A4-88D61369EB18}"/>
              </a:ext>
            </a:extLst>
          </p:cNvPr>
          <p:cNvPicPr>
            <a:picLocks noChangeAspect="1"/>
          </p:cNvPicPr>
          <p:nvPr/>
        </p:nvPicPr>
        <p:blipFill>
          <a:blip r:embed="rId2"/>
          <a:stretch>
            <a:fillRect/>
          </a:stretch>
        </p:blipFill>
        <p:spPr>
          <a:xfrm>
            <a:off x="6098892" y="3271560"/>
            <a:ext cx="4802404" cy="2005003"/>
          </a:xfrm>
          <a:prstGeom prst="rect">
            <a:avLst/>
          </a:prstGeom>
        </p:spPr>
      </p:pic>
    </p:spTree>
    <p:extLst>
      <p:ext uri="{BB962C8B-B14F-4D97-AF65-F5344CB8AC3E}">
        <p14:creationId xmlns:p14="http://schemas.microsoft.com/office/powerpoint/2010/main" val="64180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863</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 (Body)</vt:lpstr>
      <vt:lpstr>Calibri</vt:lpstr>
      <vt:lpstr>Calibri Light</vt:lpstr>
      <vt:lpstr>Office Theme</vt:lpstr>
      <vt:lpstr>PowerPoint Presentation</vt:lpstr>
      <vt:lpstr>Data Collection</vt:lpstr>
      <vt:lpstr>Data Preprocessing</vt:lpstr>
      <vt:lpstr>Convolutional Neural Network Architecture</vt:lpstr>
      <vt:lpstr>Convolutional Neural Network Architecture</vt:lpstr>
      <vt:lpstr>Convolutional Neural Network Architecture</vt:lpstr>
      <vt:lpstr>Model Construction and Evaluation</vt:lpstr>
      <vt:lpstr>Mask Detection</vt:lpstr>
      <vt:lpstr>Mask Detection</vt:lpstr>
      <vt:lpstr>Mask Detection</vt:lpstr>
      <vt:lpstr>Face Mask Detection</vt:lpstr>
      <vt:lpstr>Deploying to Raspberry pi 4 </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skonimet</dc:creator>
  <cp:lastModifiedBy>skonimet</cp:lastModifiedBy>
  <cp:revision>2</cp:revision>
  <dcterms:created xsi:type="dcterms:W3CDTF">2021-04-02T15:53:28Z</dcterms:created>
  <dcterms:modified xsi:type="dcterms:W3CDTF">2021-04-02T16:06:09Z</dcterms:modified>
</cp:coreProperties>
</file>