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9" r:id="rId4"/>
    <p:sldId id="262" r:id="rId5"/>
    <p:sldId id="263" r:id="rId6"/>
    <p:sldId id="266" r:id="rId7"/>
    <p:sldId id="267" r:id="rId8"/>
    <p:sldId id="268" r:id="rId9"/>
    <p:sldId id="269"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8" r:id="rId31"/>
    <p:sldId id="299" r:id="rId32"/>
    <p:sldId id="300" r:id="rId33"/>
    <p:sldId id="301" r:id="rId34"/>
    <p:sldId id="302" r:id="rId35"/>
    <p:sldId id="303" r:id="rId36"/>
    <p:sldId id="304" r:id="rId37"/>
    <p:sldId id="312" r:id="rId38"/>
    <p:sldId id="307" r:id="rId39"/>
    <p:sldId id="308" r:id="rId40"/>
    <p:sldId id="309" r:id="rId41"/>
    <p:sldId id="310" r:id="rId42"/>
    <p:sldId id="311" r:id="rId43"/>
    <p:sldId id="265" r:id="rId44"/>
    <p:sldId id="271" r:id="rId45"/>
    <p:sldId id="272" r:id="rId46"/>
    <p:sldId id="273" r:id="rId47"/>
    <p:sldId id="274" r:id="rId48"/>
    <p:sldId id="313" r:id="rId49"/>
    <p:sldId id="314" r:id="rId50"/>
    <p:sldId id="315" r:id="rId51"/>
    <p:sldId id="275"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C978-2BAF-4B58-ABF9-3B4C9B552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02D1D-E1C8-4F52-BD4E-786E66C7F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933D6C-EFA3-4A4B-AAAE-4D78E2C88B38}"/>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B5D2978D-46A5-43FC-BA24-BE6B94E594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C9FAF5-ADEC-4F85-87BA-AD5EB6B55B1B}"/>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69758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47B1-0F88-416B-88A3-C5F4D9304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00A708-347D-4ED3-9A5C-C969F4650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FAE22-D591-4C74-ACF6-63C33903292D}"/>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DFCB0445-3D43-4BB2-BC25-51C548F25E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E238B1-EFCE-45EC-850D-78D0B9383646}"/>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60641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85140-F5F9-419C-A691-945147C9C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9C06B-E63D-497A-A13C-AE4188F37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E0581-B8E6-4F5F-8E8D-E7038B5155A2}"/>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A7E4F3FC-EC1D-484A-83CE-D923282452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FED2E5-751F-4B35-AA91-EF56E78BEAC0}"/>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286015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DB36-E633-4576-82E5-3D234B48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06715-2CEE-4BE9-84F4-FA1A410DF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66E61-1D77-48BA-B203-4201423F63F1}"/>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CFE38CCB-35CA-4DD7-9F62-DFEFA4C45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8CD3E-E267-430A-9FEC-43FDBE066512}"/>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2515288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B41-CF56-403D-82B4-A951FEBD7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1FF9B-96B5-475E-9BE0-FBDE52205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23C93-EA4B-4E2B-8CEC-57C9E299731A}"/>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3891B6EB-812C-4E00-92DF-17F7D2A839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8EF28C-8DED-4470-A84A-B3573ACD0660}"/>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56292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000F-C8A7-4BCE-A969-8B9AC7238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8F7FA3-C198-4D8C-8110-C5B32B6893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BC3B6B-DB7A-4560-A930-F86E30009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611E24-AFCE-4CA7-8801-8CDF08882C4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95FBE709-FACD-4324-996E-A1E81EBE9F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00B315-9572-4746-B408-C5BF82987F7D}"/>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78711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EA25-4ED9-483F-A43F-85DC874762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BEDEC-8B1C-40BE-92B8-8870BD403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2A5D0-3296-4573-9672-7BAC394F3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5B4EC4-2E07-48CB-8105-C3BFF81EE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C423B-88F3-4F26-ADF1-5D65614B3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2F7A50-406D-4BAC-B1A5-0DA036E2913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8" name="Footer Placeholder 7">
            <a:extLst>
              <a:ext uri="{FF2B5EF4-FFF2-40B4-BE49-F238E27FC236}">
                <a16:creationId xmlns:a16="http://schemas.microsoft.com/office/drawing/2014/main" id="{86563EEA-B107-4834-A26B-3FB13F7438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5EACA2-FCAC-4D74-A03C-40471D115012}"/>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70519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49CA-1304-4B5F-901B-0F5620D18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332B1-61B2-41B0-91F9-A7EEFA72AA0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4" name="Footer Placeholder 3">
            <a:extLst>
              <a:ext uri="{FF2B5EF4-FFF2-40B4-BE49-F238E27FC236}">
                <a16:creationId xmlns:a16="http://schemas.microsoft.com/office/drawing/2014/main" id="{713EC9D0-C7FF-4774-91CC-3C76597668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11BA585-B389-4414-9336-7DA5597BF687}"/>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04687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02455-DE50-4729-97AE-64F6F8CF31B4}"/>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3" name="Footer Placeholder 2">
            <a:extLst>
              <a:ext uri="{FF2B5EF4-FFF2-40B4-BE49-F238E27FC236}">
                <a16:creationId xmlns:a16="http://schemas.microsoft.com/office/drawing/2014/main" id="{4049EDB7-724D-4129-8F7F-F63873A1E8F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24C05E6-D161-455F-BAE5-90BBA254200D}"/>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189946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EF5C-EAE9-40D5-A116-C36AF5DC2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168E06-69B6-4CB4-9799-22C955D54C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592DA-2CE8-45CF-9C67-AC1CF781A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0FE03-EE54-47D0-AEB3-35A23489F71D}"/>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6EFBCBB2-6E19-4B57-A1C9-87FB4897E3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F7255C-9FF5-4610-8C37-068FFB96C1A8}"/>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3806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4FED-1760-4279-A4BB-2A063E4E5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EE775-8D2C-4A8D-A13C-8A04A4F3F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7DBCE28-1E90-423E-B3B6-378F1B56A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92266-14B7-43C0-8820-A44DF187D8CE}"/>
              </a:ext>
            </a:extLst>
          </p:cNvPr>
          <p:cNvSpPr>
            <a:spLocks noGrp="1"/>
          </p:cNvSpPr>
          <p:nvPr>
            <p:ph type="dt" sz="half" idx="10"/>
          </p:nvPr>
        </p:nvSpPr>
        <p:spPr/>
        <p:txBody>
          <a:bodyPr/>
          <a:lstStyle/>
          <a:p>
            <a:fld id="{33C7C63A-BA76-4930-BFBA-B31FCDBAE2C6}" type="datetimeFigureOut">
              <a:rPr lang="en-US" smtClean="0"/>
              <a:t>4/2/2021</a:t>
            </a:fld>
            <a:endParaRPr lang="en-US" dirty="0"/>
          </a:p>
        </p:txBody>
      </p:sp>
      <p:sp>
        <p:nvSpPr>
          <p:cNvPr id="6" name="Footer Placeholder 5">
            <a:extLst>
              <a:ext uri="{FF2B5EF4-FFF2-40B4-BE49-F238E27FC236}">
                <a16:creationId xmlns:a16="http://schemas.microsoft.com/office/drawing/2014/main" id="{1D5A207F-5895-4C4A-BED5-6C1071CB1D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2C1DB7-983D-4952-A4AA-AFDB3B7C8D6B}"/>
              </a:ext>
            </a:extLst>
          </p:cNvPr>
          <p:cNvSpPr>
            <a:spLocks noGrp="1"/>
          </p:cNvSpPr>
          <p:nvPr>
            <p:ph type="sldNum" sz="quarter" idx="12"/>
          </p:nvPr>
        </p:nvSpPr>
        <p:spPr/>
        <p:txBody>
          <a:bodyPr/>
          <a:lstStyle/>
          <a:p>
            <a:fld id="{DB6CDD21-AA51-44CD-BDA3-9E790B84B650}" type="slidenum">
              <a:rPr lang="en-US" smtClean="0"/>
              <a:t>‹#›</a:t>
            </a:fld>
            <a:endParaRPr lang="en-US" dirty="0"/>
          </a:p>
        </p:txBody>
      </p:sp>
    </p:spTree>
    <p:extLst>
      <p:ext uri="{BB962C8B-B14F-4D97-AF65-F5344CB8AC3E}">
        <p14:creationId xmlns:p14="http://schemas.microsoft.com/office/powerpoint/2010/main" val="38037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3DA06-8008-475E-8424-2B879F61B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6AB5D8-A7C7-4C63-AC6F-95E77505A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55E36-1CAD-4F71-89CF-7B26F221B9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7C63A-BA76-4930-BFBA-B31FCDBAE2C6}" type="datetimeFigureOut">
              <a:rPr lang="en-US" smtClean="0"/>
              <a:t>4/2/2021</a:t>
            </a:fld>
            <a:endParaRPr lang="en-US" dirty="0"/>
          </a:p>
        </p:txBody>
      </p:sp>
      <p:sp>
        <p:nvSpPr>
          <p:cNvPr id="5" name="Footer Placeholder 4">
            <a:extLst>
              <a:ext uri="{FF2B5EF4-FFF2-40B4-BE49-F238E27FC236}">
                <a16:creationId xmlns:a16="http://schemas.microsoft.com/office/drawing/2014/main" id="{46B90FC7-D4FC-4AAF-9E74-A757A5A06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ED72B0A-E0FB-4270-8D21-2EC4EFB4C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DD21-AA51-44CD-BDA3-9E790B84B650}" type="slidenum">
              <a:rPr lang="en-US" smtClean="0"/>
              <a:t>‹#›</a:t>
            </a:fld>
            <a:endParaRPr lang="en-US" dirty="0"/>
          </a:p>
        </p:txBody>
      </p:sp>
    </p:spTree>
    <p:extLst>
      <p:ext uri="{BB962C8B-B14F-4D97-AF65-F5344CB8AC3E}">
        <p14:creationId xmlns:p14="http://schemas.microsoft.com/office/powerpoint/2010/main" val="2958233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6006D4-39B5-440A-A3B3-9E0CAAC3C8B6}"/>
              </a:ext>
            </a:extLst>
          </p:cNvPr>
          <p:cNvSpPr>
            <a:spLocks noGrp="1"/>
          </p:cNvSpPr>
          <p:nvPr>
            <p:ph type="ctrTitle"/>
          </p:nvPr>
        </p:nvSpPr>
        <p:spPr>
          <a:xfrm>
            <a:off x="795338" y="1566473"/>
            <a:ext cx="10601325" cy="2166723"/>
          </a:xfrm>
        </p:spPr>
        <p:txBody>
          <a:bodyPr>
            <a:normAutofit/>
          </a:bodyPr>
          <a:lstStyle/>
          <a:p>
            <a:r>
              <a:rPr lang="en-US" sz="6600" dirty="0"/>
              <a:t>Prediction of Chronic Kidney Disease</a:t>
            </a:r>
          </a:p>
        </p:txBody>
      </p:sp>
      <p:cxnSp>
        <p:nvCxnSpPr>
          <p:cNvPr id="30" name="Straight Connector 29">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24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E71D79-9DD5-423E-82A6-3CCFF06004FE}"/>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EXPLORATORY VISUALIZATION</a:t>
            </a:r>
          </a:p>
        </p:txBody>
      </p:sp>
      <p:cxnSp>
        <p:nvCxnSpPr>
          <p:cNvPr id="20" name="Straight Connector 19">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close up of a device&#10;&#10;Description automatically generated">
            <a:extLst>
              <a:ext uri="{FF2B5EF4-FFF2-40B4-BE49-F238E27FC236}">
                <a16:creationId xmlns:a16="http://schemas.microsoft.com/office/drawing/2014/main" id="{CCB3C1E4-6105-4EE9-8A02-35C30AB8D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102105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6306945-AF9A-4D34-81AA-B3E5AD00B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84647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FBCBA2C1-D270-4ECC-86CD-FF1339943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02324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41314AFD-9B54-43E2-A100-0CEF5FC1C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93497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5B41EB1-6C72-49EC-83C9-DEEEFCF1A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56028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83C8A77A-00CE-4BCB-A01C-38495376E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78794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6DEF289D-5A40-4043-9A57-045D9B82B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9441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room with white walls&#10;&#10;Description automatically generated">
            <a:extLst>
              <a:ext uri="{FF2B5EF4-FFF2-40B4-BE49-F238E27FC236}">
                <a16:creationId xmlns:a16="http://schemas.microsoft.com/office/drawing/2014/main" id="{755C20C6-D7F5-419C-8DE1-D73A5E187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5595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A5B07D08-CE76-43FB-BBCE-3021F7738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96881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FA092F-6626-4FC6-89F8-3322A3CC2DBE}"/>
              </a:ext>
            </a:extLst>
          </p:cNvPr>
          <p:cNvSpPr>
            <a:spLocks noGrp="1"/>
          </p:cNvSpPr>
          <p:nvPr>
            <p:ph type="title"/>
          </p:nvPr>
        </p:nvSpPr>
        <p:spPr>
          <a:xfrm>
            <a:off x="838200" y="631825"/>
            <a:ext cx="10515600" cy="1325563"/>
          </a:xfrm>
        </p:spPr>
        <p:txBody>
          <a:bodyPr>
            <a:normAutofit/>
          </a:bodyPr>
          <a:lstStyle/>
          <a:p>
            <a:r>
              <a:rPr lang="en-US" dirty="0"/>
              <a:t>DATA SET</a:t>
            </a:r>
          </a:p>
        </p:txBody>
      </p:sp>
      <p:sp>
        <p:nvSpPr>
          <p:cNvPr id="3" name="Content Placeholder 2">
            <a:extLst>
              <a:ext uri="{FF2B5EF4-FFF2-40B4-BE49-F238E27FC236}">
                <a16:creationId xmlns:a16="http://schemas.microsoft.com/office/drawing/2014/main" id="{87885202-D3B1-48E0-B02F-520EC70A0BD5}"/>
              </a:ext>
            </a:extLst>
          </p:cNvPr>
          <p:cNvSpPr>
            <a:spLocks noGrp="1"/>
          </p:cNvSpPr>
          <p:nvPr>
            <p:ph idx="1"/>
          </p:nvPr>
        </p:nvSpPr>
        <p:spPr>
          <a:xfrm>
            <a:off x="838200" y="2057400"/>
            <a:ext cx="10515600" cy="3871762"/>
          </a:xfrm>
        </p:spPr>
        <p:txBody>
          <a:bodyPr>
            <a:normAutofit/>
          </a:bodyPr>
          <a:lstStyle/>
          <a:p>
            <a:pPr marL="0" indent="0">
              <a:buNone/>
            </a:pPr>
            <a:endParaRPr lang="en-US" sz="2400" dirty="0"/>
          </a:p>
          <a:p>
            <a:pPr marL="0" indent="0">
              <a:buNone/>
            </a:pPr>
            <a:r>
              <a:rPr lang="en-US" sz="2400" dirty="0"/>
              <a:t>CONTEXT: This data set comprises of data that is observed during the early stage of Chronic Kidney Disease.</a:t>
            </a:r>
          </a:p>
          <a:p>
            <a:pPr marL="0" indent="0">
              <a:buNone/>
            </a:pPr>
            <a:endParaRPr lang="en-US" sz="2400" dirty="0"/>
          </a:p>
          <a:p>
            <a:pPr marL="0" lvl="0" indent="0">
              <a:buNone/>
            </a:pPr>
            <a:r>
              <a:rPr lang="en-US" sz="2400" dirty="0"/>
              <a:t>SOURCE:  We are using the Chronic_Kidney_Disease dataset from UCI Machine Learning Repository.</a:t>
            </a:r>
          </a:p>
          <a:p>
            <a:pPr marL="0" lvl="0" indent="0">
              <a:buNone/>
            </a:pPr>
            <a:r>
              <a:rPr lang="en-US" sz="2400" dirty="0"/>
              <a:t>https://archive.ics.uci.edu/ml/datasets/Chronic_Kidney_Disease </a:t>
            </a:r>
          </a:p>
          <a:p>
            <a:pPr marL="0" indent="0">
              <a:buNone/>
            </a:pPr>
            <a:endParaRPr lang="en-US" sz="2400" dirty="0"/>
          </a:p>
        </p:txBody>
      </p:sp>
    </p:spTree>
    <p:extLst>
      <p:ext uri="{BB962C8B-B14F-4D97-AF65-F5344CB8AC3E}">
        <p14:creationId xmlns:p14="http://schemas.microsoft.com/office/powerpoint/2010/main" val="37412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D7E01619-A395-440D-87FC-6E9B32532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6787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7BA125A2-3A82-48DF-85DF-C7A02AA66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02559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26A6D06D-1365-48EE-81ED-44DA7D8BE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3" y="643467"/>
            <a:ext cx="8433974" cy="5571066"/>
          </a:xfrm>
          <a:prstGeom prst="rect">
            <a:avLst/>
          </a:prstGeom>
        </p:spPr>
      </p:pic>
    </p:spTree>
    <p:extLst>
      <p:ext uri="{BB962C8B-B14F-4D97-AF65-F5344CB8AC3E}">
        <p14:creationId xmlns:p14="http://schemas.microsoft.com/office/powerpoint/2010/main" val="359562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963627AE-8AFE-462E-B217-22D0BAB6F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69982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59342857-F5C0-40AA-A61B-066823E30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429116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FAD86E93-1670-47F5-B8B8-F2CA35656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541330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C3BE8145-2872-4EB4-822E-CC14C0E01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32549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2686031B-7DEE-4C37-B99A-ADD403DC2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00183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84A31E41-665A-4B3C-9781-4BDB69BE7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98954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D8E1F4ED-8BC9-45B1-92C5-AE70DF580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87572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43855F-5A85-454F-BE08-55FDD76693DF}"/>
              </a:ext>
            </a:extLst>
          </p:cNvPr>
          <p:cNvSpPr>
            <a:spLocks noGrp="1"/>
          </p:cNvSpPr>
          <p:nvPr>
            <p:ph type="title"/>
          </p:nvPr>
        </p:nvSpPr>
        <p:spPr>
          <a:xfrm>
            <a:off x="838200" y="631825"/>
            <a:ext cx="10515600" cy="1325563"/>
          </a:xfrm>
        </p:spPr>
        <p:txBody>
          <a:bodyPr>
            <a:normAutofit/>
          </a:bodyPr>
          <a:lstStyle/>
          <a:p>
            <a:r>
              <a:rPr lang="en-US" dirty="0"/>
              <a:t>Description</a:t>
            </a:r>
          </a:p>
        </p:txBody>
      </p:sp>
      <p:sp>
        <p:nvSpPr>
          <p:cNvPr id="3" name="Content Placeholder 2">
            <a:extLst>
              <a:ext uri="{FF2B5EF4-FFF2-40B4-BE49-F238E27FC236}">
                <a16:creationId xmlns:a16="http://schemas.microsoft.com/office/drawing/2014/main" id="{73F5CD0B-93C1-4D07-877E-CB8C3619DEC0}"/>
              </a:ext>
            </a:extLst>
          </p:cNvPr>
          <p:cNvSpPr>
            <a:spLocks noGrp="1"/>
          </p:cNvSpPr>
          <p:nvPr>
            <p:ph idx="1"/>
          </p:nvPr>
        </p:nvSpPr>
        <p:spPr>
          <a:xfrm>
            <a:off x="838200" y="2057400"/>
            <a:ext cx="10515600" cy="3871762"/>
          </a:xfrm>
        </p:spPr>
        <p:txBody>
          <a:bodyPr>
            <a:normAutofit/>
          </a:bodyPr>
          <a:lstStyle/>
          <a:p>
            <a:r>
              <a:rPr lang="en-US" sz="2400" dirty="0"/>
              <a:t>The data set consists of 400 entries and 25 variables.</a:t>
            </a:r>
          </a:p>
          <a:p>
            <a:r>
              <a:rPr lang="en-US" sz="2400" dirty="0"/>
              <a:t>The variables of the data set are of numerical and nominal type.</a:t>
            </a:r>
          </a:p>
          <a:p>
            <a:r>
              <a:rPr lang="en-US" sz="2400" dirty="0"/>
              <a:t>These variables are observed from India.</a:t>
            </a:r>
          </a:p>
          <a:p>
            <a:r>
              <a:rPr lang="en-US" sz="2400" dirty="0"/>
              <a:t>It consists of entities which are used for predicting the presence of the chronic kidney disease.</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38670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white wall&#10;&#10;Description automatically generated">
            <a:extLst>
              <a:ext uri="{FF2B5EF4-FFF2-40B4-BE49-F238E27FC236}">
                <a16:creationId xmlns:a16="http://schemas.microsoft.com/office/drawing/2014/main" id="{38D2641A-4364-4271-8943-F580A0F2D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227824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screenshot of a cell phone&#10;&#10;Description automatically generated">
            <a:extLst>
              <a:ext uri="{FF2B5EF4-FFF2-40B4-BE49-F238E27FC236}">
                <a16:creationId xmlns:a16="http://schemas.microsoft.com/office/drawing/2014/main" id="{0384E8B0-6F44-479E-9BE2-A09F2379C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199809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 up of a white wall&#10;&#10;Description automatically generated">
            <a:extLst>
              <a:ext uri="{FF2B5EF4-FFF2-40B4-BE49-F238E27FC236}">
                <a16:creationId xmlns:a16="http://schemas.microsoft.com/office/drawing/2014/main" id="{121529B4-BC95-4E67-8582-761F8100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49405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microwave&#10;&#10;Description automatically generated">
            <a:extLst>
              <a:ext uri="{FF2B5EF4-FFF2-40B4-BE49-F238E27FC236}">
                <a16:creationId xmlns:a16="http://schemas.microsoft.com/office/drawing/2014/main" id="{1CF5890E-7497-4B81-B081-3DCCEBDDF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54679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white wall&#10;&#10;Description automatically generated">
            <a:extLst>
              <a:ext uri="{FF2B5EF4-FFF2-40B4-BE49-F238E27FC236}">
                <a16:creationId xmlns:a16="http://schemas.microsoft.com/office/drawing/2014/main" id="{4205EF2A-B3D8-4CD7-8350-E6BD395DA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016189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9A9A06F2-2F9C-4E82-B64E-8425E1101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6094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map&#10;&#10;Description automatically generated">
            <a:extLst>
              <a:ext uri="{FF2B5EF4-FFF2-40B4-BE49-F238E27FC236}">
                <a16:creationId xmlns:a16="http://schemas.microsoft.com/office/drawing/2014/main" id="{6768EADB-ECAB-4017-9013-64B0BDA79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72419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E15AD353-5D4F-45C9-848F-A893C141E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372033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76580CEC-118F-4524-B55D-01E16FCE9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1543634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able, standing, man, kitchen&#10;&#10;Description automatically generated">
            <a:extLst>
              <a:ext uri="{FF2B5EF4-FFF2-40B4-BE49-F238E27FC236}">
                <a16:creationId xmlns:a16="http://schemas.microsoft.com/office/drawing/2014/main" id="{40B3CF2D-CF81-4277-9344-F0A21D707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61766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B6F103-DACB-444E-9C70-B800953E681E}"/>
              </a:ext>
            </a:extLst>
          </p:cNvPr>
          <p:cNvSpPr>
            <a:spLocks noGrp="1"/>
          </p:cNvSpPr>
          <p:nvPr>
            <p:ph type="title"/>
          </p:nvPr>
        </p:nvSpPr>
        <p:spPr>
          <a:xfrm>
            <a:off x="838200" y="631825"/>
            <a:ext cx="10515600" cy="1325563"/>
          </a:xfrm>
        </p:spPr>
        <p:txBody>
          <a:bodyPr>
            <a:normAutofit/>
          </a:bodyPr>
          <a:lstStyle/>
          <a:p>
            <a:r>
              <a:rPr lang="en-US" dirty="0"/>
              <a:t>Unit of Analysis</a:t>
            </a:r>
          </a:p>
        </p:txBody>
      </p:sp>
      <p:sp>
        <p:nvSpPr>
          <p:cNvPr id="3" name="Content Placeholder 2">
            <a:extLst>
              <a:ext uri="{FF2B5EF4-FFF2-40B4-BE49-F238E27FC236}">
                <a16:creationId xmlns:a16="http://schemas.microsoft.com/office/drawing/2014/main" id="{A9972BCF-B6FC-4CAF-8CDD-3F71C0A1B17F}"/>
              </a:ext>
            </a:extLst>
          </p:cNvPr>
          <p:cNvSpPr>
            <a:spLocks noGrp="1"/>
          </p:cNvSpPr>
          <p:nvPr>
            <p:ph idx="1"/>
          </p:nvPr>
        </p:nvSpPr>
        <p:spPr>
          <a:xfrm>
            <a:off x="838200" y="2057400"/>
            <a:ext cx="10515600" cy="3871762"/>
          </a:xfrm>
        </p:spPr>
        <p:txBody>
          <a:bodyPr>
            <a:normAutofit/>
          </a:bodyPr>
          <a:lstStyle/>
          <a:p>
            <a:pPr marL="0" indent="0">
              <a:buNone/>
            </a:pPr>
            <a:r>
              <a:rPr lang="en-US" sz="2400" dirty="0"/>
              <a:t>The unit of analysis for the dataset associated with our final project is the presence of chronic kidney disease in the individuals who were involved in the observation during the data collection. </a:t>
            </a:r>
          </a:p>
        </p:txBody>
      </p:sp>
    </p:spTree>
    <p:extLst>
      <p:ext uri="{BB962C8B-B14F-4D97-AF65-F5344CB8AC3E}">
        <p14:creationId xmlns:p14="http://schemas.microsoft.com/office/powerpoint/2010/main" val="903427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92099DDE-8087-4CAF-9C62-744D02F2C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3260295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able, man, standing, kitchen&#10;&#10;Description automatically generated">
            <a:extLst>
              <a:ext uri="{FF2B5EF4-FFF2-40B4-BE49-F238E27FC236}">
                <a16:creationId xmlns:a16="http://schemas.microsoft.com/office/drawing/2014/main" id="{1E2D68F5-C6F9-452A-B8CD-7D063CF74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2840084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228405C-9C1E-43B6-887B-3E7B0FAA1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2" y="643466"/>
            <a:ext cx="8433976" cy="5571067"/>
          </a:xfrm>
          <a:prstGeom prst="rect">
            <a:avLst/>
          </a:prstGeom>
        </p:spPr>
      </p:pic>
    </p:spTree>
    <p:extLst>
      <p:ext uri="{BB962C8B-B14F-4D97-AF65-F5344CB8AC3E}">
        <p14:creationId xmlns:p14="http://schemas.microsoft.com/office/powerpoint/2010/main" val="797593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51731-D05F-41F1-BE76-F306C7EC133B}"/>
              </a:ext>
            </a:extLst>
          </p:cNvPr>
          <p:cNvSpPr>
            <a:spLocks noGrp="1"/>
          </p:cNvSpPr>
          <p:nvPr>
            <p:ph type="title"/>
          </p:nvPr>
        </p:nvSpPr>
        <p:spPr>
          <a:xfrm>
            <a:off x="838200" y="631825"/>
            <a:ext cx="10515600" cy="1325563"/>
          </a:xfrm>
        </p:spPr>
        <p:txBody>
          <a:bodyPr>
            <a:normAutofit/>
          </a:bodyPr>
          <a:lstStyle/>
          <a:p>
            <a:r>
              <a:rPr lang="en-US"/>
              <a:t>RESEARCH QUESTIONS</a:t>
            </a:r>
          </a:p>
        </p:txBody>
      </p:sp>
      <p:sp>
        <p:nvSpPr>
          <p:cNvPr id="3" name="Content Placeholder 2">
            <a:extLst>
              <a:ext uri="{FF2B5EF4-FFF2-40B4-BE49-F238E27FC236}">
                <a16:creationId xmlns:a16="http://schemas.microsoft.com/office/drawing/2014/main" id="{C59C7430-447C-4688-B852-A2DADB7435DA}"/>
              </a:ext>
            </a:extLst>
          </p:cNvPr>
          <p:cNvSpPr>
            <a:spLocks noGrp="1"/>
          </p:cNvSpPr>
          <p:nvPr>
            <p:ph idx="1"/>
          </p:nvPr>
        </p:nvSpPr>
        <p:spPr>
          <a:xfrm>
            <a:off x="838200" y="2057400"/>
            <a:ext cx="10515600" cy="3871762"/>
          </a:xfrm>
        </p:spPr>
        <p:txBody>
          <a:bodyPr>
            <a:normAutofit/>
          </a:bodyPr>
          <a:lstStyle/>
          <a:p>
            <a:pPr marL="514350" indent="-514350">
              <a:buAutoNum type="arabicPeriod"/>
            </a:pPr>
            <a:r>
              <a:rPr lang="en-US" sz="2400"/>
              <a:t>Can we predict whether the person involved has chronic kidney disease or not? </a:t>
            </a:r>
          </a:p>
          <a:p>
            <a:pPr marL="514350" indent="-514350">
              <a:buAutoNum type="arabicPeriod" startAt="2"/>
            </a:pPr>
            <a:r>
              <a:rPr lang="en-US" sz="2400"/>
              <a:t>Is Age an important factor for chronic kidney disease?</a:t>
            </a:r>
          </a:p>
          <a:p>
            <a:pPr marL="514350" indent="-514350">
              <a:buAutoNum type="arabicPeriod" startAt="3"/>
            </a:pPr>
            <a:r>
              <a:rPr lang="en-US" sz="2400"/>
              <a:t>Is high blood pressure a major cause for chronic kidney disease? </a:t>
            </a:r>
          </a:p>
          <a:p>
            <a:pPr marL="0" indent="0">
              <a:buNone/>
            </a:pPr>
            <a:r>
              <a:rPr lang="en-US" sz="2400"/>
              <a:t>4.  Does diabetes mellitus increase the occurrence probability of chronic kidney disease? </a:t>
            </a:r>
          </a:p>
          <a:p>
            <a:pPr marL="0" indent="0">
              <a:buNone/>
            </a:pPr>
            <a:r>
              <a:rPr lang="en-US" sz="2400"/>
              <a:t> 5.  Is coronary artery disease a primary root for chronic kidney disease? </a:t>
            </a:r>
          </a:p>
          <a:p>
            <a:pPr marL="0" indent="0">
              <a:buNone/>
            </a:pPr>
            <a:r>
              <a:rPr lang="en-US" sz="2400"/>
              <a:t> </a:t>
            </a:r>
          </a:p>
          <a:p>
            <a:pPr marL="0" indent="0">
              <a:buNone/>
            </a:pPr>
            <a:r>
              <a:rPr lang="en-US" sz="2400"/>
              <a:t> </a:t>
            </a:r>
          </a:p>
        </p:txBody>
      </p:sp>
    </p:spTree>
    <p:extLst>
      <p:ext uri="{BB962C8B-B14F-4D97-AF65-F5344CB8AC3E}">
        <p14:creationId xmlns:p14="http://schemas.microsoft.com/office/powerpoint/2010/main" val="3122551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A8B77-AE2F-436B-AB7A-BF22C87D9318}"/>
              </a:ext>
            </a:extLst>
          </p:cNvPr>
          <p:cNvSpPr>
            <a:spLocks noGrp="1"/>
          </p:cNvSpPr>
          <p:nvPr>
            <p:ph type="title"/>
          </p:nvPr>
        </p:nvSpPr>
        <p:spPr>
          <a:xfrm>
            <a:off x="838200" y="631825"/>
            <a:ext cx="10515600" cy="1325563"/>
          </a:xfrm>
        </p:spPr>
        <p:txBody>
          <a:bodyPr>
            <a:normAutofit/>
          </a:bodyPr>
          <a:lstStyle/>
          <a:p>
            <a:r>
              <a:rPr lang="en-US"/>
              <a:t>ANALYSIS METHODS</a:t>
            </a:r>
          </a:p>
        </p:txBody>
      </p:sp>
      <p:sp>
        <p:nvSpPr>
          <p:cNvPr id="3" name="Content Placeholder 2">
            <a:extLst>
              <a:ext uri="{FF2B5EF4-FFF2-40B4-BE49-F238E27FC236}">
                <a16:creationId xmlns:a16="http://schemas.microsoft.com/office/drawing/2014/main" id="{C4A22606-6230-4491-A33D-BCFF3FA74A5C}"/>
              </a:ext>
            </a:extLst>
          </p:cNvPr>
          <p:cNvSpPr>
            <a:spLocks noGrp="1"/>
          </p:cNvSpPr>
          <p:nvPr>
            <p:ph idx="1"/>
          </p:nvPr>
        </p:nvSpPr>
        <p:spPr>
          <a:xfrm>
            <a:off x="838200" y="2057400"/>
            <a:ext cx="10515600" cy="3871762"/>
          </a:xfrm>
        </p:spPr>
        <p:txBody>
          <a:bodyPr>
            <a:normAutofit/>
          </a:bodyPr>
          <a:lstStyle/>
          <a:p>
            <a:r>
              <a:rPr lang="en-US" sz="2400"/>
              <a:t>Since our research question deals with the prediction of the presence of Chronic Kidney Disease our results happens to be a categorical variables whether a ckd or not a ckd.</a:t>
            </a:r>
          </a:p>
          <a:p>
            <a:r>
              <a:rPr lang="en-US" sz="2400"/>
              <a:t>Classification is needed for the categorization of the disease for this purpose we opted for the linear regression and random forest method.</a:t>
            </a:r>
          </a:p>
          <a:p>
            <a:pPr marL="0" indent="0">
              <a:buNone/>
            </a:pPr>
            <a:endParaRPr lang="en-US" sz="2400"/>
          </a:p>
        </p:txBody>
      </p:sp>
    </p:spTree>
    <p:extLst>
      <p:ext uri="{BB962C8B-B14F-4D97-AF65-F5344CB8AC3E}">
        <p14:creationId xmlns:p14="http://schemas.microsoft.com/office/powerpoint/2010/main" val="34956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B78731-2257-4300-8BF2-58DA954FA11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INITIAL RESULTS</a:t>
            </a:r>
          </a:p>
        </p:txBody>
      </p:sp>
      <p:pic>
        <p:nvPicPr>
          <p:cNvPr id="7" name="Picture 6" descr="A screenshot of a cell phone&#10;&#10;Description automatically generated">
            <a:extLst>
              <a:ext uri="{FF2B5EF4-FFF2-40B4-BE49-F238E27FC236}">
                <a16:creationId xmlns:a16="http://schemas.microsoft.com/office/drawing/2014/main" id="{611938FE-3CB0-4C62-B9BE-32ECFBDF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27893"/>
            <a:ext cx="7188199" cy="2461957"/>
          </a:xfrm>
          <a:prstGeom prst="rect">
            <a:avLst/>
          </a:prstGeom>
        </p:spPr>
      </p:pic>
      <p:sp>
        <p:nvSpPr>
          <p:cNvPr id="3" name="Content Placeholder 2">
            <a:extLst>
              <a:ext uri="{FF2B5EF4-FFF2-40B4-BE49-F238E27FC236}">
                <a16:creationId xmlns:a16="http://schemas.microsoft.com/office/drawing/2014/main" id="{E897D99E-22D6-4831-BE5C-556B6679A733}"/>
              </a:ext>
            </a:extLst>
          </p:cNvPr>
          <p:cNvSpPr>
            <a:spLocks noGrp="1"/>
          </p:cNvSpPr>
          <p:nvPr>
            <p:ph idx="1"/>
          </p:nvPr>
        </p:nvSpPr>
        <p:spPr>
          <a:xfrm>
            <a:off x="4038600" y="4884873"/>
            <a:ext cx="7188199" cy="1292090"/>
          </a:xfrm>
        </p:spPr>
        <p:txBody>
          <a:bodyPr>
            <a:normAutofit/>
          </a:bodyPr>
          <a:lstStyle/>
          <a:p>
            <a:pPr marL="0" indent="0">
              <a:buNone/>
            </a:pPr>
            <a:r>
              <a:rPr lang="en-US" sz="1800"/>
              <a:t>RANDOM FOREST:</a:t>
            </a:r>
          </a:p>
          <a:p>
            <a:pPr marL="0" indent="0">
              <a:buNone/>
            </a:pPr>
            <a:endParaRPr lang="en-US" sz="1800"/>
          </a:p>
        </p:txBody>
      </p:sp>
    </p:spTree>
    <p:extLst>
      <p:ext uri="{BB962C8B-B14F-4D97-AF65-F5344CB8AC3E}">
        <p14:creationId xmlns:p14="http://schemas.microsoft.com/office/powerpoint/2010/main" val="890735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FF20A-39F4-43A2-ACA5-66F599985B2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ERROR RATE GRAPH</a:t>
            </a:r>
          </a:p>
        </p:txBody>
      </p:sp>
      <p:pic>
        <p:nvPicPr>
          <p:cNvPr id="6" name="Content Placeholder 5">
            <a:extLst>
              <a:ext uri="{FF2B5EF4-FFF2-40B4-BE49-F238E27FC236}">
                <a16:creationId xmlns:a16="http://schemas.microsoft.com/office/drawing/2014/main" id="{FC8B0FC6-8668-461C-9BE3-BDEE1ED59478}"/>
              </a:ext>
            </a:extLst>
          </p:cNvPr>
          <p:cNvPicPr>
            <a:picLocks noGrp="1" noChangeAspect="1"/>
          </p:cNvPicPr>
          <p:nvPr>
            <p:ph idx="1"/>
          </p:nvPr>
        </p:nvPicPr>
        <p:blipFill>
          <a:blip r:embed="rId2"/>
          <a:stretch>
            <a:fillRect/>
          </a:stretch>
        </p:blipFill>
        <p:spPr>
          <a:xfrm>
            <a:off x="4038600" y="1055200"/>
            <a:ext cx="7188199" cy="4744211"/>
          </a:xfrm>
          <a:prstGeom prst="rect">
            <a:avLst/>
          </a:prstGeom>
        </p:spPr>
      </p:pic>
    </p:spTree>
    <p:extLst>
      <p:ext uri="{BB962C8B-B14F-4D97-AF65-F5344CB8AC3E}">
        <p14:creationId xmlns:p14="http://schemas.microsoft.com/office/powerpoint/2010/main" val="2767969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B04E-931D-4336-9415-079263438BC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MDS PLOT</a:t>
            </a:r>
          </a:p>
        </p:txBody>
      </p:sp>
      <p:pic>
        <p:nvPicPr>
          <p:cNvPr id="5" name="Content Placeholder 4" descr="A close up of text on a white background&#10;&#10;Description automatically generated">
            <a:extLst>
              <a:ext uri="{FF2B5EF4-FFF2-40B4-BE49-F238E27FC236}">
                <a16:creationId xmlns:a16="http://schemas.microsoft.com/office/drawing/2014/main" id="{F3122F1C-4C7A-45FE-A86A-5E50A37FF1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055200"/>
            <a:ext cx="7188199" cy="4744211"/>
          </a:xfrm>
          <a:prstGeom prst="rect">
            <a:avLst/>
          </a:prstGeom>
        </p:spPr>
      </p:pic>
    </p:spTree>
    <p:extLst>
      <p:ext uri="{BB962C8B-B14F-4D97-AF65-F5344CB8AC3E}">
        <p14:creationId xmlns:p14="http://schemas.microsoft.com/office/powerpoint/2010/main" val="2213065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1F8A-5884-4E58-A199-C907831B838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LOGISTIC REGRESSION</a:t>
            </a:r>
          </a:p>
        </p:txBody>
      </p:sp>
      <p:pic>
        <p:nvPicPr>
          <p:cNvPr id="5" name="Content Placeholder 4" descr="A screenshot of a cell phone&#10;&#10;Description automatically generated">
            <a:extLst>
              <a:ext uri="{FF2B5EF4-FFF2-40B4-BE49-F238E27FC236}">
                <a16:creationId xmlns:a16="http://schemas.microsoft.com/office/drawing/2014/main" id="{9DC6B305-8F8B-4EA0-94B5-015C8CA3A3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577319"/>
            <a:ext cx="7188199" cy="3699972"/>
          </a:xfrm>
          <a:prstGeom prst="rect">
            <a:avLst/>
          </a:prstGeom>
        </p:spPr>
      </p:pic>
    </p:spTree>
    <p:extLst>
      <p:ext uri="{BB962C8B-B14F-4D97-AF65-F5344CB8AC3E}">
        <p14:creationId xmlns:p14="http://schemas.microsoft.com/office/powerpoint/2010/main" val="3180056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bird&#10;&#10;Description automatically generated">
            <a:extLst>
              <a:ext uri="{FF2B5EF4-FFF2-40B4-BE49-F238E27FC236}">
                <a16:creationId xmlns:a16="http://schemas.microsoft.com/office/drawing/2014/main" id="{827AAB5A-9A6D-4B09-8190-23B077B29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51455"/>
            <a:ext cx="10905066" cy="5555088"/>
          </a:xfrm>
          <a:prstGeom prst="rect">
            <a:avLst/>
          </a:prstGeom>
        </p:spPr>
      </p:pic>
    </p:spTree>
    <p:extLst>
      <p:ext uri="{BB962C8B-B14F-4D97-AF65-F5344CB8AC3E}">
        <p14:creationId xmlns:p14="http://schemas.microsoft.com/office/powerpoint/2010/main" val="180640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A6AB3C-B4A4-4185-84A6-6E8113DE3024}"/>
              </a:ext>
            </a:extLst>
          </p:cNvPr>
          <p:cNvSpPr>
            <a:spLocks noGrp="1"/>
          </p:cNvSpPr>
          <p:nvPr>
            <p:ph type="title"/>
          </p:nvPr>
        </p:nvSpPr>
        <p:spPr>
          <a:xfrm>
            <a:off x="1197864" y="901283"/>
            <a:ext cx="4898135" cy="1346693"/>
          </a:xfrm>
        </p:spPr>
        <p:txBody>
          <a:bodyPr>
            <a:normAutofit/>
          </a:bodyPr>
          <a:lstStyle/>
          <a:p>
            <a:r>
              <a:rPr lang="en-US" sz="4000" dirty="0"/>
              <a:t>Data tidying and transformations </a:t>
            </a:r>
            <a:endParaRPr lang="en-US" sz="4000" b="1" dirty="0"/>
          </a:p>
        </p:txBody>
      </p:sp>
      <p:sp>
        <p:nvSpPr>
          <p:cNvPr id="11" name="Rectangle 10">
            <a:extLst>
              <a:ext uri="{FF2B5EF4-FFF2-40B4-BE49-F238E27FC236}">
                <a16:creationId xmlns:a16="http://schemas.microsoft.com/office/drawing/2014/main" id="{067CFD9A-AD7C-42E8-898D-F51A83B12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50ACF0-12C5-485D-940C-C711AD2CFA92}"/>
              </a:ext>
            </a:extLst>
          </p:cNvPr>
          <p:cNvSpPr>
            <a:spLocks noGrp="1"/>
          </p:cNvSpPr>
          <p:nvPr>
            <p:ph idx="1"/>
          </p:nvPr>
        </p:nvSpPr>
        <p:spPr>
          <a:xfrm>
            <a:off x="1197864" y="2408844"/>
            <a:ext cx="4878978" cy="3635340"/>
          </a:xfrm>
        </p:spPr>
        <p:txBody>
          <a:bodyPr>
            <a:normAutofit/>
          </a:bodyPr>
          <a:lstStyle/>
          <a:p>
            <a:pPr marL="0" indent="0">
              <a:buNone/>
            </a:pPr>
            <a:r>
              <a:rPr lang="en-US" sz="2000" dirty="0"/>
              <a:t>The data set consisted of ? For the unknown value these were replaced by NA</a:t>
            </a:r>
          </a:p>
          <a:p>
            <a:pPr marL="0" indent="0">
              <a:buNone/>
            </a:pPr>
            <a:endParaRPr lang="en-US" sz="2000" dirty="0"/>
          </a:p>
        </p:txBody>
      </p:sp>
      <p:pic>
        <p:nvPicPr>
          <p:cNvPr id="4" name="Content Placeholder 4" descr="A screenshot of a cell phone&#10;&#10;Description automatically generated">
            <a:extLst>
              <a:ext uri="{FF2B5EF4-FFF2-40B4-BE49-F238E27FC236}">
                <a16:creationId xmlns:a16="http://schemas.microsoft.com/office/drawing/2014/main" id="{407A25B3-2D53-4353-AA65-BEC3D41D5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2330" y="1744204"/>
            <a:ext cx="4738918" cy="3365781"/>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1121307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5DFCCDE1-025D-43A5-B9A4-CD10F42EE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398" y="643466"/>
            <a:ext cx="10637203" cy="5571067"/>
          </a:xfrm>
          <a:prstGeom prst="rect">
            <a:avLst/>
          </a:prstGeom>
        </p:spPr>
      </p:pic>
    </p:spTree>
    <p:extLst>
      <p:ext uri="{BB962C8B-B14F-4D97-AF65-F5344CB8AC3E}">
        <p14:creationId xmlns:p14="http://schemas.microsoft.com/office/powerpoint/2010/main" val="730694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F3D75-99E7-4C86-8FB6-0F145ED78628}"/>
              </a:ext>
            </a:extLst>
          </p:cNvPr>
          <p:cNvSpPr>
            <a:spLocks noGrp="1"/>
          </p:cNvSpPr>
          <p:nvPr>
            <p:ph type="title"/>
          </p:nvPr>
        </p:nvSpPr>
        <p:spPr>
          <a:xfrm>
            <a:off x="838200" y="631825"/>
            <a:ext cx="10515600" cy="1325563"/>
          </a:xfrm>
        </p:spPr>
        <p:txBody>
          <a:bodyPr>
            <a:normAutofit/>
          </a:bodyPr>
          <a:lstStyle/>
          <a:p>
            <a:r>
              <a:rPr lang="en-US"/>
              <a:t>FURTHER ANALYSIS</a:t>
            </a:r>
          </a:p>
        </p:txBody>
      </p:sp>
      <p:sp>
        <p:nvSpPr>
          <p:cNvPr id="3" name="Content Placeholder 2">
            <a:extLst>
              <a:ext uri="{FF2B5EF4-FFF2-40B4-BE49-F238E27FC236}">
                <a16:creationId xmlns:a16="http://schemas.microsoft.com/office/drawing/2014/main" id="{2FE99270-8D23-4DA3-894A-F9E158223983}"/>
              </a:ext>
            </a:extLst>
          </p:cNvPr>
          <p:cNvSpPr>
            <a:spLocks noGrp="1"/>
          </p:cNvSpPr>
          <p:nvPr>
            <p:ph idx="1"/>
          </p:nvPr>
        </p:nvSpPr>
        <p:spPr>
          <a:xfrm>
            <a:off x="838200" y="2057400"/>
            <a:ext cx="10515600" cy="3871762"/>
          </a:xfrm>
        </p:spPr>
        <p:txBody>
          <a:bodyPr>
            <a:normAutofit/>
          </a:bodyPr>
          <a:lstStyle/>
          <a:p>
            <a:pPr marL="0" indent="0">
              <a:buNone/>
            </a:pPr>
            <a:r>
              <a:rPr lang="en-US" sz="2400" dirty="0"/>
              <a:t>We are planning to predict the output response using support vector machine classifier.</a:t>
            </a:r>
          </a:p>
        </p:txBody>
      </p:sp>
    </p:spTree>
    <p:extLst>
      <p:ext uri="{BB962C8B-B14F-4D97-AF65-F5344CB8AC3E}">
        <p14:creationId xmlns:p14="http://schemas.microsoft.com/office/powerpoint/2010/main" val="4048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 name="Straight Connector 15">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82654-08C2-47A1-9A98-88FB884CDA5E}"/>
              </a:ext>
            </a:extLst>
          </p:cNvPr>
          <p:cNvSpPr>
            <a:spLocks noGrp="1"/>
          </p:cNvSpPr>
          <p:nvPr>
            <p:ph type="title"/>
          </p:nvPr>
        </p:nvSpPr>
        <p:spPr>
          <a:xfrm>
            <a:off x="795338" y="1875822"/>
            <a:ext cx="10601325" cy="1857374"/>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 YOU</a:t>
            </a:r>
          </a:p>
        </p:txBody>
      </p:sp>
      <p:cxnSp>
        <p:nvCxnSpPr>
          <p:cNvPr id="20" name="Straight Connector 19">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894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FD74D4-C0F3-4E5B-9628-885593F0B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7B173D-7317-4468-9876-BB895D048845}"/>
              </a:ext>
            </a:extLst>
          </p:cNvPr>
          <p:cNvSpPr>
            <a:spLocks noGrp="1"/>
          </p:cNvSpPr>
          <p:nvPr>
            <p:ph type="title"/>
          </p:nvPr>
        </p:nvSpPr>
        <p:spPr>
          <a:xfrm>
            <a:off x="1197864" y="891539"/>
            <a:ext cx="4898135" cy="1346693"/>
          </a:xfrm>
        </p:spPr>
        <p:txBody>
          <a:bodyPr>
            <a:normAutofit/>
          </a:bodyPr>
          <a:lstStyle/>
          <a:p>
            <a:r>
              <a:rPr lang="en-US" sz="4000" dirty="0"/>
              <a:t>Percentage of missing values</a:t>
            </a:r>
          </a:p>
        </p:txBody>
      </p:sp>
      <p:sp>
        <p:nvSpPr>
          <p:cNvPr id="13" name="Rectangle 12">
            <a:extLst>
              <a:ext uri="{FF2B5EF4-FFF2-40B4-BE49-F238E27FC236}">
                <a16:creationId xmlns:a16="http://schemas.microsoft.com/office/drawing/2014/main" id="{E64FA8EC-281F-4A47-AF2E-9F85F2AAB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22E97238-19D3-419E-9BEA-4147770A2DBA}"/>
              </a:ext>
            </a:extLst>
          </p:cNvPr>
          <p:cNvSpPr>
            <a:spLocks noGrp="1"/>
          </p:cNvSpPr>
          <p:nvPr>
            <p:ph idx="1"/>
          </p:nvPr>
        </p:nvSpPr>
        <p:spPr>
          <a:xfrm>
            <a:off x="1197864" y="2399100"/>
            <a:ext cx="4878978" cy="3645084"/>
          </a:xfrm>
        </p:spPr>
        <p:txBody>
          <a:bodyPr>
            <a:normAutofit/>
          </a:bodyPr>
          <a:lstStyle/>
          <a:p>
            <a:endParaRPr lang="en-US" sz="2000" dirty="0"/>
          </a:p>
        </p:txBody>
      </p:sp>
      <p:pic>
        <p:nvPicPr>
          <p:cNvPr id="4" name="Content Placeholder 3">
            <a:extLst>
              <a:ext uri="{FF2B5EF4-FFF2-40B4-BE49-F238E27FC236}">
                <a16:creationId xmlns:a16="http://schemas.microsoft.com/office/drawing/2014/main" id="{015950B6-128A-4E4A-BB6C-6FC7AD7DD142}"/>
              </a:ext>
            </a:extLst>
          </p:cNvPr>
          <p:cNvPicPr>
            <a:picLocks noChangeAspect="1"/>
          </p:cNvPicPr>
          <p:nvPr/>
        </p:nvPicPr>
        <p:blipFill rotWithShape="1">
          <a:blip r:embed="rId2"/>
          <a:srcRect l="13122" r="13415" b="-3"/>
          <a:stretch/>
        </p:blipFill>
        <p:spPr>
          <a:xfrm>
            <a:off x="6552330" y="891540"/>
            <a:ext cx="5639670" cy="5071110"/>
          </a:xfrm>
          <a:prstGeom prst="rect">
            <a:avLst/>
          </a:prstGeom>
          <a:effectLst>
            <a:outerShdw blurRad="406400" dist="317500" dir="5400000" sx="89000" sy="89000" rotWithShape="0">
              <a:prstClr val="black">
                <a:alpha val="15000"/>
              </a:prstClr>
            </a:outerShdw>
          </a:effectLst>
        </p:spPr>
      </p:pic>
    </p:spTree>
    <p:extLst>
      <p:ext uri="{BB962C8B-B14F-4D97-AF65-F5344CB8AC3E}">
        <p14:creationId xmlns:p14="http://schemas.microsoft.com/office/powerpoint/2010/main" val="35435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2E80D7-8D78-4613-939F-D78944400BA4}"/>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Visualization of each missing values in rows</a:t>
            </a:r>
          </a:p>
        </p:txBody>
      </p:sp>
      <p:sp>
        <p:nvSpPr>
          <p:cNvPr id="1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36DA96A0-1AB1-491E-8064-09B367EEC7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91" b="-4"/>
          <a:stretch/>
        </p:blipFill>
        <p:spPr>
          <a:xfrm>
            <a:off x="976251" y="942538"/>
            <a:ext cx="7163222" cy="4808332"/>
          </a:xfrm>
          <a:prstGeom prst="rect">
            <a:avLst/>
          </a:prstGeom>
          <a:effectLst/>
        </p:spPr>
      </p:pic>
    </p:spTree>
    <p:extLst>
      <p:ext uri="{BB962C8B-B14F-4D97-AF65-F5344CB8AC3E}">
        <p14:creationId xmlns:p14="http://schemas.microsoft.com/office/powerpoint/2010/main" val="197834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73FF4B-FAB1-4F0B-9267-793047A49DA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Transformation</a:t>
            </a:r>
          </a:p>
        </p:txBody>
      </p:sp>
      <p:pic>
        <p:nvPicPr>
          <p:cNvPr id="5" name="Content Placeholder 4" descr="A screenshot of a cell phone&#10;&#10;Description automatically generated">
            <a:extLst>
              <a:ext uri="{FF2B5EF4-FFF2-40B4-BE49-F238E27FC236}">
                <a16:creationId xmlns:a16="http://schemas.microsoft.com/office/drawing/2014/main" id="{BCFFBBEC-3C4A-470E-96CC-5BC0DF80F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1360" y="961812"/>
            <a:ext cx="6942679" cy="4930987"/>
          </a:xfrm>
          <a:prstGeom prst="rect">
            <a:avLst/>
          </a:prstGeom>
        </p:spPr>
      </p:pic>
    </p:spTree>
    <p:extLst>
      <p:ext uri="{BB962C8B-B14F-4D97-AF65-F5344CB8AC3E}">
        <p14:creationId xmlns:p14="http://schemas.microsoft.com/office/powerpoint/2010/main" val="256477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2518E-F609-48B7-ADE0-9F76629DB74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Transformed data</a:t>
            </a:r>
          </a:p>
        </p:txBody>
      </p:sp>
      <p:pic>
        <p:nvPicPr>
          <p:cNvPr id="5" name="Content Placeholder 4" descr="A screenshot of a cell phone&#10;&#10;Description automatically generated">
            <a:extLst>
              <a:ext uri="{FF2B5EF4-FFF2-40B4-BE49-F238E27FC236}">
                <a16:creationId xmlns:a16="http://schemas.microsoft.com/office/drawing/2014/main" id="{9538A5A5-552C-4DF9-8F60-FC0458FF4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7325" y="961812"/>
            <a:ext cx="6970749" cy="4930987"/>
          </a:xfrm>
          <a:prstGeom prst="rect">
            <a:avLst/>
          </a:prstGeom>
        </p:spPr>
      </p:pic>
    </p:spTree>
    <p:extLst>
      <p:ext uri="{BB962C8B-B14F-4D97-AF65-F5344CB8AC3E}">
        <p14:creationId xmlns:p14="http://schemas.microsoft.com/office/powerpoint/2010/main" val="353457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339</Words>
  <Application>Microsoft Office PowerPoint</Application>
  <PresentationFormat>Widescreen</PresentationFormat>
  <Paragraphs>41</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Prediction of Chronic Kidney Disease</vt:lpstr>
      <vt:lpstr>DATA SET</vt:lpstr>
      <vt:lpstr>Description</vt:lpstr>
      <vt:lpstr>Unit of Analysis</vt:lpstr>
      <vt:lpstr>Data tidying and transformations </vt:lpstr>
      <vt:lpstr>Percentage of missing values</vt:lpstr>
      <vt:lpstr>Visualization of each missing values in rows</vt:lpstr>
      <vt:lpstr>Transformation</vt:lpstr>
      <vt:lpstr>Transformed data</vt:lpstr>
      <vt:lpstr>EXPLORATORY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vt:lpstr>
      <vt:lpstr>ANALYSIS METHODS</vt:lpstr>
      <vt:lpstr>INITIAL RESULTS</vt:lpstr>
      <vt:lpstr>ERROR RATE GRAPH</vt:lpstr>
      <vt:lpstr>MDS PLOT</vt:lpstr>
      <vt:lpstr>LOGISTIC REGRESSION</vt:lpstr>
      <vt:lpstr>PowerPoint Presentation</vt:lpstr>
      <vt:lpstr>PowerPoint Presentation</vt:lpstr>
      <vt:lpstr>FURTHER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skonimet</dc:creator>
  <cp:lastModifiedBy>skonimet</cp:lastModifiedBy>
  <cp:revision>5</cp:revision>
  <dcterms:created xsi:type="dcterms:W3CDTF">2019-11-25T19:53:16Z</dcterms:created>
  <dcterms:modified xsi:type="dcterms:W3CDTF">2021-04-02T17:26:54Z</dcterms:modified>
</cp:coreProperties>
</file>