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78" r:id="rId3"/>
    <p:sldId id="257" r:id="rId4"/>
    <p:sldId id="261" r:id="rId5"/>
    <p:sldId id="265" r:id="rId6"/>
    <p:sldId id="264" r:id="rId7"/>
    <p:sldId id="263" r:id="rId8"/>
    <p:sldId id="262" r:id="rId9"/>
    <p:sldId id="260" r:id="rId10"/>
    <p:sldId id="266" r:id="rId11"/>
    <p:sldId id="267" r:id="rId12"/>
    <p:sldId id="273" r:id="rId13"/>
    <p:sldId id="277" r:id="rId14"/>
    <p:sldId id="276" r:id="rId15"/>
    <p:sldId id="269" r:id="rId16"/>
    <p:sldId id="268" r:id="rId17"/>
    <p:sldId id="270" r:id="rId18"/>
    <p:sldId id="271" r:id="rId19"/>
    <p:sldId id="282" r:id="rId20"/>
    <p:sldId id="281" r:id="rId21"/>
    <p:sldId id="283" r:id="rId22"/>
    <p:sldId id="285" r:id="rId23"/>
    <p:sldId id="258" r:id="rId24"/>
    <p:sldId id="25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Investment</a:t>
            </a:r>
            <a:r>
              <a:rPr lang="en-US" baseline="0"/>
              <a:t> period VS Outcome for Facebook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Mean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Sheet1!$A$3:$A$7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</c:numCache>
            </c:numRef>
          </c:xVal>
          <c:yVal>
            <c:numRef>
              <c:f>Sheet1!$B$3:$B$7</c:f>
              <c:numCache>
                <c:formatCode>General</c:formatCode>
                <c:ptCount val="5"/>
                <c:pt idx="0">
                  <c:v>1.4</c:v>
                </c:pt>
                <c:pt idx="1">
                  <c:v>1.91</c:v>
                </c:pt>
                <c:pt idx="2">
                  <c:v>5.52</c:v>
                </c:pt>
                <c:pt idx="3">
                  <c:v>6.99</c:v>
                </c:pt>
                <c:pt idx="4">
                  <c:v>9.75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4CE-4D2C-8F91-347DE767055B}"/>
            </c:ext>
          </c:extLst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Min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Sheet1!$A$3:$A$7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</c:numCache>
            </c:numRef>
          </c:xVal>
          <c:yVal>
            <c:numRef>
              <c:f>Sheet1!$C$3:$C$7</c:f>
              <c:numCache>
                <c:formatCode>General</c:formatCode>
                <c:ptCount val="5"/>
                <c:pt idx="0">
                  <c:v>-41.757536000000002</c:v>
                </c:pt>
                <c:pt idx="1">
                  <c:v>-45.77</c:v>
                </c:pt>
                <c:pt idx="2">
                  <c:v>-58.1</c:v>
                </c:pt>
                <c:pt idx="3">
                  <c:v>-38.630000000000003</c:v>
                </c:pt>
                <c:pt idx="4">
                  <c:v>-40.25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4CE-4D2C-8F91-347DE767055B}"/>
            </c:ext>
          </c:extLst>
        </c:ser>
        <c:ser>
          <c:idx val="2"/>
          <c:order val="2"/>
          <c:tx>
            <c:strRef>
              <c:f>Sheet1!$D$2</c:f>
              <c:strCache>
                <c:ptCount val="1"/>
                <c:pt idx="0">
                  <c:v>Max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Sheet1!$A$3:$A$7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</c:numCache>
            </c:numRef>
          </c:xVal>
          <c:yVal>
            <c:numRef>
              <c:f>Sheet1!$D$3:$D$7</c:f>
              <c:numCache>
                <c:formatCode>General</c:formatCode>
                <c:ptCount val="5"/>
                <c:pt idx="0">
                  <c:v>25.266669</c:v>
                </c:pt>
                <c:pt idx="1">
                  <c:v>36.15</c:v>
                </c:pt>
                <c:pt idx="2">
                  <c:v>54.172598000000001</c:v>
                </c:pt>
                <c:pt idx="3">
                  <c:v>48.573948999999999</c:v>
                </c:pt>
                <c:pt idx="4">
                  <c:v>71.220477000000002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4CE-4D2C-8F91-347DE76705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8556447"/>
        <c:axId val="484906335"/>
      </c:scatterChart>
      <c:valAx>
        <c:axId val="5785564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Investment</a:t>
                </a:r>
                <a:r>
                  <a:rPr lang="en-US" baseline="0"/>
                  <a:t> period (in months)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4906335"/>
        <c:crosses val="autoZero"/>
        <c:crossBetween val="midCat"/>
      </c:valAx>
      <c:valAx>
        <c:axId val="4849063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Outcome (in</a:t>
                </a:r>
                <a:r>
                  <a:rPr lang="en-US" baseline="0"/>
                  <a:t> dollars)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855644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>
                <a:effectLst/>
              </a:rPr>
              <a:t>Investment period VS Outcome for Apple</a:t>
            </a:r>
            <a:endParaRPr lang="en-US" sz="1400">
              <a:effectLst/>
            </a:endParaRPr>
          </a:p>
        </c:rich>
      </c:tx>
      <c:layout>
        <c:manualLayout>
          <c:xMode val="edge"/>
          <c:yMode val="edge"/>
          <c:x val="0.12512489063867019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Sheet1!$B$34</c:f>
              <c:strCache>
                <c:ptCount val="1"/>
                <c:pt idx="0">
                  <c:v>Mean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Sheet1!$A$35:$A$39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</c:numCache>
            </c:numRef>
          </c:xVal>
          <c:yVal>
            <c:numRef>
              <c:f>Sheet1!$B$35:$B$39</c:f>
              <c:numCache>
                <c:formatCode>General</c:formatCode>
                <c:ptCount val="5"/>
                <c:pt idx="0">
                  <c:v>4.03</c:v>
                </c:pt>
                <c:pt idx="1">
                  <c:v>11.29</c:v>
                </c:pt>
                <c:pt idx="2">
                  <c:v>26.02</c:v>
                </c:pt>
                <c:pt idx="3">
                  <c:v>36.4</c:v>
                </c:pt>
                <c:pt idx="4">
                  <c:v>44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D06-4BBF-BF5C-FD3EA2C5ED49}"/>
            </c:ext>
          </c:extLst>
        </c:ser>
        <c:ser>
          <c:idx val="1"/>
          <c:order val="1"/>
          <c:tx>
            <c:strRef>
              <c:f>Sheet1!$C$34</c:f>
              <c:strCache>
                <c:ptCount val="1"/>
                <c:pt idx="0">
                  <c:v>Min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Sheet1!$A$35:$A$39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</c:numCache>
            </c:numRef>
          </c:xVal>
          <c:yVal>
            <c:numRef>
              <c:f>Sheet1!$C$35:$C$39</c:f>
              <c:numCache>
                <c:formatCode>General</c:formatCode>
                <c:ptCount val="5"/>
                <c:pt idx="0">
                  <c:v>-29.609938</c:v>
                </c:pt>
                <c:pt idx="1">
                  <c:v>-66.679462000000001</c:v>
                </c:pt>
                <c:pt idx="2">
                  <c:v>-41.618195</c:v>
                </c:pt>
                <c:pt idx="3">
                  <c:v>-29.104685</c:v>
                </c:pt>
                <c:pt idx="4">
                  <c:v>-19.839047000000001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D06-4BBF-BF5C-FD3EA2C5ED49}"/>
            </c:ext>
          </c:extLst>
        </c:ser>
        <c:ser>
          <c:idx val="2"/>
          <c:order val="2"/>
          <c:tx>
            <c:strRef>
              <c:f>Sheet1!$D$34</c:f>
              <c:strCache>
                <c:ptCount val="1"/>
                <c:pt idx="0">
                  <c:v>Max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Sheet1!$A$35:$A$39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</c:numCache>
            </c:numRef>
          </c:xVal>
          <c:yVal>
            <c:numRef>
              <c:f>Sheet1!$D$35:$D$39</c:f>
              <c:numCache>
                <c:formatCode>General</c:formatCode>
                <c:ptCount val="5"/>
                <c:pt idx="0">
                  <c:v>35.390481000000001</c:v>
                </c:pt>
                <c:pt idx="1">
                  <c:v>76.629670000000004</c:v>
                </c:pt>
                <c:pt idx="2">
                  <c:v>51.011366000000002</c:v>
                </c:pt>
                <c:pt idx="3">
                  <c:v>119.996886</c:v>
                </c:pt>
                <c:pt idx="4">
                  <c:v>157.750001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D06-4BBF-BF5C-FD3EA2C5ED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3186303"/>
        <c:axId val="484907999"/>
      </c:scatterChart>
      <c:valAx>
        <c:axId val="5031863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Investment</a:t>
                </a:r>
                <a:r>
                  <a:rPr lang="en-US" baseline="0"/>
                  <a:t> period (in months)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4907999"/>
        <c:crosses val="autoZero"/>
        <c:crossBetween val="midCat"/>
      </c:valAx>
      <c:valAx>
        <c:axId val="4849079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Outcome</a:t>
                </a:r>
                <a:r>
                  <a:rPr lang="en-US" baseline="0"/>
                  <a:t> (in dollars)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318630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>
                <a:effectLst/>
              </a:rPr>
              <a:t>Investment period VS Outcome for Amazon</a:t>
            </a:r>
            <a:endParaRPr lang="en-US" sz="14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Sheet1!$B$18</c:f>
              <c:strCache>
                <c:ptCount val="1"/>
                <c:pt idx="0">
                  <c:v>Mean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Sheet1!$A$19:$A$23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</c:numCache>
            </c:numRef>
          </c:xVal>
          <c:yVal>
            <c:numRef>
              <c:f>Sheet1!$B$19:$B$23</c:f>
              <c:numCache>
                <c:formatCode>General</c:formatCode>
                <c:ptCount val="5"/>
                <c:pt idx="0">
                  <c:v>36.979999999999997</c:v>
                </c:pt>
                <c:pt idx="1">
                  <c:v>103.05</c:v>
                </c:pt>
                <c:pt idx="2">
                  <c:v>200.66</c:v>
                </c:pt>
                <c:pt idx="3">
                  <c:v>275.22000000000003</c:v>
                </c:pt>
                <c:pt idx="4">
                  <c:v>351.71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CFC-4100-8FBC-5422225C8CC0}"/>
            </c:ext>
          </c:extLst>
        </c:ser>
        <c:ser>
          <c:idx val="1"/>
          <c:order val="1"/>
          <c:tx>
            <c:strRef>
              <c:f>Sheet1!$C$18</c:f>
              <c:strCache>
                <c:ptCount val="1"/>
                <c:pt idx="0">
                  <c:v>Min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Sheet1!$A$19:$A$23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</c:numCache>
            </c:numRef>
          </c:xVal>
          <c:yVal>
            <c:numRef>
              <c:f>Sheet1!$C$19:$C$23</c:f>
              <c:numCache>
                <c:formatCode>General</c:formatCode>
                <c:ptCount val="5"/>
                <c:pt idx="0">
                  <c:v>-196.98275699999999</c:v>
                </c:pt>
                <c:pt idx="1">
                  <c:v>-415.10155099999997</c:v>
                </c:pt>
                <c:pt idx="2">
                  <c:v>-269.35642000000001</c:v>
                </c:pt>
                <c:pt idx="3">
                  <c:v>-117.14665100000001</c:v>
                </c:pt>
                <c:pt idx="4">
                  <c:v>-171.80766199999999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CFC-4100-8FBC-5422225C8CC0}"/>
            </c:ext>
          </c:extLst>
        </c:ser>
        <c:ser>
          <c:idx val="2"/>
          <c:order val="2"/>
          <c:tx>
            <c:strRef>
              <c:f>Sheet1!$D$18</c:f>
              <c:strCache>
                <c:ptCount val="1"/>
                <c:pt idx="0">
                  <c:v>Max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Sheet1!$A$19:$A$23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</c:numCache>
            </c:numRef>
          </c:xVal>
          <c:yVal>
            <c:numRef>
              <c:f>Sheet1!$D$19:$D$23</c:f>
              <c:numCache>
                <c:formatCode>General</c:formatCode>
                <c:ptCount val="5"/>
                <c:pt idx="0">
                  <c:v>341.48583500000001</c:v>
                </c:pt>
                <c:pt idx="1">
                  <c:v>364.75260300000002</c:v>
                </c:pt>
                <c:pt idx="2">
                  <c:v>563.67460700000004</c:v>
                </c:pt>
                <c:pt idx="3">
                  <c:v>800.49865799999998</c:v>
                </c:pt>
                <c:pt idx="4">
                  <c:v>999.42066199999999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CFC-4100-8FBC-5422225C8C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4926207"/>
        <c:axId val="528153151"/>
      </c:scatterChart>
      <c:valAx>
        <c:axId val="53492620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baseline="0">
                    <a:effectLst/>
                  </a:rPr>
                  <a:t>Investment period (in months)</a:t>
                </a:r>
                <a:endParaRPr lang="en-US" sz="1000">
                  <a:effectLst/>
                </a:endParaRPr>
              </a:p>
            </c:rich>
          </c:tx>
          <c:layout>
            <c:manualLayout>
              <c:xMode val="edge"/>
              <c:yMode val="edge"/>
              <c:x val="0.34506824146981629"/>
              <c:y val="0.7877307524059494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8153151"/>
        <c:crosses val="autoZero"/>
        <c:crossBetween val="midCat"/>
      </c:valAx>
      <c:valAx>
        <c:axId val="528153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baseline="0">
                    <a:effectLst/>
                  </a:rPr>
                  <a:t>Outcome (in dollars)</a:t>
                </a:r>
                <a:endParaRPr lang="en-US" sz="1000">
                  <a:effectLst/>
                </a:endParaRPr>
              </a:p>
            </c:rich>
          </c:tx>
          <c:layout>
            <c:manualLayout>
              <c:xMode val="edge"/>
              <c:yMode val="edge"/>
              <c:x val="2.5000000000000001E-2"/>
              <c:y val="0.2127314814814815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492620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>
                <a:effectLst/>
              </a:rPr>
              <a:t>Investment period VS Outcome for Netflix</a:t>
            </a:r>
            <a:endParaRPr lang="en-US" sz="14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Sheet1!$B$50</c:f>
              <c:strCache>
                <c:ptCount val="1"/>
                <c:pt idx="0">
                  <c:v>Mean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Sheet1!$A$51:$A$55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</c:numCache>
            </c:numRef>
          </c:xVal>
          <c:yVal>
            <c:numRef>
              <c:f>Sheet1!$B$51:$B$55</c:f>
              <c:numCache>
                <c:formatCode>General</c:formatCode>
                <c:ptCount val="5"/>
                <c:pt idx="0">
                  <c:v>7.37</c:v>
                </c:pt>
                <c:pt idx="1">
                  <c:v>20.29</c:v>
                </c:pt>
                <c:pt idx="2">
                  <c:v>37.5</c:v>
                </c:pt>
                <c:pt idx="3">
                  <c:v>47.9</c:v>
                </c:pt>
                <c:pt idx="4">
                  <c:v>56.42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758-47FA-A29E-FA93ACB459DE}"/>
            </c:ext>
          </c:extLst>
        </c:ser>
        <c:ser>
          <c:idx val="1"/>
          <c:order val="1"/>
          <c:tx>
            <c:strRef>
              <c:f>Sheet1!$C$50</c:f>
              <c:strCache>
                <c:ptCount val="1"/>
                <c:pt idx="0">
                  <c:v>Min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Sheet1!$A$51:$A$55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</c:numCache>
            </c:numRef>
          </c:xVal>
          <c:yVal>
            <c:numRef>
              <c:f>Sheet1!$C$51:$C$55</c:f>
              <c:numCache>
                <c:formatCode>General</c:formatCode>
                <c:ptCount val="5"/>
                <c:pt idx="0">
                  <c:v>-48.442259999999997</c:v>
                </c:pt>
                <c:pt idx="1">
                  <c:v>-98.781987999999998</c:v>
                </c:pt>
                <c:pt idx="2">
                  <c:v>-119.282659</c:v>
                </c:pt>
                <c:pt idx="3">
                  <c:v>-55.210189999999997</c:v>
                </c:pt>
                <c:pt idx="4">
                  <c:v>-80.921332000000007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758-47FA-A29E-FA93ACB459DE}"/>
            </c:ext>
          </c:extLst>
        </c:ser>
        <c:ser>
          <c:idx val="2"/>
          <c:order val="2"/>
          <c:tx>
            <c:strRef>
              <c:f>Sheet1!$D$50</c:f>
              <c:strCache>
                <c:ptCount val="1"/>
                <c:pt idx="0">
                  <c:v>Max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Sheet1!$A$51:$A$55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</c:numCache>
            </c:numRef>
          </c:xVal>
          <c:yVal>
            <c:numRef>
              <c:f>Sheet1!$D$51:$D$55</c:f>
              <c:numCache>
                <c:formatCode>General</c:formatCode>
                <c:ptCount val="5"/>
                <c:pt idx="0">
                  <c:v>60.721293000000003</c:v>
                </c:pt>
                <c:pt idx="1">
                  <c:v>122.885808</c:v>
                </c:pt>
                <c:pt idx="2">
                  <c:v>195.06749600000001</c:v>
                </c:pt>
                <c:pt idx="3">
                  <c:v>202.474333</c:v>
                </c:pt>
                <c:pt idx="4">
                  <c:v>226.496668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758-47FA-A29E-FA93ACB459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07510383"/>
        <c:axId val="246148175"/>
      </c:scatterChart>
      <c:valAx>
        <c:axId val="100751038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Investment</a:t>
                </a:r>
                <a:r>
                  <a:rPr lang="en-US" baseline="0"/>
                  <a:t> period (in months)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6148175"/>
        <c:crosses val="autoZero"/>
        <c:crossBetween val="midCat"/>
      </c:valAx>
      <c:valAx>
        <c:axId val="2461481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Outcome</a:t>
                </a:r>
                <a:r>
                  <a:rPr lang="en-US" baseline="0"/>
                  <a:t> (in dollars)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751038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>
                <a:effectLst/>
              </a:rPr>
              <a:t>Investment period VS Outcome for Google</a:t>
            </a:r>
            <a:endParaRPr lang="en-US" sz="14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Sheet1!$B$66</c:f>
              <c:strCache>
                <c:ptCount val="1"/>
                <c:pt idx="0">
                  <c:v>Mean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Sheet1!$A$67:$A$71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</c:numCache>
            </c:numRef>
          </c:xVal>
          <c:yVal>
            <c:numRef>
              <c:f>Sheet1!$B$67:$B$71</c:f>
              <c:numCache>
                <c:formatCode>General</c:formatCode>
                <c:ptCount val="5"/>
                <c:pt idx="0">
                  <c:v>10.45</c:v>
                </c:pt>
                <c:pt idx="1">
                  <c:v>27.98</c:v>
                </c:pt>
                <c:pt idx="2">
                  <c:v>73.95</c:v>
                </c:pt>
                <c:pt idx="3">
                  <c:v>100.48</c:v>
                </c:pt>
                <c:pt idx="4">
                  <c:v>122.37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0D0-4AE9-B28E-37E75D2637D6}"/>
            </c:ext>
          </c:extLst>
        </c:ser>
        <c:ser>
          <c:idx val="1"/>
          <c:order val="1"/>
          <c:tx>
            <c:strRef>
              <c:f>Sheet1!$C$66</c:f>
              <c:strCache>
                <c:ptCount val="1"/>
                <c:pt idx="0">
                  <c:v>Min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Sheet1!$A$67:$A$71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</c:numCache>
            </c:numRef>
          </c:xVal>
          <c:yVal>
            <c:numRef>
              <c:f>Sheet1!$C$67:$C$71</c:f>
              <c:numCache>
                <c:formatCode>General</c:formatCode>
                <c:ptCount val="5"/>
                <c:pt idx="0">
                  <c:v>-276.20999999999998</c:v>
                </c:pt>
                <c:pt idx="1">
                  <c:v>-205.19</c:v>
                </c:pt>
                <c:pt idx="2">
                  <c:v>-112.11</c:v>
                </c:pt>
                <c:pt idx="3">
                  <c:v>-95.02</c:v>
                </c:pt>
                <c:pt idx="4">
                  <c:v>-54.99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0D0-4AE9-B28E-37E75D2637D6}"/>
            </c:ext>
          </c:extLst>
        </c:ser>
        <c:ser>
          <c:idx val="2"/>
          <c:order val="2"/>
          <c:tx>
            <c:strRef>
              <c:f>Sheet1!$D$66</c:f>
              <c:strCache>
                <c:ptCount val="1"/>
                <c:pt idx="0">
                  <c:v>Max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Sheet1!$A$67:$A$71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</c:numCache>
            </c:numRef>
          </c:xVal>
          <c:yVal>
            <c:numRef>
              <c:f>Sheet1!$D$67:$D$71</c:f>
              <c:numCache>
                <c:formatCode>General</c:formatCode>
                <c:ptCount val="5"/>
                <c:pt idx="0">
                  <c:v>92.75</c:v>
                </c:pt>
                <c:pt idx="1">
                  <c:v>201.28</c:v>
                </c:pt>
                <c:pt idx="2">
                  <c:v>285.94</c:v>
                </c:pt>
                <c:pt idx="3">
                  <c:v>313.14999999999998</c:v>
                </c:pt>
                <c:pt idx="4">
                  <c:v>360.53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F0D0-4AE9-B28E-37E75D2637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4486207"/>
        <c:axId val="310427871"/>
      </c:scatterChart>
      <c:valAx>
        <c:axId val="57448620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Investment</a:t>
                </a:r>
                <a:r>
                  <a:rPr lang="en-US" baseline="0"/>
                  <a:t> period (in months)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0427871"/>
        <c:crosses val="autoZero"/>
        <c:crossBetween val="midCat"/>
      </c:valAx>
      <c:valAx>
        <c:axId val="310427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Outcome</a:t>
                </a:r>
                <a:r>
                  <a:rPr lang="en-US" baseline="0"/>
                  <a:t> (in dollars)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448620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300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00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397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478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013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878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523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216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076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742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219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5951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6F69E1-CE99-461A-A3E6-CA5387CBAE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683D043-25BB-4AC9-8130-641179672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3323345"/>
          </a:xfrm>
          <a:prstGeom prst="rect">
            <a:avLst/>
          </a:prstGeom>
          <a:gradFill flip="none" rotWithShape="1">
            <a:gsLst>
              <a:gs pos="57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5AE017-C6BF-499C-9D83-895FB51DA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734" y="352338"/>
            <a:ext cx="11548532" cy="4198700"/>
          </a:xfrm>
        </p:spPr>
        <p:txBody>
          <a:bodyPr anchor="t">
            <a:norm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Stock Market Analysis and Prediction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1CCAC-6875-474C-8E9E-F57ABF078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047" y="4704862"/>
            <a:ext cx="12191999" cy="2155484"/>
          </a:xfrm>
          <a:prstGeom prst="rect">
            <a:avLst/>
          </a:prstGeom>
          <a:gradFill flip="none" rotWithShape="1">
            <a:gsLst>
              <a:gs pos="59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16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3B329-15C6-4CF7-B79B-F48272CA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Is it profitable to invest on all the stocks equally ?</a:t>
            </a:r>
            <a:br>
              <a:rPr lang="en-US" sz="2800" dirty="0"/>
            </a:br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88CC456E-ACCF-4617-888B-3DA299185A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9262430"/>
              </p:ext>
            </p:extLst>
          </p:nvPr>
        </p:nvGraphicFramePr>
        <p:xfrm>
          <a:off x="581025" y="2341563"/>
          <a:ext cx="11029950" cy="286512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949111">
                  <a:extLst>
                    <a:ext uri="{9D8B030D-6E8A-4147-A177-3AD203B41FA5}">
                      <a16:colId xmlns:a16="http://schemas.microsoft.com/office/drawing/2014/main" val="2008988585"/>
                    </a:ext>
                  </a:extLst>
                </a:gridCol>
                <a:gridCol w="1727539">
                  <a:extLst>
                    <a:ext uri="{9D8B030D-6E8A-4147-A177-3AD203B41FA5}">
                      <a16:colId xmlns:a16="http://schemas.microsoft.com/office/drawing/2014/main" val="574875847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174765453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694762988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168801303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33827721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P(1 month)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P(3 months)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P(6 months)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P(9 months)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P(12 months)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465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FACEBOOK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7530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58150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AMAZON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20201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NETFLIX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77805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88385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Equal Investment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296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6567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A3A11-76AF-44F5-A977-22B2F6876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Is it profitable to invest on all the stocks equally ?</a:t>
            </a:r>
            <a:br>
              <a:rPr lang="en-US" sz="2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2E7F2-D349-4EFA-A666-910ADD1BA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31146"/>
            <a:ext cx="11029615" cy="790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investment of 1000 dollars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9855647-005C-4F18-841C-4852C28A70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98558"/>
              </p:ext>
            </p:extLst>
          </p:nvPr>
        </p:nvGraphicFramePr>
        <p:xfrm>
          <a:off x="1145219" y="2477689"/>
          <a:ext cx="9330432" cy="3514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5072">
                  <a:extLst>
                    <a:ext uri="{9D8B030D-6E8A-4147-A177-3AD203B41FA5}">
                      <a16:colId xmlns:a16="http://schemas.microsoft.com/office/drawing/2014/main" val="2453033414"/>
                    </a:ext>
                  </a:extLst>
                </a:gridCol>
                <a:gridCol w="1555072">
                  <a:extLst>
                    <a:ext uri="{9D8B030D-6E8A-4147-A177-3AD203B41FA5}">
                      <a16:colId xmlns:a16="http://schemas.microsoft.com/office/drawing/2014/main" val="2084065825"/>
                    </a:ext>
                  </a:extLst>
                </a:gridCol>
                <a:gridCol w="1555072">
                  <a:extLst>
                    <a:ext uri="{9D8B030D-6E8A-4147-A177-3AD203B41FA5}">
                      <a16:colId xmlns:a16="http://schemas.microsoft.com/office/drawing/2014/main" val="1697115992"/>
                    </a:ext>
                  </a:extLst>
                </a:gridCol>
                <a:gridCol w="1555072">
                  <a:extLst>
                    <a:ext uri="{9D8B030D-6E8A-4147-A177-3AD203B41FA5}">
                      <a16:colId xmlns:a16="http://schemas.microsoft.com/office/drawing/2014/main" val="2845229959"/>
                    </a:ext>
                  </a:extLst>
                </a:gridCol>
                <a:gridCol w="1555072">
                  <a:extLst>
                    <a:ext uri="{9D8B030D-6E8A-4147-A177-3AD203B41FA5}">
                      <a16:colId xmlns:a16="http://schemas.microsoft.com/office/drawing/2014/main" val="1444905413"/>
                    </a:ext>
                  </a:extLst>
                </a:gridCol>
                <a:gridCol w="1555072">
                  <a:extLst>
                    <a:ext uri="{9D8B030D-6E8A-4147-A177-3AD203B41FA5}">
                      <a16:colId xmlns:a16="http://schemas.microsoft.com/office/drawing/2014/main" val="1762288028"/>
                    </a:ext>
                  </a:extLst>
                </a:gridCol>
              </a:tblGrid>
              <a:tr h="482106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Company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 month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 months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 months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9 months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12 months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28737062"/>
                  </a:ext>
                </a:extLst>
              </a:tr>
              <a:tr h="48210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Facebook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7.954545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10.85227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31.90751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40.63953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57.35294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80004555"/>
                  </a:ext>
                </a:extLst>
              </a:tr>
              <a:tr h="48210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Amazon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23.0405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65.30418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129.9611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180.3539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237.1612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98877816"/>
                  </a:ext>
                </a:extLst>
              </a:tr>
              <a:tr h="48210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20.15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57.34749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139.8925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202.2222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247.191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89007113"/>
                  </a:ext>
                </a:extLst>
              </a:tr>
              <a:tr h="48210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Netflix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24.60768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68.28891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128.1526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163.4812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196.0185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59309817"/>
                  </a:ext>
                </a:extLst>
              </a:tr>
              <a:tr h="48210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Google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9.207048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24.76106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67.10526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92.60829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113.5158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52322767"/>
                  </a:ext>
                </a:extLst>
              </a:tr>
              <a:tr h="62209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Equal Investment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16.99195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45.31078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99.40379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135.861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170.2479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14653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3380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752F2-D557-4257-AF43-29A41C9FA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What is the major attribute affecting the stock value?</a:t>
            </a:r>
            <a:br>
              <a:rPr lang="en-US" sz="28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E9103-7733-4771-A8F5-A4A2ECC92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5"/>
            <a:ext cx="11029615" cy="108813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Period of investment and point of time play an important role in affecting the stock value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7DC6DF-9BF5-45F0-B804-86069F834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3719193"/>
            <a:ext cx="11029615" cy="235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046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752F2-D557-4257-AF43-29A41C9FA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What is the major attribute affecting the stock value?</a:t>
            </a:r>
            <a:br>
              <a:rPr lang="en-US" sz="28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E9103-7733-4771-A8F5-A4A2ECC92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5"/>
            <a:ext cx="11029615" cy="108813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Period of investment and point of time play an important role in affecting the stock value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DBB6E69-0F74-4D7D-ABA8-9AB25F06B29E}"/>
              </a:ext>
            </a:extLst>
          </p:cNvPr>
          <p:cNvGraphicFramePr>
            <a:graphicFrameLocks noGrp="1"/>
          </p:cNvGraphicFramePr>
          <p:nvPr/>
        </p:nvGraphicFramePr>
        <p:xfrm>
          <a:off x="1269507" y="3738073"/>
          <a:ext cx="9685536" cy="2041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4256">
                  <a:extLst>
                    <a:ext uri="{9D8B030D-6E8A-4147-A177-3AD203B41FA5}">
                      <a16:colId xmlns:a16="http://schemas.microsoft.com/office/drawing/2014/main" val="37060204"/>
                    </a:ext>
                  </a:extLst>
                </a:gridCol>
                <a:gridCol w="1614256">
                  <a:extLst>
                    <a:ext uri="{9D8B030D-6E8A-4147-A177-3AD203B41FA5}">
                      <a16:colId xmlns:a16="http://schemas.microsoft.com/office/drawing/2014/main" val="2131776037"/>
                    </a:ext>
                  </a:extLst>
                </a:gridCol>
                <a:gridCol w="1614256">
                  <a:extLst>
                    <a:ext uri="{9D8B030D-6E8A-4147-A177-3AD203B41FA5}">
                      <a16:colId xmlns:a16="http://schemas.microsoft.com/office/drawing/2014/main" val="952017921"/>
                    </a:ext>
                  </a:extLst>
                </a:gridCol>
                <a:gridCol w="1614256">
                  <a:extLst>
                    <a:ext uri="{9D8B030D-6E8A-4147-A177-3AD203B41FA5}">
                      <a16:colId xmlns:a16="http://schemas.microsoft.com/office/drawing/2014/main" val="253389924"/>
                    </a:ext>
                  </a:extLst>
                </a:gridCol>
                <a:gridCol w="1614256">
                  <a:extLst>
                    <a:ext uri="{9D8B030D-6E8A-4147-A177-3AD203B41FA5}">
                      <a16:colId xmlns:a16="http://schemas.microsoft.com/office/drawing/2014/main" val="433536176"/>
                    </a:ext>
                  </a:extLst>
                </a:gridCol>
                <a:gridCol w="1614256">
                  <a:extLst>
                    <a:ext uri="{9D8B030D-6E8A-4147-A177-3AD203B41FA5}">
                      <a16:colId xmlns:a16="http://schemas.microsoft.com/office/drawing/2014/main" val="307004563"/>
                    </a:ext>
                  </a:extLst>
                </a:gridCol>
              </a:tblGrid>
              <a:tr h="6804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Facebook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Amazon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Netflix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633203"/>
                  </a:ext>
                </a:extLst>
              </a:tr>
              <a:tr h="680430">
                <a:tc>
                  <a:txBody>
                    <a:bodyPr/>
                    <a:lstStyle/>
                    <a:p>
                      <a:r>
                        <a:rPr lang="en-US" dirty="0"/>
                        <a:t>Good season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November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483456"/>
                  </a:ext>
                </a:extLst>
              </a:tr>
              <a:tr h="680430">
                <a:tc>
                  <a:txBody>
                    <a:bodyPr/>
                    <a:lstStyle/>
                    <a:p>
                      <a:r>
                        <a:rPr lang="en-US" dirty="0"/>
                        <a:t>Bad season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August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September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674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0263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0442B-8FAF-4A89-B8A5-5A3BABB6D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224298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Is it better to invest on long term basis or invest in regular intervals ?</a:t>
            </a:r>
            <a:br>
              <a:rPr lang="en-US" sz="28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AD04B-2F4C-47A3-8E64-305737EF0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7840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It is better to invest on long term basis as the probability of gaining profits is high for long term investments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6788A4-7A02-4A7F-83E8-E6BD258D0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3346881"/>
            <a:ext cx="11029615" cy="253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710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568DA-E52D-458D-926D-7B4715ED7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B0D67-01A5-4CD0-B6A7-71F28CC89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Linear regression attempts to model the relationship between two variables by fitting a linear equation to observed data.</a:t>
            </a:r>
          </a:p>
          <a:p>
            <a:r>
              <a:rPr lang="en-US" sz="1800" dirty="0"/>
              <a:t> One variable is an explanatory variable, and the other is the dependent variable.</a:t>
            </a:r>
          </a:p>
        </p:txBody>
      </p:sp>
    </p:spTree>
    <p:extLst>
      <p:ext uri="{BB962C8B-B14F-4D97-AF65-F5344CB8AC3E}">
        <p14:creationId xmlns:p14="http://schemas.microsoft.com/office/powerpoint/2010/main" val="757219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B68D0-8C17-47D2-852A-2E320B928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93D3D2-454C-4E02-9570-E05FB3F95F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750" y="2782094"/>
            <a:ext cx="93345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182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7F4FD-C3EB-4995-AB8F-0A2460E12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B7857-0FE7-411E-A40B-BDACE5FF8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tree builds classification or regression models in the form of a tree structure. </a:t>
            </a:r>
          </a:p>
          <a:p>
            <a:r>
              <a:rPr lang="en-US" dirty="0"/>
              <a:t>It breaks down a dataset into smaller and smaller subsets while at the same time an associated decision tree is incrementally developed. </a:t>
            </a:r>
          </a:p>
          <a:p>
            <a:r>
              <a:rPr lang="en-US" dirty="0"/>
              <a:t>The decision tree classifier predicts whether the investment is a gain or a loss.</a:t>
            </a:r>
          </a:p>
        </p:txBody>
      </p:sp>
    </p:spTree>
    <p:extLst>
      <p:ext uri="{BB962C8B-B14F-4D97-AF65-F5344CB8AC3E}">
        <p14:creationId xmlns:p14="http://schemas.microsoft.com/office/powerpoint/2010/main" val="3623412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C9AAC-ABEF-4D40-9B17-1416C4626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OF THE MODEL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4A2F40-CD43-459A-B3AB-D8940BB59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6143458" cy="3974211"/>
          </a:xfrm>
        </p:spPr>
        <p:txBody>
          <a:bodyPr/>
          <a:lstStyle/>
          <a:p>
            <a:r>
              <a:rPr lang="en-US" dirty="0"/>
              <a:t>Decision tree model is built in Jupyter notebook</a:t>
            </a:r>
          </a:p>
          <a:p>
            <a:r>
              <a:rPr lang="en-US" dirty="0"/>
              <a:t>The built model is dumped into pickle</a:t>
            </a:r>
          </a:p>
          <a:p>
            <a:r>
              <a:rPr lang="en-US" dirty="0"/>
              <a:t>The pickle model is deployed to local server using Flask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E3C923-E748-4164-BDC5-BDCDD902A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1" y="1019175"/>
            <a:ext cx="4590732" cy="5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735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07E41-16C8-4D1B-AC2E-8E9089CDF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7A96A08-0D1E-48FB-9235-EA39BC9744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1" b="22986"/>
          <a:stretch/>
        </p:blipFill>
        <p:spPr>
          <a:xfrm>
            <a:off x="1219200" y="2114549"/>
            <a:ext cx="9610725" cy="3733801"/>
          </a:xfrm>
        </p:spPr>
      </p:pic>
    </p:spTree>
    <p:extLst>
      <p:ext uri="{BB962C8B-B14F-4D97-AF65-F5344CB8AC3E}">
        <p14:creationId xmlns:p14="http://schemas.microsoft.com/office/powerpoint/2010/main" val="3599219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51BB2-7DB5-4E39-8EFD-6961463B1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0B771-0695-4275-AD24-06B9353BF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STOCK MARKET PREDICTION VIA MULTI-SOURCE MULTIPLE INSTANCE LEARNING.</a:t>
            </a:r>
          </a:p>
          <a:p>
            <a:r>
              <a:rPr lang="en-US" dirty="0"/>
              <a:t>PREDICTING STOCK PRICE DIRECTION USING SUPPORT VECTOR MACHINES.</a:t>
            </a:r>
          </a:p>
          <a:p>
            <a:r>
              <a:rPr lang="en-US" dirty="0"/>
              <a:t> STOCK MARKET PREDICTION USING HISTORICAL DATA ANALYSIS.</a:t>
            </a:r>
          </a:p>
          <a:p>
            <a:r>
              <a:rPr lang="en-US" dirty="0"/>
              <a:t> A SURVEY ON STOCK MARKET PREDICTION USING SVM.</a:t>
            </a:r>
          </a:p>
        </p:txBody>
      </p:sp>
    </p:spTree>
    <p:extLst>
      <p:ext uri="{BB962C8B-B14F-4D97-AF65-F5344CB8AC3E}">
        <p14:creationId xmlns:p14="http://schemas.microsoft.com/office/powerpoint/2010/main" val="2567867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658A8-8325-4E3E-BFAD-BBDF517D8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F6A38BF-A68C-4926-844E-5C97D8ADFA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01" b="25247"/>
          <a:stretch/>
        </p:blipFill>
        <p:spPr>
          <a:xfrm>
            <a:off x="952501" y="1890876"/>
            <a:ext cx="8373532" cy="4264968"/>
          </a:xfrm>
        </p:spPr>
      </p:pic>
    </p:spTree>
    <p:extLst>
      <p:ext uri="{BB962C8B-B14F-4D97-AF65-F5344CB8AC3E}">
        <p14:creationId xmlns:p14="http://schemas.microsoft.com/office/powerpoint/2010/main" val="2666451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56DF-03DE-458A-B63D-E6C6DD651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AF3AEEA-C230-44DF-BC12-B6D24752B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074"/>
          <a:stretch/>
        </p:blipFill>
        <p:spPr>
          <a:xfrm>
            <a:off x="2489201" y="2341563"/>
            <a:ext cx="6836832" cy="1834197"/>
          </a:xfrm>
        </p:spPr>
      </p:pic>
    </p:spTree>
    <p:extLst>
      <p:ext uri="{BB962C8B-B14F-4D97-AF65-F5344CB8AC3E}">
        <p14:creationId xmlns:p14="http://schemas.microsoft.com/office/powerpoint/2010/main" val="1395290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CAA74-E8FA-4C2E-88BA-99F10AAE0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82A0D3A-E045-4D3F-BF6F-751007C7D7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287"/>
          <a:stretch/>
        </p:blipFill>
        <p:spPr>
          <a:xfrm>
            <a:off x="2865967" y="2341564"/>
            <a:ext cx="6460065" cy="1884996"/>
          </a:xfrm>
        </p:spPr>
      </p:pic>
    </p:spTree>
    <p:extLst>
      <p:ext uri="{BB962C8B-B14F-4D97-AF65-F5344CB8AC3E}">
        <p14:creationId xmlns:p14="http://schemas.microsoft.com/office/powerpoint/2010/main" val="29851281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E27A-A9B5-4938-A1B6-B1E81567C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CAAEA-FCD9-4AE3-87CE-C688A067B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Stock market values are highly unpredictable because of its dynamic nature </a:t>
            </a:r>
          </a:p>
          <a:p>
            <a:r>
              <a:rPr lang="en-US" sz="2000" dirty="0"/>
              <a:t>We cannot use historical data more than three years</a:t>
            </a:r>
          </a:p>
          <a:p>
            <a:r>
              <a:rPr lang="en-US" sz="2000" dirty="0"/>
              <a:t>In stock market the correlation between the attributes doesn’t exist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9379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ECC07-A32C-46DE-A565-1639A2E4C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55526-40EE-47F5-B99C-D84823F22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Improving the accuracy of the model by increasing the historical data by defining a proper method to consider the inflation rate</a:t>
            </a:r>
          </a:p>
          <a:p>
            <a:r>
              <a:rPr lang="en-US" dirty="0"/>
              <a:t>Suggesting the investors to invest in a profitable way based on their investment and period of investment</a:t>
            </a:r>
          </a:p>
          <a:p>
            <a:r>
              <a:rPr lang="en-US" dirty="0"/>
              <a:t>Extending the work to other top stocks in the market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1178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C8AD8-C5D4-4EBC-9C27-323A58C69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7"/>
            <a:ext cx="11029616" cy="3632793"/>
          </a:xfrm>
        </p:spPr>
        <p:txBody>
          <a:bodyPr>
            <a:normAutofit/>
          </a:bodyPr>
          <a:lstStyle/>
          <a:p>
            <a:r>
              <a:rPr lang="en-US" sz="8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29612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5F788-7D88-4C3A-961B-3E2CB3647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RESEARCH questions: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C38D3-C599-450C-A43E-C7A9A4702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25948"/>
            <a:ext cx="11029615" cy="2779389"/>
          </a:xfrm>
        </p:spPr>
        <p:txBody>
          <a:bodyPr/>
          <a:lstStyle/>
          <a:p>
            <a:r>
              <a:rPr lang="en-US" sz="1800" dirty="0"/>
              <a:t>Is it profitable to invest on a single stock for a long time?</a:t>
            </a:r>
          </a:p>
          <a:p>
            <a:r>
              <a:rPr lang="en-US" sz="1800" dirty="0"/>
              <a:t>Is it profitable to invest on all the stocks equally ?</a:t>
            </a:r>
          </a:p>
          <a:p>
            <a:r>
              <a:rPr lang="en-US" sz="1800" dirty="0"/>
              <a:t>What is the major attribute affecting the stock value?</a:t>
            </a:r>
          </a:p>
          <a:p>
            <a:r>
              <a:rPr lang="en-US" sz="1800" dirty="0"/>
              <a:t>Is it better to invest on long term basis or invest in regular intervals ?</a:t>
            </a:r>
          </a:p>
        </p:txBody>
      </p:sp>
    </p:spTree>
    <p:extLst>
      <p:ext uri="{BB962C8B-B14F-4D97-AF65-F5344CB8AC3E}">
        <p14:creationId xmlns:p14="http://schemas.microsoft.com/office/powerpoint/2010/main" val="1200133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7352D-A9A0-4130-BB7C-384A77170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Is it profitable to invest on a single stock for a long time?</a:t>
            </a:r>
            <a:br>
              <a:rPr lang="en-US" sz="2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AF9B8-0993-402A-87EB-90DA11AD4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024110"/>
            <a:ext cx="3228806" cy="150920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900" b="1" dirty="0"/>
              <a:t>Facebook</a:t>
            </a:r>
          </a:p>
          <a:p>
            <a:pPr marL="0" indent="0">
              <a:buNone/>
            </a:pPr>
            <a:r>
              <a:rPr lang="en-US" dirty="0"/>
              <a:t>Average Investment is $173</a:t>
            </a:r>
          </a:p>
          <a:p>
            <a:pPr marL="0" indent="0">
              <a:buNone/>
            </a:pPr>
            <a:r>
              <a:rPr lang="en-US" dirty="0"/>
              <a:t>Probability of getting profit</a:t>
            </a:r>
          </a:p>
          <a:p>
            <a:pPr marL="0" indent="0">
              <a:buNone/>
            </a:pPr>
            <a:r>
              <a:rPr lang="en-US" dirty="0"/>
              <a:t>With respect to investment</a:t>
            </a:r>
          </a:p>
          <a:p>
            <a:pPr marL="0" indent="0">
              <a:buNone/>
            </a:pPr>
            <a:r>
              <a:rPr lang="en-US" dirty="0"/>
              <a:t>period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2FE5B3E-0062-4740-91F5-CA417BECE0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516742"/>
              </p:ext>
            </p:extLst>
          </p:nvPr>
        </p:nvGraphicFramePr>
        <p:xfrm>
          <a:off x="581191" y="3533312"/>
          <a:ext cx="3228808" cy="2622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4404">
                  <a:extLst>
                    <a:ext uri="{9D8B030D-6E8A-4147-A177-3AD203B41FA5}">
                      <a16:colId xmlns:a16="http://schemas.microsoft.com/office/drawing/2014/main" val="1495700769"/>
                    </a:ext>
                  </a:extLst>
                </a:gridCol>
                <a:gridCol w="1614404">
                  <a:extLst>
                    <a:ext uri="{9D8B030D-6E8A-4147-A177-3AD203B41FA5}">
                      <a16:colId xmlns:a16="http://schemas.microsoft.com/office/drawing/2014/main" val="2541816595"/>
                    </a:ext>
                  </a:extLst>
                </a:gridCol>
              </a:tblGrid>
              <a:tr h="4370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Prob(profit)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780688"/>
                  </a:ext>
                </a:extLst>
              </a:tr>
              <a:tr h="4370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27332"/>
                  </a:ext>
                </a:extLst>
              </a:tr>
              <a:tr h="4370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720360"/>
                  </a:ext>
                </a:extLst>
              </a:tr>
              <a:tr h="43708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337382"/>
                  </a:ext>
                </a:extLst>
              </a:tr>
              <a:tr h="4370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75851"/>
                  </a:ext>
                </a:extLst>
              </a:tr>
              <a:tr h="4370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858745"/>
                  </a:ext>
                </a:extLst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E7BE465-C87B-47DB-89E1-DC66148FE2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7372834"/>
              </p:ext>
            </p:extLst>
          </p:nvPr>
        </p:nvGraphicFramePr>
        <p:xfrm>
          <a:off x="4981853" y="2161712"/>
          <a:ext cx="6628954" cy="39941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72952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7352D-A9A0-4130-BB7C-384A77170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Is it profitable to invest on a single stock for a long time?</a:t>
            </a:r>
            <a:br>
              <a:rPr lang="en-US" sz="2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AF9B8-0993-402A-87EB-90DA11AD4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024110"/>
            <a:ext cx="3228806" cy="150920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900" b="1" dirty="0"/>
              <a:t>Apple</a:t>
            </a:r>
          </a:p>
          <a:p>
            <a:pPr marL="0" indent="0">
              <a:buNone/>
            </a:pPr>
            <a:r>
              <a:rPr lang="en-US" dirty="0"/>
              <a:t>Average Investment is $188</a:t>
            </a:r>
          </a:p>
          <a:p>
            <a:pPr marL="0" indent="0">
              <a:buNone/>
            </a:pPr>
            <a:r>
              <a:rPr lang="en-US" dirty="0"/>
              <a:t>Probability of getting profit</a:t>
            </a:r>
          </a:p>
          <a:p>
            <a:pPr marL="0" indent="0">
              <a:buNone/>
            </a:pPr>
            <a:r>
              <a:rPr lang="en-US" dirty="0"/>
              <a:t>With respect to investment</a:t>
            </a:r>
          </a:p>
          <a:p>
            <a:pPr marL="0" indent="0">
              <a:buNone/>
            </a:pPr>
            <a:r>
              <a:rPr lang="en-US" dirty="0"/>
              <a:t>period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2FE5B3E-0062-4740-91F5-CA417BECE0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764650"/>
              </p:ext>
            </p:extLst>
          </p:nvPr>
        </p:nvGraphicFramePr>
        <p:xfrm>
          <a:off x="581191" y="3533312"/>
          <a:ext cx="3228808" cy="2622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4404">
                  <a:extLst>
                    <a:ext uri="{9D8B030D-6E8A-4147-A177-3AD203B41FA5}">
                      <a16:colId xmlns:a16="http://schemas.microsoft.com/office/drawing/2014/main" val="1495700769"/>
                    </a:ext>
                  </a:extLst>
                </a:gridCol>
                <a:gridCol w="1614404">
                  <a:extLst>
                    <a:ext uri="{9D8B030D-6E8A-4147-A177-3AD203B41FA5}">
                      <a16:colId xmlns:a16="http://schemas.microsoft.com/office/drawing/2014/main" val="2541816595"/>
                    </a:ext>
                  </a:extLst>
                </a:gridCol>
              </a:tblGrid>
              <a:tr h="4370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Prob(profit)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780688"/>
                  </a:ext>
                </a:extLst>
              </a:tr>
              <a:tr h="4370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91827332"/>
                  </a:ext>
                </a:extLst>
              </a:tr>
              <a:tr h="4370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65720360"/>
                  </a:ext>
                </a:extLst>
              </a:tr>
              <a:tr h="43708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86337382"/>
                  </a:ext>
                </a:extLst>
              </a:tr>
              <a:tr h="4370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6975851"/>
                  </a:ext>
                </a:extLst>
              </a:tr>
              <a:tr h="43708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93858745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D96FCC4-8A24-42FA-A5F3-FC3ED49625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3252382"/>
              </p:ext>
            </p:extLst>
          </p:nvPr>
        </p:nvGraphicFramePr>
        <p:xfrm>
          <a:off x="4589754" y="2024110"/>
          <a:ext cx="6596109" cy="42168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35803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7352D-A9A0-4130-BB7C-384A77170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Is it profitable to invest on a single stock for a long time?</a:t>
            </a:r>
            <a:br>
              <a:rPr lang="en-US" sz="2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AF9B8-0993-402A-87EB-90DA11AD4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024110"/>
            <a:ext cx="3228806" cy="150920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900" b="1" dirty="0"/>
              <a:t>Amazon</a:t>
            </a:r>
          </a:p>
          <a:p>
            <a:pPr marL="0" indent="0">
              <a:buNone/>
            </a:pPr>
            <a:r>
              <a:rPr lang="en-US" dirty="0"/>
              <a:t>Average Investment is $1547</a:t>
            </a:r>
          </a:p>
          <a:p>
            <a:pPr marL="0" indent="0">
              <a:buNone/>
            </a:pPr>
            <a:r>
              <a:rPr lang="en-US" dirty="0"/>
              <a:t>Probability of getting profit</a:t>
            </a:r>
          </a:p>
          <a:p>
            <a:pPr marL="0" indent="0">
              <a:buNone/>
            </a:pPr>
            <a:r>
              <a:rPr lang="en-US" dirty="0"/>
              <a:t>With respect to investment</a:t>
            </a:r>
          </a:p>
          <a:p>
            <a:pPr marL="0" indent="0">
              <a:buNone/>
            </a:pPr>
            <a:r>
              <a:rPr lang="en-US" dirty="0"/>
              <a:t>period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2FE5B3E-0062-4740-91F5-CA417BECE0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821922"/>
              </p:ext>
            </p:extLst>
          </p:nvPr>
        </p:nvGraphicFramePr>
        <p:xfrm>
          <a:off x="581191" y="3533312"/>
          <a:ext cx="3228808" cy="2622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4404">
                  <a:extLst>
                    <a:ext uri="{9D8B030D-6E8A-4147-A177-3AD203B41FA5}">
                      <a16:colId xmlns:a16="http://schemas.microsoft.com/office/drawing/2014/main" val="1495700769"/>
                    </a:ext>
                  </a:extLst>
                </a:gridCol>
                <a:gridCol w="1614404">
                  <a:extLst>
                    <a:ext uri="{9D8B030D-6E8A-4147-A177-3AD203B41FA5}">
                      <a16:colId xmlns:a16="http://schemas.microsoft.com/office/drawing/2014/main" val="2541816595"/>
                    </a:ext>
                  </a:extLst>
                </a:gridCol>
              </a:tblGrid>
              <a:tr h="4370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Prob(profit)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780688"/>
                  </a:ext>
                </a:extLst>
              </a:tr>
              <a:tr h="4370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91827332"/>
                  </a:ext>
                </a:extLst>
              </a:tr>
              <a:tr h="4370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65720360"/>
                  </a:ext>
                </a:extLst>
              </a:tr>
              <a:tr h="437088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86337382"/>
                  </a:ext>
                </a:extLst>
              </a:tr>
              <a:tr h="43708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6975851"/>
                  </a:ext>
                </a:extLst>
              </a:tr>
              <a:tr h="4370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93858745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2B43090-6DBF-4195-AD86-246F988D96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5297273"/>
              </p:ext>
            </p:extLst>
          </p:nvPr>
        </p:nvGraphicFramePr>
        <p:xfrm>
          <a:off x="4705165" y="1890875"/>
          <a:ext cx="6135949" cy="43323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44490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7352D-A9A0-4130-BB7C-384A77170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Is it profitable to invest on a single stock for a long time?</a:t>
            </a:r>
            <a:br>
              <a:rPr lang="en-US" sz="2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AF9B8-0993-402A-87EB-90DA11AD4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024110"/>
            <a:ext cx="3228806" cy="150920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900" b="1" dirty="0"/>
              <a:t>Netflix</a:t>
            </a:r>
          </a:p>
          <a:p>
            <a:pPr marL="0" indent="0">
              <a:buNone/>
            </a:pPr>
            <a:r>
              <a:rPr lang="en-US" dirty="0"/>
              <a:t>Average Investment is $294</a:t>
            </a:r>
          </a:p>
          <a:p>
            <a:pPr marL="0" indent="0">
              <a:buNone/>
            </a:pPr>
            <a:r>
              <a:rPr lang="en-US" dirty="0"/>
              <a:t>Probability of getting profit</a:t>
            </a:r>
          </a:p>
          <a:p>
            <a:pPr marL="0" indent="0">
              <a:buNone/>
            </a:pPr>
            <a:r>
              <a:rPr lang="en-US" dirty="0"/>
              <a:t>With respect to investment</a:t>
            </a:r>
          </a:p>
          <a:p>
            <a:pPr marL="0" indent="0">
              <a:buNone/>
            </a:pPr>
            <a:r>
              <a:rPr lang="en-US" dirty="0"/>
              <a:t>period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2FE5B3E-0062-4740-91F5-CA417BECE0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938016"/>
              </p:ext>
            </p:extLst>
          </p:nvPr>
        </p:nvGraphicFramePr>
        <p:xfrm>
          <a:off x="581191" y="3533312"/>
          <a:ext cx="3228808" cy="2622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4404">
                  <a:extLst>
                    <a:ext uri="{9D8B030D-6E8A-4147-A177-3AD203B41FA5}">
                      <a16:colId xmlns:a16="http://schemas.microsoft.com/office/drawing/2014/main" val="1495700769"/>
                    </a:ext>
                  </a:extLst>
                </a:gridCol>
                <a:gridCol w="1614404">
                  <a:extLst>
                    <a:ext uri="{9D8B030D-6E8A-4147-A177-3AD203B41FA5}">
                      <a16:colId xmlns:a16="http://schemas.microsoft.com/office/drawing/2014/main" val="2541816595"/>
                    </a:ext>
                  </a:extLst>
                </a:gridCol>
              </a:tblGrid>
              <a:tr h="4370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Prob(profit)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780688"/>
                  </a:ext>
                </a:extLst>
              </a:tr>
              <a:tr h="4370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91827332"/>
                  </a:ext>
                </a:extLst>
              </a:tr>
              <a:tr h="4370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65720360"/>
                  </a:ext>
                </a:extLst>
              </a:tr>
              <a:tr h="437088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86337382"/>
                  </a:ext>
                </a:extLst>
              </a:tr>
              <a:tr h="4370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6975851"/>
                  </a:ext>
                </a:extLst>
              </a:tr>
              <a:tr h="43708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93858745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B272BA6-F1EC-4A15-8054-C7269CAEB9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9387321"/>
              </p:ext>
            </p:extLst>
          </p:nvPr>
        </p:nvGraphicFramePr>
        <p:xfrm>
          <a:off x="4598634" y="1890876"/>
          <a:ext cx="6276512" cy="4264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53565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7352D-A9A0-4130-BB7C-384A77170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Is it profitable to invest on a single stock for a long time?</a:t>
            </a:r>
            <a:br>
              <a:rPr lang="en-US" sz="2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AF9B8-0993-402A-87EB-90DA11AD4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024110"/>
            <a:ext cx="3228806" cy="150920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900" b="1" dirty="0"/>
              <a:t>Google</a:t>
            </a:r>
          </a:p>
          <a:p>
            <a:pPr marL="0" indent="0">
              <a:buNone/>
            </a:pPr>
            <a:r>
              <a:rPr lang="en-US" dirty="0"/>
              <a:t>Average Investment is $1106</a:t>
            </a:r>
          </a:p>
          <a:p>
            <a:pPr marL="0" indent="0">
              <a:buNone/>
            </a:pPr>
            <a:r>
              <a:rPr lang="en-US" dirty="0"/>
              <a:t>Probability of getting profit</a:t>
            </a:r>
          </a:p>
          <a:p>
            <a:pPr marL="0" indent="0">
              <a:buNone/>
            </a:pPr>
            <a:r>
              <a:rPr lang="en-US" dirty="0"/>
              <a:t>With respect to investment</a:t>
            </a:r>
          </a:p>
          <a:p>
            <a:pPr marL="0" indent="0">
              <a:buNone/>
            </a:pPr>
            <a:r>
              <a:rPr lang="en-US" dirty="0"/>
              <a:t>period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2FE5B3E-0062-4740-91F5-CA417BECE0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926454"/>
              </p:ext>
            </p:extLst>
          </p:nvPr>
        </p:nvGraphicFramePr>
        <p:xfrm>
          <a:off x="581191" y="3533312"/>
          <a:ext cx="3228808" cy="2622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4404">
                  <a:extLst>
                    <a:ext uri="{9D8B030D-6E8A-4147-A177-3AD203B41FA5}">
                      <a16:colId xmlns:a16="http://schemas.microsoft.com/office/drawing/2014/main" val="1495700769"/>
                    </a:ext>
                  </a:extLst>
                </a:gridCol>
                <a:gridCol w="1614404">
                  <a:extLst>
                    <a:ext uri="{9D8B030D-6E8A-4147-A177-3AD203B41FA5}">
                      <a16:colId xmlns:a16="http://schemas.microsoft.com/office/drawing/2014/main" val="2541816595"/>
                    </a:ext>
                  </a:extLst>
                </a:gridCol>
              </a:tblGrid>
              <a:tr h="4370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Prob(profit)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780688"/>
                  </a:ext>
                </a:extLst>
              </a:tr>
              <a:tr h="4370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91827332"/>
                  </a:ext>
                </a:extLst>
              </a:tr>
              <a:tr h="4370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65720360"/>
                  </a:ext>
                </a:extLst>
              </a:tr>
              <a:tr h="437088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86337382"/>
                  </a:ext>
                </a:extLst>
              </a:tr>
              <a:tr h="43708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6975851"/>
                  </a:ext>
                </a:extLst>
              </a:tr>
              <a:tr h="4370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93858745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C828324-2B43-4A3A-869D-243A748C78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7989747"/>
              </p:ext>
            </p:extLst>
          </p:nvPr>
        </p:nvGraphicFramePr>
        <p:xfrm>
          <a:off x="4367814" y="1953087"/>
          <a:ext cx="6206971" cy="42027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74894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E3780-E15E-48C0-AD9F-F93B288FF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/>
              <a:t>Is it profitable to invest on a single stock for a long time?</a:t>
            </a:r>
            <a:br>
              <a:rPr lang="en-US" sz="2800" dirty="0"/>
            </a:b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0F59498-DDD5-435F-9215-0AD42D6487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5984656"/>
              </p:ext>
            </p:extLst>
          </p:nvPr>
        </p:nvGraphicFramePr>
        <p:xfrm>
          <a:off x="612559" y="2343705"/>
          <a:ext cx="9747681" cy="2492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309">
                  <a:extLst>
                    <a:ext uri="{9D8B030D-6E8A-4147-A177-3AD203B41FA5}">
                      <a16:colId xmlns:a16="http://schemas.microsoft.com/office/drawing/2014/main" val="663687015"/>
                    </a:ext>
                  </a:extLst>
                </a:gridCol>
                <a:gridCol w="1955843">
                  <a:extLst>
                    <a:ext uri="{9D8B030D-6E8A-4147-A177-3AD203B41FA5}">
                      <a16:colId xmlns:a16="http://schemas.microsoft.com/office/drawing/2014/main" val="1352247587"/>
                    </a:ext>
                  </a:extLst>
                </a:gridCol>
                <a:gridCol w="1955843">
                  <a:extLst>
                    <a:ext uri="{9D8B030D-6E8A-4147-A177-3AD203B41FA5}">
                      <a16:colId xmlns:a16="http://schemas.microsoft.com/office/drawing/2014/main" val="4219571544"/>
                    </a:ext>
                  </a:extLst>
                </a:gridCol>
                <a:gridCol w="1576860">
                  <a:extLst>
                    <a:ext uri="{9D8B030D-6E8A-4147-A177-3AD203B41FA5}">
                      <a16:colId xmlns:a16="http://schemas.microsoft.com/office/drawing/2014/main" val="3471886371"/>
                    </a:ext>
                  </a:extLst>
                </a:gridCol>
                <a:gridCol w="2334826">
                  <a:extLst>
                    <a:ext uri="{9D8B030D-6E8A-4147-A177-3AD203B41FA5}">
                      <a16:colId xmlns:a16="http://schemas.microsoft.com/office/drawing/2014/main" val="3843330354"/>
                    </a:ext>
                  </a:extLst>
                </a:gridCol>
              </a:tblGrid>
              <a:tr h="370483">
                <a:tc>
                  <a:txBody>
                    <a:bodyPr/>
                    <a:lstStyle/>
                    <a:p>
                      <a:r>
                        <a:rPr lang="en-US" dirty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MONTHS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 MONTHS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Probability of profit for 1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37929"/>
                  </a:ext>
                </a:extLst>
              </a:tr>
              <a:tr h="370483">
                <a:tc>
                  <a:txBody>
                    <a:bodyPr/>
                    <a:lstStyle/>
                    <a:p>
                      <a:r>
                        <a:rPr lang="en-US" dirty="0"/>
                        <a:t>FACEBOOK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$1.91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$5.53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$9.75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938029"/>
                  </a:ext>
                </a:extLst>
              </a:tr>
              <a:tr h="370483"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$11.17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$26.02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$44.00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828995"/>
                  </a:ext>
                </a:extLst>
              </a:tr>
              <a:tr h="370483">
                <a:tc>
                  <a:txBody>
                    <a:bodyPr/>
                    <a:lstStyle/>
                    <a:p>
                      <a:r>
                        <a:rPr lang="en-US" b="1" dirty="0"/>
                        <a:t>AMAZON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$103.05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$200.66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$351.71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524721"/>
                  </a:ext>
                </a:extLst>
              </a:tr>
              <a:tr h="370483">
                <a:tc>
                  <a:txBody>
                    <a:bodyPr/>
                    <a:lstStyle/>
                    <a:p>
                      <a:r>
                        <a:rPr lang="en-US" dirty="0"/>
                        <a:t>NETFLIX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$20.30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$37.51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$56.42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094855"/>
                  </a:ext>
                </a:extLst>
              </a:tr>
              <a:tr h="370483"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$27.99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$73.95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$122.37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25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927158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1015</TotalTime>
  <Words>939</Words>
  <Application>Microsoft Office PowerPoint</Application>
  <PresentationFormat>Widescreen</PresentationFormat>
  <Paragraphs>283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Avenir Next LT Pro</vt:lpstr>
      <vt:lpstr>Wingdings 2</vt:lpstr>
      <vt:lpstr>DividendVTI</vt:lpstr>
      <vt:lpstr>Stock Market Analysis and Prediction</vt:lpstr>
      <vt:lpstr>LITERATURE REVIEW</vt:lpstr>
      <vt:lpstr>RESEARCH questions:</vt:lpstr>
      <vt:lpstr>Is it profitable to invest on a single stock for a long time? </vt:lpstr>
      <vt:lpstr>Is it profitable to invest on a single stock for a long time? </vt:lpstr>
      <vt:lpstr>Is it profitable to invest on a single stock for a long time? </vt:lpstr>
      <vt:lpstr>Is it profitable to invest on a single stock for a long time? </vt:lpstr>
      <vt:lpstr>Is it profitable to invest on a single stock for a long time? </vt:lpstr>
      <vt:lpstr>Is it profitable to invest on a single stock for a long time? </vt:lpstr>
      <vt:lpstr>Is it profitable to invest on all the stocks equally ? </vt:lpstr>
      <vt:lpstr>Is it profitable to invest on all the stocks equally ? </vt:lpstr>
      <vt:lpstr>What is the major attribute affecting the stock value? </vt:lpstr>
      <vt:lpstr>What is the major attribute affecting the stock value? </vt:lpstr>
      <vt:lpstr>Is it better to invest on long term basis or invest in regular intervals ? </vt:lpstr>
      <vt:lpstr>LINEAR REGRESSION</vt:lpstr>
      <vt:lpstr>LINEAR REGRESSION</vt:lpstr>
      <vt:lpstr>DECISION TREE CLASSIFICATION</vt:lpstr>
      <vt:lpstr>DEPLOYMENT OF THE MODEL</vt:lpstr>
      <vt:lpstr>RESULTS</vt:lpstr>
      <vt:lpstr>RESULTs</vt:lpstr>
      <vt:lpstr>RESULTS</vt:lpstr>
      <vt:lpstr>RESULTS</vt:lpstr>
      <vt:lpstr>Limitations:</vt:lpstr>
      <vt:lpstr>Future work: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Analysis and Prediction</dc:title>
  <dc:creator>Sai Vikas Devisetty</dc:creator>
  <cp:lastModifiedBy>skonimet</cp:lastModifiedBy>
  <cp:revision>35</cp:revision>
  <dcterms:created xsi:type="dcterms:W3CDTF">2020-05-07T02:54:38Z</dcterms:created>
  <dcterms:modified xsi:type="dcterms:W3CDTF">2021-04-02T15:51:33Z</dcterms:modified>
</cp:coreProperties>
</file>