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Investment</a:t>
            </a:r>
            <a:r>
              <a:rPr lang="en-US" baseline="0"/>
              <a:t> period VS Outcome for Facebook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Mean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Sheet1!$A$3:$A$7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Sheet1!$B$3:$B$7</c:f>
              <c:numCache>
                <c:formatCode>General</c:formatCode>
                <c:ptCount val="5"/>
                <c:pt idx="0">
                  <c:v>1.4</c:v>
                </c:pt>
                <c:pt idx="1">
                  <c:v>1.91</c:v>
                </c:pt>
                <c:pt idx="2">
                  <c:v>5.52</c:v>
                </c:pt>
                <c:pt idx="3">
                  <c:v>6.99</c:v>
                </c:pt>
                <c:pt idx="4">
                  <c:v>9.75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94E-4B1B-97DF-339ECBE3DE05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Min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Sheet1!$A$3:$A$7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Sheet1!$C$3:$C$7</c:f>
              <c:numCache>
                <c:formatCode>General</c:formatCode>
                <c:ptCount val="5"/>
                <c:pt idx="0">
                  <c:v>-41.757536000000002</c:v>
                </c:pt>
                <c:pt idx="1">
                  <c:v>-45.77</c:v>
                </c:pt>
                <c:pt idx="2">
                  <c:v>-58.1</c:v>
                </c:pt>
                <c:pt idx="3">
                  <c:v>-38.630000000000003</c:v>
                </c:pt>
                <c:pt idx="4">
                  <c:v>-40.25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94E-4B1B-97DF-339ECBE3DE05}"/>
            </c:ext>
          </c:extLst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Max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Sheet1!$A$3:$A$7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Sheet1!$D$3:$D$7</c:f>
              <c:numCache>
                <c:formatCode>General</c:formatCode>
                <c:ptCount val="5"/>
                <c:pt idx="0">
                  <c:v>25.266669</c:v>
                </c:pt>
                <c:pt idx="1">
                  <c:v>36.15</c:v>
                </c:pt>
                <c:pt idx="2">
                  <c:v>54.172598000000001</c:v>
                </c:pt>
                <c:pt idx="3">
                  <c:v>48.573948999999999</c:v>
                </c:pt>
                <c:pt idx="4">
                  <c:v>71.220477000000002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94E-4B1B-97DF-339ECBE3D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8556447"/>
        <c:axId val="484906335"/>
      </c:scatterChart>
      <c:valAx>
        <c:axId val="5785564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Investment</a:t>
                </a:r>
                <a:r>
                  <a:rPr lang="en-US" baseline="0"/>
                  <a:t> period (in months)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906335"/>
        <c:crosses val="autoZero"/>
        <c:crossBetween val="midCat"/>
      </c:valAx>
      <c:valAx>
        <c:axId val="484906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Outcome (in</a:t>
                </a:r>
                <a:r>
                  <a:rPr lang="en-US" baseline="0"/>
                  <a:t> dollars)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5564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Investment period VS Outcome for Apple</a:t>
            </a:r>
            <a:endParaRPr lang="en-US" sz="1400">
              <a:effectLst/>
            </a:endParaRPr>
          </a:p>
        </c:rich>
      </c:tx>
      <c:layout>
        <c:manualLayout>
          <c:xMode val="edge"/>
          <c:yMode val="edge"/>
          <c:x val="0.12512489063867019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Sheet1!$B$34</c:f>
              <c:strCache>
                <c:ptCount val="1"/>
                <c:pt idx="0">
                  <c:v>Mean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Sheet1!$A$35:$A$39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Sheet1!$B$35:$B$39</c:f>
              <c:numCache>
                <c:formatCode>General</c:formatCode>
                <c:ptCount val="5"/>
                <c:pt idx="0">
                  <c:v>4.03</c:v>
                </c:pt>
                <c:pt idx="1">
                  <c:v>11.29</c:v>
                </c:pt>
                <c:pt idx="2">
                  <c:v>26.02</c:v>
                </c:pt>
                <c:pt idx="3">
                  <c:v>36.4</c:v>
                </c:pt>
                <c:pt idx="4">
                  <c:v>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680-43F2-9D2F-CDA7108C799C}"/>
            </c:ext>
          </c:extLst>
        </c:ser>
        <c:ser>
          <c:idx val="1"/>
          <c:order val="1"/>
          <c:tx>
            <c:strRef>
              <c:f>Sheet1!$C$34</c:f>
              <c:strCache>
                <c:ptCount val="1"/>
                <c:pt idx="0">
                  <c:v>Min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Sheet1!$A$35:$A$39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Sheet1!$C$35:$C$39</c:f>
              <c:numCache>
                <c:formatCode>General</c:formatCode>
                <c:ptCount val="5"/>
                <c:pt idx="0">
                  <c:v>-29.609938</c:v>
                </c:pt>
                <c:pt idx="1">
                  <c:v>-66.679462000000001</c:v>
                </c:pt>
                <c:pt idx="2">
                  <c:v>-41.618195</c:v>
                </c:pt>
                <c:pt idx="3">
                  <c:v>-29.104685</c:v>
                </c:pt>
                <c:pt idx="4">
                  <c:v>-19.839047000000001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680-43F2-9D2F-CDA7108C799C}"/>
            </c:ext>
          </c:extLst>
        </c:ser>
        <c:ser>
          <c:idx val="2"/>
          <c:order val="2"/>
          <c:tx>
            <c:strRef>
              <c:f>Sheet1!$D$34</c:f>
              <c:strCache>
                <c:ptCount val="1"/>
                <c:pt idx="0">
                  <c:v>Max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Sheet1!$A$35:$A$39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Sheet1!$D$35:$D$39</c:f>
              <c:numCache>
                <c:formatCode>General</c:formatCode>
                <c:ptCount val="5"/>
                <c:pt idx="0">
                  <c:v>35.390481000000001</c:v>
                </c:pt>
                <c:pt idx="1">
                  <c:v>76.629670000000004</c:v>
                </c:pt>
                <c:pt idx="2">
                  <c:v>51.011366000000002</c:v>
                </c:pt>
                <c:pt idx="3">
                  <c:v>119.996886</c:v>
                </c:pt>
                <c:pt idx="4">
                  <c:v>157.750001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680-43F2-9D2F-CDA7108C79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3186303"/>
        <c:axId val="484907999"/>
      </c:scatterChart>
      <c:valAx>
        <c:axId val="503186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Investment</a:t>
                </a:r>
                <a:r>
                  <a:rPr lang="en-US" baseline="0"/>
                  <a:t> period (in months)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907999"/>
        <c:crosses val="autoZero"/>
        <c:crossBetween val="midCat"/>
      </c:valAx>
      <c:valAx>
        <c:axId val="484907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Outcome</a:t>
                </a:r>
                <a:r>
                  <a:rPr lang="en-US" baseline="0"/>
                  <a:t> (in dollars)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18630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Investment period VS Outcome for Amazon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Sheet1!$B$18</c:f>
              <c:strCache>
                <c:ptCount val="1"/>
                <c:pt idx="0">
                  <c:v>Mean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Sheet1!$A$19:$A$23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Sheet1!$B$19:$B$23</c:f>
              <c:numCache>
                <c:formatCode>General</c:formatCode>
                <c:ptCount val="5"/>
                <c:pt idx="0">
                  <c:v>36.979999999999997</c:v>
                </c:pt>
                <c:pt idx="1">
                  <c:v>103.05</c:v>
                </c:pt>
                <c:pt idx="2">
                  <c:v>200.66</c:v>
                </c:pt>
                <c:pt idx="3">
                  <c:v>275.22000000000003</c:v>
                </c:pt>
                <c:pt idx="4">
                  <c:v>351.71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609-4174-9993-AFDB5B8A6FF5}"/>
            </c:ext>
          </c:extLst>
        </c:ser>
        <c:ser>
          <c:idx val="1"/>
          <c:order val="1"/>
          <c:tx>
            <c:strRef>
              <c:f>Sheet1!$C$18</c:f>
              <c:strCache>
                <c:ptCount val="1"/>
                <c:pt idx="0">
                  <c:v>Min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Sheet1!$A$19:$A$23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Sheet1!$C$19:$C$23</c:f>
              <c:numCache>
                <c:formatCode>General</c:formatCode>
                <c:ptCount val="5"/>
                <c:pt idx="0">
                  <c:v>-196.98275699999999</c:v>
                </c:pt>
                <c:pt idx="1">
                  <c:v>-415.10155099999997</c:v>
                </c:pt>
                <c:pt idx="2">
                  <c:v>-269.35642000000001</c:v>
                </c:pt>
                <c:pt idx="3">
                  <c:v>-117.14665100000001</c:v>
                </c:pt>
                <c:pt idx="4">
                  <c:v>-171.80766199999999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609-4174-9993-AFDB5B8A6FF5}"/>
            </c:ext>
          </c:extLst>
        </c:ser>
        <c:ser>
          <c:idx val="2"/>
          <c:order val="2"/>
          <c:tx>
            <c:strRef>
              <c:f>Sheet1!$D$18</c:f>
              <c:strCache>
                <c:ptCount val="1"/>
                <c:pt idx="0">
                  <c:v>Max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Sheet1!$A$19:$A$23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Sheet1!$D$19:$D$23</c:f>
              <c:numCache>
                <c:formatCode>General</c:formatCode>
                <c:ptCount val="5"/>
                <c:pt idx="0">
                  <c:v>341.48583500000001</c:v>
                </c:pt>
                <c:pt idx="1">
                  <c:v>364.75260300000002</c:v>
                </c:pt>
                <c:pt idx="2">
                  <c:v>563.67460700000004</c:v>
                </c:pt>
                <c:pt idx="3">
                  <c:v>800.49865799999998</c:v>
                </c:pt>
                <c:pt idx="4">
                  <c:v>999.42066199999999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609-4174-9993-AFDB5B8A6F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4926207"/>
        <c:axId val="528153151"/>
      </c:scatterChart>
      <c:valAx>
        <c:axId val="5349262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baseline="0">
                    <a:effectLst/>
                  </a:rPr>
                  <a:t>Investment period (in months)</a:t>
                </a:r>
                <a:endParaRPr lang="en-US" sz="1000">
                  <a:effectLst/>
                </a:endParaRPr>
              </a:p>
            </c:rich>
          </c:tx>
          <c:layout>
            <c:manualLayout>
              <c:xMode val="edge"/>
              <c:yMode val="edge"/>
              <c:x val="0.34506824146981629"/>
              <c:y val="0.787730752405949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153151"/>
        <c:crosses val="autoZero"/>
        <c:crossBetween val="midCat"/>
      </c:valAx>
      <c:valAx>
        <c:axId val="528153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baseline="0">
                    <a:effectLst/>
                  </a:rPr>
                  <a:t>Outcome (in dollars)</a:t>
                </a:r>
                <a:endParaRPr lang="en-US" sz="1000">
                  <a:effectLst/>
                </a:endParaRPr>
              </a:p>
            </c:rich>
          </c:tx>
          <c:layout>
            <c:manualLayout>
              <c:xMode val="edge"/>
              <c:yMode val="edge"/>
              <c:x val="2.5000000000000001E-2"/>
              <c:y val="0.212731481481481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9262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Investment period VS Outcome for Netflix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Sheet1!$B$50</c:f>
              <c:strCache>
                <c:ptCount val="1"/>
                <c:pt idx="0">
                  <c:v>Mean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Sheet1!$A$51:$A$55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Sheet1!$B$51:$B$55</c:f>
              <c:numCache>
                <c:formatCode>General</c:formatCode>
                <c:ptCount val="5"/>
                <c:pt idx="0">
                  <c:v>7.37</c:v>
                </c:pt>
                <c:pt idx="1">
                  <c:v>20.29</c:v>
                </c:pt>
                <c:pt idx="2">
                  <c:v>37.5</c:v>
                </c:pt>
                <c:pt idx="3">
                  <c:v>47.9</c:v>
                </c:pt>
                <c:pt idx="4">
                  <c:v>56.42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33-4AC3-A75D-EB7E653988CE}"/>
            </c:ext>
          </c:extLst>
        </c:ser>
        <c:ser>
          <c:idx val="1"/>
          <c:order val="1"/>
          <c:tx>
            <c:strRef>
              <c:f>Sheet1!$C$50</c:f>
              <c:strCache>
                <c:ptCount val="1"/>
                <c:pt idx="0">
                  <c:v>Min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Sheet1!$A$51:$A$55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Sheet1!$C$51:$C$55</c:f>
              <c:numCache>
                <c:formatCode>General</c:formatCode>
                <c:ptCount val="5"/>
                <c:pt idx="0">
                  <c:v>-48.442259999999997</c:v>
                </c:pt>
                <c:pt idx="1">
                  <c:v>-98.781987999999998</c:v>
                </c:pt>
                <c:pt idx="2">
                  <c:v>-119.282659</c:v>
                </c:pt>
                <c:pt idx="3">
                  <c:v>-55.210189999999997</c:v>
                </c:pt>
                <c:pt idx="4">
                  <c:v>-80.921332000000007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033-4AC3-A75D-EB7E653988CE}"/>
            </c:ext>
          </c:extLst>
        </c:ser>
        <c:ser>
          <c:idx val="2"/>
          <c:order val="2"/>
          <c:tx>
            <c:strRef>
              <c:f>Sheet1!$D$50</c:f>
              <c:strCache>
                <c:ptCount val="1"/>
                <c:pt idx="0">
                  <c:v>Max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Sheet1!$A$51:$A$55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Sheet1!$D$51:$D$55</c:f>
              <c:numCache>
                <c:formatCode>General</c:formatCode>
                <c:ptCount val="5"/>
                <c:pt idx="0">
                  <c:v>60.721293000000003</c:v>
                </c:pt>
                <c:pt idx="1">
                  <c:v>122.885808</c:v>
                </c:pt>
                <c:pt idx="2">
                  <c:v>195.06749600000001</c:v>
                </c:pt>
                <c:pt idx="3">
                  <c:v>202.474333</c:v>
                </c:pt>
                <c:pt idx="4">
                  <c:v>226.496668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033-4AC3-A75D-EB7E65398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7510383"/>
        <c:axId val="246148175"/>
      </c:scatterChart>
      <c:valAx>
        <c:axId val="10075103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Investment</a:t>
                </a:r>
                <a:r>
                  <a:rPr lang="en-US" baseline="0"/>
                  <a:t> period (in months)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148175"/>
        <c:crosses val="autoZero"/>
        <c:crossBetween val="midCat"/>
      </c:valAx>
      <c:valAx>
        <c:axId val="246148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Outcome</a:t>
                </a:r>
                <a:r>
                  <a:rPr lang="en-US" baseline="0"/>
                  <a:t> (in dollars)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5103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Investment period VS Outcome for Netflix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Sheet1!$B$50</c:f>
              <c:strCache>
                <c:ptCount val="1"/>
                <c:pt idx="0">
                  <c:v>Mean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Sheet1!$A$51:$A$55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Sheet1!$B$51:$B$55</c:f>
              <c:numCache>
                <c:formatCode>General</c:formatCode>
                <c:ptCount val="5"/>
                <c:pt idx="0">
                  <c:v>7.37</c:v>
                </c:pt>
                <c:pt idx="1">
                  <c:v>20.29</c:v>
                </c:pt>
                <c:pt idx="2">
                  <c:v>37.5</c:v>
                </c:pt>
                <c:pt idx="3">
                  <c:v>47.9</c:v>
                </c:pt>
                <c:pt idx="4">
                  <c:v>56.42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0BB-4980-BFA0-CCDD4AFBE342}"/>
            </c:ext>
          </c:extLst>
        </c:ser>
        <c:ser>
          <c:idx val="1"/>
          <c:order val="1"/>
          <c:tx>
            <c:strRef>
              <c:f>Sheet1!$C$50</c:f>
              <c:strCache>
                <c:ptCount val="1"/>
                <c:pt idx="0">
                  <c:v>Min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Sheet1!$A$51:$A$55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Sheet1!$C$51:$C$55</c:f>
              <c:numCache>
                <c:formatCode>General</c:formatCode>
                <c:ptCount val="5"/>
                <c:pt idx="0">
                  <c:v>-48.442259999999997</c:v>
                </c:pt>
                <c:pt idx="1">
                  <c:v>-98.781987999999998</c:v>
                </c:pt>
                <c:pt idx="2">
                  <c:v>-119.282659</c:v>
                </c:pt>
                <c:pt idx="3">
                  <c:v>-55.210189999999997</c:v>
                </c:pt>
                <c:pt idx="4">
                  <c:v>-80.921332000000007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0BB-4980-BFA0-CCDD4AFBE342}"/>
            </c:ext>
          </c:extLst>
        </c:ser>
        <c:ser>
          <c:idx val="2"/>
          <c:order val="2"/>
          <c:tx>
            <c:strRef>
              <c:f>Sheet1!$D$50</c:f>
              <c:strCache>
                <c:ptCount val="1"/>
                <c:pt idx="0">
                  <c:v>Max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Sheet1!$A$51:$A$55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Sheet1!$D$51:$D$55</c:f>
              <c:numCache>
                <c:formatCode>General</c:formatCode>
                <c:ptCount val="5"/>
                <c:pt idx="0">
                  <c:v>60.721293000000003</c:v>
                </c:pt>
                <c:pt idx="1">
                  <c:v>122.885808</c:v>
                </c:pt>
                <c:pt idx="2">
                  <c:v>195.06749600000001</c:v>
                </c:pt>
                <c:pt idx="3">
                  <c:v>202.474333</c:v>
                </c:pt>
                <c:pt idx="4">
                  <c:v>226.496668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0BB-4980-BFA0-CCDD4AFBE3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7510383"/>
        <c:axId val="246148175"/>
      </c:scatterChart>
      <c:valAx>
        <c:axId val="10075103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Investment</a:t>
                </a:r>
                <a:r>
                  <a:rPr lang="en-US" baseline="0"/>
                  <a:t> period (in months)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148175"/>
        <c:crosses val="autoZero"/>
        <c:crossBetween val="midCat"/>
      </c:valAx>
      <c:valAx>
        <c:axId val="246148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Outcome</a:t>
                </a:r>
                <a:r>
                  <a:rPr lang="en-US" baseline="0"/>
                  <a:t> (in dollars)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5103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Investment period VS Outcome for Google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Sheet1!$B$66</c:f>
              <c:strCache>
                <c:ptCount val="1"/>
                <c:pt idx="0">
                  <c:v>Mean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Sheet1!$A$67:$A$71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Sheet1!$B$67:$B$71</c:f>
              <c:numCache>
                <c:formatCode>General</c:formatCode>
                <c:ptCount val="5"/>
                <c:pt idx="0">
                  <c:v>10.45</c:v>
                </c:pt>
                <c:pt idx="1">
                  <c:v>27.98</c:v>
                </c:pt>
                <c:pt idx="2">
                  <c:v>73.95</c:v>
                </c:pt>
                <c:pt idx="3">
                  <c:v>100.48</c:v>
                </c:pt>
                <c:pt idx="4">
                  <c:v>122.37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3B3-4441-A1E8-81748BAB57A5}"/>
            </c:ext>
          </c:extLst>
        </c:ser>
        <c:ser>
          <c:idx val="1"/>
          <c:order val="1"/>
          <c:tx>
            <c:strRef>
              <c:f>Sheet1!$C$66</c:f>
              <c:strCache>
                <c:ptCount val="1"/>
                <c:pt idx="0">
                  <c:v>Min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Sheet1!$A$67:$A$71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Sheet1!$C$67:$C$71</c:f>
              <c:numCache>
                <c:formatCode>General</c:formatCode>
                <c:ptCount val="5"/>
                <c:pt idx="0">
                  <c:v>-276.20999999999998</c:v>
                </c:pt>
                <c:pt idx="1">
                  <c:v>-205.19</c:v>
                </c:pt>
                <c:pt idx="2">
                  <c:v>-112.11</c:v>
                </c:pt>
                <c:pt idx="3">
                  <c:v>-95.02</c:v>
                </c:pt>
                <c:pt idx="4">
                  <c:v>-54.99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3B3-4441-A1E8-81748BAB57A5}"/>
            </c:ext>
          </c:extLst>
        </c:ser>
        <c:ser>
          <c:idx val="2"/>
          <c:order val="2"/>
          <c:tx>
            <c:strRef>
              <c:f>Sheet1!$D$66</c:f>
              <c:strCache>
                <c:ptCount val="1"/>
                <c:pt idx="0">
                  <c:v>Max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Sheet1!$A$67:$A$71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</c:numCache>
            </c:numRef>
          </c:xVal>
          <c:yVal>
            <c:numRef>
              <c:f>Sheet1!$D$67:$D$71</c:f>
              <c:numCache>
                <c:formatCode>General</c:formatCode>
                <c:ptCount val="5"/>
                <c:pt idx="0">
                  <c:v>92.75</c:v>
                </c:pt>
                <c:pt idx="1">
                  <c:v>201.28</c:v>
                </c:pt>
                <c:pt idx="2">
                  <c:v>285.94</c:v>
                </c:pt>
                <c:pt idx="3">
                  <c:v>313.14999999999998</c:v>
                </c:pt>
                <c:pt idx="4">
                  <c:v>360.53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3B3-4441-A1E8-81748BAB57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4486207"/>
        <c:axId val="310427871"/>
      </c:scatterChart>
      <c:valAx>
        <c:axId val="5744862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Investment</a:t>
                </a:r>
                <a:r>
                  <a:rPr lang="en-US" baseline="0"/>
                  <a:t> period (in months)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427871"/>
        <c:crosses val="autoZero"/>
        <c:crossBetween val="midCat"/>
      </c:valAx>
      <c:valAx>
        <c:axId val="31042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Outcome</a:t>
                </a:r>
                <a:r>
                  <a:rPr lang="en-US" baseline="0"/>
                  <a:t> (in dollars)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4862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701B2-A6BE-4949-B647-43137B11E9D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A0AB936-1790-49C6-AC50-E8EE2F66C571}">
      <dgm:prSet/>
      <dgm:spPr/>
      <dgm:t>
        <a:bodyPr/>
        <a:lstStyle/>
        <a:p>
          <a:r>
            <a:rPr lang="en-US"/>
            <a:t>Is it profitable to invest on a single stock for a long time?</a:t>
          </a:r>
        </a:p>
      </dgm:t>
    </dgm:pt>
    <dgm:pt modelId="{4D972F23-6BB9-43C1-AE35-E4F100A315B4}" type="parTrans" cxnId="{CF6FD178-DBAA-44FF-81F1-1BFE520C7A0A}">
      <dgm:prSet/>
      <dgm:spPr/>
      <dgm:t>
        <a:bodyPr/>
        <a:lstStyle/>
        <a:p>
          <a:endParaRPr lang="en-US"/>
        </a:p>
      </dgm:t>
    </dgm:pt>
    <dgm:pt modelId="{FEA81EC4-C367-4775-86A0-0F378E47B2A7}" type="sibTrans" cxnId="{CF6FD178-DBAA-44FF-81F1-1BFE520C7A0A}">
      <dgm:prSet/>
      <dgm:spPr/>
      <dgm:t>
        <a:bodyPr/>
        <a:lstStyle/>
        <a:p>
          <a:endParaRPr lang="en-US"/>
        </a:p>
      </dgm:t>
    </dgm:pt>
    <dgm:pt modelId="{72FF4471-2452-49E6-96CD-8BBE9DF18EDB}">
      <dgm:prSet/>
      <dgm:spPr/>
      <dgm:t>
        <a:bodyPr/>
        <a:lstStyle/>
        <a:p>
          <a:r>
            <a:rPr lang="en-US"/>
            <a:t>Is it profitable to invest on all the stocks equally ?</a:t>
          </a:r>
        </a:p>
      </dgm:t>
    </dgm:pt>
    <dgm:pt modelId="{5A8B6644-8463-4121-8429-70C02FE696CC}" type="parTrans" cxnId="{5D2474F5-3772-4F3A-9D1D-FFC8D4EE0439}">
      <dgm:prSet/>
      <dgm:spPr/>
      <dgm:t>
        <a:bodyPr/>
        <a:lstStyle/>
        <a:p>
          <a:endParaRPr lang="en-US"/>
        </a:p>
      </dgm:t>
    </dgm:pt>
    <dgm:pt modelId="{42E62B66-EE5D-4940-A65B-3049CB265191}" type="sibTrans" cxnId="{5D2474F5-3772-4F3A-9D1D-FFC8D4EE0439}">
      <dgm:prSet/>
      <dgm:spPr/>
      <dgm:t>
        <a:bodyPr/>
        <a:lstStyle/>
        <a:p>
          <a:endParaRPr lang="en-US"/>
        </a:p>
      </dgm:t>
    </dgm:pt>
    <dgm:pt modelId="{6FABC798-EE91-4E54-AE2D-B8AC6A56D390}">
      <dgm:prSet/>
      <dgm:spPr/>
      <dgm:t>
        <a:bodyPr/>
        <a:lstStyle/>
        <a:p>
          <a:r>
            <a:rPr lang="en-US" dirty="0"/>
            <a:t>What is the major attribute affecting the stock value?</a:t>
          </a:r>
        </a:p>
      </dgm:t>
    </dgm:pt>
    <dgm:pt modelId="{77733CD4-0CC4-4837-B3E4-102691E6C029}" type="parTrans" cxnId="{AB84F607-E522-438D-A59A-C6E5F8C5601B}">
      <dgm:prSet/>
      <dgm:spPr/>
      <dgm:t>
        <a:bodyPr/>
        <a:lstStyle/>
        <a:p>
          <a:endParaRPr lang="en-US"/>
        </a:p>
      </dgm:t>
    </dgm:pt>
    <dgm:pt modelId="{C4A6A78A-8204-43A9-BCD1-1C5690C6C0EA}" type="sibTrans" cxnId="{AB84F607-E522-438D-A59A-C6E5F8C5601B}">
      <dgm:prSet/>
      <dgm:spPr/>
      <dgm:t>
        <a:bodyPr/>
        <a:lstStyle/>
        <a:p>
          <a:endParaRPr lang="en-US"/>
        </a:p>
      </dgm:t>
    </dgm:pt>
    <dgm:pt modelId="{8FD27DB7-8F4C-4002-A76A-3735B31F0AC6}">
      <dgm:prSet/>
      <dgm:spPr/>
      <dgm:t>
        <a:bodyPr/>
        <a:lstStyle/>
        <a:p>
          <a:r>
            <a:rPr lang="en-US"/>
            <a:t>Is it better to invest on long term basis or invest in regular intervals ?</a:t>
          </a:r>
        </a:p>
      </dgm:t>
    </dgm:pt>
    <dgm:pt modelId="{9AB8E33C-B4DA-48BD-950D-BD53192F68E4}" type="parTrans" cxnId="{BEC11B87-0F00-42E2-9A05-1237F3851C9A}">
      <dgm:prSet/>
      <dgm:spPr/>
      <dgm:t>
        <a:bodyPr/>
        <a:lstStyle/>
        <a:p>
          <a:endParaRPr lang="en-US"/>
        </a:p>
      </dgm:t>
    </dgm:pt>
    <dgm:pt modelId="{9AA9028B-9DF5-4CFD-BB0F-9BFCE48D0458}" type="sibTrans" cxnId="{BEC11B87-0F00-42E2-9A05-1237F3851C9A}">
      <dgm:prSet/>
      <dgm:spPr/>
      <dgm:t>
        <a:bodyPr/>
        <a:lstStyle/>
        <a:p>
          <a:endParaRPr lang="en-US"/>
        </a:p>
      </dgm:t>
    </dgm:pt>
    <dgm:pt modelId="{1EB813A0-CFFD-4AB1-9A52-4C257FEE6B86}" type="pres">
      <dgm:prSet presAssocID="{7AB701B2-A6BE-4949-B647-43137B11E9DA}" presName="root" presStyleCnt="0">
        <dgm:presLayoutVars>
          <dgm:dir/>
          <dgm:resizeHandles val="exact"/>
        </dgm:presLayoutVars>
      </dgm:prSet>
      <dgm:spPr/>
    </dgm:pt>
    <dgm:pt modelId="{107717EB-F74F-4AA8-B938-9592A3CD3B74}" type="pres">
      <dgm:prSet presAssocID="{CA0AB936-1790-49C6-AC50-E8EE2F66C571}" presName="compNode" presStyleCnt="0"/>
      <dgm:spPr/>
    </dgm:pt>
    <dgm:pt modelId="{B13D1D95-6B10-48D8-B138-BC53ADFB1492}" type="pres">
      <dgm:prSet presAssocID="{CA0AB936-1790-49C6-AC50-E8EE2F66C571}" presName="bgRect" presStyleLbl="bgShp" presStyleIdx="0" presStyleCnt="4"/>
      <dgm:spPr/>
    </dgm:pt>
    <dgm:pt modelId="{0628C49F-2388-43F2-8502-3EB5124704F8}" type="pres">
      <dgm:prSet presAssocID="{CA0AB936-1790-49C6-AC50-E8EE2F66C57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D11514AA-B0EA-4917-A6D1-4F7EAB531958}" type="pres">
      <dgm:prSet presAssocID="{CA0AB936-1790-49C6-AC50-E8EE2F66C571}" presName="spaceRect" presStyleCnt="0"/>
      <dgm:spPr/>
    </dgm:pt>
    <dgm:pt modelId="{C08D0749-8F3E-48D3-9B93-7BF2D08220CA}" type="pres">
      <dgm:prSet presAssocID="{CA0AB936-1790-49C6-AC50-E8EE2F66C571}" presName="parTx" presStyleLbl="revTx" presStyleIdx="0" presStyleCnt="4">
        <dgm:presLayoutVars>
          <dgm:chMax val="0"/>
          <dgm:chPref val="0"/>
        </dgm:presLayoutVars>
      </dgm:prSet>
      <dgm:spPr/>
    </dgm:pt>
    <dgm:pt modelId="{68CB44B6-1DDB-40A9-8B3C-85ABBFFBAF25}" type="pres">
      <dgm:prSet presAssocID="{FEA81EC4-C367-4775-86A0-0F378E47B2A7}" presName="sibTrans" presStyleCnt="0"/>
      <dgm:spPr/>
    </dgm:pt>
    <dgm:pt modelId="{5165A429-48D0-44CF-A730-BBEB5DEBD2FF}" type="pres">
      <dgm:prSet presAssocID="{72FF4471-2452-49E6-96CD-8BBE9DF18EDB}" presName="compNode" presStyleCnt="0"/>
      <dgm:spPr/>
    </dgm:pt>
    <dgm:pt modelId="{71A04DA7-6A51-42E5-B5D5-2B86DCC43AB2}" type="pres">
      <dgm:prSet presAssocID="{72FF4471-2452-49E6-96CD-8BBE9DF18EDB}" presName="bgRect" presStyleLbl="bgShp" presStyleIdx="1" presStyleCnt="4"/>
      <dgm:spPr/>
    </dgm:pt>
    <dgm:pt modelId="{5524C5CA-9F89-4C14-8DF8-7A48DFBD2DA7}" type="pres">
      <dgm:prSet presAssocID="{72FF4471-2452-49E6-96CD-8BBE9DF18ED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3DB8683-37D2-422F-9FC4-96A4FADF861B}" type="pres">
      <dgm:prSet presAssocID="{72FF4471-2452-49E6-96CD-8BBE9DF18EDB}" presName="spaceRect" presStyleCnt="0"/>
      <dgm:spPr/>
    </dgm:pt>
    <dgm:pt modelId="{3796754D-BD5F-4D36-AC24-FA3CAF8ACAFB}" type="pres">
      <dgm:prSet presAssocID="{72FF4471-2452-49E6-96CD-8BBE9DF18EDB}" presName="parTx" presStyleLbl="revTx" presStyleIdx="1" presStyleCnt="4">
        <dgm:presLayoutVars>
          <dgm:chMax val="0"/>
          <dgm:chPref val="0"/>
        </dgm:presLayoutVars>
      </dgm:prSet>
      <dgm:spPr/>
    </dgm:pt>
    <dgm:pt modelId="{80A22BF7-4F5B-4A28-9710-D1C29E28B7EA}" type="pres">
      <dgm:prSet presAssocID="{42E62B66-EE5D-4940-A65B-3049CB265191}" presName="sibTrans" presStyleCnt="0"/>
      <dgm:spPr/>
    </dgm:pt>
    <dgm:pt modelId="{DCA9EBD5-B232-4882-ABA0-83F1DDBF3CAB}" type="pres">
      <dgm:prSet presAssocID="{6FABC798-EE91-4E54-AE2D-B8AC6A56D390}" presName="compNode" presStyleCnt="0"/>
      <dgm:spPr/>
    </dgm:pt>
    <dgm:pt modelId="{ED513479-7F88-4129-A443-6B1A19B91D70}" type="pres">
      <dgm:prSet presAssocID="{6FABC798-EE91-4E54-AE2D-B8AC6A56D390}" presName="bgRect" presStyleLbl="bgShp" presStyleIdx="2" presStyleCnt="4"/>
      <dgm:spPr/>
    </dgm:pt>
    <dgm:pt modelId="{55288A01-BF91-47F1-9B94-801B727E8625}" type="pres">
      <dgm:prSet presAssocID="{6FABC798-EE91-4E54-AE2D-B8AC6A56D3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pee"/>
        </a:ext>
      </dgm:extLst>
    </dgm:pt>
    <dgm:pt modelId="{640E35D1-FDAA-4678-B2FD-F6F36225BE31}" type="pres">
      <dgm:prSet presAssocID="{6FABC798-EE91-4E54-AE2D-B8AC6A56D390}" presName="spaceRect" presStyleCnt="0"/>
      <dgm:spPr/>
    </dgm:pt>
    <dgm:pt modelId="{8B1910BC-77AF-4031-9614-07829EDF0AE9}" type="pres">
      <dgm:prSet presAssocID="{6FABC798-EE91-4E54-AE2D-B8AC6A56D390}" presName="parTx" presStyleLbl="revTx" presStyleIdx="2" presStyleCnt="4">
        <dgm:presLayoutVars>
          <dgm:chMax val="0"/>
          <dgm:chPref val="0"/>
        </dgm:presLayoutVars>
      </dgm:prSet>
      <dgm:spPr/>
    </dgm:pt>
    <dgm:pt modelId="{99A7E6DD-1918-4DCF-83E6-CE85482D3060}" type="pres">
      <dgm:prSet presAssocID="{C4A6A78A-8204-43A9-BCD1-1C5690C6C0EA}" presName="sibTrans" presStyleCnt="0"/>
      <dgm:spPr/>
    </dgm:pt>
    <dgm:pt modelId="{9CA0B04D-B909-42F7-BFE7-77EA4DD7D2B0}" type="pres">
      <dgm:prSet presAssocID="{8FD27DB7-8F4C-4002-A76A-3735B31F0AC6}" presName="compNode" presStyleCnt="0"/>
      <dgm:spPr/>
    </dgm:pt>
    <dgm:pt modelId="{2739ED02-FCEC-4680-9505-3F5D85C80D1E}" type="pres">
      <dgm:prSet presAssocID="{8FD27DB7-8F4C-4002-A76A-3735B31F0AC6}" presName="bgRect" presStyleLbl="bgShp" presStyleIdx="3" presStyleCnt="4"/>
      <dgm:spPr/>
    </dgm:pt>
    <dgm:pt modelId="{0681A360-50FB-4F15-B1B2-E057B6FDF2FC}" type="pres">
      <dgm:prSet presAssocID="{8FD27DB7-8F4C-4002-A76A-3735B31F0AC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B03FDB96-3249-4316-A981-BAB4B39A59BF}" type="pres">
      <dgm:prSet presAssocID="{8FD27DB7-8F4C-4002-A76A-3735B31F0AC6}" presName="spaceRect" presStyleCnt="0"/>
      <dgm:spPr/>
    </dgm:pt>
    <dgm:pt modelId="{92887779-527C-49D9-A679-89C60B53858C}" type="pres">
      <dgm:prSet presAssocID="{8FD27DB7-8F4C-4002-A76A-3735B31F0AC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71EDA04-5788-46D7-BA5C-19C581FD753C}" type="presOf" srcId="{72FF4471-2452-49E6-96CD-8BBE9DF18EDB}" destId="{3796754D-BD5F-4D36-AC24-FA3CAF8ACAFB}" srcOrd="0" destOrd="0" presId="urn:microsoft.com/office/officeart/2018/2/layout/IconVerticalSolidList"/>
    <dgm:cxn modelId="{AB84F607-E522-438D-A59A-C6E5F8C5601B}" srcId="{7AB701B2-A6BE-4949-B647-43137B11E9DA}" destId="{6FABC798-EE91-4E54-AE2D-B8AC6A56D390}" srcOrd="2" destOrd="0" parTransId="{77733CD4-0CC4-4837-B3E4-102691E6C029}" sibTransId="{C4A6A78A-8204-43A9-BCD1-1C5690C6C0EA}"/>
    <dgm:cxn modelId="{DAFDF660-CB10-4BAA-9B2B-5A7610A7503C}" type="presOf" srcId="{CA0AB936-1790-49C6-AC50-E8EE2F66C571}" destId="{C08D0749-8F3E-48D3-9B93-7BF2D08220CA}" srcOrd="0" destOrd="0" presId="urn:microsoft.com/office/officeart/2018/2/layout/IconVerticalSolidList"/>
    <dgm:cxn modelId="{D6CA5149-D93D-4432-A1C5-58D00E5ACCE1}" type="presOf" srcId="{8FD27DB7-8F4C-4002-A76A-3735B31F0AC6}" destId="{92887779-527C-49D9-A679-89C60B53858C}" srcOrd="0" destOrd="0" presId="urn:microsoft.com/office/officeart/2018/2/layout/IconVerticalSolidList"/>
    <dgm:cxn modelId="{CF6FD178-DBAA-44FF-81F1-1BFE520C7A0A}" srcId="{7AB701B2-A6BE-4949-B647-43137B11E9DA}" destId="{CA0AB936-1790-49C6-AC50-E8EE2F66C571}" srcOrd="0" destOrd="0" parTransId="{4D972F23-6BB9-43C1-AE35-E4F100A315B4}" sibTransId="{FEA81EC4-C367-4775-86A0-0F378E47B2A7}"/>
    <dgm:cxn modelId="{BEC11B87-0F00-42E2-9A05-1237F3851C9A}" srcId="{7AB701B2-A6BE-4949-B647-43137B11E9DA}" destId="{8FD27DB7-8F4C-4002-A76A-3735B31F0AC6}" srcOrd="3" destOrd="0" parTransId="{9AB8E33C-B4DA-48BD-950D-BD53192F68E4}" sibTransId="{9AA9028B-9DF5-4CFD-BB0F-9BFCE48D0458}"/>
    <dgm:cxn modelId="{479531EF-9E5B-4718-A9B0-0439A9073DEB}" type="presOf" srcId="{7AB701B2-A6BE-4949-B647-43137B11E9DA}" destId="{1EB813A0-CFFD-4AB1-9A52-4C257FEE6B86}" srcOrd="0" destOrd="0" presId="urn:microsoft.com/office/officeart/2018/2/layout/IconVerticalSolidList"/>
    <dgm:cxn modelId="{5D2474F5-3772-4F3A-9D1D-FFC8D4EE0439}" srcId="{7AB701B2-A6BE-4949-B647-43137B11E9DA}" destId="{72FF4471-2452-49E6-96CD-8BBE9DF18EDB}" srcOrd="1" destOrd="0" parTransId="{5A8B6644-8463-4121-8429-70C02FE696CC}" sibTransId="{42E62B66-EE5D-4940-A65B-3049CB265191}"/>
    <dgm:cxn modelId="{8BAAA2F6-E813-427C-B67E-FCDDFF54BB8A}" type="presOf" srcId="{6FABC798-EE91-4E54-AE2D-B8AC6A56D390}" destId="{8B1910BC-77AF-4031-9614-07829EDF0AE9}" srcOrd="0" destOrd="0" presId="urn:microsoft.com/office/officeart/2018/2/layout/IconVerticalSolidList"/>
    <dgm:cxn modelId="{BF204575-6034-4EFB-B7AF-801571CF3E7E}" type="presParOf" srcId="{1EB813A0-CFFD-4AB1-9A52-4C257FEE6B86}" destId="{107717EB-F74F-4AA8-B938-9592A3CD3B74}" srcOrd="0" destOrd="0" presId="urn:microsoft.com/office/officeart/2018/2/layout/IconVerticalSolidList"/>
    <dgm:cxn modelId="{1BED1FDC-7385-40FE-A9C0-43F3CC1F9ACB}" type="presParOf" srcId="{107717EB-F74F-4AA8-B938-9592A3CD3B74}" destId="{B13D1D95-6B10-48D8-B138-BC53ADFB1492}" srcOrd="0" destOrd="0" presId="urn:microsoft.com/office/officeart/2018/2/layout/IconVerticalSolidList"/>
    <dgm:cxn modelId="{4C4FA7E6-3007-42DB-8EA1-56ADA49FD5AE}" type="presParOf" srcId="{107717EB-F74F-4AA8-B938-9592A3CD3B74}" destId="{0628C49F-2388-43F2-8502-3EB5124704F8}" srcOrd="1" destOrd="0" presId="urn:microsoft.com/office/officeart/2018/2/layout/IconVerticalSolidList"/>
    <dgm:cxn modelId="{1C63957D-2C1F-4682-BAA9-2FC631EBC9AF}" type="presParOf" srcId="{107717EB-F74F-4AA8-B938-9592A3CD3B74}" destId="{D11514AA-B0EA-4917-A6D1-4F7EAB531958}" srcOrd="2" destOrd="0" presId="urn:microsoft.com/office/officeart/2018/2/layout/IconVerticalSolidList"/>
    <dgm:cxn modelId="{563F7CC3-4A46-4F61-AD91-B013810F2450}" type="presParOf" srcId="{107717EB-F74F-4AA8-B938-9592A3CD3B74}" destId="{C08D0749-8F3E-48D3-9B93-7BF2D08220CA}" srcOrd="3" destOrd="0" presId="urn:microsoft.com/office/officeart/2018/2/layout/IconVerticalSolidList"/>
    <dgm:cxn modelId="{5DD8DF38-AAB0-48F7-9F4E-3AF952378CCF}" type="presParOf" srcId="{1EB813A0-CFFD-4AB1-9A52-4C257FEE6B86}" destId="{68CB44B6-1DDB-40A9-8B3C-85ABBFFBAF25}" srcOrd="1" destOrd="0" presId="urn:microsoft.com/office/officeart/2018/2/layout/IconVerticalSolidList"/>
    <dgm:cxn modelId="{8A5DEF5B-2E6E-45CD-BC79-6CBDEA2D09EE}" type="presParOf" srcId="{1EB813A0-CFFD-4AB1-9A52-4C257FEE6B86}" destId="{5165A429-48D0-44CF-A730-BBEB5DEBD2FF}" srcOrd="2" destOrd="0" presId="urn:microsoft.com/office/officeart/2018/2/layout/IconVerticalSolidList"/>
    <dgm:cxn modelId="{3086E94D-5232-4ABF-9CC3-13815467C426}" type="presParOf" srcId="{5165A429-48D0-44CF-A730-BBEB5DEBD2FF}" destId="{71A04DA7-6A51-42E5-B5D5-2B86DCC43AB2}" srcOrd="0" destOrd="0" presId="urn:microsoft.com/office/officeart/2018/2/layout/IconVerticalSolidList"/>
    <dgm:cxn modelId="{C0E1CDED-0CEC-488F-B3B2-96CA4F04620B}" type="presParOf" srcId="{5165A429-48D0-44CF-A730-BBEB5DEBD2FF}" destId="{5524C5CA-9F89-4C14-8DF8-7A48DFBD2DA7}" srcOrd="1" destOrd="0" presId="urn:microsoft.com/office/officeart/2018/2/layout/IconVerticalSolidList"/>
    <dgm:cxn modelId="{A44FEBE0-6BCD-4A17-876D-816A1B316D4F}" type="presParOf" srcId="{5165A429-48D0-44CF-A730-BBEB5DEBD2FF}" destId="{03DB8683-37D2-422F-9FC4-96A4FADF861B}" srcOrd="2" destOrd="0" presId="urn:microsoft.com/office/officeart/2018/2/layout/IconVerticalSolidList"/>
    <dgm:cxn modelId="{D856A5B7-1621-4271-8A44-0901E60AC18F}" type="presParOf" srcId="{5165A429-48D0-44CF-A730-BBEB5DEBD2FF}" destId="{3796754D-BD5F-4D36-AC24-FA3CAF8ACAFB}" srcOrd="3" destOrd="0" presId="urn:microsoft.com/office/officeart/2018/2/layout/IconVerticalSolidList"/>
    <dgm:cxn modelId="{32D5C0DE-B843-403E-8E2A-F89479557341}" type="presParOf" srcId="{1EB813A0-CFFD-4AB1-9A52-4C257FEE6B86}" destId="{80A22BF7-4F5B-4A28-9710-D1C29E28B7EA}" srcOrd="3" destOrd="0" presId="urn:microsoft.com/office/officeart/2018/2/layout/IconVerticalSolidList"/>
    <dgm:cxn modelId="{45DC39C3-CB19-48A0-8FF9-3F4E209410DB}" type="presParOf" srcId="{1EB813A0-CFFD-4AB1-9A52-4C257FEE6B86}" destId="{DCA9EBD5-B232-4882-ABA0-83F1DDBF3CAB}" srcOrd="4" destOrd="0" presId="urn:microsoft.com/office/officeart/2018/2/layout/IconVerticalSolidList"/>
    <dgm:cxn modelId="{8C5B2E3A-A74E-4CD9-8023-1C7A98CDEAA9}" type="presParOf" srcId="{DCA9EBD5-B232-4882-ABA0-83F1DDBF3CAB}" destId="{ED513479-7F88-4129-A443-6B1A19B91D70}" srcOrd="0" destOrd="0" presId="urn:microsoft.com/office/officeart/2018/2/layout/IconVerticalSolidList"/>
    <dgm:cxn modelId="{14A65B1E-5729-43D5-AF07-1577C07CF261}" type="presParOf" srcId="{DCA9EBD5-B232-4882-ABA0-83F1DDBF3CAB}" destId="{55288A01-BF91-47F1-9B94-801B727E8625}" srcOrd="1" destOrd="0" presId="urn:microsoft.com/office/officeart/2018/2/layout/IconVerticalSolidList"/>
    <dgm:cxn modelId="{5F624FA0-8AE2-4FB4-BA3A-621F09355C2A}" type="presParOf" srcId="{DCA9EBD5-B232-4882-ABA0-83F1DDBF3CAB}" destId="{640E35D1-FDAA-4678-B2FD-F6F36225BE31}" srcOrd="2" destOrd="0" presId="urn:microsoft.com/office/officeart/2018/2/layout/IconVerticalSolidList"/>
    <dgm:cxn modelId="{59202171-CBE0-4E64-82E6-DE18DFCC4549}" type="presParOf" srcId="{DCA9EBD5-B232-4882-ABA0-83F1DDBF3CAB}" destId="{8B1910BC-77AF-4031-9614-07829EDF0AE9}" srcOrd="3" destOrd="0" presId="urn:microsoft.com/office/officeart/2018/2/layout/IconVerticalSolidList"/>
    <dgm:cxn modelId="{8337AF97-EAFB-4813-A417-FDF599AC9976}" type="presParOf" srcId="{1EB813A0-CFFD-4AB1-9A52-4C257FEE6B86}" destId="{99A7E6DD-1918-4DCF-83E6-CE85482D3060}" srcOrd="5" destOrd="0" presId="urn:microsoft.com/office/officeart/2018/2/layout/IconVerticalSolidList"/>
    <dgm:cxn modelId="{DF1B18C4-0993-4CDE-A9DB-C212941347BC}" type="presParOf" srcId="{1EB813A0-CFFD-4AB1-9A52-4C257FEE6B86}" destId="{9CA0B04D-B909-42F7-BFE7-77EA4DD7D2B0}" srcOrd="6" destOrd="0" presId="urn:microsoft.com/office/officeart/2018/2/layout/IconVerticalSolidList"/>
    <dgm:cxn modelId="{0651C5DD-4640-457C-B3B7-DE61E34D3C47}" type="presParOf" srcId="{9CA0B04D-B909-42F7-BFE7-77EA4DD7D2B0}" destId="{2739ED02-FCEC-4680-9505-3F5D85C80D1E}" srcOrd="0" destOrd="0" presId="urn:microsoft.com/office/officeart/2018/2/layout/IconVerticalSolidList"/>
    <dgm:cxn modelId="{A3407291-212C-457A-88D2-A4226FF7638C}" type="presParOf" srcId="{9CA0B04D-B909-42F7-BFE7-77EA4DD7D2B0}" destId="{0681A360-50FB-4F15-B1B2-E057B6FDF2FC}" srcOrd="1" destOrd="0" presId="urn:microsoft.com/office/officeart/2018/2/layout/IconVerticalSolidList"/>
    <dgm:cxn modelId="{5B07C3E6-06B8-4DFA-A19B-2FBAB1F44944}" type="presParOf" srcId="{9CA0B04D-B909-42F7-BFE7-77EA4DD7D2B0}" destId="{B03FDB96-3249-4316-A981-BAB4B39A59BF}" srcOrd="2" destOrd="0" presId="urn:microsoft.com/office/officeart/2018/2/layout/IconVerticalSolidList"/>
    <dgm:cxn modelId="{729FB640-9E9E-40DD-B5E4-6EF31C44E4C5}" type="presParOf" srcId="{9CA0B04D-B909-42F7-BFE7-77EA4DD7D2B0}" destId="{92887779-527C-49D9-A679-89C60B5385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D1D95-6B10-48D8-B138-BC53ADFB1492}">
      <dsp:nvSpPr>
        <dsp:cNvPr id="0" name=""/>
        <dsp:cNvSpPr/>
      </dsp:nvSpPr>
      <dsp:spPr>
        <a:xfrm>
          <a:off x="0" y="2515"/>
          <a:ext cx="6831118" cy="12747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8C49F-2388-43F2-8502-3EB5124704F8}">
      <dsp:nvSpPr>
        <dsp:cNvPr id="0" name=""/>
        <dsp:cNvSpPr/>
      </dsp:nvSpPr>
      <dsp:spPr>
        <a:xfrm>
          <a:off x="385599" y="289324"/>
          <a:ext cx="701090" cy="7010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D0749-8F3E-48D3-9B93-7BF2D08220CA}">
      <dsp:nvSpPr>
        <dsp:cNvPr id="0" name=""/>
        <dsp:cNvSpPr/>
      </dsp:nvSpPr>
      <dsp:spPr>
        <a:xfrm>
          <a:off x="1472289" y="2515"/>
          <a:ext cx="5358828" cy="1274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907" tIns="134907" rIns="134907" bIns="1349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Is it profitable to invest on a single stock for a long time?</a:t>
          </a:r>
        </a:p>
      </dsp:txBody>
      <dsp:txXfrm>
        <a:off x="1472289" y="2515"/>
        <a:ext cx="5358828" cy="1274709"/>
      </dsp:txXfrm>
    </dsp:sp>
    <dsp:sp modelId="{71A04DA7-6A51-42E5-B5D5-2B86DCC43AB2}">
      <dsp:nvSpPr>
        <dsp:cNvPr id="0" name=""/>
        <dsp:cNvSpPr/>
      </dsp:nvSpPr>
      <dsp:spPr>
        <a:xfrm>
          <a:off x="0" y="1595902"/>
          <a:ext cx="6831118" cy="12747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4C5CA-9F89-4C14-8DF8-7A48DFBD2DA7}">
      <dsp:nvSpPr>
        <dsp:cNvPr id="0" name=""/>
        <dsp:cNvSpPr/>
      </dsp:nvSpPr>
      <dsp:spPr>
        <a:xfrm>
          <a:off x="385599" y="1882711"/>
          <a:ext cx="701090" cy="7010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6754D-BD5F-4D36-AC24-FA3CAF8ACAFB}">
      <dsp:nvSpPr>
        <dsp:cNvPr id="0" name=""/>
        <dsp:cNvSpPr/>
      </dsp:nvSpPr>
      <dsp:spPr>
        <a:xfrm>
          <a:off x="1472289" y="1595902"/>
          <a:ext cx="5358828" cy="1274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907" tIns="134907" rIns="134907" bIns="1349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Is it profitable to invest on all the stocks equally ?</a:t>
          </a:r>
        </a:p>
      </dsp:txBody>
      <dsp:txXfrm>
        <a:off x="1472289" y="1595902"/>
        <a:ext cx="5358828" cy="1274709"/>
      </dsp:txXfrm>
    </dsp:sp>
    <dsp:sp modelId="{ED513479-7F88-4129-A443-6B1A19B91D70}">
      <dsp:nvSpPr>
        <dsp:cNvPr id="0" name=""/>
        <dsp:cNvSpPr/>
      </dsp:nvSpPr>
      <dsp:spPr>
        <a:xfrm>
          <a:off x="0" y="3189289"/>
          <a:ext cx="6831118" cy="12747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88A01-BF91-47F1-9B94-801B727E8625}">
      <dsp:nvSpPr>
        <dsp:cNvPr id="0" name=""/>
        <dsp:cNvSpPr/>
      </dsp:nvSpPr>
      <dsp:spPr>
        <a:xfrm>
          <a:off x="385599" y="3476098"/>
          <a:ext cx="701090" cy="7010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910BC-77AF-4031-9614-07829EDF0AE9}">
      <dsp:nvSpPr>
        <dsp:cNvPr id="0" name=""/>
        <dsp:cNvSpPr/>
      </dsp:nvSpPr>
      <dsp:spPr>
        <a:xfrm>
          <a:off x="1472289" y="3189289"/>
          <a:ext cx="5358828" cy="1274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907" tIns="134907" rIns="134907" bIns="1349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What is the major attribute affecting the stock value?</a:t>
          </a:r>
        </a:p>
      </dsp:txBody>
      <dsp:txXfrm>
        <a:off x="1472289" y="3189289"/>
        <a:ext cx="5358828" cy="1274709"/>
      </dsp:txXfrm>
    </dsp:sp>
    <dsp:sp modelId="{2739ED02-FCEC-4680-9505-3F5D85C80D1E}">
      <dsp:nvSpPr>
        <dsp:cNvPr id="0" name=""/>
        <dsp:cNvSpPr/>
      </dsp:nvSpPr>
      <dsp:spPr>
        <a:xfrm>
          <a:off x="0" y="4782676"/>
          <a:ext cx="6831118" cy="12747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81A360-50FB-4F15-B1B2-E057B6FDF2FC}">
      <dsp:nvSpPr>
        <dsp:cNvPr id="0" name=""/>
        <dsp:cNvSpPr/>
      </dsp:nvSpPr>
      <dsp:spPr>
        <a:xfrm>
          <a:off x="385599" y="5069485"/>
          <a:ext cx="701090" cy="7010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87779-527C-49D9-A679-89C60B53858C}">
      <dsp:nvSpPr>
        <dsp:cNvPr id="0" name=""/>
        <dsp:cNvSpPr/>
      </dsp:nvSpPr>
      <dsp:spPr>
        <a:xfrm>
          <a:off x="1472289" y="4782676"/>
          <a:ext cx="5358828" cy="1274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907" tIns="134907" rIns="134907" bIns="1349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Is it better to invest on long term basis or invest in regular intervals ?</a:t>
          </a:r>
        </a:p>
      </dsp:txBody>
      <dsp:txXfrm>
        <a:off x="1472289" y="4782676"/>
        <a:ext cx="5358828" cy="1274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5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6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8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5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2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4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1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0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5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0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9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2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1BC39E-6526-4299-AE1B-2ED3CDDCA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6"/>
            <a:ext cx="5414255" cy="4513361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chemeClr val="tx2">
                    <a:alpha val="80000"/>
                  </a:schemeClr>
                </a:solidFill>
              </a:rPr>
              <a:t>Stock Market Analysis and Prediction</a:t>
            </a:r>
          </a:p>
        </p:txBody>
      </p:sp>
      <p:pic>
        <p:nvPicPr>
          <p:cNvPr id="28" name="Picture 2" descr="Graph on document with pen">
            <a:extLst>
              <a:ext uri="{FF2B5EF4-FFF2-40B4-BE49-F238E27FC236}">
                <a16:creationId xmlns:a16="http://schemas.microsoft.com/office/drawing/2014/main" id="{33CE4310-4A16-4CF1-A8A9-FF95264C8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99" r="13877" b="-1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 194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5" name="Freeform: Shape 264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8" name="Rectangle 297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2" name="Right Triangle 301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Freeform: Shape 303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4554328"/>
            <a:ext cx="1219791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itle 1">
            <a:extLst>
              <a:ext uri="{FF2B5EF4-FFF2-40B4-BE49-F238E27FC236}">
                <a16:creationId xmlns:a16="http://schemas.microsoft.com/office/drawing/2014/main" id="{121D73B8-609C-4935-B50B-9868F6EA7410}"/>
              </a:ext>
            </a:extLst>
          </p:cNvPr>
          <p:cNvSpPr txBox="1">
            <a:spLocks/>
          </p:cNvSpPr>
          <p:nvPr/>
        </p:nvSpPr>
        <p:spPr>
          <a:xfrm>
            <a:off x="453142" y="168275"/>
            <a:ext cx="6542916" cy="2574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200">
                <a:solidFill>
                  <a:schemeClr val="tx2"/>
                </a:solidFill>
              </a:rPr>
              <a:t>Is it profitable to invest on a single stock for a long time?</a:t>
            </a:r>
            <a:br>
              <a:rPr lang="en-US" sz="4200">
                <a:solidFill>
                  <a:schemeClr val="tx2"/>
                </a:solidFill>
              </a:rPr>
            </a:br>
            <a:endParaRPr lang="en-US" sz="4200">
              <a:solidFill>
                <a:schemeClr val="tx2"/>
              </a:solidFill>
            </a:endParaRPr>
          </a:p>
        </p:txBody>
      </p:sp>
      <p:graphicFrame>
        <p:nvGraphicFramePr>
          <p:cNvPr id="148" name="Table 4">
            <a:extLst>
              <a:ext uri="{FF2B5EF4-FFF2-40B4-BE49-F238E27FC236}">
                <a16:creationId xmlns:a16="http://schemas.microsoft.com/office/drawing/2014/main" id="{AB80A935-4E6E-4EB5-B15E-D80D0B82CD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561178"/>
              </p:ext>
            </p:extLst>
          </p:nvPr>
        </p:nvGraphicFramePr>
        <p:xfrm>
          <a:off x="537944" y="2484535"/>
          <a:ext cx="7842615" cy="322472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284940">
                  <a:extLst>
                    <a:ext uri="{9D8B030D-6E8A-4147-A177-3AD203B41FA5}">
                      <a16:colId xmlns:a16="http://schemas.microsoft.com/office/drawing/2014/main" val="663687015"/>
                    </a:ext>
                  </a:extLst>
                </a:gridCol>
                <a:gridCol w="1376542">
                  <a:extLst>
                    <a:ext uri="{9D8B030D-6E8A-4147-A177-3AD203B41FA5}">
                      <a16:colId xmlns:a16="http://schemas.microsoft.com/office/drawing/2014/main" val="1352247587"/>
                    </a:ext>
                  </a:extLst>
                </a:gridCol>
                <a:gridCol w="1376542">
                  <a:extLst>
                    <a:ext uri="{9D8B030D-6E8A-4147-A177-3AD203B41FA5}">
                      <a16:colId xmlns:a16="http://schemas.microsoft.com/office/drawing/2014/main" val="4219571544"/>
                    </a:ext>
                  </a:extLst>
                </a:gridCol>
                <a:gridCol w="1046394">
                  <a:extLst>
                    <a:ext uri="{9D8B030D-6E8A-4147-A177-3AD203B41FA5}">
                      <a16:colId xmlns:a16="http://schemas.microsoft.com/office/drawing/2014/main" val="3471886371"/>
                    </a:ext>
                  </a:extLst>
                </a:gridCol>
                <a:gridCol w="2758197">
                  <a:extLst>
                    <a:ext uri="{9D8B030D-6E8A-4147-A177-3AD203B41FA5}">
                      <a16:colId xmlns:a16="http://schemas.microsoft.com/office/drawing/2014/main" val="3843330354"/>
                    </a:ext>
                  </a:extLst>
                </a:gridCol>
              </a:tblGrid>
              <a:tr h="703327">
                <a:tc>
                  <a:txBody>
                    <a:bodyPr/>
                    <a:lstStyle/>
                    <a:p>
                      <a:r>
                        <a:rPr lang="en-US" sz="1600" b="1" cap="none" spc="0">
                          <a:solidFill>
                            <a:schemeClr val="bg1"/>
                          </a:solidFill>
                        </a:rPr>
                        <a:t>STOCK</a:t>
                      </a:r>
                    </a:p>
                  </a:txBody>
                  <a:tcPr marL="76945" marR="54961" marT="109922" marB="10992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cap="none" spc="0">
                          <a:solidFill>
                            <a:schemeClr val="bg1"/>
                          </a:solidFill>
                        </a:rPr>
                        <a:t>3 MONTHS</a:t>
                      </a:r>
                    </a:p>
                  </a:txBody>
                  <a:tcPr marL="76945" marR="54961" marT="109922" marB="10992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cap="none" spc="0">
                          <a:solidFill>
                            <a:schemeClr val="bg1"/>
                          </a:solidFill>
                        </a:rPr>
                        <a:t>6 MONTHS</a:t>
                      </a:r>
                    </a:p>
                  </a:txBody>
                  <a:tcPr marL="76945" marR="54961" marT="109922" marB="10992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cap="none" spc="0">
                          <a:solidFill>
                            <a:schemeClr val="bg1"/>
                          </a:solidFill>
                        </a:rPr>
                        <a:t>1 YEAR</a:t>
                      </a:r>
                    </a:p>
                  </a:txBody>
                  <a:tcPr marL="76945" marR="54961" marT="109922" marB="10992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cap="none" spc="0">
                          <a:solidFill>
                            <a:schemeClr val="bg1"/>
                          </a:solidFill>
                        </a:rPr>
                        <a:t>Probability of profit for 1 year</a:t>
                      </a:r>
                    </a:p>
                  </a:txBody>
                  <a:tcPr marL="76945" marR="54961" marT="109922" marB="10992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37929"/>
                  </a:ext>
                </a:extLst>
              </a:tr>
              <a:tr h="503441"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FACEBOOK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$1.91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$5.53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$9.75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0.54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938029"/>
                  </a:ext>
                </a:extLst>
              </a:tr>
              <a:tr h="503441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$11.17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$26.02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$44.00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0.83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828995"/>
                  </a:ext>
                </a:extLst>
              </a:tr>
              <a:tr h="503441">
                <a:tc>
                  <a:txBody>
                    <a:bodyPr/>
                    <a:lstStyle/>
                    <a:p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AMAZON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$103.05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$200.66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cap="none" spc="0" dirty="0">
                          <a:solidFill>
                            <a:schemeClr val="tx1"/>
                          </a:solidFill>
                        </a:rPr>
                        <a:t>$351.71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0.87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524721"/>
                  </a:ext>
                </a:extLst>
              </a:tr>
              <a:tr h="503441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NETFLIX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$20.30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$37.51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$56.42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0.75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094855"/>
                  </a:ext>
                </a:extLst>
              </a:tr>
              <a:tr h="503441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GOOGLE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$27.99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$73.95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$122.37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0.79</a:t>
                      </a:r>
                    </a:p>
                  </a:txBody>
                  <a:tcPr marL="76945" marR="54961" marT="129706" marB="1099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25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274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56" name="Rectangle 255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0" name="Right Triangle 259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reeform: Shape 261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4554328"/>
            <a:ext cx="1219791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itle 1">
            <a:extLst>
              <a:ext uri="{FF2B5EF4-FFF2-40B4-BE49-F238E27FC236}">
                <a16:creationId xmlns:a16="http://schemas.microsoft.com/office/drawing/2014/main" id="{22C577C2-A2F4-4BB1-871E-766D59FD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168275"/>
            <a:ext cx="6542916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>
                <a:solidFill>
                  <a:schemeClr val="tx2"/>
                </a:solidFill>
              </a:rPr>
              <a:t>Is it profitable to invest on all the stocks equally ?</a:t>
            </a:r>
            <a:br>
              <a:rPr lang="en-US" sz="4200">
                <a:solidFill>
                  <a:schemeClr val="tx2"/>
                </a:solidFill>
              </a:rPr>
            </a:br>
            <a:endParaRPr lang="en-US" sz="4200">
              <a:solidFill>
                <a:schemeClr val="tx2"/>
              </a:solidFill>
            </a:endParaRPr>
          </a:p>
        </p:txBody>
      </p:sp>
      <p:graphicFrame>
        <p:nvGraphicFramePr>
          <p:cNvPr id="148" name="Table 8">
            <a:extLst>
              <a:ext uri="{FF2B5EF4-FFF2-40B4-BE49-F238E27FC236}">
                <a16:creationId xmlns:a16="http://schemas.microsoft.com/office/drawing/2014/main" id="{EF49C526-B1C2-4863-A6C8-8EEF1EAF81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961374"/>
              </p:ext>
            </p:extLst>
          </p:nvPr>
        </p:nvGraphicFramePr>
        <p:xfrm>
          <a:off x="488575" y="2078968"/>
          <a:ext cx="9666337" cy="3836340"/>
        </p:xfrm>
        <a:graphic>
          <a:graphicData uri="http://schemas.openxmlformats.org/drawingml/2006/table">
            <a:tbl>
              <a:tblPr firstRow="1" lastRow="1" bandRow="1">
                <a:noFill/>
                <a:tableStyleId>{5C22544A-7EE6-4342-B048-85BDC9FD1C3A}</a:tableStyleId>
              </a:tblPr>
              <a:tblGrid>
                <a:gridCol w="1666463">
                  <a:extLst>
                    <a:ext uri="{9D8B030D-6E8A-4147-A177-3AD203B41FA5}">
                      <a16:colId xmlns:a16="http://schemas.microsoft.com/office/drawing/2014/main" val="2008988585"/>
                    </a:ext>
                  </a:extLst>
                </a:gridCol>
                <a:gridCol w="1521523">
                  <a:extLst>
                    <a:ext uri="{9D8B030D-6E8A-4147-A177-3AD203B41FA5}">
                      <a16:colId xmlns:a16="http://schemas.microsoft.com/office/drawing/2014/main" val="574875847"/>
                    </a:ext>
                  </a:extLst>
                </a:gridCol>
                <a:gridCol w="1635536">
                  <a:extLst>
                    <a:ext uri="{9D8B030D-6E8A-4147-A177-3AD203B41FA5}">
                      <a16:colId xmlns:a16="http://schemas.microsoft.com/office/drawing/2014/main" val="2174765453"/>
                    </a:ext>
                  </a:extLst>
                </a:gridCol>
                <a:gridCol w="1635536">
                  <a:extLst>
                    <a:ext uri="{9D8B030D-6E8A-4147-A177-3AD203B41FA5}">
                      <a16:colId xmlns:a16="http://schemas.microsoft.com/office/drawing/2014/main" val="2694762988"/>
                    </a:ext>
                  </a:extLst>
                </a:gridCol>
                <a:gridCol w="1635536">
                  <a:extLst>
                    <a:ext uri="{9D8B030D-6E8A-4147-A177-3AD203B41FA5}">
                      <a16:colId xmlns:a16="http://schemas.microsoft.com/office/drawing/2014/main" val="2168801303"/>
                    </a:ext>
                  </a:extLst>
                </a:gridCol>
                <a:gridCol w="1571743">
                  <a:extLst>
                    <a:ext uri="{9D8B030D-6E8A-4147-A177-3AD203B41FA5}">
                      <a16:colId xmlns:a16="http://schemas.microsoft.com/office/drawing/2014/main" val="3382772141"/>
                    </a:ext>
                  </a:extLst>
                </a:gridCol>
              </a:tblGrid>
              <a:tr h="682772">
                <a:tc>
                  <a:txBody>
                    <a:bodyPr/>
                    <a:lstStyle/>
                    <a:p>
                      <a:r>
                        <a:rPr lang="en-US" sz="1600" b="0" cap="all" spc="150">
                          <a:solidFill>
                            <a:schemeClr val="lt1"/>
                          </a:solidFill>
                        </a:rPr>
                        <a:t>STOCK</a:t>
                      </a:r>
                    </a:p>
                  </a:txBody>
                  <a:tcPr marL="117270" marR="117270" marT="117270" marB="117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>
                          <a:solidFill>
                            <a:schemeClr val="lt1"/>
                          </a:solidFill>
                        </a:rPr>
                        <a:t>P(1 month)</a:t>
                      </a:r>
                    </a:p>
                  </a:txBody>
                  <a:tcPr marL="117270" marR="117270" marT="117270" marB="117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>
                          <a:solidFill>
                            <a:schemeClr val="lt1"/>
                          </a:solidFill>
                        </a:rPr>
                        <a:t>P(3 months)</a:t>
                      </a:r>
                    </a:p>
                  </a:txBody>
                  <a:tcPr marL="117270" marR="117270" marT="117270" marB="117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>
                          <a:solidFill>
                            <a:schemeClr val="lt1"/>
                          </a:solidFill>
                        </a:rPr>
                        <a:t>P(6 months)</a:t>
                      </a:r>
                    </a:p>
                  </a:txBody>
                  <a:tcPr marL="117270" marR="117270" marT="117270" marB="117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>
                          <a:solidFill>
                            <a:schemeClr val="lt1"/>
                          </a:solidFill>
                        </a:rPr>
                        <a:t>P(9 months)</a:t>
                      </a:r>
                    </a:p>
                  </a:txBody>
                  <a:tcPr marL="117270" marR="117270" marT="117270" marB="117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>
                          <a:solidFill>
                            <a:schemeClr val="lt1"/>
                          </a:solidFill>
                        </a:rPr>
                        <a:t>P(12 months)</a:t>
                      </a:r>
                    </a:p>
                  </a:txBody>
                  <a:tcPr marL="117270" marR="117270" marT="117270" marB="117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465643"/>
                  </a:ext>
                </a:extLst>
              </a:tr>
              <a:tr h="435202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FACEBOOK</a:t>
                      </a:r>
                    </a:p>
                  </a:txBody>
                  <a:tcPr marL="117270" marR="117270" marT="117270" marB="11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0.59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0.54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308938"/>
                  </a:ext>
                </a:extLst>
              </a:tr>
              <a:tr h="435202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marL="117270" marR="117270" marT="117270" marB="11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150053"/>
                  </a:ext>
                </a:extLst>
              </a:tr>
              <a:tr h="435202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solidFill>
                            <a:schemeClr val="tx1"/>
                          </a:solidFill>
                        </a:rPr>
                        <a:t>AMAZON</a:t>
                      </a:r>
                    </a:p>
                  </a:txBody>
                  <a:tcPr marL="117270" marR="117270" marT="117270" marB="11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0.93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201303"/>
                  </a:ext>
                </a:extLst>
              </a:tr>
              <a:tr h="435202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NETFLIX</a:t>
                      </a:r>
                    </a:p>
                  </a:txBody>
                  <a:tcPr marL="117270" marR="117270" marT="117270" marB="11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805784"/>
                  </a:ext>
                </a:extLst>
              </a:tr>
              <a:tr h="435202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GOOGLE</a:t>
                      </a:r>
                    </a:p>
                  </a:txBody>
                  <a:tcPr marL="117270" marR="117270" marT="117270" marB="11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0.79</a:t>
                      </a:r>
                    </a:p>
                  </a:txBody>
                  <a:tcPr marL="117270" marR="117270" marT="117270" marB="1172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385023"/>
                  </a:ext>
                </a:extLst>
              </a:tr>
              <a:tr h="435202">
                <a:tc>
                  <a:txBody>
                    <a:bodyPr/>
                    <a:lstStyle/>
                    <a:p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Equal Investment</a:t>
                      </a:r>
                    </a:p>
                  </a:txBody>
                  <a:tcPr marL="117270" marR="117270" marT="117270" marB="11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0.64</a:t>
                      </a:r>
                    </a:p>
                  </a:txBody>
                  <a:tcPr marL="117270" marR="117270" marT="117270" marB="11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0.66</a:t>
                      </a:r>
                    </a:p>
                  </a:txBody>
                  <a:tcPr marL="117270" marR="117270" marT="117270" marB="11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0.73</a:t>
                      </a:r>
                    </a:p>
                  </a:txBody>
                  <a:tcPr marL="117270" marR="117270" marT="117270" marB="11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0.75</a:t>
                      </a:r>
                    </a:p>
                  </a:txBody>
                  <a:tcPr marL="117270" marR="117270" marT="117270" marB="11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cap="none" spc="0" dirty="0">
                          <a:solidFill>
                            <a:schemeClr val="tx1"/>
                          </a:solidFill>
                        </a:rPr>
                        <a:t>0.75</a:t>
                      </a:r>
                    </a:p>
                  </a:txBody>
                  <a:tcPr marL="117270" marR="117270" marT="117270" marB="11727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296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236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56" name="Rectangle 255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0" name="Right Triangle 259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reeform: Shape 261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4554328"/>
            <a:ext cx="1219791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itle 1">
            <a:extLst>
              <a:ext uri="{FF2B5EF4-FFF2-40B4-BE49-F238E27FC236}">
                <a16:creationId xmlns:a16="http://schemas.microsoft.com/office/drawing/2014/main" id="{22C577C2-A2F4-4BB1-871E-766D59FD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71" y="1768378"/>
            <a:ext cx="6542916" cy="3974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indent="0">
              <a:buFont typeface="Arial" panose="020B0604020202020204" pitchFamily="34" charset="0"/>
              <a:buNone/>
            </a:pPr>
            <a:br>
              <a:rPr lang="en-US" sz="4400" dirty="0">
                <a:solidFill>
                  <a:schemeClr val="tx2"/>
                </a:solidFill>
              </a:rPr>
            </a:br>
            <a:r>
              <a:rPr lang="en-US" sz="4400" dirty="0">
                <a:solidFill>
                  <a:schemeClr val="tx2"/>
                </a:solidFill>
              </a:rPr>
              <a:t>Is it profitable to invest on all the stocks equally ?</a:t>
            </a:r>
            <a:br>
              <a:rPr lang="en-US" sz="4400" dirty="0">
                <a:solidFill>
                  <a:schemeClr val="tx2"/>
                </a:solidFill>
              </a:rPr>
            </a:br>
            <a:br>
              <a:rPr lang="en-US" sz="44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For investment of 1000 dollars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4400" dirty="0">
                <a:solidFill>
                  <a:schemeClr val="tx2"/>
                </a:solidFill>
              </a:rPr>
              <a:t> </a:t>
            </a:r>
            <a:br>
              <a:rPr lang="en-US" sz="4400" dirty="0">
                <a:solidFill>
                  <a:schemeClr val="tx2"/>
                </a:solidFill>
              </a:rPr>
            </a:br>
            <a:br>
              <a:rPr lang="en-US" sz="4400" dirty="0">
                <a:solidFill>
                  <a:schemeClr val="tx2"/>
                </a:solidFill>
              </a:rPr>
            </a:br>
            <a:br>
              <a:rPr lang="en-US" sz="4200" dirty="0">
                <a:solidFill>
                  <a:schemeClr val="tx2"/>
                </a:solidFill>
              </a:rPr>
            </a:br>
            <a:endParaRPr lang="en-US" sz="4200" dirty="0">
              <a:solidFill>
                <a:schemeClr val="tx2"/>
              </a:solidFill>
            </a:endParaRPr>
          </a:p>
        </p:txBody>
      </p:sp>
      <p:graphicFrame>
        <p:nvGraphicFramePr>
          <p:cNvPr id="148" name="Table 8">
            <a:extLst>
              <a:ext uri="{FF2B5EF4-FFF2-40B4-BE49-F238E27FC236}">
                <a16:creationId xmlns:a16="http://schemas.microsoft.com/office/drawing/2014/main" id="{EF49C526-B1C2-4863-A6C8-8EEF1EAF81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6706167"/>
              </p:ext>
            </p:extLst>
          </p:nvPr>
        </p:nvGraphicFramePr>
        <p:xfrm>
          <a:off x="453142" y="2452885"/>
          <a:ext cx="9666337" cy="3512274"/>
        </p:xfrm>
        <a:graphic>
          <a:graphicData uri="http://schemas.openxmlformats.org/drawingml/2006/table">
            <a:tbl>
              <a:tblPr firstRow="1" lastRow="1" bandRow="1">
                <a:noFill/>
                <a:tableStyleId>{5C22544A-7EE6-4342-B048-85BDC9FD1C3A}</a:tableStyleId>
              </a:tblPr>
              <a:tblGrid>
                <a:gridCol w="1666463">
                  <a:extLst>
                    <a:ext uri="{9D8B030D-6E8A-4147-A177-3AD203B41FA5}">
                      <a16:colId xmlns:a16="http://schemas.microsoft.com/office/drawing/2014/main" val="2008988585"/>
                    </a:ext>
                  </a:extLst>
                </a:gridCol>
                <a:gridCol w="1521523">
                  <a:extLst>
                    <a:ext uri="{9D8B030D-6E8A-4147-A177-3AD203B41FA5}">
                      <a16:colId xmlns:a16="http://schemas.microsoft.com/office/drawing/2014/main" val="574875847"/>
                    </a:ext>
                  </a:extLst>
                </a:gridCol>
                <a:gridCol w="1635536">
                  <a:extLst>
                    <a:ext uri="{9D8B030D-6E8A-4147-A177-3AD203B41FA5}">
                      <a16:colId xmlns:a16="http://schemas.microsoft.com/office/drawing/2014/main" val="2174765453"/>
                    </a:ext>
                  </a:extLst>
                </a:gridCol>
                <a:gridCol w="1635536">
                  <a:extLst>
                    <a:ext uri="{9D8B030D-6E8A-4147-A177-3AD203B41FA5}">
                      <a16:colId xmlns:a16="http://schemas.microsoft.com/office/drawing/2014/main" val="2694762988"/>
                    </a:ext>
                  </a:extLst>
                </a:gridCol>
                <a:gridCol w="1635536">
                  <a:extLst>
                    <a:ext uri="{9D8B030D-6E8A-4147-A177-3AD203B41FA5}">
                      <a16:colId xmlns:a16="http://schemas.microsoft.com/office/drawing/2014/main" val="2168801303"/>
                    </a:ext>
                  </a:extLst>
                </a:gridCol>
                <a:gridCol w="1571743">
                  <a:extLst>
                    <a:ext uri="{9D8B030D-6E8A-4147-A177-3AD203B41FA5}">
                      <a16:colId xmlns:a16="http://schemas.microsoft.com/office/drawing/2014/main" val="3382772141"/>
                    </a:ext>
                  </a:extLst>
                </a:gridCol>
              </a:tblGrid>
              <a:tr h="682772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600" b="1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600" b="1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month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600" b="1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months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600" b="1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 months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600" b="1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 months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600" b="1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 months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465643"/>
                  </a:ext>
                </a:extLst>
              </a:tr>
              <a:tr h="4352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Facebook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7.954545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10.85227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31.90751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40.63953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57.35294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308938"/>
                  </a:ext>
                </a:extLst>
              </a:tr>
              <a:tr h="4352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Amazon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23.0405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65.30418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129.9611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180.3539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237.1612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150053"/>
                  </a:ext>
                </a:extLst>
              </a:tr>
              <a:tr h="4352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20.15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57.34749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139.8925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202.2222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247.191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201303"/>
                  </a:ext>
                </a:extLst>
              </a:tr>
              <a:tr h="4352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Netflix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24.60768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68.28891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128.1526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163.4812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196.0185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805784"/>
                  </a:ext>
                </a:extLst>
              </a:tr>
              <a:tr h="4352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9.207048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24.76106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67.10526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92.60829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113.5158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385023"/>
                  </a:ext>
                </a:extLst>
              </a:tr>
              <a:tr h="4352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Equal Investment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16.99195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45.31078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99.40379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135.861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170.2479</a:t>
                      </a:r>
                    </a:p>
                  </a:txBody>
                  <a:tcPr marL="68276" marR="8128" marT="19507" marB="1463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296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089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52" y="4554328"/>
            <a:ext cx="12178450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D5D77B7A-F98F-495D-B060-36DBEDA6B9D5}"/>
              </a:ext>
            </a:extLst>
          </p:cNvPr>
          <p:cNvSpPr txBox="1">
            <a:spLocks/>
          </p:cNvSpPr>
          <p:nvPr/>
        </p:nvSpPr>
        <p:spPr>
          <a:xfrm>
            <a:off x="457199" y="732348"/>
            <a:ext cx="5747015" cy="2001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400"/>
              <a:t>What is the major attribute affecting the stock value?</a:t>
            </a:r>
            <a:br>
              <a:rPr lang="en-US" sz="3400"/>
            </a:br>
            <a:endParaRPr lang="en-US" sz="34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8E8A2F-B950-4347-BA64-900E6F98F890}"/>
              </a:ext>
            </a:extLst>
          </p:cNvPr>
          <p:cNvSpPr txBox="1">
            <a:spLocks/>
          </p:cNvSpPr>
          <p:nvPr/>
        </p:nvSpPr>
        <p:spPr>
          <a:xfrm>
            <a:off x="6311153" y="732348"/>
            <a:ext cx="4839566" cy="2010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B2825C-7237-423C-A7EB-D3B1D9E84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80" y="3484407"/>
            <a:ext cx="9952535" cy="204026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DC37C11-CA06-4C3D-AD53-66AFB21A53C8}"/>
              </a:ext>
            </a:extLst>
          </p:cNvPr>
          <p:cNvSpPr txBox="1"/>
          <p:nvPr/>
        </p:nvSpPr>
        <p:spPr>
          <a:xfrm>
            <a:off x="457199" y="2297697"/>
            <a:ext cx="6121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800" dirty="0"/>
              <a:t>Period of investment and point of time play an important role in affecting the stock value</a:t>
            </a:r>
          </a:p>
        </p:txBody>
      </p:sp>
    </p:spTree>
    <p:extLst>
      <p:ext uri="{BB962C8B-B14F-4D97-AF65-F5344CB8AC3E}">
        <p14:creationId xmlns:p14="http://schemas.microsoft.com/office/powerpoint/2010/main" val="3229980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C4AB93-53D8-4AB5-AF89-4EF784FAD56B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224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Is it better to invest on long term basis or invest in regular intervals ?</a:t>
            </a:r>
            <a:br>
              <a:rPr lang="en-US" sz="2800"/>
            </a:b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FDE910-6F96-4C05-89E2-4113A48FC3D8}"/>
              </a:ext>
            </a:extLst>
          </p:cNvPr>
          <p:cNvSpPr txBox="1">
            <a:spLocks/>
          </p:cNvSpPr>
          <p:nvPr/>
        </p:nvSpPr>
        <p:spPr>
          <a:xfrm>
            <a:off x="581192" y="1534416"/>
            <a:ext cx="11029615" cy="7840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It is better to invest on long term basis as the probability of gaining profits is high for long term investments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D8F196-F968-40C9-B389-27AA88466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758714"/>
            <a:ext cx="11029615" cy="253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81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ACB787-7DE0-45ED-A040-F367E42B6855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LINEAR REGRESSION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D34745-D436-48E2-83AC-EBFFDD498EE5}"/>
              </a:ext>
            </a:extLst>
          </p:cNvPr>
          <p:cNvSpPr txBox="1">
            <a:spLocks/>
          </p:cNvSpPr>
          <p:nvPr/>
        </p:nvSpPr>
        <p:spPr>
          <a:xfrm>
            <a:off x="581192" y="23408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Linear regression attempts to model the relationship between two variables by fitting a linear equation to observed data.</a:t>
            </a:r>
          </a:p>
          <a:p>
            <a:r>
              <a:rPr lang="en-US" sz="2400" dirty="0"/>
              <a:t> One variable is an explanatory variable, and the other is the dependent variable.</a:t>
            </a:r>
          </a:p>
        </p:txBody>
      </p:sp>
    </p:spTree>
    <p:extLst>
      <p:ext uri="{BB962C8B-B14F-4D97-AF65-F5344CB8AC3E}">
        <p14:creationId xmlns:p14="http://schemas.microsoft.com/office/powerpoint/2010/main" val="3476463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E0477E-1C50-48E5-8073-E804A485EA36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LINEAR REGRESSION</a:t>
            </a:r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8C0E790-B218-443D-855F-B1B07082C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782094"/>
            <a:ext cx="93345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66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F7D7AA-74E9-4F9B-B366-F2A68F27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DECISION TREE CLASSIFICATION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4FA8D3-560D-4396-A351-DC8977C0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367" y="2074164"/>
            <a:ext cx="11029615" cy="3634486"/>
          </a:xfrm>
        </p:spPr>
        <p:txBody>
          <a:bodyPr/>
          <a:lstStyle/>
          <a:p>
            <a:r>
              <a:rPr lang="en-US" dirty="0"/>
              <a:t>Decision tree builds classification or regression models in the form of a tree structure. </a:t>
            </a:r>
          </a:p>
          <a:p>
            <a:r>
              <a:rPr lang="en-US" dirty="0"/>
              <a:t>It breaks down a dataset into smaller and smaller subsets while at the same time an associated decision tree is incrementally developed. </a:t>
            </a:r>
          </a:p>
          <a:p>
            <a:r>
              <a:rPr lang="en-US" dirty="0"/>
              <a:t>The decision tree classifier predicts whether the investment is a gain or a loss.</a:t>
            </a:r>
          </a:p>
        </p:txBody>
      </p:sp>
    </p:spTree>
    <p:extLst>
      <p:ext uri="{BB962C8B-B14F-4D97-AF65-F5344CB8AC3E}">
        <p14:creationId xmlns:p14="http://schemas.microsoft.com/office/powerpoint/2010/main" val="2686765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E2DC72D2-37FA-46CD-86C2-66A51FB91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2348"/>
            <a:ext cx="6159160" cy="2240735"/>
          </a:xfrm>
        </p:spPr>
        <p:txBody>
          <a:bodyPr>
            <a:normAutofit/>
          </a:bodyPr>
          <a:lstStyle/>
          <a:p>
            <a:r>
              <a:rPr lang="en-US" dirty="0"/>
              <a:t>DEPLOYMENT OF THE MODEL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1BCC443-E50C-46D8-9A12-2CC6AAC7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6159160" cy="2998983"/>
          </a:xfrm>
        </p:spPr>
        <p:txBody>
          <a:bodyPr>
            <a:normAutofit/>
          </a:bodyPr>
          <a:lstStyle/>
          <a:p>
            <a:r>
              <a:rPr lang="en-US" sz="2000" dirty="0"/>
              <a:t>Decision tree model is built in Jupyter notebook</a:t>
            </a:r>
          </a:p>
          <a:p>
            <a:r>
              <a:rPr lang="en-US" sz="2000" dirty="0"/>
              <a:t>The built model is dumped into pickle</a:t>
            </a:r>
          </a:p>
          <a:p>
            <a:r>
              <a:rPr lang="en-US" sz="2000" dirty="0"/>
              <a:t>The pickle model is deployed to local server using Flask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663350-2D29-48D6-9DFF-5EFD05505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818" y="721081"/>
            <a:ext cx="4571007" cy="552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60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9EA985-1702-4968-865F-08FFA5928C85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004F846-A4B7-4D9E-9A2D-23199DACE9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1" b="22986"/>
          <a:stretch/>
        </p:blipFill>
        <p:spPr>
          <a:xfrm>
            <a:off x="581192" y="2152649"/>
            <a:ext cx="9610725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2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A643F3D-681E-4E69-952B-CC8B91F9D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50F87687-1CA1-43AC-8B43-ECDBDF021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01" y="11193"/>
            <a:ext cx="2453361" cy="2463420"/>
          </a:xfrm>
          <a:custGeom>
            <a:avLst/>
            <a:gdLst>
              <a:gd name="connsiteX0" fmla="*/ 1572556 w 2453361"/>
              <a:gd name="connsiteY0" fmla="*/ 0 h 2463420"/>
              <a:gd name="connsiteX1" fmla="*/ 2402993 w 2453361"/>
              <a:gd name="connsiteY1" fmla="*/ 0 h 2463420"/>
              <a:gd name="connsiteX2" fmla="*/ 2412321 w 2453361"/>
              <a:gd name="connsiteY2" fmla="*/ 36281 h 2463420"/>
              <a:gd name="connsiteX3" fmla="*/ 2453361 w 2453361"/>
              <a:gd name="connsiteY3" fmla="*/ 443388 h 2463420"/>
              <a:gd name="connsiteX4" fmla="*/ 433329 w 2453361"/>
              <a:gd name="connsiteY4" fmla="*/ 2463420 h 2463420"/>
              <a:gd name="connsiteX5" fmla="*/ 26222 w 2453361"/>
              <a:gd name="connsiteY5" fmla="*/ 2422380 h 2463420"/>
              <a:gd name="connsiteX6" fmla="*/ 0 w 2453361"/>
              <a:gd name="connsiteY6" fmla="*/ 2415638 h 2463420"/>
              <a:gd name="connsiteX7" fmla="*/ 0 w 2453361"/>
              <a:gd name="connsiteY7" fmla="*/ 1588157 h 2463420"/>
              <a:gd name="connsiteX8" fmla="*/ 69019 w 2453361"/>
              <a:gd name="connsiteY8" fmla="*/ 1613419 h 2463420"/>
              <a:gd name="connsiteX9" fmla="*/ 433329 w 2453361"/>
              <a:gd name="connsiteY9" fmla="*/ 1668497 h 2463420"/>
              <a:gd name="connsiteX10" fmla="*/ 1658438 w 2453361"/>
              <a:gd name="connsiteY10" fmla="*/ 443388 h 2463420"/>
              <a:gd name="connsiteX11" fmla="*/ 1633548 w 2453361"/>
              <a:gd name="connsiteY11" fmla="*/ 196486 h 246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53361" h="2463420">
                <a:moveTo>
                  <a:pt x="1572556" y="0"/>
                </a:moveTo>
                <a:lnTo>
                  <a:pt x="2402993" y="0"/>
                </a:lnTo>
                <a:lnTo>
                  <a:pt x="2412321" y="36281"/>
                </a:lnTo>
                <a:cubicBezTo>
                  <a:pt x="2439230" y="167780"/>
                  <a:pt x="2453361" y="303934"/>
                  <a:pt x="2453361" y="443388"/>
                </a:cubicBezTo>
                <a:cubicBezTo>
                  <a:pt x="2453361" y="1559021"/>
                  <a:pt x="1548962" y="2463420"/>
                  <a:pt x="433329" y="2463420"/>
                </a:cubicBezTo>
                <a:cubicBezTo>
                  <a:pt x="293875" y="2463420"/>
                  <a:pt x="157721" y="2449289"/>
                  <a:pt x="26222" y="2422380"/>
                </a:cubicBezTo>
                <a:lnTo>
                  <a:pt x="0" y="2415638"/>
                </a:lnTo>
                <a:lnTo>
                  <a:pt x="0" y="1588157"/>
                </a:lnTo>
                <a:lnTo>
                  <a:pt x="69019" y="1613419"/>
                </a:lnTo>
                <a:cubicBezTo>
                  <a:pt x="184105" y="1649214"/>
                  <a:pt x="306465" y="1668497"/>
                  <a:pt x="433329" y="1668497"/>
                </a:cubicBezTo>
                <a:cubicBezTo>
                  <a:pt x="1109938" y="1668497"/>
                  <a:pt x="1658438" y="1119997"/>
                  <a:pt x="1658438" y="443388"/>
                </a:cubicBezTo>
                <a:cubicBezTo>
                  <a:pt x="1658438" y="358812"/>
                  <a:pt x="1649868" y="276238"/>
                  <a:pt x="1633548" y="196486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ight Triangle 59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11225" y="-27659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96" name="Straight Connector 62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B063BB8A-7C3A-4ED0-98C4-68134D356841}"/>
              </a:ext>
            </a:extLst>
          </p:cNvPr>
          <p:cNvSpPr txBox="1">
            <a:spLocks/>
          </p:cNvSpPr>
          <p:nvPr/>
        </p:nvSpPr>
        <p:spPr>
          <a:xfrm>
            <a:off x="457199" y="725467"/>
            <a:ext cx="11201391" cy="2247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/>
              <a:t>LITERATURE REVIEW</a:t>
            </a:r>
          </a:p>
        </p:txBody>
      </p:sp>
      <p:sp>
        <p:nvSpPr>
          <p:cNvPr id="97" name="Content Placeholder 2">
            <a:extLst>
              <a:ext uri="{FF2B5EF4-FFF2-40B4-BE49-F238E27FC236}">
                <a16:creationId xmlns:a16="http://schemas.microsoft.com/office/drawing/2014/main" id="{EEBBA02C-D5BE-4024-ADBD-496D0D690632}"/>
              </a:ext>
            </a:extLst>
          </p:cNvPr>
          <p:cNvSpPr txBox="1">
            <a:spLocks/>
          </p:cNvSpPr>
          <p:nvPr/>
        </p:nvSpPr>
        <p:spPr>
          <a:xfrm>
            <a:off x="2214230" y="3264832"/>
            <a:ext cx="7978891" cy="3009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+mj-lt"/>
              <a:buAutoNum type="arabicPeriod"/>
            </a:pPr>
            <a:r>
              <a:rPr lang="en-US" sz="1800"/>
              <a:t>STOCK MARKET PREDICTION VIA MULTI-SOURCE MULTIPLE INSTANCE LEARNING.</a:t>
            </a:r>
          </a:p>
          <a:p>
            <a:pPr algn="ctr">
              <a:buFont typeface="+mj-lt"/>
              <a:buAutoNum type="arabicPeriod"/>
            </a:pPr>
            <a:r>
              <a:rPr lang="en-US" sz="1800"/>
              <a:t>PREDICTING STOCK PRICE DIRECTION USING SUPPORT VECTOR MACHINES.</a:t>
            </a:r>
          </a:p>
          <a:p>
            <a:pPr algn="ctr">
              <a:buFont typeface="+mj-lt"/>
              <a:buAutoNum type="arabicPeriod"/>
            </a:pPr>
            <a:r>
              <a:rPr lang="en-US" sz="1800"/>
              <a:t> STOCK MARKET PREDICTION USING HISTORICAL DATA ANALYSIS.</a:t>
            </a:r>
          </a:p>
          <a:p>
            <a:pPr algn="ctr">
              <a:buFont typeface="+mj-lt"/>
              <a:buAutoNum type="arabicPeriod"/>
            </a:pPr>
            <a:r>
              <a:rPr lang="en-US" sz="1800"/>
              <a:t> A SURVEY ON STOCK MARKET PREDICTION USING SVM.</a:t>
            </a:r>
          </a:p>
        </p:txBody>
      </p:sp>
    </p:spTree>
    <p:extLst>
      <p:ext uri="{BB962C8B-B14F-4D97-AF65-F5344CB8AC3E}">
        <p14:creationId xmlns:p14="http://schemas.microsoft.com/office/powerpoint/2010/main" val="4105253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B632CE5-F59D-4716-B975-BBFE61E9C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52" y="702156"/>
            <a:ext cx="11029616" cy="118872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245D5CF-2C98-45FB-935C-E04B29043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1" b="25247"/>
          <a:stretch/>
        </p:blipFill>
        <p:spPr>
          <a:xfrm>
            <a:off x="581192" y="1768956"/>
            <a:ext cx="8899313" cy="4264968"/>
          </a:xfrm>
        </p:spPr>
      </p:pic>
    </p:spTree>
    <p:extLst>
      <p:ext uri="{BB962C8B-B14F-4D97-AF65-F5344CB8AC3E}">
        <p14:creationId xmlns:p14="http://schemas.microsoft.com/office/powerpoint/2010/main" val="425861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092153-95CF-4EE6-9636-34B08246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72" y="468476"/>
            <a:ext cx="11029616" cy="118872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6987EB0-25E2-489D-96EB-2D499FAAE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074"/>
          <a:stretch/>
        </p:blipFill>
        <p:spPr>
          <a:xfrm>
            <a:off x="294640" y="1853883"/>
            <a:ext cx="7599679" cy="2464117"/>
          </a:xfrm>
        </p:spPr>
      </p:pic>
    </p:spTree>
    <p:extLst>
      <p:ext uri="{BB962C8B-B14F-4D97-AF65-F5344CB8AC3E}">
        <p14:creationId xmlns:p14="http://schemas.microsoft.com/office/powerpoint/2010/main" val="3632242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82CED2-609A-496C-ADF0-7B1CF7DE0D25}"/>
              </a:ext>
            </a:extLst>
          </p:cNvPr>
          <p:cNvSpPr txBox="1">
            <a:spLocks/>
          </p:cNvSpPr>
          <p:nvPr/>
        </p:nvSpPr>
        <p:spPr>
          <a:xfrm>
            <a:off x="428792" y="70215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B26DFCD-6E81-48F8-B290-1CD90E4715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87"/>
          <a:stretch/>
        </p:blipFill>
        <p:spPr>
          <a:xfrm>
            <a:off x="581193" y="2341564"/>
            <a:ext cx="8744840" cy="282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8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4C703B-45A9-4B35-8283-0DBB923E1D81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Limitations: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465468-4CFB-437C-A3AE-FB909FB67ED7}"/>
              </a:ext>
            </a:extLst>
          </p:cNvPr>
          <p:cNvSpPr txBox="1">
            <a:spLocks/>
          </p:cNvSpPr>
          <p:nvPr/>
        </p:nvSpPr>
        <p:spPr>
          <a:xfrm>
            <a:off x="581192" y="23408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Stock market values are highly unpredictable because of its dynamic nature </a:t>
            </a:r>
          </a:p>
          <a:p>
            <a:r>
              <a:rPr lang="en-US" sz="2400" dirty="0"/>
              <a:t>We cannot use historical data more than three years</a:t>
            </a:r>
          </a:p>
          <a:p>
            <a:r>
              <a:rPr lang="en-US" sz="2400" dirty="0"/>
              <a:t>In stock market the correlation between the attributes doesn’t exist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43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4DD8D6-CD72-489A-915D-E397442CFAA3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Future work: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2DEF50-A770-47A8-91B6-6B59652A0B90}"/>
              </a:ext>
            </a:extLst>
          </p:cNvPr>
          <p:cNvSpPr txBox="1">
            <a:spLocks/>
          </p:cNvSpPr>
          <p:nvPr/>
        </p:nvSpPr>
        <p:spPr>
          <a:xfrm>
            <a:off x="581192" y="2340864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Improving the accuracy of the model by increasing the historical data by defining a proper method to consider the inflation rate</a:t>
            </a:r>
          </a:p>
          <a:p>
            <a:r>
              <a:rPr lang="en-US"/>
              <a:t>Suggesting the investors to invest in a profitable way based on their investment and period of investment</a:t>
            </a:r>
          </a:p>
          <a:p>
            <a:r>
              <a:rPr lang="en-US"/>
              <a:t>Extending the work to other top stocks in the market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6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E2E96A9-2B0A-4975-BFAF-2DAFF923F66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7175" y="2506662"/>
            <a:ext cx="107235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9602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2B1D20-D329-4285-AED2-DABDCE902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016B79-9C59-4CEA-A85C-3E4C8877B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3BA0BF-1A5A-4C46-960D-29153A70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0772"/>
            <a:ext cx="3733078" cy="5531079"/>
          </a:xfrm>
        </p:spPr>
        <p:txBody>
          <a:bodyPr>
            <a:normAutofit/>
          </a:bodyPr>
          <a:lstStyle/>
          <a:p>
            <a:r>
              <a:rPr lang="en-US"/>
              <a:t>RESEARCH questions:</a:t>
            </a:r>
            <a:endParaRPr lang="en-US" dirty="0"/>
          </a:p>
        </p:txBody>
      </p:sp>
      <p:sp>
        <p:nvSpPr>
          <p:cNvPr id="50" name="Flowchart: Document 8">
            <a:extLst>
              <a:ext uri="{FF2B5EF4-FFF2-40B4-BE49-F238E27FC236}">
                <a16:creationId xmlns:a16="http://schemas.microsoft.com/office/drawing/2014/main" id="{6B91DA8E-00B5-4214-AFE5-535E47051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85106" y="-465509"/>
            <a:ext cx="6858001" cy="7789015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B134D84-AD13-498D-A204-4652C17E6F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3334143"/>
              </p:ext>
            </p:extLst>
          </p:nvPr>
        </p:nvGraphicFramePr>
        <p:xfrm>
          <a:off x="5165512" y="185047"/>
          <a:ext cx="6831118" cy="6059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301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5A03D1-E36F-47D5-A0B1-C263588AB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2970EFD-B602-4176-A55F-72C4E7824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C7841B3-0F18-44DA-A55E-3270602FB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19D4389-620D-47AF-A6FE-48132F5AD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DC4F2DE-5E93-4554-932F-157379E59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E0FF4A1-6699-44A3-A581-A7396C1FE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8919168-CC5F-46A8-9505-01B7E013E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3BBE9ED-7C48-4899-B738-1B72AEFFF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481A4F0-2650-4E9A-9F70-5E77B2E7E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5483EDD-55E0-4C39-9267-D8A499AB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4C527CD2-4E8F-4CFF-8489-CBF17CE63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C6DA023-2D0D-4B6C-A1B9-776F1B387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5EBB9B1-DC20-4A95-9C20-9C9F9ABF5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7FA4A4B-67F2-4E10-8976-8FD5F069B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1E2984E9-6984-4647-8BFF-605DC6EE2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9F95AAD-8BFD-4BCE-A208-0E4A94147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8F651C8-E039-4932-B361-8376CB81A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8A66B3A7-E8F5-47FA-934A-285D2DCEC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F9EA67C-5BF1-4F88-90C4-18053915C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FF559EB-7650-4D62-89B1-943A0515E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25179D2-6BC2-447E-A532-66411669F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0E41646-4F70-4E11-B4C9-94BE308B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7F47F9F-3F94-4D05-BBB7-662F480F3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C67CA82E-4B47-4FB9-9740-90394297D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2A5ABDB-E70D-44ED-99FC-94FA01FA9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B0FD8BF-3D1F-48F4-ADAA-67E62E428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E070E2A-466F-43F4-9B30-F0FEE3168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AAE82EE-85CC-4435-B392-6696B40BB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FED1194-3C8C-4BD4-9C5E-FA2883190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3BEF3D5-E323-40E9-BC74-DA6387856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314C1D7-4386-4CF1-84C1-D51FF570A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59933A9-F32F-431F-9DB9-5E18A14DF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C323ABA9-14BA-4CC6-857D-3A3B098E6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5FBC2302-AF89-477C-A228-390E49BCB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B5C40C2-4D63-4065-9E02-892D38E7F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DD546B8C-F23D-40A8-9A3F-9BAFDC400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B1171BA-579A-4E79-A98B-F687D2528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F41A6B4-ECDD-4C62-82DE-481FA14A7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CF46618-2354-49DA-9101-C3C3C0C81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4CE21B05-E659-4D75-A0E1-BDE9BDF51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35FEC70-6857-445F-AB46-CB9620D55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B7EB991-E502-4F09-AA7C-AFAA3C409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CCB8673-1FC9-44EE-8C27-284DE7F9E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00017231-B5DD-4146-B6CD-94ECC59B4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67D37408-50F7-4437-8AFB-C10A4EE59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9947D5A7-1A23-446C-994B-A798EAA3E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EAD59756-4BFB-4194-A976-6B9D8C597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94F1E28-BD87-41A5-9EC8-1FFCAB059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0ED21FAF-A4C7-4CCB-8A55-F21FCBF6F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7E13854-44E6-49CD-8B6E-0DB59CBAB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F7F7F04-2342-4235-8BAF-2B717D938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6103871E-ED14-4CED-80B5-22CAFA257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FCAAFBF-FF58-4BB9-BF31-D6A4F9754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FCBDAE1-7C46-4433-AABE-BAD3C6060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468FF9B7-D913-4CA2-B078-76352970A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1203E33-B477-4C50-A223-650D151E4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78438E64-86FB-4562-AB47-1851C2CA5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BB991E9-C3F5-4D3E-A91B-595D1A1AB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644BA90-8858-4774-9548-2FFABDE6A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0BB5766-11A0-419D-A3E0-4AAFF9234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BE288F5-96A0-4AB2-803E-1E57C5959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EE879F0F-AB0B-452F-8EE6-1AFE97DC6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E455BCCB-7021-430C-9211-9CA12BA20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0DAEBCD4-B072-4185-B94F-BA4AFEA82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AECAC3F-0E90-4D41-88A5-A9C0CE05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8DD1DA83-27BD-48F2-B77C-86E3C6F74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7D2E3E2A-1B45-4945-8C0B-805DEDD38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8C06AC76-1342-4337-AE53-BE0F7D10F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25B772A-74A3-4805-B41B-B6EBACA70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5A5D7C8-1840-4336-B4BD-6A4E858FB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03D943B-EC1A-480A-B1C3-F0A499489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7D83968C-397E-4864-887B-E08F50542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9DC916E3-291B-42FF-BAFB-C81138545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2EDDA7DB-0956-4D33-90E2-932103BA9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93037FA-3C1D-49BF-8CDB-58FB6435A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79FB12B-4628-41EF-A51E-7807C94EC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5D930F89-E190-4024-9AB5-49B356315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EB71EC3-BFEB-4548-BD72-1408649FA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DDD56B62-9E5A-44BB-8691-928FA8658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88B6E63A-9638-492B-9078-1A603A1B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91EBB63B-4D94-4DF3-824D-F1F36DB7B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0BDB198D-C7A4-454E-A69A-AD0E07265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F11A0B6D-78A4-4467-A90D-2387B2F56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C9542423-DEF8-4630-A347-830EC4311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286BD012-44C8-470D-9731-718028333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B651066-F2A9-46A5-BA10-39ACE25FE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13F3490C-4176-4A08-82A0-17507A96A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7898567A-53E9-4B1F-A521-DC617F11B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653D6F0-A000-4E45-828F-B324B7BF7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1BF758A-9CAE-40E7-9CC0-DFCC284AF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2E3DE56-40BB-4EAD-B27F-14E119609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D9FCA91D-439A-480A-B35B-29F61A944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6BB0DE9-B83A-44B2-BAC8-F4C634342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A70C2EA5-27AC-4A59-9AC7-93DE16142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44" name="Rectangle 243">
            <a:extLst>
              <a:ext uri="{FF2B5EF4-FFF2-40B4-BE49-F238E27FC236}">
                <a16:creationId xmlns:a16="http://schemas.microsoft.com/office/drawing/2014/main" id="{74A04992-B6A8-4829-BC8D-F3A114490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16D2DA04-2D33-409E-AFA2-2D1C05A3F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6" name="Right Triangle 245">
            <a:extLst>
              <a:ext uri="{FF2B5EF4-FFF2-40B4-BE49-F238E27FC236}">
                <a16:creationId xmlns:a16="http://schemas.microsoft.com/office/drawing/2014/main" id="{B005321F-3374-4A09-88C4-929BF2A34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reeform: Shape 246">
            <a:extLst>
              <a:ext uri="{FF2B5EF4-FFF2-40B4-BE49-F238E27FC236}">
                <a16:creationId xmlns:a16="http://schemas.microsoft.com/office/drawing/2014/main" id="{BE137437-0614-4996-999A-65AC92211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BC268494-3122-4585-B458-D75016030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7D76C32D-648E-4968-8EA7-A74F7BA5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401B62DA-E0CD-4B21-B71F-78DE9669F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E1849D04-BF56-4387-8EEA-452BC02EC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6A67FA0-A6A7-4F44-B4B6-6950F615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CA4F7673-84BE-4D0A-8C45-D7DD1C45E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34240B8D-AA27-4A55-910D-6DA801427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4220AB38-3F89-421D-9B7B-3C6A7B3F5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4A5777C3-9E41-4EB9-BB0F-B0828D056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01CE28F0-B80A-44A0-BEBF-93F2BBB72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B5A3A0F9-5DDC-459A-9AB8-6CE5DC201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05B6B47-641A-4946-A96A-656C6DF84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2C2A4204-D501-44D8-A942-C941E855A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968CEC6F-E097-49FA-A489-5AF2F6602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1E10253-0DAB-4194-BFA2-AA1B70448F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0243D61-0185-4484-ABC0-84BDB9CD5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96856C4F-E0A4-4937-8654-F5587C5A0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1FB9F1F4-83FE-41F6-8FF6-2A965D390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173AD425-D5BF-44B5-A3F1-05CC2EA1A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01BA1FA6-CD50-43D5-8032-82A27C7B4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42E2016-0A4D-4AA7-865B-FD6EE1E5D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58521272-80F7-43FD-BB06-1CF857B52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7C1E4F1-0BF7-4847-8B52-01429BADE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58187CC1-FEEF-418C-8E80-FCBA28079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A502AD5-3E0D-4EB3-B3A9-D6AAD638C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E2ABA792-5FAE-4784-82BF-CF4E996BE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57B85A52-6692-439D-8A8C-73DB8611C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DAA40A6-5145-447E-AC21-199123F91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F2061F2A-355C-46C3-A843-83E9542E2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CE3E1D1B-2FFC-4923-9B7C-8C416DF78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7F08169-D835-4227-8274-D91E345B26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Title 1">
            <a:extLst>
              <a:ext uri="{FF2B5EF4-FFF2-40B4-BE49-F238E27FC236}">
                <a16:creationId xmlns:a16="http://schemas.microsoft.com/office/drawing/2014/main" id="{2BEABF48-C03A-4730-A5F0-9E879C3F0071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918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Is it profitable to invest on a single stock for a long time?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0" name="Content Placeholder 2">
            <a:extLst>
              <a:ext uri="{FF2B5EF4-FFF2-40B4-BE49-F238E27FC236}">
                <a16:creationId xmlns:a16="http://schemas.microsoft.com/office/drawing/2014/main" id="{F4BCC11C-17D5-4BDE-912F-5E422776BD25}"/>
              </a:ext>
            </a:extLst>
          </p:cNvPr>
          <p:cNvSpPr txBox="1">
            <a:spLocks/>
          </p:cNvSpPr>
          <p:nvPr/>
        </p:nvSpPr>
        <p:spPr>
          <a:xfrm>
            <a:off x="581191" y="1450808"/>
            <a:ext cx="3228806" cy="1533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6400" b="1">
                <a:solidFill>
                  <a:schemeClr val="tx1"/>
                </a:solidFill>
              </a:rPr>
              <a:t>Facebook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400">
                <a:solidFill>
                  <a:schemeClr val="tx1"/>
                </a:solidFill>
              </a:rPr>
              <a:t>Average Investment is $173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400">
                <a:solidFill>
                  <a:schemeClr val="tx1"/>
                </a:solidFill>
              </a:rPr>
              <a:t>Probability of getting profit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400">
                <a:solidFill>
                  <a:schemeClr val="tx1"/>
                </a:solidFill>
              </a:rPr>
              <a:t>With respect to investment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400">
                <a:solidFill>
                  <a:schemeClr val="tx1"/>
                </a:solidFill>
              </a:rPr>
              <a:t>period</a:t>
            </a:r>
          </a:p>
          <a:p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281" name="Table 6">
            <a:extLst>
              <a:ext uri="{FF2B5EF4-FFF2-40B4-BE49-F238E27FC236}">
                <a16:creationId xmlns:a16="http://schemas.microsoft.com/office/drawing/2014/main" id="{2955CC2C-0967-428A-98E1-5DFBABC4F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993868"/>
              </p:ext>
            </p:extLst>
          </p:nvPr>
        </p:nvGraphicFramePr>
        <p:xfrm>
          <a:off x="581191" y="3308850"/>
          <a:ext cx="3228808" cy="2775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404">
                  <a:extLst>
                    <a:ext uri="{9D8B030D-6E8A-4147-A177-3AD203B41FA5}">
                      <a16:colId xmlns:a16="http://schemas.microsoft.com/office/drawing/2014/main" val="1495700769"/>
                    </a:ext>
                  </a:extLst>
                </a:gridCol>
                <a:gridCol w="1614404">
                  <a:extLst>
                    <a:ext uri="{9D8B030D-6E8A-4147-A177-3AD203B41FA5}">
                      <a16:colId xmlns:a16="http://schemas.microsoft.com/office/drawing/2014/main" val="2541816595"/>
                    </a:ext>
                  </a:extLst>
                </a:gridCol>
              </a:tblGrid>
              <a:tr h="3979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Prob(profit)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80688"/>
                  </a:ext>
                </a:extLst>
              </a:tr>
              <a:tr h="4755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27332"/>
                  </a:ext>
                </a:extLst>
              </a:tr>
              <a:tr h="4755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720360"/>
                  </a:ext>
                </a:extLst>
              </a:tr>
              <a:tr h="47554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337382"/>
                  </a:ext>
                </a:extLst>
              </a:tr>
              <a:tr h="4755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75851"/>
                  </a:ext>
                </a:extLst>
              </a:tr>
              <a:tr h="4755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858745"/>
                  </a:ext>
                </a:extLst>
              </a:tr>
            </a:tbl>
          </a:graphicData>
        </a:graphic>
      </p:graphicFrame>
      <p:graphicFrame>
        <p:nvGraphicFramePr>
          <p:cNvPr id="282" name="Chart 281">
            <a:extLst>
              <a:ext uri="{FF2B5EF4-FFF2-40B4-BE49-F238E27FC236}">
                <a16:creationId xmlns:a16="http://schemas.microsoft.com/office/drawing/2014/main" id="{4FC98649-48B5-4DF2-84D0-B53E7B6D88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2471586"/>
              </p:ext>
            </p:extLst>
          </p:nvPr>
        </p:nvGraphicFramePr>
        <p:xfrm>
          <a:off x="4981853" y="2161712"/>
          <a:ext cx="6628954" cy="3994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22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ight Triangle 11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itle 1">
            <a:extLst>
              <a:ext uri="{FF2B5EF4-FFF2-40B4-BE49-F238E27FC236}">
                <a16:creationId xmlns:a16="http://schemas.microsoft.com/office/drawing/2014/main" id="{F8C98CAE-3275-448E-8005-7ABFBF225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Is it profitable to invest on a single stock for a long time?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Content Placeholder 2">
            <a:extLst>
              <a:ext uri="{FF2B5EF4-FFF2-40B4-BE49-F238E27FC236}">
                <a16:creationId xmlns:a16="http://schemas.microsoft.com/office/drawing/2014/main" id="{1F1DB679-8484-4057-A58C-9C8B77827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3" y="1349475"/>
            <a:ext cx="3228806" cy="150920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dirty="0">
                <a:solidFill>
                  <a:schemeClr val="tx1"/>
                </a:solidFill>
              </a:rPr>
              <a:t>Apple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</a:rPr>
              <a:t>Average Investment is $188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</a:rPr>
              <a:t>Probability of getting profit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</a:rPr>
              <a:t>With respect to investment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</a:rPr>
              <a:t>period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49" name="Table 6">
            <a:extLst>
              <a:ext uri="{FF2B5EF4-FFF2-40B4-BE49-F238E27FC236}">
                <a16:creationId xmlns:a16="http://schemas.microsoft.com/office/drawing/2014/main" id="{7E2345E4-8B2C-480C-8FEB-DA64277B3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63682"/>
              </p:ext>
            </p:extLst>
          </p:nvPr>
        </p:nvGraphicFramePr>
        <p:xfrm>
          <a:off x="546245" y="3143148"/>
          <a:ext cx="3228808" cy="262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404">
                  <a:extLst>
                    <a:ext uri="{9D8B030D-6E8A-4147-A177-3AD203B41FA5}">
                      <a16:colId xmlns:a16="http://schemas.microsoft.com/office/drawing/2014/main" val="1495700769"/>
                    </a:ext>
                  </a:extLst>
                </a:gridCol>
                <a:gridCol w="1614404">
                  <a:extLst>
                    <a:ext uri="{9D8B030D-6E8A-4147-A177-3AD203B41FA5}">
                      <a16:colId xmlns:a16="http://schemas.microsoft.com/office/drawing/2014/main" val="2541816595"/>
                    </a:ext>
                  </a:extLst>
                </a:gridCol>
              </a:tblGrid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Prob(profit)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80688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1827332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5720360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6337382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975851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3858745"/>
                  </a:ext>
                </a:extLst>
              </a:tr>
            </a:tbl>
          </a:graphicData>
        </a:graphic>
      </p:graphicFrame>
      <p:graphicFrame>
        <p:nvGraphicFramePr>
          <p:cNvPr id="150" name="Chart 149">
            <a:extLst>
              <a:ext uri="{FF2B5EF4-FFF2-40B4-BE49-F238E27FC236}">
                <a16:creationId xmlns:a16="http://schemas.microsoft.com/office/drawing/2014/main" id="{0C4BDC02-B21C-4ECE-9C5E-534ED28713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8174686"/>
              </p:ext>
            </p:extLst>
          </p:nvPr>
        </p:nvGraphicFramePr>
        <p:xfrm>
          <a:off x="4589754" y="2024110"/>
          <a:ext cx="6596109" cy="4216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683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Title 1">
            <a:extLst>
              <a:ext uri="{FF2B5EF4-FFF2-40B4-BE49-F238E27FC236}">
                <a16:creationId xmlns:a16="http://schemas.microsoft.com/office/drawing/2014/main" id="{BDAC0BED-E4A1-4692-9E4A-261D231B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Is it profitable to invest on a single stock for a long time?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Content Placeholder 2">
            <a:extLst>
              <a:ext uri="{FF2B5EF4-FFF2-40B4-BE49-F238E27FC236}">
                <a16:creationId xmlns:a16="http://schemas.microsoft.com/office/drawing/2014/main" id="{6F445FB8-1649-4F6E-95EB-002470DC9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242" y="1575709"/>
            <a:ext cx="3228806" cy="150920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dirty="0">
                <a:solidFill>
                  <a:schemeClr val="tx1"/>
                </a:solidFill>
              </a:rPr>
              <a:t>Amazon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</a:rPr>
              <a:t>Average Investment is $1547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</a:rPr>
              <a:t>Probability of getting profit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</a:rPr>
              <a:t>With respect to investment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</a:rPr>
              <a:t>period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53" name="Table 6">
            <a:extLst>
              <a:ext uri="{FF2B5EF4-FFF2-40B4-BE49-F238E27FC236}">
                <a16:creationId xmlns:a16="http://schemas.microsoft.com/office/drawing/2014/main" id="{76DCEB9E-CC55-4B20-9A32-686A14FD3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796177"/>
              </p:ext>
            </p:extLst>
          </p:nvPr>
        </p:nvGraphicFramePr>
        <p:xfrm>
          <a:off x="581191" y="3533312"/>
          <a:ext cx="3228808" cy="262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404">
                  <a:extLst>
                    <a:ext uri="{9D8B030D-6E8A-4147-A177-3AD203B41FA5}">
                      <a16:colId xmlns:a16="http://schemas.microsoft.com/office/drawing/2014/main" val="1495700769"/>
                    </a:ext>
                  </a:extLst>
                </a:gridCol>
                <a:gridCol w="1614404">
                  <a:extLst>
                    <a:ext uri="{9D8B030D-6E8A-4147-A177-3AD203B41FA5}">
                      <a16:colId xmlns:a16="http://schemas.microsoft.com/office/drawing/2014/main" val="2541816595"/>
                    </a:ext>
                  </a:extLst>
                </a:gridCol>
              </a:tblGrid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Prob(profit)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80688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1827332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5720360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6337382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975851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3858745"/>
                  </a:ext>
                </a:extLst>
              </a:tr>
            </a:tbl>
          </a:graphicData>
        </a:graphic>
      </p:graphicFrame>
      <p:graphicFrame>
        <p:nvGraphicFramePr>
          <p:cNvPr id="154" name="Chart 153">
            <a:extLst>
              <a:ext uri="{FF2B5EF4-FFF2-40B4-BE49-F238E27FC236}">
                <a16:creationId xmlns:a16="http://schemas.microsoft.com/office/drawing/2014/main" id="{036B869C-1858-4C39-9354-D8AB408B44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87616"/>
              </p:ext>
            </p:extLst>
          </p:nvPr>
        </p:nvGraphicFramePr>
        <p:xfrm>
          <a:off x="4705165" y="1890875"/>
          <a:ext cx="6135949" cy="4332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292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itle 1">
            <a:extLst>
              <a:ext uri="{FF2B5EF4-FFF2-40B4-BE49-F238E27FC236}">
                <a16:creationId xmlns:a16="http://schemas.microsoft.com/office/drawing/2014/main" id="{70BD2F69-3005-4A35-921E-BEB3B183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Is it profitable to invest on a single stock for a long time?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Content Placeholder 2">
            <a:extLst>
              <a:ext uri="{FF2B5EF4-FFF2-40B4-BE49-F238E27FC236}">
                <a16:creationId xmlns:a16="http://schemas.microsoft.com/office/drawing/2014/main" id="{A7CB9027-715F-40CB-B22B-0550A3498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90" y="1507171"/>
            <a:ext cx="3228806" cy="1509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Netflix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Average Investment is $294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Probability of getting profit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With respect to investment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period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150" name="Table 6">
            <a:extLst>
              <a:ext uri="{FF2B5EF4-FFF2-40B4-BE49-F238E27FC236}">
                <a16:creationId xmlns:a16="http://schemas.microsoft.com/office/drawing/2014/main" id="{509AE72E-6743-469B-B2DB-F2D4409B3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216026"/>
              </p:ext>
            </p:extLst>
          </p:nvPr>
        </p:nvGraphicFramePr>
        <p:xfrm>
          <a:off x="581191" y="3533312"/>
          <a:ext cx="3228808" cy="262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404">
                  <a:extLst>
                    <a:ext uri="{9D8B030D-6E8A-4147-A177-3AD203B41FA5}">
                      <a16:colId xmlns:a16="http://schemas.microsoft.com/office/drawing/2014/main" val="1495700769"/>
                    </a:ext>
                  </a:extLst>
                </a:gridCol>
                <a:gridCol w="1614404">
                  <a:extLst>
                    <a:ext uri="{9D8B030D-6E8A-4147-A177-3AD203B41FA5}">
                      <a16:colId xmlns:a16="http://schemas.microsoft.com/office/drawing/2014/main" val="2541816595"/>
                    </a:ext>
                  </a:extLst>
                </a:gridCol>
              </a:tblGrid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Prob(profit)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80688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1827332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5720360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6337382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975851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3858745"/>
                  </a:ext>
                </a:extLst>
              </a:tr>
            </a:tbl>
          </a:graphicData>
        </a:graphic>
      </p:graphicFrame>
      <p:graphicFrame>
        <p:nvGraphicFramePr>
          <p:cNvPr id="151" name="Chart 150">
            <a:extLst>
              <a:ext uri="{FF2B5EF4-FFF2-40B4-BE49-F238E27FC236}">
                <a16:creationId xmlns:a16="http://schemas.microsoft.com/office/drawing/2014/main" id="{C277279A-36EF-4A53-A20E-F62C066F5C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5809763"/>
              </p:ext>
            </p:extLst>
          </p:nvPr>
        </p:nvGraphicFramePr>
        <p:xfrm>
          <a:off x="4598634" y="1890876"/>
          <a:ext cx="6276512" cy="426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4012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itle 1">
            <a:extLst>
              <a:ext uri="{FF2B5EF4-FFF2-40B4-BE49-F238E27FC236}">
                <a16:creationId xmlns:a16="http://schemas.microsoft.com/office/drawing/2014/main" id="{5110E660-68EE-4C5A-BFF6-26E7A7AE5F6F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Is it profitable to invest on a single stock for a long time?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Content Placeholder 2">
            <a:extLst>
              <a:ext uri="{FF2B5EF4-FFF2-40B4-BE49-F238E27FC236}">
                <a16:creationId xmlns:a16="http://schemas.microsoft.com/office/drawing/2014/main" id="{8B6B5528-CEDA-4BE4-A773-F76C82EBF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85" y="1500368"/>
            <a:ext cx="3228806" cy="150920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dirty="0">
                <a:solidFill>
                  <a:schemeClr val="tx1"/>
                </a:solidFill>
              </a:rPr>
              <a:t>Netflix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</a:rPr>
              <a:t>Average Investment is $294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</a:rPr>
              <a:t>Probability of getting profit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</a:rPr>
              <a:t>With respect to investment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</a:rPr>
              <a:t>period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49" name="Table 6">
            <a:extLst>
              <a:ext uri="{FF2B5EF4-FFF2-40B4-BE49-F238E27FC236}">
                <a16:creationId xmlns:a16="http://schemas.microsoft.com/office/drawing/2014/main" id="{9E446080-1C79-4F3E-BF16-DB89EACE2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869888"/>
              </p:ext>
            </p:extLst>
          </p:nvPr>
        </p:nvGraphicFramePr>
        <p:xfrm>
          <a:off x="581191" y="3533312"/>
          <a:ext cx="3228808" cy="262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404">
                  <a:extLst>
                    <a:ext uri="{9D8B030D-6E8A-4147-A177-3AD203B41FA5}">
                      <a16:colId xmlns:a16="http://schemas.microsoft.com/office/drawing/2014/main" val="1495700769"/>
                    </a:ext>
                  </a:extLst>
                </a:gridCol>
                <a:gridCol w="1614404">
                  <a:extLst>
                    <a:ext uri="{9D8B030D-6E8A-4147-A177-3AD203B41FA5}">
                      <a16:colId xmlns:a16="http://schemas.microsoft.com/office/drawing/2014/main" val="2541816595"/>
                    </a:ext>
                  </a:extLst>
                </a:gridCol>
              </a:tblGrid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Prob(profit)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80688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1827332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5720360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6337382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975851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3858745"/>
                  </a:ext>
                </a:extLst>
              </a:tr>
            </a:tbl>
          </a:graphicData>
        </a:graphic>
      </p:graphicFrame>
      <p:graphicFrame>
        <p:nvGraphicFramePr>
          <p:cNvPr id="150" name="Chart 149">
            <a:extLst>
              <a:ext uri="{FF2B5EF4-FFF2-40B4-BE49-F238E27FC236}">
                <a16:creationId xmlns:a16="http://schemas.microsoft.com/office/drawing/2014/main" id="{A0F3E7C5-A6C8-4EA7-B3CD-04A972B364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8633918"/>
              </p:ext>
            </p:extLst>
          </p:nvPr>
        </p:nvGraphicFramePr>
        <p:xfrm>
          <a:off x="4598634" y="1890876"/>
          <a:ext cx="6276512" cy="426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4493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itle 1">
            <a:extLst>
              <a:ext uri="{FF2B5EF4-FFF2-40B4-BE49-F238E27FC236}">
                <a16:creationId xmlns:a16="http://schemas.microsoft.com/office/drawing/2014/main" id="{9AEA24FE-68A5-42C2-A154-039EA988A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Is it profitable to invest on a single stock for a long time?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Content Placeholder 2">
            <a:extLst>
              <a:ext uri="{FF2B5EF4-FFF2-40B4-BE49-F238E27FC236}">
                <a16:creationId xmlns:a16="http://schemas.microsoft.com/office/drawing/2014/main" id="{9A9CEBF5-A9E6-43B9-9AFE-416309865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810" y="1478624"/>
            <a:ext cx="3228806" cy="150920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dirty="0">
                <a:solidFill>
                  <a:schemeClr val="tx1"/>
                </a:solidFill>
              </a:rPr>
              <a:t>Google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</a:rPr>
              <a:t>Average Investment is $1106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</a:rPr>
              <a:t>Probability of getting profit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</a:rPr>
              <a:t>With respect to investment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/>
                </a:solidFill>
              </a:rPr>
              <a:t>period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49" name="Table 6">
            <a:extLst>
              <a:ext uri="{FF2B5EF4-FFF2-40B4-BE49-F238E27FC236}">
                <a16:creationId xmlns:a16="http://schemas.microsoft.com/office/drawing/2014/main" id="{2CEABA3F-A34A-4101-AFDB-40047E381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5647"/>
              </p:ext>
            </p:extLst>
          </p:nvPr>
        </p:nvGraphicFramePr>
        <p:xfrm>
          <a:off x="581191" y="3533312"/>
          <a:ext cx="3228808" cy="262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404">
                  <a:extLst>
                    <a:ext uri="{9D8B030D-6E8A-4147-A177-3AD203B41FA5}">
                      <a16:colId xmlns:a16="http://schemas.microsoft.com/office/drawing/2014/main" val="1495700769"/>
                    </a:ext>
                  </a:extLst>
                </a:gridCol>
                <a:gridCol w="1614404">
                  <a:extLst>
                    <a:ext uri="{9D8B030D-6E8A-4147-A177-3AD203B41FA5}">
                      <a16:colId xmlns:a16="http://schemas.microsoft.com/office/drawing/2014/main" val="2541816595"/>
                    </a:ext>
                  </a:extLst>
                </a:gridCol>
              </a:tblGrid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Prob(profit)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80688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1827332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5720360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6337382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975851"/>
                  </a:ext>
                </a:extLst>
              </a:tr>
              <a:tr h="437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3858745"/>
                  </a:ext>
                </a:extLst>
              </a:tr>
            </a:tbl>
          </a:graphicData>
        </a:graphic>
      </p:graphicFrame>
      <p:graphicFrame>
        <p:nvGraphicFramePr>
          <p:cNvPr id="150" name="Chart 149">
            <a:extLst>
              <a:ext uri="{FF2B5EF4-FFF2-40B4-BE49-F238E27FC236}">
                <a16:creationId xmlns:a16="http://schemas.microsoft.com/office/drawing/2014/main" id="{6D169D9E-8116-4604-AA8F-0DA7E72B86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1175362"/>
              </p:ext>
            </p:extLst>
          </p:nvPr>
        </p:nvGraphicFramePr>
        <p:xfrm>
          <a:off x="4367814" y="1953087"/>
          <a:ext cx="6206971" cy="4202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3196354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0F3F1"/>
      </a:lt2>
      <a:accent1>
        <a:srgbClr val="C34DB4"/>
      </a:accent1>
      <a:accent2>
        <a:srgbClr val="903BB1"/>
      </a:accent2>
      <a:accent3>
        <a:srgbClr val="704DC3"/>
      </a:accent3>
      <a:accent4>
        <a:srgbClr val="3F4DB3"/>
      </a:accent4>
      <a:accent5>
        <a:srgbClr val="4D8CC3"/>
      </a:accent5>
      <a:accent6>
        <a:srgbClr val="3BACB1"/>
      </a:accent6>
      <a:hlink>
        <a:srgbClr val="3F6EBF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961</Words>
  <Application>Microsoft Office PowerPoint</Application>
  <PresentationFormat>Widescreen</PresentationFormat>
  <Paragraphs>283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Avenir Next LT Pro</vt:lpstr>
      <vt:lpstr>Posterama</vt:lpstr>
      <vt:lpstr>SineVTI</vt:lpstr>
      <vt:lpstr>Stock Market Analysis and Prediction</vt:lpstr>
      <vt:lpstr>PowerPoint Presentation</vt:lpstr>
      <vt:lpstr>RESEARCH questions:</vt:lpstr>
      <vt:lpstr>PowerPoint Presentation</vt:lpstr>
      <vt:lpstr>Is it profitable to invest on a single stock for a long time? </vt:lpstr>
      <vt:lpstr>Is it profitable to invest on a single stock for a long time? </vt:lpstr>
      <vt:lpstr>Is it profitable to invest on a single stock for a long time? </vt:lpstr>
      <vt:lpstr>PowerPoint Presentation</vt:lpstr>
      <vt:lpstr>Is it profitable to invest on a single stock for a long time? </vt:lpstr>
      <vt:lpstr>PowerPoint Presentation</vt:lpstr>
      <vt:lpstr>Is it profitable to invest on all the stocks equally ? </vt:lpstr>
      <vt:lpstr> Is it profitable to invest on all the stocks equally ?  For investment of 1000 dollars     </vt:lpstr>
      <vt:lpstr>PowerPoint Presentation</vt:lpstr>
      <vt:lpstr>PowerPoint Presentation</vt:lpstr>
      <vt:lpstr>PowerPoint Presentation</vt:lpstr>
      <vt:lpstr>PowerPoint Presentation</vt:lpstr>
      <vt:lpstr>DECISION TREE CLASSIFICATION</vt:lpstr>
      <vt:lpstr>DEPLOYMENT OF THE MODEL</vt:lpstr>
      <vt:lpstr>PowerPoint Presentation</vt:lpstr>
      <vt:lpstr>RESULTS</vt:lpstr>
      <vt:lpstr>RESULTS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Analysis and Prediction</dc:title>
  <dc:creator>skonimet</dc:creator>
  <cp:lastModifiedBy>skonimet</cp:lastModifiedBy>
  <cp:revision>6</cp:revision>
  <dcterms:created xsi:type="dcterms:W3CDTF">2021-04-02T16:09:11Z</dcterms:created>
  <dcterms:modified xsi:type="dcterms:W3CDTF">2021-04-02T16:59:57Z</dcterms:modified>
</cp:coreProperties>
</file>