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9" r:id="rId13"/>
    <p:sldId id="270"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298801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1D615-9351-4486-B368-EEB3ED3227C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313619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1739242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4080672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3495231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2907537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2070415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131911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244628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58385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1D615-9351-4486-B368-EEB3ED3227C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169113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1D615-9351-4486-B368-EEB3ED3227C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98240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1D615-9351-4486-B368-EEB3ED3227C6}"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113881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1D615-9351-4486-B368-EEB3ED3227C6}"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331922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1D615-9351-4486-B368-EEB3ED3227C6}"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142742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1D615-9351-4486-B368-EEB3ED3227C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242352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1D615-9351-4486-B368-EEB3ED3227C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7D9761-57AD-4CA8-90E3-688893DE3745}" type="slidenum">
              <a:rPr lang="en-IN" smtClean="0"/>
              <a:t>‹#›</a:t>
            </a:fld>
            <a:endParaRPr lang="en-IN"/>
          </a:p>
        </p:txBody>
      </p:sp>
    </p:spTree>
    <p:extLst>
      <p:ext uri="{BB962C8B-B14F-4D97-AF65-F5344CB8AC3E}">
        <p14:creationId xmlns:p14="http://schemas.microsoft.com/office/powerpoint/2010/main" val="276655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51D615-9351-4486-B368-EEB3ED3227C6}" type="datetimeFigureOut">
              <a:rPr lang="en-IN" smtClean="0"/>
              <a:t>16-04-2024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7D9761-57AD-4CA8-90E3-688893DE3745}" type="slidenum">
              <a:rPr lang="en-IN" smtClean="0"/>
              <a:t>‹#›</a:t>
            </a:fld>
            <a:endParaRPr lang="en-IN"/>
          </a:p>
        </p:txBody>
      </p:sp>
    </p:spTree>
    <p:extLst>
      <p:ext uri="{BB962C8B-B14F-4D97-AF65-F5344CB8AC3E}">
        <p14:creationId xmlns:p14="http://schemas.microsoft.com/office/powerpoint/2010/main" val="26149956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F4BD-207C-848F-DBAE-D1822B0E028D}"/>
              </a:ext>
            </a:extLst>
          </p:cNvPr>
          <p:cNvSpPr>
            <a:spLocks noGrp="1"/>
          </p:cNvSpPr>
          <p:nvPr>
            <p:ph type="ctrTitle"/>
          </p:nvPr>
        </p:nvSpPr>
        <p:spPr>
          <a:xfrm>
            <a:off x="2329288" y="1081548"/>
            <a:ext cx="8637073" cy="2347452"/>
          </a:xfrm>
        </p:spPr>
        <p:txBody>
          <a:bodyPr anchor="t">
            <a:normAutofit fontScale="90000"/>
          </a:bodyPr>
          <a:lstStyle/>
          <a:p>
            <a:pPr algn="ctr">
              <a:lnSpc>
                <a:spcPct val="150000"/>
              </a:lnSpc>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SPOTIFY GENRE RECOMMENDATION BASED ON USER EMOTION BY USING</a:t>
            </a:r>
            <a:r>
              <a:rPr lang="en-US" sz="3600" b="1" dirty="0">
                <a:latin typeface="Times New Roman" panose="02020603050405020304" pitchFamily="18" charset="0"/>
                <a:ea typeface="Calibri" panose="020F0502020204030204" pitchFamily="34" charset="0"/>
                <a:cs typeface="Times New Roman" panose="02020603050405020304" pitchFamily="18" charset="0"/>
              </a:rPr>
              <a:t>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DEEP LEARNING</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 the guidance:</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Dr.</a:t>
            </a:r>
            <a:r>
              <a:rPr lang="en-US" sz="20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SELVAM.L</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E6258FE-457C-ABEC-C71B-4B1F4C5DAB5F}"/>
              </a:ext>
            </a:extLst>
          </p:cNvPr>
          <p:cNvSpPr>
            <a:spLocks noGrp="1"/>
          </p:cNvSpPr>
          <p:nvPr>
            <p:ph type="subTitle" idx="1"/>
          </p:nvPr>
        </p:nvSpPr>
        <p:spPr>
          <a:xfrm>
            <a:off x="4662861" y="5469466"/>
            <a:ext cx="6987645" cy="1388534"/>
          </a:xfrm>
        </p:spPr>
        <p:txBody>
          <a:bodyPr/>
          <a:lstStyle/>
          <a:p>
            <a:pPr algn="r"/>
            <a:r>
              <a:rPr lang="en-IN" b="1" dirty="0">
                <a:latin typeface="Times New Roman" panose="02020603050405020304" pitchFamily="18" charset="0"/>
                <a:cs typeface="Times New Roman" panose="02020603050405020304" pitchFamily="18" charset="0"/>
              </a:rPr>
              <a:t>SUHASINI V : RA2232014010101</a:t>
            </a:r>
          </a:p>
        </p:txBody>
      </p:sp>
    </p:spTree>
    <p:extLst>
      <p:ext uri="{BB962C8B-B14F-4D97-AF65-F5344CB8AC3E}">
        <p14:creationId xmlns:p14="http://schemas.microsoft.com/office/powerpoint/2010/main" val="75616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558C-D700-BA52-F0C3-5B96981303CC}"/>
              </a:ext>
            </a:extLst>
          </p:cNvPr>
          <p:cNvSpPr>
            <a:spLocks noGrp="1"/>
          </p:cNvSpPr>
          <p:nvPr>
            <p:ph type="title"/>
          </p:nvPr>
        </p:nvSpPr>
        <p:spPr>
          <a:xfrm>
            <a:off x="1346660" y="0"/>
            <a:ext cx="10018713" cy="914399"/>
          </a:xfrm>
        </p:spPr>
        <p:txBody>
          <a:bodyPr/>
          <a:lstStyle/>
          <a:p>
            <a:r>
              <a:rPr lang="en-IN" dirty="0"/>
              <a:t>SCREEN SHOT</a:t>
            </a:r>
          </a:p>
        </p:txBody>
      </p:sp>
      <p:pic>
        <p:nvPicPr>
          <p:cNvPr id="5" name="Content Placeholder 4">
            <a:extLst>
              <a:ext uri="{FF2B5EF4-FFF2-40B4-BE49-F238E27FC236}">
                <a16:creationId xmlns:a16="http://schemas.microsoft.com/office/drawing/2014/main" id="{051F26CE-F3D2-EA07-68E7-0D987C7D0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342" y="914399"/>
            <a:ext cx="7216877" cy="5943601"/>
          </a:xfrm>
        </p:spPr>
      </p:pic>
    </p:spTree>
    <p:extLst>
      <p:ext uri="{BB962C8B-B14F-4D97-AF65-F5344CB8AC3E}">
        <p14:creationId xmlns:p14="http://schemas.microsoft.com/office/powerpoint/2010/main" val="42607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9063EE-F700-F3E6-676B-8A5A54073B7D}"/>
              </a:ext>
            </a:extLst>
          </p:cNvPr>
          <p:cNvPicPr>
            <a:picLocks noGrp="1" noChangeAspect="1"/>
          </p:cNvPicPr>
          <p:nvPr>
            <p:ph idx="1"/>
          </p:nvPr>
        </p:nvPicPr>
        <p:blipFill>
          <a:blip r:embed="rId2"/>
          <a:stretch>
            <a:fillRect/>
          </a:stretch>
        </p:blipFill>
        <p:spPr>
          <a:xfrm>
            <a:off x="2585882" y="285135"/>
            <a:ext cx="7295537" cy="6400800"/>
          </a:xfrm>
          <a:prstGeom prst="rect">
            <a:avLst/>
          </a:prstGeom>
        </p:spPr>
      </p:pic>
    </p:spTree>
    <p:extLst>
      <p:ext uri="{BB962C8B-B14F-4D97-AF65-F5344CB8AC3E}">
        <p14:creationId xmlns:p14="http://schemas.microsoft.com/office/powerpoint/2010/main" val="240927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5EFBBD-CDCA-FCBC-D8E4-612B34427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774" y="68826"/>
            <a:ext cx="5187321" cy="6789174"/>
          </a:xfrm>
        </p:spPr>
      </p:pic>
      <p:pic>
        <p:nvPicPr>
          <p:cNvPr id="7" name="Picture 6">
            <a:extLst>
              <a:ext uri="{FF2B5EF4-FFF2-40B4-BE49-F238E27FC236}">
                <a16:creationId xmlns:a16="http://schemas.microsoft.com/office/drawing/2014/main" id="{C5D1B0CE-0610-75F2-1B89-036AA4BA4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847" y="68826"/>
            <a:ext cx="5187321" cy="6789173"/>
          </a:xfrm>
          <a:prstGeom prst="rect">
            <a:avLst/>
          </a:prstGeom>
        </p:spPr>
      </p:pic>
    </p:spTree>
    <p:extLst>
      <p:ext uri="{BB962C8B-B14F-4D97-AF65-F5344CB8AC3E}">
        <p14:creationId xmlns:p14="http://schemas.microsoft.com/office/powerpoint/2010/main" val="212408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FA64-17C2-56E2-AF5B-55E44995CD17}"/>
              </a:ext>
            </a:extLst>
          </p:cNvPr>
          <p:cNvSpPr>
            <a:spLocks noGrp="1"/>
          </p:cNvSpPr>
          <p:nvPr>
            <p:ph type="title"/>
          </p:nvPr>
        </p:nvSpPr>
        <p:spPr>
          <a:xfrm>
            <a:off x="1484311" y="685801"/>
            <a:ext cx="10018713" cy="1359310"/>
          </a:xfrm>
        </p:spPr>
        <p:txBody>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2E42D1D-6060-18F3-43C9-0E4344222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434" y="2474042"/>
            <a:ext cx="4812566" cy="3124200"/>
          </a:xfrm>
        </p:spPr>
      </p:pic>
      <p:pic>
        <p:nvPicPr>
          <p:cNvPr id="7" name="Picture 6">
            <a:extLst>
              <a:ext uri="{FF2B5EF4-FFF2-40B4-BE49-F238E27FC236}">
                <a16:creationId xmlns:a16="http://schemas.microsoft.com/office/drawing/2014/main" id="{B601681D-5EF2-A068-DAB9-8DF2EE21E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583" y="2474042"/>
            <a:ext cx="5344140" cy="3124200"/>
          </a:xfrm>
          <a:prstGeom prst="rect">
            <a:avLst/>
          </a:prstGeom>
        </p:spPr>
      </p:pic>
    </p:spTree>
    <p:extLst>
      <p:ext uri="{BB962C8B-B14F-4D97-AF65-F5344CB8AC3E}">
        <p14:creationId xmlns:p14="http://schemas.microsoft.com/office/powerpoint/2010/main" val="277833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405D-F5FB-5C83-8D1C-C6E250CDCF60}"/>
              </a:ext>
            </a:extLst>
          </p:cNvPr>
          <p:cNvSpPr>
            <a:spLocks noGrp="1"/>
          </p:cNvSpPr>
          <p:nvPr>
            <p:ph type="title"/>
          </p:nvPr>
        </p:nvSpPr>
        <p:spPr>
          <a:xfrm>
            <a:off x="1484310" y="115530"/>
            <a:ext cx="10018713" cy="1054510"/>
          </a:xfrm>
        </p:spPr>
        <p:txBody>
          <a:bodyPr>
            <a:normAutofit/>
          </a:bodyPr>
          <a:lstStyle/>
          <a:p>
            <a:r>
              <a:rPr lang="en-IN"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4978938-9F37-659D-4C8A-35534D3270CC}"/>
              </a:ext>
            </a:extLst>
          </p:cNvPr>
          <p:cNvSpPr>
            <a:spLocks noGrp="1"/>
          </p:cNvSpPr>
          <p:nvPr>
            <p:ph idx="1"/>
          </p:nvPr>
        </p:nvSpPr>
        <p:spPr>
          <a:xfrm>
            <a:off x="1484310" y="1514167"/>
            <a:ext cx="10018713" cy="5152103"/>
          </a:xfrm>
        </p:spPr>
        <p:txBody>
          <a:bodyPr anchor="t">
            <a:normAutofit/>
          </a:bodyPr>
          <a:lstStyle/>
          <a:p>
            <a:pPr marL="0" indent="0" algn="ctr">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indent="0" algn="just">
              <a:lnSpc>
                <a:spcPct val="150000"/>
              </a:lnSpc>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In conclusion, integrating CNNs into facial recognition for musical recommendations has the potential to revolutionize the field by creating personalized, dynamically adaptive musical experiences. This innovation synchronizes music with the user's emotional state, enhancing its therapeutic impact and fostering relaxation, emotional release, and motivation. As research progresses, this fusion of facial recognition and CNN-powered musical recommendation offers a promising approach to improving emotional well-being and providing tailored support.</a:t>
            </a:r>
            <a:endParaRPr lang="en-IN" dirty="0"/>
          </a:p>
        </p:txBody>
      </p:sp>
    </p:spTree>
    <p:extLst>
      <p:ext uri="{BB962C8B-B14F-4D97-AF65-F5344CB8AC3E}">
        <p14:creationId xmlns:p14="http://schemas.microsoft.com/office/powerpoint/2010/main" val="345342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45B0-EEE8-B193-2144-99328240C09A}"/>
              </a:ext>
            </a:extLst>
          </p:cNvPr>
          <p:cNvSpPr>
            <a:spLocks noGrp="1"/>
          </p:cNvSpPr>
          <p:nvPr>
            <p:ph type="title"/>
          </p:nvPr>
        </p:nvSpPr>
        <p:spPr>
          <a:xfrm>
            <a:off x="1484311" y="1"/>
            <a:ext cx="10018713" cy="1455174"/>
          </a:xfrm>
        </p:spPr>
        <p:txBody>
          <a:bodyPr>
            <a:norm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FUTURE WORK</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84EFC-5538-D288-E3E5-CF7C2531456A}"/>
              </a:ext>
            </a:extLst>
          </p:cNvPr>
          <p:cNvSpPr>
            <a:spLocks noGrp="1"/>
          </p:cNvSpPr>
          <p:nvPr>
            <p:ph idx="1"/>
          </p:nvPr>
        </p:nvSpPr>
        <p:spPr>
          <a:xfrm>
            <a:off x="1395820" y="1160207"/>
            <a:ext cx="10461883" cy="5011994"/>
          </a:xfrm>
        </p:spPr>
        <p:txBody>
          <a:bodyPr>
            <a:normAutofit/>
          </a:bodyPr>
          <a:lstStyle/>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Future work for the Music recommendation system involves optimizing the CNN model for better performance in emotion prediction and exploring multi-modal fusion techniques to incorporate additional data sources, such as text or physiological signals. Long-term user modeling can be developed to adapt recommendations as users' emotional preferences evolve, while enhanced user interaction mechanisms and cross-cultural adaptation can further refine the system's accuracy and relevance. Incorporating explainability and transparency into the recommendation process will build user trust, and real-world deployment and evaluation will validate the system's effectiveness and user satisfaction, guiding further refinement and improvement efforts.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503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B7CE-DA76-5F9B-5DD4-42800748CE24}"/>
              </a:ext>
            </a:extLst>
          </p:cNvPr>
          <p:cNvSpPr>
            <a:spLocks noGrp="1"/>
          </p:cNvSpPr>
          <p:nvPr>
            <p:ph type="title"/>
          </p:nvPr>
        </p:nvSpPr>
        <p:spPr>
          <a:xfrm>
            <a:off x="1500738" y="265470"/>
            <a:ext cx="9603275" cy="904569"/>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43E474-618C-B265-610E-B00187722921}"/>
              </a:ext>
            </a:extLst>
          </p:cNvPr>
          <p:cNvSpPr>
            <a:spLocks noGrp="1"/>
          </p:cNvSpPr>
          <p:nvPr>
            <p:ph idx="1"/>
          </p:nvPr>
        </p:nvSpPr>
        <p:spPr>
          <a:xfrm>
            <a:off x="1258529" y="1071716"/>
            <a:ext cx="10717162" cy="5594556"/>
          </a:xfrm>
        </p:spPr>
        <p:txBody>
          <a:bodyPr>
            <a:normAutofit/>
          </a:bodyPr>
          <a:lstStyle/>
          <a:p>
            <a:pPr algn="just">
              <a:lnSpc>
                <a:spcPct val="15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This paper introduces an innovative deep learning approach for musical recommendation that uses facial recognition technology to personalize musical experiences.</a:t>
            </a:r>
          </a:p>
          <a:p>
            <a:pPr algn="just">
              <a:lnSpc>
                <a:spcPct val="15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The system analyzes real-time facials to determine an individual's emotional state and dynamically adjusts musical compositions accordingly.</a:t>
            </a:r>
          </a:p>
          <a:p>
            <a:pPr algn="just">
              <a:lnSpc>
                <a:spcPct val="15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The system generates melodies tailored to the user's mood, creating uplifting tunes for happy moments and soothing melodies for sad ones. This personalized music enhances emotional well-being, promoting relaxation, emotional release, and motivation.</a:t>
            </a:r>
          </a:p>
          <a:p>
            <a:pPr algn="just">
              <a:lnSpc>
                <a:spcPct val="15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The music reflects the user's feelings, providing a unique musical recommendation experience tailored to their emotional needs. Facial recognition in musical recommendation could revolutionize emotional well-being and psychological support through music.</a:t>
            </a:r>
            <a:endParaRPr lang="en-IN" dirty="0"/>
          </a:p>
        </p:txBody>
      </p:sp>
    </p:spTree>
    <p:extLst>
      <p:ext uri="{BB962C8B-B14F-4D97-AF65-F5344CB8AC3E}">
        <p14:creationId xmlns:p14="http://schemas.microsoft.com/office/powerpoint/2010/main" val="303039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5746-125F-D67A-1F13-9C05105DB61C}"/>
              </a:ext>
            </a:extLst>
          </p:cNvPr>
          <p:cNvSpPr>
            <a:spLocks noGrp="1"/>
          </p:cNvSpPr>
          <p:nvPr>
            <p:ph type="title"/>
          </p:nvPr>
        </p:nvSpPr>
        <p:spPr>
          <a:xfrm>
            <a:off x="1530237" y="73742"/>
            <a:ext cx="9603275" cy="909857"/>
          </a:xfrm>
        </p:spPr>
        <p:txBody>
          <a:bodyPr>
            <a:normAutofit/>
          </a:bodyPr>
          <a:lstStyle/>
          <a:p>
            <a:pPr algn="ctr"/>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9E97AD7-F01E-D96A-1FE3-D7A11DCFDB24}"/>
              </a:ext>
            </a:extLst>
          </p:cNvPr>
          <p:cNvSpPr>
            <a:spLocks noGrp="1"/>
          </p:cNvSpPr>
          <p:nvPr>
            <p:ph idx="1"/>
          </p:nvPr>
        </p:nvSpPr>
        <p:spPr>
          <a:xfrm>
            <a:off x="1769706" y="1514168"/>
            <a:ext cx="9124336" cy="5574890"/>
          </a:xfrm>
        </p:spPr>
        <p:txBody>
          <a:bodyPr>
            <a:noAutofit/>
          </a:bodyPr>
          <a:lstStyle/>
          <a:p>
            <a:pPr algn="just">
              <a:buFont typeface="Wingdings" panose="05000000000000000000" pitchFamily="2" charset="2"/>
              <a:buChar char="v"/>
            </a:pPr>
            <a:endParaRPr lang="en-US" sz="1800" dirty="0">
              <a:solidFill>
                <a:srgbClr val="000000"/>
              </a:solidFill>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v"/>
            </a:pPr>
            <a:endPar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v"/>
            </a:pPr>
            <a:endParaRPr lang="en-US" sz="1800" dirty="0">
              <a:solidFill>
                <a:srgbClr val="000000"/>
              </a:solidFill>
              <a:latin typeface="Times New Roman" panose="02020603050405020304" pitchFamily="18" charset="0"/>
              <a:ea typeface="Calibri" panose="020F0502020204030204" pitchFamily="34" charset="0"/>
              <a:cs typeface="Latha" panose="020B0604020202020204" pitchFamily="34" charset="0"/>
            </a:endParaRPr>
          </a:p>
          <a:p>
            <a:pPr algn="just">
              <a:lnSpc>
                <a:spcPct val="150000"/>
              </a:lnSpc>
              <a:buFont typeface="Wingdings" panose="05000000000000000000" pitchFamily="2" charset="2"/>
              <a:buChar char="v"/>
            </a:pPr>
            <a:r>
              <a:rPr lang="en-US" sz="1800" dirty="0">
                <a:solidFill>
                  <a:srgbClr val="000000"/>
                </a:solidFill>
                <a:latin typeface="Times New Roman" panose="02020603050405020304" pitchFamily="18" charset="0"/>
                <a:ea typeface="Calibri" panose="020F0502020204030204" pitchFamily="34" charset="0"/>
                <a:cs typeface="Latha" panose="020B0604020202020204" pitchFamily="34" charset="0"/>
              </a:rPr>
              <a:t>Deep</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learning and healthcare are coming together to improve personalized treatments. One exciting use is using facial recognition and Convolutional Neural Networks (CNN) to enhance musical recommendation for emotional well-being. By employing CNN algorithms, this innovative approach seeks to dynamically tailor musical compositions to individuals' emotional states in real-time, based on the analysis of their facials.</a:t>
            </a:r>
          </a:p>
          <a:p>
            <a:pPr algn="just">
              <a:lnSpc>
                <a:spcPct val="15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This introduction explores how integrating CNNs into musical recommendations can create personalized, emotionally resonant experiences to enhance its therapeutic impact.</a:t>
            </a:r>
          </a:p>
          <a:p>
            <a:pPr algn="just">
              <a:lnSpc>
                <a:spcPct val="15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Integrating CNN algorithms with facial recognition revolutionizes musical recommendation by enabling adaptive music that responds to users' emotions, unlike traditional static playlists. This approach offers dynamic and personalized therapeutic experiences.</a:t>
            </a:r>
          </a:p>
          <a:p>
            <a:pPr algn="just">
              <a:lnSpc>
                <a:spcPct val="15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This introduction explores the potential of using CNN-based facial recognition to enhance musical </a:t>
            </a:r>
            <a:r>
              <a:rPr lang="en-US"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reommendations</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emphasizing its ability to personalize and improve emotional support through music.</a:t>
            </a:r>
          </a:p>
          <a:p>
            <a:pPr algn="just">
              <a:buFont typeface="Wingdings" panose="05000000000000000000" pitchFamily="2" charset="2"/>
              <a:buChar char="v"/>
            </a:pPr>
            <a:endPar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v"/>
            </a:pPr>
            <a:endPar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v"/>
            </a:pPr>
            <a:endPar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v"/>
            </a:pPr>
            <a:endPar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v"/>
            </a:pPr>
            <a:endPar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endParaRPr lang="en-IN" sz="1800" dirty="0"/>
          </a:p>
        </p:txBody>
      </p:sp>
    </p:spTree>
    <p:extLst>
      <p:ext uri="{BB962C8B-B14F-4D97-AF65-F5344CB8AC3E}">
        <p14:creationId xmlns:p14="http://schemas.microsoft.com/office/powerpoint/2010/main" val="402467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2BDA-9D5D-AA48-970B-FC119CE559A3}"/>
              </a:ext>
            </a:extLst>
          </p:cNvPr>
          <p:cNvSpPr>
            <a:spLocks noGrp="1"/>
          </p:cNvSpPr>
          <p:nvPr>
            <p:ph type="title"/>
          </p:nvPr>
        </p:nvSpPr>
        <p:spPr>
          <a:xfrm>
            <a:off x="1484311" y="685800"/>
            <a:ext cx="10018713" cy="1034845"/>
          </a:xfrm>
        </p:spPr>
        <p:txBody>
          <a:bodyPr>
            <a:normAutofit fontScale="90000"/>
          </a:bodyPr>
          <a:lstStyle/>
          <a:p>
            <a:r>
              <a:rPr lang="en-US" sz="2700" b="1" dirty="0">
                <a:latin typeface="Times New Roman" panose="02020603050405020304" pitchFamily="18" charset="0"/>
                <a:cs typeface="Times New Roman" panose="02020603050405020304" pitchFamily="18" charset="0"/>
              </a:rPr>
              <a:t>EXISTING</a:t>
            </a:r>
            <a:r>
              <a:rPr lang="en-US" sz="2700" b="1" dirty="0"/>
              <a:t> </a:t>
            </a:r>
            <a:r>
              <a:rPr lang="en-US" sz="2700" b="1" dirty="0">
                <a:latin typeface="Times New Roman" panose="02020603050405020304" pitchFamily="18" charset="0"/>
                <a:cs typeface="Times New Roman" panose="02020603050405020304" pitchFamily="18" charset="0"/>
              </a:rPr>
              <a:t>SYSTEM</a:t>
            </a:r>
            <a:br>
              <a:rPr lang="en-US" sz="3200" b="1" dirty="0"/>
            </a:br>
            <a:endParaRPr lang="en-IN" dirty="0"/>
          </a:p>
        </p:txBody>
      </p:sp>
      <p:sp>
        <p:nvSpPr>
          <p:cNvPr id="3" name="Content Placeholder 2">
            <a:extLst>
              <a:ext uri="{FF2B5EF4-FFF2-40B4-BE49-F238E27FC236}">
                <a16:creationId xmlns:a16="http://schemas.microsoft.com/office/drawing/2014/main" id="{F7AC51E6-B709-2797-A230-1FC173A23FD2}"/>
              </a:ext>
            </a:extLst>
          </p:cNvPr>
          <p:cNvSpPr>
            <a:spLocks noGrp="1"/>
          </p:cNvSpPr>
          <p:nvPr>
            <p:ph idx="1"/>
          </p:nvPr>
        </p:nvSpPr>
        <p:spPr>
          <a:xfrm>
            <a:off x="1789471" y="1592826"/>
            <a:ext cx="9429136" cy="5265174"/>
          </a:xfrm>
        </p:spPr>
        <p:txBody>
          <a:bodyPr anchor="t">
            <a:normAutofit/>
          </a:bodyPr>
          <a:lstStyle/>
          <a:p>
            <a:pPr algn="just">
              <a:lnSpc>
                <a:spcPct val="150000"/>
              </a:lnSpc>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existing system of music genre recommendation, traditional methods often rely on user ratings, listening history, or manually curated playlists to suggest music genres. </a:t>
            </a:r>
          </a:p>
          <a:p>
            <a:pPr algn="just">
              <a:lnSpc>
                <a:spcPct val="150000"/>
              </a:lnSpc>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systems may lack the ability to accurately capture the user's current emotional state, leading to less personalized recommendations. </a:t>
            </a:r>
          </a:p>
          <a:p>
            <a:pPr algn="just">
              <a:lnSpc>
                <a:spcPct val="150000"/>
              </a:lnSpc>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reliance on manual input or basic algorithms can limit the system's adaptability and effectiveness in providing emotionally resonant music choices for 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154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5FDD-540D-F835-E1A3-411BA2F75A57}"/>
              </a:ext>
            </a:extLst>
          </p:cNvPr>
          <p:cNvSpPr>
            <a:spLocks noGrp="1"/>
          </p:cNvSpPr>
          <p:nvPr>
            <p:ph type="title"/>
          </p:nvPr>
        </p:nvSpPr>
        <p:spPr>
          <a:xfrm>
            <a:off x="1484310" y="174523"/>
            <a:ext cx="10018713" cy="995516"/>
          </a:xfrm>
        </p:spPr>
        <p:txBody>
          <a:bodyPr>
            <a:normAutofit fontScale="90000"/>
          </a:bodyPr>
          <a:lstStyle/>
          <a:p>
            <a:r>
              <a:rPr lang="en-US" sz="3200" b="1" dirty="0"/>
              <a:t>PROPOSED SYSTEM</a:t>
            </a:r>
            <a:br>
              <a:rPr lang="en-US" sz="3200" b="1" dirty="0"/>
            </a:br>
            <a:endParaRPr lang="en-IN" dirty="0"/>
          </a:p>
        </p:txBody>
      </p:sp>
      <p:sp>
        <p:nvSpPr>
          <p:cNvPr id="3" name="Content Placeholder 2">
            <a:extLst>
              <a:ext uri="{FF2B5EF4-FFF2-40B4-BE49-F238E27FC236}">
                <a16:creationId xmlns:a16="http://schemas.microsoft.com/office/drawing/2014/main" id="{8D31AD26-40E2-8088-DD48-13C00CED4AE1}"/>
              </a:ext>
            </a:extLst>
          </p:cNvPr>
          <p:cNvSpPr>
            <a:spLocks noGrp="1"/>
          </p:cNvSpPr>
          <p:nvPr>
            <p:ph idx="1"/>
          </p:nvPr>
        </p:nvSpPr>
        <p:spPr>
          <a:xfrm>
            <a:off x="1691148" y="1071715"/>
            <a:ext cx="9537291" cy="5786283"/>
          </a:xfrm>
        </p:spPr>
        <p:txBody>
          <a:bodyPr anchor="t">
            <a:noAutofit/>
          </a:bodyPr>
          <a:lstStyle/>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proposed system aims to revolutionize music genre recommendation by leveraging deep learning techniques to analyze user emotions in real-time. </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Using facial recognition and Convolutional Neural Networks (CNN), the system will detect and interpret the user's emotional state from facial cues. </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This emotional data will then be used to recommend music genres that align with the user's current feelings, providing more personalized and emotionally tailored music suggestions. </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integration of deep learning allows the system to adapt and evolve with the user's emotional fluctuations, ensuring dynamic and relevant music recommendations for enhanced emotional well-being.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80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D082-3CE1-B684-ADC0-C05E7E97A6F0}"/>
              </a:ext>
            </a:extLst>
          </p:cNvPr>
          <p:cNvSpPr>
            <a:spLocks noGrp="1"/>
          </p:cNvSpPr>
          <p:nvPr>
            <p:ph type="title"/>
          </p:nvPr>
        </p:nvSpPr>
        <p:spPr>
          <a:xfrm>
            <a:off x="1484309" y="530941"/>
            <a:ext cx="10018713" cy="973393"/>
          </a:xfrm>
        </p:spPr>
        <p:txBody>
          <a:bodyPr>
            <a:normAutofit/>
          </a:bodyPr>
          <a:lstStyle/>
          <a:p>
            <a:r>
              <a:rPr lang="en-US" sz="2400" b="1" dirty="0">
                <a:latin typeface="Times New Roman" panose="02020603050405020304" pitchFamily="18" charset="0"/>
                <a:cs typeface="Times New Roman" panose="02020603050405020304" pitchFamily="18" charset="0"/>
              </a:rPr>
              <a:t>ARCHITECTURE</a:t>
            </a:r>
            <a:br>
              <a:rPr lang="en-US"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DBCDEC-EF62-C83E-9E48-3E5812D281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645" y="1419367"/>
            <a:ext cx="10245213" cy="4745459"/>
          </a:xfrm>
        </p:spPr>
      </p:pic>
    </p:spTree>
    <p:extLst>
      <p:ext uri="{BB962C8B-B14F-4D97-AF65-F5344CB8AC3E}">
        <p14:creationId xmlns:p14="http://schemas.microsoft.com/office/powerpoint/2010/main" val="163813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7855-83BA-0075-D378-20EC7F725B49}"/>
              </a:ext>
            </a:extLst>
          </p:cNvPr>
          <p:cNvSpPr>
            <a:spLocks noGrp="1"/>
          </p:cNvSpPr>
          <p:nvPr>
            <p:ph type="title"/>
          </p:nvPr>
        </p:nvSpPr>
        <p:spPr>
          <a:xfrm>
            <a:off x="1484309" y="400664"/>
            <a:ext cx="10018713" cy="1398639"/>
          </a:xfrm>
        </p:spPr>
        <p:txBody>
          <a:bodyPr>
            <a:normAutofit/>
          </a:bodyPr>
          <a:lstStyle/>
          <a:p>
            <a:r>
              <a:rPr lang="en-IN" sz="24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58B8661A-E3DA-AE52-76E9-CF1EDCD03F7E}"/>
              </a:ext>
            </a:extLst>
          </p:cNvPr>
          <p:cNvSpPr>
            <a:spLocks noGrp="1"/>
          </p:cNvSpPr>
          <p:nvPr>
            <p:ph idx="1"/>
          </p:nvPr>
        </p:nvSpPr>
        <p:spPr>
          <a:xfrm>
            <a:off x="2084439" y="1799303"/>
            <a:ext cx="9418584" cy="3991897"/>
          </a:xfrm>
        </p:spPr>
        <p:txBody>
          <a:bodyPr>
            <a:normAutofit fontScale="92500" lnSpcReduction="10000"/>
          </a:bodyPr>
          <a:lstStyle/>
          <a:p>
            <a:pPr lvl="0" algn="just">
              <a:lnSpc>
                <a:spcPct val="200000"/>
              </a:lnSpc>
              <a:spcAft>
                <a:spcPts val="800"/>
              </a:spcAft>
              <a:buFont typeface="Wingdings" panose="05000000000000000000" pitchFamily="2" charset="2"/>
              <a:buChar char="v"/>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 collection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200000"/>
              </a:lnSpc>
              <a:spcAft>
                <a:spcPts val="800"/>
              </a:spcAft>
              <a:buFont typeface="Wingdings" panose="05000000000000000000" pitchFamily="2" charset="2"/>
              <a:buChar char="v"/>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200000"/>
              </a:lnSpc>
              <a:spcAft>
                <a:spcPts val="800"/>
              </a:spcAft>
              <a:buFont typeface="Wingdings" panose="05000000000000000000" pitchFamily="2" charset="2"/>
              <a:buChar char="v"/>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 extraction </a:t>
            </a:r>
          </a:p>
          <a:p>
            <a:pPr lvl="0" algn="just">
              <a:lnSpc>
                <a:spcPct val="200000"/>
              </a:lnSpc>
              <a:spcAft>
                <a:spcPts val="800"/>
              </a:spcAft>
              <a:buFont typeface="Wingdings" panose="05000000000000000000" pitchFamily="2" charset="2"/>
              <a:buChar char="v"/>
              <a:tabLst>
                <a:tab pos="457200" algn="l"/>
              </a:tabLs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Database</a:t>
            </a:r>
          </a:p>
          <a:p>
            <a:pPr lvl="0" algn="just">
              <a:lnSpc>
                <a:spcPct val="200000"/>
              </a:lnSpc>
              <a:spcAft>
                <a:spcPts val="800"/>
              </a:spcAft>
              <a:buFont typeface="Wingdings" panose="05000000000000000000" pitchFamily="2" charset="2"/>
              <a:buChar char="v"/>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Music generation Module</a:t>
            </a:r>
          </a:p>
          <a:p>
            <a:pPr lvl="0" algn="just">
              <a:lnSpc>
                <a:spcPct val="200000"/>
              </a:lnSpc>
              <a:spcAft>
                <a:spcPts val="800"/>
              </a:spcAft>
              <a:buFont typeface="Wingdings" panose="05000000000000000000" pitchFamily="2" charset="2"/>
              <a:buChar char="v"/>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Testing with result and analysis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20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1AFB-2EEA-884F-840F-354EEFB218EB}"/>
              </a:ext>
            </a:extLst>
          </p:cNvPr>
          <p:cNvSpPr>
            <a:spLocks noGrp="1"/>
          </p:cNvSpPr>
          <p:nvPr>
            <p:ph type="title"/>
          </p:nvPr>
        </p:nvSpPr>
        <p:spPr>
          <a:xfrm>
            <a:off x="1484311" y="78658"/>
            <a:ext cx="10018713" cy="1150374"/>
          </a:xfrm>
        </p:spPr>
        <p:txBody>
          <a:bodyPr>
            <a:normAutofit/>
          </a:bodyPr>
          <a:lstStyle/>
          <a:p>
            <a:r>
              <a:rPr lang="en-US" sz="2400" b="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MODULE DESCRIPTION</a:t>
            </a:r>
            <a:br>
              <a:rPr lang="en-IN" sz="2400" dirty="0">
                <a:effectLst/>
                <a:latin typeface="Calibri" panose="020F0502020204030204" pitchFamily="34" charset="0"/>
                <a:ea typeface="Calibri" panose="020F0502020204030204" pitchFamily="34" charset="0"/>
                <a:cs typeface="Latha" panose="020B0604020202020204" pitchFamily="34" charset="0"/>
              </a:rPr>
            </a:br>
            <a:endParaRPr lang="en-IN" sz="2400" dirty="0"/>
          </a:p>
        </p:txBody>
      </p:sp>
      <p:sp>
        <p:nvSpPr>
          <p:cNvPr id="3" name="Content Placeholder 2">
            <a:extLst>
              <a:ext uri="{FF2B5EF4-FFF2-40B4-BE49-F238E27FC236}">
                <a16:creationId xmlns:a16="http://schemas.microsoft.com/office/drawing/2014/main" id="{59E806D4-CC57-62E8-AE25-1F8C8CE79203}"/>
              </a:ext>
            </a:extLst>
          </p:cNvPr>
          <p:cNvSpPr>
            <a:spLocks noGrp="1"/>
          </p:cNvSpPr>
          <p:nvPr>
            <p:ph idx="1"/>
          </p:nvPr>
        </p:nvSpPr>
        <p:spPr>
          <a:xfrm>
            <a:off x="1641986" y="1012723"/>
            <a:ext cx="10481187" cy="5845277"/>
          </a:xfrm>
        </p:spPr>
        <p:txBody>
          <a:bodyPr anchor="t">
            <a:normAutofit fontScale="85000" lnSpcReduction="10000"/>
          </a:bodyPr>
          <a:lstStyle/>
          <a:p>
            <a:pPr algn="just">
              <a:lnSpc>
                <a:spcPct val="160000"/>
              </a:lnSpc>
              <a:spcAft>
                <a:spcPts val="800"/>
              </a:spcAft>
              <a:buFont typeface="Wingdings" panose="05000000000000000000" pitchFamily="2" charset="2"/>
              <a:buChar char="v"/>
            </a:pPr>
            <a:r>
              <a:rPr lang="en-US" sz="1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60000"/>
              </a:lnSpc>
              <a:spcAft>
                <a:spcPts val="8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collection module gathers facial data from video or image recordings, capturing a range of emotions like joy, sadness, anger, and surprise. Quality and diversity of collected data are essential for training accurate recognition models.</a:t>
            </a:r>
          </a:p>
          <a:p>
            <a:pPr indent="0" algn="just">
              <a:lnSpc>
                <a:spcPct val="160000"/>
              </a:lnSpc>
              <a:spcAft>
                <a:spcPts val="800"/>
              </a:spcAft>
              <a:buNone/>
            </a:pPr>
            <a:endPar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60000"/>
              </a:lnSpc>
              <a:spcAft>
                <a:spcPts val="800"/>
              </a:spcAft>
              <a:buFont typeface="Wingdings" panose="05000000000000000000" pitchFamily="2" charset="2"/>
              <a:buChar char="v"/>
            </a:pPr>
            <a:r>
              <a:rPr lang="en-US" sz="1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60000"/>
              </a:lnSpc>
              <a:spcAft>
                <a:spcPts val="8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preprocessing module prepares facial data for analysis by performing tasks like face detection, alignment, noise reduction, and data augmentation. It ensures the data is formatted correctly and enhanced for further processing.</a:t>
            </a:r>
          </a:p>
          <a:p>
            <a:pPr indent="0" algn="just">
              <a:lnSpc>
                <a:spcPct val="160000"/>
              </a:lnSpc>
              <a:spcAft>
                <a:spcPts val="800"/>
              </a:spcAft>
              <a:buNone/>
            </a:pPr>
            <a:endPar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60000"/>
              </a:lnSpc>
              <a:spcAft>
                <a:spcPts val="800"/>
              </a:spcAft>
              <a:buFont typeface="Wingdings" panose="05000000000000000000" pitchFamily="2" charset="2"/>
              <a:buChar char="v"/>
            </a:pPr>
            <a:r>
              <a:rPr lang="en-US" sz="1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60000"/>
              </a:lnSpc>
              <a:spcAft>
                <a:spcPts val="8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 extraction identifies key facial features or descriptors using techniques like facial landmark detection and texture analysis. It transforms raw facial data into meaningful feature vectors for input into the recognition model.</a:t>
            </a:r>
          </a:p>
          <a:p>
            <a:pPr indent="0" algn="just">
              <a:lnSpc>
                <a:spcPct val="160000"/>
              </a:lnSpc>
              <a:spcAft>
                <a:spcPts val="800"/>
              </a:spcAft>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60000"/>
              </a:lnSpc>
              <a:spcAft>
                <a:spcPts val="800"/>
              </a:spcAft>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60000"/>
              </a:lnSpc>
              <a:spcAft>
                <a:spcPts val="800"/>
              </a:spcAft>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60000"/>
              </a:lnSpc>
              <a:spcAft>
                <a:spcPts val="800"/>
              </a:spcAft>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47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9043-69D4-EF6F-1D25-ED6E95CDF438}"/>
              </a:ext>
            </a:extLst>
          </p:cNvPr>
          <p:cNvSpPr>
            <a:spLocks noGrp="1"/>
          </p:cNvSpPr>
          <p:nvPr>
            <p:ph type="title"/>
          </p:nvPr>
        </p:nvSpPr>
        <p:spPr>
          <a:xfrm>
            <a:off x="1484309" y="243349"/>
            <a:ext cx="10018713" cy="503903"/>
          </a:xfrm>
        </p:spPr>
        <p:txBody>
          <a:bodyPr>
            <a:normAutofit/>
          </a:bodyPr>
          <a:lstStyle/>
          <a:p>
            <a:r>
              <a:rPr lang="en-US" sz="2400" b="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MODULE DESCRIPTION</a:t>
            </a:r>
            <a:endParaRPr lang="en-IN" sz="2400" dirty="0"/>
          </a:p>
        </p:txBody>
      </p:sp>
      <p:sp>
        <p:nvSpPr>
          <p:cNvPr id="3" name="Content Placeholder 2">
            <a:extLst>
              <a:ext uri="{FF2B5EF4-FFF2-40B4-BE49-F238E27FC236}">
                <a16:creationId xmlns:a16="http://schemas.microsoft.com/office/drawing/2014/main" id="{A0781622-C09D-FE06-F982-09A3D5AA807B}"/>
              </a:ext>
            </a:extLst>
          </p:cNvPr>
          <p:cNvSpPr>
            <a:spLocks noGrp="1"/>
          </p:cNvSpPr>
          <p:nvPr>
            <p:ph idx="1"/>
          </p:nvPr>
        </p:nvSpPr>
        <p:spPr>
          <a:xfrm>
            <a:off x="1484310" y="1297858"/>
            <a:ext cx="10018713" cy="5407742"/>
          </a:xfrm>
        </p:spPr>
        <p:txBody>
          <a:bodyPr anchor="t">
            <a:normAutofit fontScale="62500" lnSpcReduction="20000"/>
          </a:bodyPr>
          <a:lstStyle/>
          <a:p>
            <a:pPr>
              <a:lnSpc>
                <a:spcPct val="107000"/>
              </a:lnSpc>
              <a:spcAft>
                <a:spcPts val="800"/>
              </a:spcAft>
              <a:buFont typeface="Wingdings" panose="05000000000000000000" pitchFamily="2" charset="2"/>
              <a:buChar char="v"/>
            </a:pPr>
            <a:r>
              <a:rPr lang="en-US"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DATABASE:</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database module stores and organizes facial data, both raw and preprocessed, efficiently facilitating data retrieval for system operations. It may also contain metadata for easy data annotation and management.</a:t>
            </a:r>
          </a:p>
          <a:p>
            <a:pPr indent="0" algn="just">
              <a:lnSpc>
                <a:spcPct val="150000"/>
              </a:lnSpc>
              <a:spcAft>
                <a:spcPts val="800"/>
              </a:spcAft>
              <a:buNone/>
            </a:pPr>
            <a:endPar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MUSIC GENERATION MODULE:</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music generation module creates or adjusts musical compositions based on recognized facials, dynamically altering musical elements like tempo, melody, and harmony to reflect the user's emotional state.</a:t>
            </a:r>
          </a:p>
          <a:p>
            <a:pPr indent="0" algn="just">
              <a:lnSpc>
                <a:spcPct val="150000"/>
              </a:lnSpc>
              <a:spcAft>
                <a:spcPts val="800"/>
              </a:spcAft>
              <a:buNone/>
            </a:pPr>
            <a:endPar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TESTING WITH RESULT AND ANALYSIS: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testing module assesses the system's facial recognition accuracy and the impact of generated music on users' emotions through experiments. Results analysis identifies system strengths and areas for improvement, guiding future development.</a:t>
            </a:r>
          </a:p>
          <a:p>
            <a:pPr indent="0" algn="just">
              <a:lnSpc>
                <a:spcPct val="150000"/>
              </a:lnSpc>
              <a:spcAft>
                <a:spcPts val="800"/>
              </a:spcAft>
              <a:buNone/>
            </a:pPr>
            <a:endParaRPr lang="en-US"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indent="0" algn="just">
              <a:lnSpc>
                <a:spcPct val="150000"/>
              </a:lnSpc>
              <a:spcAft>
                <a:spcPts val="800"/>
              </a:spcAft>
              <a:buNone/>
            </a:pPr>
            <a:endParaRPr lang="en-US" sz="24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560615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151</TotalTime>
  <Words>919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Parallax</vt:lpstr>
      <vt:lpstr>SPOTIFY GENRE RECOMMENDATION BASED ON USER EMOTION BY USING DEEP LEARNING  under the guidance: Dr. SELVAM.L</vt:lpstr>
      <vt:lpstr>ABSTRACT  </vt:lpstr>
      <vt:lpstr>INTRODUCTION</vt:lpstr>
      <vt:lpstr>EXISTING SYSTEM </vt:lpstr>
      <vt:lpstr>PROPOSED SYSTEM </vt:lpstr>
      <vt:lpstr>ARCHITECTURE </vt:lpstr>
      <vt:lpstr>MODULES</vt:lpstr>
      <vt:lpstr>MODULE DESCRIPTION </vt:lpstr>
      <vt:lpstr>MODULE DESCRIPTION</vt:lpstr>
      <vt:lpstr>SCREEN SHOT</vt:lpstr>
      <vt:lpstr>PowerPoint Presentation</vt:lpstr>
      <vt:lpstr>PowerPoint Presentation</vt:lpstr>
      <vt:lpstr>OUTPUT</vt:lpstr>
      <vt:lpstr>CONCLUSION</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GENRE RECOMMENDATION BASED ON USER EMOTION USING  DEEP LEARNING under the guidance: Dr. SELVAM.L</dc:title>
  <dc:creator>Suhasini V</dc:creator>
  <cp:lastModifiedBy>Suhasini V</cp:lastModifiedBy>
  <cp:revision>12</cp:revision>
  <dcterms:created xsi:type="dcterms:W3CDTF">2024-04-12T15:02:59Z</dcterms:created>
  <dcterms:modified xsi:type="dcterms:W3CDTF">2024-04-16T17:22:55Z</dcterms:modified>
</cp:coreProperties>
</file>