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0" r:id="rId4"/>
    <p:sldId id="263" r:id="rId5"/>
    <p:sldId id="266" r:id="rId6"/>
    <p:sldId id="270" r:id="rId7"/>
    <p:sldId id="289" r:id="rId8"/>
    <p:sldId id="300" r:id="rId9"/>
    <p:sldId id="301" r:id="rId10"/>
    <p:sldId id="277" r:id="rId11"/>
    <p:sldId id="278" r:id="rId12"/>
    <p:sldId id="282" r:id="rId13"/>
    <p:sldId id="292" r:id="rId14"/>
    <p:sldId id="284" r:id="rId15"/>
    <p:sldId id="291" r:id="rId16"/>
    <p:sldId id="297" r:id="rId17"/>
    <p:sldId id="296" r:id="rId18"/>
    <p:sldId id="299" r:id="rId19"/>
    <p:sldId id="295" r:id="rId20"/>
    <p:sldId id="302" r:id="rId21"/>
    <p:sldId id="303" r:id="rId22"/>
    <p:sldId id="285" r:id="rId23"/>
    <p:sldId id="286" r:id="rId24"/>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1FA30-024F-48CE-B9E9-676043492A02}" v="1" dt="2023-09-14T03:40:56.7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0B1935D-5576-42B9-B04D-C0027C4D04FC}" type="datetimeFigureOut">
              <a:rPr lang="en-IN" smtClean="0"/>
              <a:t>15-10-2023</a:t>
            </a:fld>
            <a:endParaRPr lang="en-IN"/>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0AD2A5CE-838E-46FA-A9E9-CACB97A24337}" type="slidenum">
              <a:rPr lang="en-IN" smtClean="0"/>
              <a:t>‹#›</a:t>
            </a:fld>
            <a:endParaRPr lang="en-IN"/>
          </a:p>
        </p:txBody>
      </p:sp>
    </p:spTree>
    <p:extLst>
      <p:ext uri="{BB962C8B-B14F-4D97-AF65-F5344CB8AC3E}">
        <p14:creationId xmlns:p14="http://schemas.microsoft.com/office/powerpoint/2010/main" val="2089687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2A5CE-838E-46FA-A9E9-CACB97A24337}" type="slidenum">
              <a:rPr lang="en-IN" smtClean="0"/>
              <a:t>5</a:t>
            </a:fld>
            <a:endParaRPr lang="en-IN"/>
          </a:p>
        </p:txBody>
      </p:sp>
    </p:spTree>
    <p:extLst>
      <p:ext uri="{BB962C8B-B14F-4D97-AF65-F5344CB8AC3E}">
        <p14:creationId xmlns:p14="http://schemas.microsoft.com/office/powerpoint/2010/main" val="370672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4285F4"/>
          </a:solidFill>
        </p:spPr>
        <p:txBody>
          <a:bodyPr wrap="square" lIns="0" tIns="0" rIns="0" bIns="0" rtlCol="0"/>
          <a:lstStyle/>
          <a:p>
            <a:endParaRPr/>
          </a:p>
        </p:txBody>
      </p:sp>
      <p:sp>
        <p:nvSpPr>
          <p:cNvPr id="17" name="bk object 17"/>
          <p:cNvSpPr/>
          <p:nvPr/>
        </p:nvSpPr>
        <p:spPr>
          <a:xfrm>
            <a:off x="8246383" y="4245916"/>
            <a:ext cx="897890" cy="897890"/>
          </a:xfrm>
          <a:custGeom>
            <a:avLst/>
            <a:gdLst/>
            <a:ahLst/>
            <a:cxnLst/>
            <a:rect l="l" t="t" r="r" b="b"/>
            <a:pathLst>
              <a:path w="897890" h="897889">
                <a:moveTo>
                  <a:pt x="897598" y="897598"/>
                </a:moveTo>
                <a:lnTo>
                  <a:pt x="0" y="897598"/>
                </a:lnTo>
                <a:lnTo>
                  <a:pt x="897598" y="0"/>
                </a:lnTo>
                <a:lnTo>
                  <a:pt x="897598" y="897598"/>
                </a:lnTo>
                <a:close/>
              </a:path>
            </a:pathLst>
          </a:custGeom>
          <a:solidFill>
            <a:srgbClr val="FFFFFF"/>
          </a:solidFill>
        </p:spPr>
        <p:txBody>
          <a:bodyPr wrap="square" lIns="0" tIns="0" rIns="0" bIns="0" rtlCol="0"/>
          <a:lstStyle/>
          <a:p>
            <a:endParaRPr/>
          </a:p>
        </p:txBody>
      </p:sp>
      <p:sp>
        <p:nvSpPr>
          <p:cNvPr id="18" name="bk object 18"/>
          <p:cNvSpPr/>
          <p:nvPr/>
        </p:nvSpPr>
        <p:spPr>
          <a:xfrm>
            <a:off x="8246383" y="4245866"/>
            <a:ext cx="897890" cy="897890"/>
          </a:xfrm>
          <a:custGeom>
            <a:avLst/>
            <a:gdLst/>
            <a:ahLst/>
            <a:cxnLst/>
            <a:rect l="l" t="t" r="r" b="b"/>
            <a:pathLst>
              <a:path w="897890" h="897889">
                <a:moveTo>
                  <a:pt x="897598" y="897598"/>
                </a:moveTo>
                <a:lnTo>
                  <a:pt x="0" y="897598"/>
                </a:lnTo>
                <a:lnTo>
                  <a:pt x="0" y="149599"/>
                </a:lnTo>
                <a:lnTo>
                  <a:pt x="11384" y="92352"/>
                </a:lnTo>
                <a:lnTo>
                  <a:pt x="43824" y="43824"/>
                </a:lnTo>
                <a:lnTo>
                  <a:pt x="92352" y="11384"/>
                </a:lnTo>
                <a:lnTo>
                  <a:pt x="149599" y="0"/>
                </a:lnTo>
                <a:lnTo>
                  <a:pt x="897598" y="0"/>
                </a:lnTo>
                <a:lnTo>
                  <a:pt x="897598" y="897598"/>
                </a:lnTo>
                <a:close/>
              </a:path>
            </a:pathLst>
          </a:custGeom>
          <a:solidFill>
            <a:srgbClr val="FFFFFF">
              <a:alpha val="68078"/>
            </a:srgbClr>
          </a:solidFill>
        </p:spPr>
        <p:txBody>
          <a:bodyPr wrap="square" lIns="0" tIns="0" rIns="0" bIns="0" rtlCol="0"/>
          <a:lstStyle/>
          <a:p>
            <a:endParaRPr/>
          </a:p>
        </p:txBody>
      </p:sp>
      <p:sp>
        <p:nvSpPr>
          <p:cNvPr id="2" name="Holder 2"/>
          <p:cNvSpPr>
            <a:spLocks noGrp="1"/>
          </p:cNvSpPr>
          <p:nvPr>
            <p:ph type="ctrTitle"/>
          </p:nvPr>
        </p:nvSpPr>
        <p:spPr>
          <a:xfrm>
            <a:off x="463549" y="1896636"/>
            <a:ext cx="8216901"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FF4924E-555D-4548-8CA2-8AE34018E56D}" type="datetime1">
              <a:rPr lang="en-US" smtClean="0"/>
              <a:t>10/15/2023</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rgbClr val="72727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EEFEF0C-79D9-44B5-93A4-09D2044DD656}" type="datetime1">
              <a:rPr lang="en-US" smtClean="0"/>
              <a:t>10/15/2023</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a:cs typeface="Arial"/>
              </a:defRPr>
            </a:lvl1pPr>
          </a:lstStyle>
          <a:p>
            <a:endParaRPr/>
          </a:p>
        </p:txBody>
      </p:sp>
      <p:sp>
        <p:nvSpPr>
          <p:cNvPr id="3" name="Holder 3"/>
          <p:cNvSpPr>
            <a:spLocks noGrp="1"/>
          </p:cNvSpPr>
          <p:nvPr>
            <p:ph sz="half" idx="2"/>
          </p:nvPr>
        </p:nvSpPr>
        <p:spPr>
          <a:xfrm>
            <a:off x="635448" y="857274"/>
            <a:ext cx="3630295" cy="3302000"/>
          </a:xfrm>
          <a:prstGeom prst="rect">
            <a:avLst/>
          </a:prstGeom>
        </p:spPr>
        <p:txBody>
          <a:bodyPr wrap="square" lIns="0" tIns="0" rIns="0" bIns="0">
            <a:spAutoFit/>
          </a:bodyPr>
          <a:lstStyle>
            <a:lvl1pPr>
              <a:defRPr sz="1800" b="0" i="0">
                <a:solidFill>
                  <a:srgbClr val="727272"/>
                </a:solidFill>
                <a:latin typeface="Arial"/>
                <a:cs typeface="Arial"/>
              </a:defRPr>
            </a:lvl1pPr>
          </a:lstStyle>
          <a:p>
            <a:endParaRPr/>
          </a:p>
        </p:txBody>
      </p:sp>
      <p:sp>
        <p:nvSpPr>
          <p:cNvPr id="4" name="Holder 4"/>
          <p:cNvSpPr>
            <a:spLocks noGrp="1"/>
          </p:cNvSpPr>
          <p:nvPr>
            <p:ph sz="half" idx="3"/>
          </p:nvPr>
        </p:nvSpPr>
        <p:spPr>
          <a:xfrm>
            <a:off x="4857793" y="857274"/>
            <a:ext cx="3497579" cy="2892425"/>
          </a:xfrm>
          <a:prstGeom prst="rect">
            <a:avLst/>
          </a:prstGeom>
        </p:spPr>
        <p:txBody>
          <a:bodyPr wrap="square" lIns="0" tIns="0" rIns="0" bIns="0">
            <a:spAutoFit/>
          </a:bodyPr>
          <a:lstStyle>
            <a:lvl1pPr>
              <a:defRPr sz="1800" b="0" i="0">
                <a:solidFill>
                  <a:srgbClr val="727272"/>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CF8BB1B-7449-472F-B5D1-90A6915C246B}" type="datetime1">
              <a:rPr lang="en-US" smtClean="0"/>
              <a:t>10/15/2023</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8A93F58-4B1F-4CAE-861F-4C0ACEFCA4B4}" type="datetime1">
              <a:rPr lang="en-US" smtClean="0"/>
              <a:t>10/15/2023</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C4579A4-8B82-435F-A437-7780AE77195E}" type="datetime1">
              <a:rPr lang="en-US" smtClean="0"/>
              <a:t>10/15/2023</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56590"/>
          </a:xfrm>
          <a:custGeom>
            <a:avLst/>
            <a:gdLst/>
            <a:ahLst/>
            <a:cxnLst/>
            <a:rect l="l" t="t" r="r" b="b"/>
            <a:pathLst>
              <a:path w="9144000" h="656590">
                <a:moveTo>
                  <a:pt x="0" y="656398"/>
                </a:moveTo>
                <a:lnTo>
                  <a:pt x="9143981" y="656398"/>
                </a:lnTo>
                <a:lnTo>
                  <a:pt x="9143981" y="0"/>
                </a:lnTo>
                <a:lnTo>
                  <a:pt x="0" y="0"/>
                </a:lnTo>
                <a:lnTo>
                  <a:pt x="0" y="656398"/>
                </a:lnTo>
                <a:close/>
              </a:path>
            </a:pathLst>
          </a:custGeom>
          <a:solidFill>
            <a:srgbClr val="4285F4"/>
          </a:solidFill>
        </p:spPr>
        <p:txBody>
          <a:bodyPr wrap="square" lIns="0" tIns="0" rIns="0" bIns="0" rtlCol="0"/>
          <a:lstStyle/>
          <a:p>
            <a:endParaRPr/>
          </a:p>
        </p:txBody>
      </p:sp>
      <p:sp>
        <p:nvSpPr>
          <p:cNvPr id="17" name="bk object 17"/>
          <p:cNvSpPr/>
          <p:nvPr/>
        </p:nvSpPr>
        <p:spPr>
          <a:xfrm>
            <a:off x="0" y="656398"/>
            <a:ext cx="9144000" cy="4487545"/>
          </a:xfrm>
          <a:custGeom>
            <a:avLst/>
            <a:gdLst/>
            <a:ahLst/>
            <a:cxnLst/>
            <a:rect l="l" t="t" r="r" b="b"/>
            <a:pathLst>
              <a:path w="9144000" h="4487545">
                <a:moveTo>
                  <a:pt x="0" y="4487091"/>
                </a:moveTo>
                <a:lnTo>
                  <a:pt x="9143981" y="4487091"/>
                </a:lnTo>
                <a:lnTo>
                  <a:pt x="9143981" y="0"/>
                </a:lnTo>
                <a:lnTo>
                  <a:pt x="0" y="0"/>
                </a:lnTo>
                <a:lnTo>
                  <a:pt x="0" y="4487091"/>
                </a:lnTo>
                <a:close/>
              </a:path>
            </a:pathLst>
          </a:custGeom>
          <a:solidFill>
            <a:srgbClr val="F9F9F9"/>
          </a:solidFill>
        </p:spPr>
        <p:txBody>
          <a:bodyPr wrap="square" lIns="0" tIns="0" rIns="0" bIns="0" rtlCol="0"/>
          <a:lstStyle/>
          <a:p>
            <a:endParaRPr/>
          </a:p>
        </p:txBody>
      </p:sp>
      <p:sp>
        <p:nvSpPr>
          <p:cNvPr id="18" name="bk object 18"/>
          <p:cNvSpPr/>
          <p:nvPr/>
        </p:nvSpPr>
        <p:spPr>
          <a:xfrm>
            <a:off x="8587058" y="4627815"/>
            <a:ext cx="431149" cy="4613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45026" y="566799"/>
            <a:ext cx="7653946" cy="1663700"/>
          </a:xfrm>
          <a:prstGeom prst="rect">
            <a:avLst/>
          </a:prstGeom>
        </p:spPr>
        <p:txBody>
          <a:bodyPr wrap="square" lIns="0" tIns="0" rIns="0" bIns="0">
            <a:spAutoFit/>
          </a:bodyPr>
          <a:lstStyle>
            <a:lvl1pPr>
              <a:defRPr sz="1800" b="0" i="0">
                <a:solidFill>
                  <a:schemeClr val="bg1"/>
                </a:solidFill>
                <a:latin typeface="Arial"/>
                <a:cs typeface="Arial"/>
              </a:defRPr>
            </a:lvl1pPr>
          </a:lstStyle>
          <a:p>
            <a:endParaRPr/>
          </a:p>
        </p:txBody>
      </p:sp>
      <p:sp>
        <p:nvSpPr>
          <p:cNvPr id="3" name="Holder 3"/>
          <p:cNvSpPr>
            <a:spLocks noGrp="1"/>
          </p:cNvSpPr>
          <p:nvPr>
            <p:ph type="body" idx="1"/>
          </p:nvPr>
        </p:nvSpPr>
        <p:spPr>
          <a:xfrm>
            <a:off x="557596" y="964077"/>
            <a:ext cx="8028807" cy="3311525"/>
          </a:xfrm>
          <a:prstGeom prst="rect">
            <a:avLst/>
          </a:prstGeom>
        </p:spPr>
        <p:txBody>
          <a:bodyPr wrap="square" lIns="0" tIns="0" rIns="0" bIns="0">
            <a:spAutoFit/>
          </a:bodyPr>
          <a:lstStyle>
            <a:lvl1pPr>
              <a:defRPr sz="1800" b="1" i="0">
                <a:solidFill>
                  <a:srgbClr val="727272"/>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744A1B5B-29AD-40D3-9892-A205746AA269}" type="datetime1">
              <a:rPr lang="en-US" smtClean="0"/>
              <a:t>10/15/2023</a:t>
            </a:fld>
            <a:endParaRPr lang="en-US"/>
          </a:p>
        </p:txBody>
      </p:sp>
      <p:sp>
        <p:nvSpPr>
          <p:cNvPr id="6" name="Holder 6"/>
          <p:cNvSpPr>
            <a:spLocks noGrp="1"/>
          </p:cNvSpPr>
          <p:nvPr>
            <p:ph type="sldNum" sz="quarter" idx="7"/>
          </p:nvPr>
        </p:nvSpPr>
        <p:spPr>
          <a:xfrm>
            <a:off x="8683828" y="4773713"/>
            <a:ext cx="328295" cy="208279"/>
          </a:xfrm>
          <a:prstGeom prst="rect">
            <a:avLst/>
          </a:prstGeom>
        </p:spPr>
        <p:txBody>
          <a:bodyPr wrap="square" lIns="0" tIns="0" rIns="0" bIns="0">
            <a:spAutoFit/>
          </a:bodyPr>
          <a:lstStyle>
            <a:lvl1pPr>
              <a:defRPr sz="1000" b="0" i="0">
                <a:solidFill>
                  <a:schemeClr val="bg1"/>
                </a:solidFill>
                <a:latin typeface="Arial"/>
                <a:cs typeface="Arial"/>
              </a:defRPr>
            </a:lvl1pPr>
          </a:lstStyle>
          <a:p>
            <a:pPr marL="12700">
              <a:lnSpc>
                <a:spcPct val="100000"/>
              </a:lnSpc>
              <a:spcBef>
                <a:spcPts val="25"/>
              </a:spcBef>
            </a:pPr>
            <a:fld id="{81D60167-4931-47E6-BA6A-407CBD079E47}" type="slidenum">
              <a:rPr spc="5" dirty="0">
                <a:solidFill>
                  <a:srgbClr val="727272"/>
                </a:solidFill>
              </a:rPr>
              <a:t>‹#›</a:t>
            </a:fld>
            <a:endParaRPr spc="5" dirty="0">
              <a:solidFill>
                <a:srgbClr val="72727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infidata.i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549" y="1896636"/>
            <a:ext cx="6694170" cy="756920"/>
          </a:xfrm>
          <a:prstGeom prst="rect">
            <a:avLst/>
          </a:prstGeom>
        </p:spPr>
        <p:txBody>
          <a:bodyPr vert="horz" wrap="square" lIns="0" tIns="12700" rIns="0" bIns="0" rtlCol="0">
            <a:spAutoFit/>
          </a:bodyPr>
          <a:lstStyle/>
          <a:p>
            <a:pPr marL="12700">
              <a:lnSpc>
                <a:spcPct val="100000"/>
              </a:lnSpc>
              <a:spcBef>
                <a:spcPts val="100"/>
              </a:spcBef>
            </a:pPr>
            <a:r>
              <a:rPr sz="4800" b="1" spc="-135" dirty="0">
                <a:solidFill>
                  <a:srgbClr val="FFFFFF"/>
                </a:solidFill>
                <a:latin typeface="Arial"/>
                <a:cs typeface="Arial"/>
              </a:rPr>
              <a:t>Internship</a:t>
            </a:r>
            <a:r>
              <a:rPr sz="3600" spc="-135" dirty="0">
                <a:solidFill>
                  <a:srgbClr val="FFFFFF"/>
                </a:solidFill>
                <a:latin typeface="Arial"/>
                <a:cs typeface="Arial"/>
              </a:rPr>
              <a:t>: </a:t>
            </a:r>
            <a:r>
              <a:rPr sz="3600" spc="-35" dirty="0">
                <a:solidFill>
                  <a:srgbClr val="FFFFFF"/>
                </a:solidFill>
                <a:latin typeface="Arial"/>
                <a:cs typeface="Arial"/>
              </a:rPr>
              <a:t>Final</a:t>
            </a:r>
            <a:r>
              <a:rPr sz="3600" spc="-145" dirty="0">
                <a:solidFill>
                  <a:srgbClr val="FFFFFF"/>
                </a:solidFill>
                <a:latin typeface="Arial"/>
                <a:cs typeface="Arial"/>
              </a:rPr>
              <a:t> </a:t>
            </a:r>
            <a:r>
              <a:rPr sz="3600" spc="5" dirty="0">
                <a:solidFill>
                  <a:srgbClr val="FFFFFF"/>
                </a:solidFill>
                <a:latin typeface="Arial"/>
                <a:cs typeface="Arial"/>
              </a:rPr>
              <a:t>Presentation</a:t>
            </a:r>
            <a:endParaRPr sz="3600">
              <a:latin typeface="Arial"/>
              <a:cs typeface="Arial"/>
            </a:endParaRPr>
          </a:p>
        </p:txBody>
      </p:sp>
      <p:sp>
        <p:nvSpPr>
          <p:cNvPr id="3" name="Slide Number Placeholder 2"/>
          <p:cNvSpPr>
            <a:spLocks noGrp="1"/>
          </p:cNvSpPr>
          <p:nvPr>
            <p:ph type="sldNum" sz="quarter" idx="7"/>
          </p:nvPr>
        </p:nvSpPr>
        <p:spPr>
          <a:xfrm>
            <a:off x="8763000" y="4781550"/>
            <a:ext cx="328295" cy="208279"/>
          </a:xfrm>
        </p:spPr>
        <p:txBody>
          <a:bodyPr/>
          <a:lstStyle/>
          <a:p>
            <a:pPr marL="12700">
              <a:lnSpc>
                <a:spcPct val="100000"/>
              </a:lnSpc>
              <a:spcBef>
                <a:spcPts val="25"/>
              </a:spcBef>
            </a:pPr>
            <a:fld id="{81D60167-4931-47E6-BA6A-407CBD079E47}" type="slidenum">
              <a:rPr lang="en-IN" spc="5" smtClean="0">
                <a:solidFill>
                  <a:srgbClr val="727272"/>
                </a:solidFill>
              </a:rPr>
              <a:t>1</a:t>
            </a:fld>
            <a:endParaRPr lang="en-IN" spc="5" dirty="0">
              <a:solidFill>
                <a:srgbClr val="72727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369060" cy="299720"/>
          </a:xfrm>
          <a:prstGeom prst="rect">
            <a:avLst/>
          </a:prstGeom>
        </p:spPr>
        <p:txBody>
          <a:bodyPr vert="horz" wrap="square" lIns="0" tIns="12700" rIns="0" bIns="0" rtlCol="0">
            <a:spAutoFit/>
          </a:bodyPr>
          <a:lstStyle/>
          <a:p>
            <a:pPr marL="12700">
              <a:lnSpc>
                <a:spcPct val="100000"/>
              </a:lnSpc>
              <a:spcBef>
                <a:spcPts val="100"/>
              </a:spcBef>
            </a:pPr>
            <a:r>
              <a:rPr spc="-5" dirty="0"/>
              <a:t>Skills</a:t>
            </a:r>
            <a:r>
              <a:rPr spc="-100" dirty="0"/>
              <a:t> </a:t>
            </a:r>
            <a:r>
              <a:rPr spc="-5" dirty="0"/>
              <a:t>Utilized</a:t>
            </a:r>
          </a:p>
        </p:txBody>
      </p:sp>
      <p:sp>
        <p:nvSpPr>
          <p:cNvPr id="3" name="object 3"/>
          <p:cNvSpPr txBox="1"/>
          <p:nvPr/>
        </p:nvSpPr>
        <p:spPr>
          <a:xfrm>
            <a:off x="584995" y="1608375"/>
            <a:ext cx="4520405" cy="1669944"/>
          </a:xfrm>
          <a:prstGeom prst="rect">
            <a:avLst/>
          </a:prstGeom>
        </p:spPr>
        <p:txBody>
          <a:bodyPr vert="horz" wrap="square" lIns="0" tIns="147955" rIns="0" bIns="0" rtlCol="0">
            <a:spAutoFit/>
          </a:bodyPr>
          <a:lstStyle/>
          <a:p>
            <a:pPr marL="429259" indent="-416559">
              <a:lnSpc>
                <a:spcPct val="100000"/>
              </a:lnSpc>
              <a:spcBef>
                <a:spcPts val="1165"/>
              </a:spcBef>
              <a:buAutoNum type="arabicPeriod"/>
              <a:tabLst>
                <a:tab pos="429259" algn="l"/>
                <a:tab pos="429895" algn="l"/>
              </a:tabLst>
            </a:pPr>
            <a:r>
              <a:rPr sz="1800" spc="5" dirty="0">
                <a:latin typeface="Arial"/>
                <a:cs typeface="Arial"/>
              </a:rPr>
              <a:t>Software </a:t>
            </a:r>
            <a:r>
              <a:rPr sz="1800" spc="-25" dirty="0">
                <a:latin typeface="Arial"/>
                <a:cs typeface="Arial"/>
              </a:rPr>
              <a:t>Engineering</a:t>
            </a:r>
            <a:r>
              <a:rPr sz="1800" spc="-130" dirty="0">
                <a:latin typeface="Arial"/>
                <a:cs typeface="Arial"/>
              </a:rPr>
              <a:t> </a:t>
            </a:r>
            <a:r>
              <a:rPr sz="1800" spc="-5" dirty="0">
                <a:latin typeface="Arial"/>
                <a:cs typeface="Arial"/>
              </a:rPr>
              <a:t>Skills</a:t>
            </a:r>
            <a:endParaRPr sz="1800" dirty="0">
              <a:latin typeface="Arial"/>
              <a:cs typeface="Arial"/>
            </a:endParaRPr>
          </a:p>
          <a:p>
            <a:pPr marL="429259" indent="-416559">
              <a:lnSpc>
                <a:spcPct val="100000"/>
              </a:lnSpc>
              <a:spcBef>
                <a:spcPts val="1065"/>
              </a:spcBef>
              <a:buAutoNum type="arabicPeriod"/>
              <a:tabLst>
                <a:tab pos="429259" algn="l"/>
                <a:tab pos="429895" algn="l"/>
              </a:tabLst>
            </a:pPr>
            <a:r>
              <a:rPr lang="en-IN" sz="1800" spc="-15" dirty="0">
                <a:latin typeface="Arial"/>
                <a:cs typeface="Arial"/>
              </a:rPr>
              <a:t>Algorithms and Model Building </a:t>
            </a:r>
            <a:endParaRPr sz="1800" dirty="0">
              <a:latin typeface="Arial"/>
              <a:cs typeface="Arial"/>
            </a:endParaRPr>
          </a:p>
          <a:p>
            <a:pPr marL="429259" marR="5080" indent="-416559">
              <a:lnSpc>
                <a:spcPct val="149300"/>
              </a:lnSpc>
              <a:buAutoNum type="arabicPeriod"/>
              <a:tabLst>
                <a:tab pos="429259" algn="l"/>
                <a:tab pos="429895" algn="l"/>
              </a:tabLst>
            </a:pPr>
            <a:r>
              <a:rPr sz="1800" spc="15" dirty="0">
                <a:latin typeface="Arial"/>
                <a:cs typeface="Arial"/>
              </a:rPr>
              <a:t>Administrative </a:t>
            </a:r>
            <a:r>
              <a:rPr sz="1800" spc="-10" dirty="0">
                <a:latin typeface="Arial"/>
                <a:cs typeface="Arial"/>
              </a:rPr>
              <a:t>and</a:t>
            </a:r>
            <a:r>
              <a:rPr sz="1800" spc="-190" dirty="0">
                <a:latin typeface="Arial"/>
                <a:cs typeface="Arial"/>
              </a:rPr>
              <a:t> </a:t>
            </a:r>
            <a:r>
              <a:rPr sz="1800" spc="15" dirty="0">
                <a:latin typeface="Arial"/>
                <a:cs typeface="Arial"/>
              </a:rPr>
              <a:t>collaboration  </a:t>
            </a:r>
            <a:r>
              <a:rPr sz="1800" spc="35" dirty="0">
                <a:latin typeface="Arial"/>
                <a:cs typeface="Arial"/>
              </a:rPr>
              <a:t>tools</a:t>
            </a:r>
            <a:r>
              <a:rPr lang="en-IN" sz="1800" spc="35" dirty="0">
                <a:latin typeface="Arial"/>
                <a:cs typeface="Arial"/>
              </a:rPr>
              <a:t> using GitHub.</a:t>
            </a:r>
          </a:p>
        </p:txBody>
      </p:sp>
      <p:sp>
        <p:nvSpPr>
          <p:cNvPr id="4" name="object 4"/>
          <p:cNvSpPr/>
          <p:nvPr/>
        </p:nvSpPr>
        <p:spPr>
          <a:xfrm>
            <a:off x="4972289" y="1378309"/>
            <a:ext cx="3809992" cy="252410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618133" y="4781550"/>
            <a:ext cx="328295" cy="157094"/>
          </a:xfrm>
          <a:prstGeom prst="rect">
            <a:avLst/>
          </a:prstGeom>
        </p:spPr>
        <p:txBody>
          <a:bodyPr vert="horz" wrap="square" lIns="0" tIns="3175" rIns="0" bIns="0" rtlCol="0">
            <a:spAutoFit/>
          </a:bodyPr>
          <a:lstStyle/>
          <a:p>
            <a:pPr marL="160020">
              <a:lnSpc>
                <a:spcPct val="100000"/>
              </a:lnSpc>
              <a:spcBef>
                <a:spcPts val="25"/>
              </a:spcBef>
            </a:pPr>
            <a:fld id="{81D60167-4931-47E6-BA6A-407CBD079E47}" type="slidenum">
              <a:rPr spc="5" dirty="0">
                <a:solidFill>
                  <a:schemeClr val="tx1"/>
                </a:solidFill>
              </a:rPr>
              <a:t>10</a:t>
            </a:fld>
            <a:endParaRPr spc="5"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369060" cy="299720"/>
          </a:xfrm>
          <a:prstGeom prst="rect">
            <a:avLst/>
          </a:prstGeom>
        </p:spPr>
        <p:txBody>
          <a:bodyPr vert="horz" wrap="square" lIns="0" tIns="12700" rIns="0" bIns="0" rtlCol="0">
            <a:spAutoFit/>
          </a:bodyPr>
          <a:lstStyle/>
          <a:p>
            <a:pPr marL="12700">
              <a:lnSpc>
                <a:spcPct val="100000"/>
              </a:lnSpc>
              <a:spcBef>
                <a:spcPts val="100"/>
              </a:spcBef>
            </a:pPr>
            <a:r>
              <a:rPr spc="-5" dirty="0"/>
              <a:t>Skills</a:t>
            </a:r>
            <a:r>
              <a:rPr spc="-100" dirty="0"/>
              <a:t> </a:t>
            </a:r>
            <a:r>
              <a:rPr spc="-5" dirty="0"/>
              <a:t>Utilized</a:t>
            </a:r>
          </a:p>
        </p:txBody>
      </p:sp>
      <p:sp>
        <p:nvSpPr>
          <p:cNvPr id="4" name="object 4"/>
          <p:cNvSpPr/>
          <p:nvPr/>
        </p:nvSpPr>
        <p:spPr>
          <a:xfrm>
            <a:off x="5510869" y="857250"/>
            <a:ext cx="3633131" cy="4267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683828" y="4773713"/>
            <a:ext cx="328295" cy="157094"/>
          </a:xfrm>
          <a:prstGeom prst="rect">
            <a:avLst/>
          </a:prstGeom>
        </p:spPr>
        <p:txBody>
          <a:bodyPr vert="horz" wrap="square" lIns="0" tIns="3175" rIns="0" bIns="0" rtlCol="0">
            <a:spAutoFit/>
          </a:bodyPr>
          <a:lstStyle/>
          <a:p>
            <a:pPr marL="160020">
              <a:lnSpc>
                <a:spcPct val="100000"/>
              </a:lnSpc>
              <a:spcBef>
                <a:spcPts val="25"/>
              </a:spcBef>
            </a:pPr>
            <a:fld id="{81D60167-4931-47E6-BA6A-407CBD079E47}" type="slidenum">
              <a:rPr spc="5" dirty="0">
                <a:solidFill>
                  <a:schemeClr val="tx1"/>
                </a:solidFill>
              </a:rPr>
              <a:t>11</a:t>
            </a:fld>
            <a:endParaRPr spc="5" dirty="0">
              <a:solidFill>
                <a:schemeClr val="tx1"/>
              </a:solidFill>
            </a:endParaRPr>
          </a:p>
        </p:txBody>
      </p:sp>
      <p:sp>
        <p:nvSpPr>
          <p:cNvPr id="3" name="TextBox 2">
            <a:extLst>
              <a:ext uri="{FF2B5EF4-FFF2-40B4-BE49-F238E27FC236}">
                <a16:creationId xmlns:a16="http://schemas.microsoft.com/office/drawing/2014/main" id="{BB2F1C62-887E-A63C-ECEB-9BEF0BE4DB59}"/>
              </a:ext>
            </a:extLst>
          </p:cNvPr>
          <p:cNvSpPr txBox="1"/>
          <p:nvPr/>
        </p:nvSpPr>
        <p:spPr>
          <a:xfrm>
            <a:off x="381000" y="2072866"/>
            <a:ext cx="5029200" cy="1754326"/>
          </a:xfrm>
          <a:prstGeom prst="rect">
            <a:avLst/>
          </a:prstGeom>
          <a:noFill/>
        </p:spPr>
        <p:txBody>
          <a:bodyPr wrap="square" rtlCol="0">
            <a:spAutoFit/>
          </a:bodyPr>
          <a:lstStyle/>
          <a:p>
            <a:pPr marL="342900" indent="-342900">
              <a:buFont typeface="+mj-lt"/>
              <a:buAutoNum type="arabicPeriod"/>
            </a:pPr>
            <a:r>
              <a:rPr lang="en-IN" dirty="0"/>
              <a:t>Front-end Development: HTML, CSS, JavaScript</a:t>
            </a:r>
          </a:p>
          <a:p>
            <a:pPr marL="342900" indent="-342900">
              <a:buFont typeface="+mj-lt"/>
              <a:buAutoNum type="arabicPeriod"/>
            </a:pPr>
            <a:r>
              <a:rPr lang="en-IN" dirty="0"/>
              <a:t>Back-end Development: java servlets &amp; Java Server Pages (JSP), Database Management</a:t>
            </a:r>
          </a:p>
          <a:p>
            <a:pPr marL="342900" indent="-342900">
              <a:buFont typeface="+mj-lt"/>
              <a:buAutoNum type="arabicPeriod"/>
            </a:pPr>
            <a:r>
              <a:rPr lang="en-IN" dirty="0"/>
              <a:t>User Authentication and Security</a:t>
            </a:r>
          </a:p>
          <a:p>
            <a:pPr marL="342900" indent="-342900">
              <a:buFont typeface="+mj-lt"/>
              <a:buAutoNum type="arabicPeriod"/>
            </a:pPr>
            <a:r>
              <a:rPr lang="en-IN" dirty="0"/>
              <a:t>E-commerce Functionality</a:t>
            </a:r>
          </a:p>
          <a:p>
            <a:pPr marL="342900" indent="-342900">
              <a:buFont typeface="+mj-lt"/>
              <a:buAutoNum type="arabicPeriod"/>
            </a:pPr>
            <a:r>
              <a:rPr lang="en-IN" dirty="0"/>
              <a:t>Email Integration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588770" cy="299720"/>
          </a:xfrm>
          <a:prstGeom prst="rect">
            <a:avLst/>
          </a:prstGeom>
        </p:spPr>
        <p:txBody>
          <a:bodyPr vert="horz" wrap="square" lIns="0" tIns="12700" rIns="0" bIns="0" rtlCol="0">
            <a:spAutoFit/>
          </a:bodyPr>
          <a:lstStyle/>
          <a:p>
            <a:pPr marL="12700">
              <a:lnSpc>
                <a:spcPct val="100000"/>
              </a:lnSpc>
              <a:spcBef>
                <a:spcPts val="100"/>
              </a:spcBef>
            </a:pPr>
            <a:r>
              <a:rPr spc="-20" dirty="0"/>
              <a:t>What </a:t>
            </a:r>
            <a:r>
              <a:rPr spc="-15" dirty="0"/>
              <a:t>I</a:t>
            </a:r>
            <a:r>
              <a:rPr spc="-145" dirty="0"/>
              <a:t> </a:t>
            </a:r>
            <a:r>
              <a:rPr spc="-35" dirty="0"/>
              <a:t>learn</a:t>
            </a:r>
            <a:r>
              <a:rPr lang="en-IN" spc="-35" dirty="0"/>
              <a:t>t </a:t>
            </a:r>
            <a:r>
              <a:rPr spc="-35" dirty="0"/>
              <a:t>?</a:t>
            </a:r>
          </a:p>
        </p:txBody>
      </p:sp>
      <p:sp>
        <p:nvSpPr>
          <p:cNvPr id="9" name="object 9"/>
          <p:cNvSpPr txBox="1">
            <a:spLocks noGrp="1"/>
          </p:cNvSpPr>
          <p:nvPr>
            <p:ph type="sldNum" sz="quarter" idx="7"/>
          </p:nvPr>
        </p:nvSpPr>
        <p:spPr>
          <a:xfrm>
            <a:off x="8550336" y="4781550"/>
            <a:ext cx="328295" cy="157094"/>
          </a:xfrm>
          <a:prstGeom prst="rect">
            <a:avLst/>
          </a:prstGeom>
        </p:spPr>
        <p:txBody>
          <a:bodyPr vert="horz" wrap="square" lIns="0" tIns="3175" rIns="0" bIns="0" rtlCol="0">
            <a:spAutoFit/>
          </a:bodyPr>
          <a:lstStyle/>
          <a:p>
            <a:pPr marL="160020">
              <a:lnSpc>
                <a:spcPct val="100000"/>
              </a:lnSpc>
              <a:spcBef>
                <a:spcPts val="25"/>
              </a:spcBef>
            </a:pPr>
            <a:fld id="{81D60167-4931-47E6-BA6A-407CBD079E47}" type="slidenum">
              <a:rPr spc="5" dirty="0">
                <a:solidFill>
                  <a:schemeClr val="tx1"/>
                </a:solidFill>
              </a:rPr>
              <a:t>12</a:t>
            </a:fld>
            <a:endParaRPr spc="5" dirty="0">
              <a:solidFill>
                <a:schemeClr val="tx1"/>
              </a:solidFill>
            </a:endParaRPr>
          </a:p>
        </p:txBody>
      </p:sp>
      <p:sp>
        <p:nvSpPr>
          <p:cNvPr id="3" name="object 3"/>
          <p:cNvSpPr txBox="1"/>
          <p:nvPr/>
        </p:nvSpPr>
        <p:spPr>
          <a:xfrm>
            <a:off x="544923" y="992529"/>
            <a:ext cx="1686560" cy="299720"/>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Arial"/>
                <a:cs typeface="Arial"/>
              </a:rPr>
              <a:t>Technical</a:t>
            </a:r>
            <a:r>
              <a:rPr sz="1800" b="1" spc="-100" dirty="0">
                <a:solidFill>
                  <a:srgbClr val="727272"/>
                </a:solidFill>
                <a:latin typeface="Arial"/>
                <a:cs typeface="Arial"/>
              </a:rPr>
              <a:t> </a:t>
            </a:r>
            <a:r>
              <a:rPr sz="1800" b="1" spc="-60" dirty="0">
                <a:latin typeface="Arial"/>
                <a:cs typeface="Arial"/>
              </a:rPr>
              <a:t>skills</a:t>
            </a:r>
            <a:r>
              <a:rPr sz="1800" b="1" spc="-60" dirty="0">
                <a:solidFill>
                  <a:srgbClr val="727272"/>
                </a:solidFill>
                <a:latin typeface="Arial"/>
                <a:cs typeface="Arial"/>
              </a:rPr>
              <a:t>:</a:t>
            </a:r>
            <a:endParaRPr sz="1800" dirty="0">
              <a:latin typeface="Arial"/>
              <a:cs typeface="Arial"/>
            </a:endParaRPr>
          </a:p>
        </p:txBody>
      </p:sp>
      <p:sp>
        <p:nvSpPr>
          <p:cNvPr id="4" name="object 4"/>
          <p:cNvSpPr txBox="1"/>
          <p:nvPr/>
        </p:nvSpPr>
        <p:spPr>
          <a:xfrm>
            <a:off x="635448" y="1476398"/>
            <a:ext cx="2393950" cy="2782237"/>
          </a:xfrm>
          <a:prstGeom prst="rect">
            <a:avLst/>
          </a:prstGeom>
        </p:spPr>
        <p:txBody>
          <a:bodyPr vert="horz" wrap="square" lIns="0" tIns="12700" rIns="0" bIns="0" rtlCol="0">
            <a:spAutoFit/>
          </a:bodyPr>
          <a:lstStyle/>
          <a:p>
            <a:pPr marL="379095" marR="413384" indent="-366395">
              <a:lnSpc>
                <a:spcPct val="149300"/>
              </a:lnSpc>
              <a:spcBef>
                <a:spcPts val="100"/>
              </a:spcBef>
              <a:buChar char="●"/>
              <a:tabLst>
                <a:tab pos="379095" algn="l"/>
                <a:tab pos="379730" algn="l"/>
              </a:tabLst>
            </a:pPr>
            <a:r>
              <a:rPr lang="en-IN" sz="1800" spc="-30" dirty="0">
                <a:latin typeface="Arial"/>
                <a:cs typeface="Arial"/>
              </a:rPr>
              <a:t>Advance Java</a:t>
            </a:r>
            <a:endParaRPr sz="1800" dirty="0">
              <a:latin typeface="Arial"/>
              <a:cs typeface="Arial"/>
            </a:endParaRPr>
          </a:p>
          <a:p>
            <a:pPr marL="379095" marR="235585" indent="-366395">
              <a:lnSpc>
                <a:spcPct val="149300"/>
              </a:lnSpc>
              <a:buChar char="●"/>
              <a:tabLst>
                <a:tab pos="379095" algn="l"/>
                <a:tab pos="379730" algn="l"/>
              </a:tabLst>
            </a:pPr>
            <a:r>
              <a:rPr lang="en-IN" sz="1800" spc="10" dirty="0">
                <a:latin typeface="Arial"/>
                <a:cs typeface="Arial"/>
              </a:rPr>
              <a:t>Web Development</a:t>
            </a:r>
            <a:endParaRPr sz="1800" dirty="0">
              <a:latin typeface="Arial"/>
              <a:cs typeface="Arial"/>
            </a:endParaRPr>
          </a:p>
          <a:p>
            <a:pPr marL="379095" indent="-366395">
              <a:lnSpc>
                <a:spcPct val="100000"/>
              </a:lnSpc>
              <a:spcBef>
                <a:spcPts val="1065"/>
              </a:spcBef>
              <a:buChar char="●"/>
              <a:tabLst>
                <a:tab pos="379095" algn="l"/>
                <a:tab pos="379730" algn="l"/>
              </a:tabLst>
            </a:pPr>
            <a:r>
              <a:rPr lang="en-IN" spc="-20" dirty="0">
                <a:latin typeface="Arial"/>
                <a:cs typeface="Arial"/>
              </a:rPr>
              <a:t>Database Connectivity</a:t>
            </a:r>
            <a:endParaRPr sz="1800" dirty="0">
              <a:latin typeface="Arial"/>
              <a:cs typeface="Arial"/>
            </a:endParaRPr>
          </a:p>
          <a:p>
            <a:pPr marL="379095" indent="-366395">
              <a:lnSpc>
                <a:spcPct val="100000"/>
              </a:lnSpc>
              <a:spcBef>
                <a:spcPts val="1065"/>
              </a:spcBef>
              <a:buChar char="●"/>
              <a:tabLst>
                <a:tab pos="379095" algn="l"/>
                <a:tab pos="379730" algn="l"/>
              </a:tabLst>
            </a:pPr>
            <a:r>
              <a:rPr lang="en-IN" spc="20" dirty="0">
                <a:latin typeface="Arial"/>
                <a:cs typeface="Arial"/>
              </a:rPr>
              <a:t>Servlets and JSP</a:t>
            </a:r>
            <a:endParaRPr sz="1800" dirty="0">
              <a:latin typeface="Arial"/>
              <a:cs typeface="Arial"/>
            </a:endParaRPr>
          </a:p>
          <a:p>
            <a:pPr marL="12700">
              <a:lnSpc>
                <a:spcPct val="100000"/>
              </a:lnSpc>
              <a:spcBef>
                <a:spcPts val="1065"/>
              </a:spcBef>
              <a:tabLst>
                <a:tab pos="379095" algn="l"/>
                <a:tab pos="379730" algn="l"/>
              </a:tabLst>
            </a:pPr>
            <a:endParaRPr sz="1800" dirty="0">
              <a:latin typeface="Arial"/>
              <a:cs typeface="Arial"/>
            </a:endParaRPr>
          </a:p>
        </p:txBody>
      </p:sp>
      <p:sp>
        <p:nvSpPr>
          <p:cNvPr id="5" name="object 5"/>
          <p:cNvSpPr txBox="1"/>
          <p:nvPr/>
        </p:nvSpPr>
        <p:spPr>
          <a:xfrm>
            <a:off x="3277018" y="992529"/>
            <a:ext cx="1113790" cy="299720"/>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Arial"/>
                <a:cs typeface="Arial"/>
              </a:rPr>
              <a:t>Soft</a:t>
            </a:r>
            <a:r>
              <a:rPr sz="1800" b="1" spc="-105" dirty="0">
                <a:latin typeface="Arial"/>
                <a:cs typeface="Arial"/>
              </a:rPr>
              <a:t> </a:t>
            </a:r>
            <a:r>
              <a:rPr sz="1800" b="1" spc="-60" dirty="0">
                <a:latin typeface="Arial"/>
                <a:cs typeface="Arial"/>
              </a:rPr>
              <a:t>skills:</a:t>
            </a:r>
            <a:endParaRPr sz="1800" dirty="0">
              <a:latin typeface="Arial"/>
              <a:cs typeface="Arial"/>
            </a:endParaRPr>
          </a:p>
        </p:txBody>
      </p:sp>
      <p:sp>
        <p:nvSpPr>
          <p:cNvPr id="6" name="object 6"/>
          <p:cNvSpPr txBox="1"/>
          <p:nvPr/>
        </p:nvSpPr>
        <p:spPr>
          <a:xfrm>
            <a:off x="3367543" y="1476398"/>
            <a:ext cx="2578735" cy="2038763"/>
          </a:xfrm>
          <a:prstGeom prst="rect">
            <a:avLst/>
          </a:prstGeom>
        </p:spPr>
        <p:txBody>
          <a:bodyPr vert="horz" wrap="square" lIns="0" tIns="12700" rIns="0" bIns="0" rtlCol="0">
            <a:spAutoFit/>
          </a:bodyPr>
          <a:lstStyle/>
          <a:p>
            <a:pPr marL="379095" marR="63500" indent="-366395">
              <a:lnSpc>
                <a:spcPct val="149300"/>
              </a:lnSpc>
              <a:spcBef>
                <a:spcPts val="100"/>
              </a:spcBef>
              <a:buChar char="●"/>
              <a:tabLst>
                <a:tab pos="379095" algn="l"/>
                <a:tab pos="379730" algn="l"/>
              </a:tabLst>
            </a:pPr>
            <a:r>
              <a:rPr sz="1800" spc="5" dirty="0">
                <a:latin typeface="Arial"/>
                <a:cs typeface="Arial"/>
              </a:rPr>
              <a:t>Teamwork</a:t>
            </a:r>
            <a:endParaRPr lang="en-IN" sz="1800" spc="5" dirty="0">
              <a:latin typeface="Arial"/>
              <a:cs typeface="Arial"/>
            </a:endParaRPr>
          </a:p>
          <a:p>
            <a:pPr marL="379095" marR="63500" indent="-366395">
              <a:lnSpc>
                <a:spcPct val="149300"/>
              </a:lnSpc>
              <a:spcBef>
                <a:spcPts val="100"/>
              </a:spcBef>
              <a:buChar char="●"/>
              <a:tabLst>
                <a:tab pos="379095" algn="l"/>
                <a:tab pos="379730" algn="l"/>
              </a:tabLst>
            </a:pPr>
            <a:r>
              <a:rPr sz="1800" spc="10" dirty="0">
                <a:latin typeface="Arial"/>
                <a:cs typeface="Arial"/>
              </a:rPr>
              <a:t>Communication</a:t>
            </a:r>
            <a:r>
              <a:rPr sz="1800" spc="-80" dirty="0">
                <a:latin typeface="Arial"/>
                <a:cs typeface="Arial"/>
              </a:rPr>
              <a:t> </a:t>
            </a:r>
            <a:r>
              <a:rPr lang="en-IN" spc="20" dirty="0">
                <a:latin typeface="Arial"/>
                <a:cs typeface="Arial"/>
              </a:rPr>
              <a:t>S</a:t>
            </a:r>
            <a:r>
              <a:rPr sz="1800" spc="20" dirty="0">
                <a:latin typeface="Arial"/>
                <a:cs typeface="Arial"/>
              </a:rPr>
              <a:t>kills</a:t>
            </a:r>
            <a:endParaRPr sz="1800" dirty="0">
              <a:latin typeface="Arial"/>
              <a:cs typeface="Arial"/>
            </a:endParaRPr>
          </a:p>
          <a:p>
            <a:pPr marL="379095" marR="604520" indent="-366395">
              <a:lnSpc>
                <a:spcPct val="149300"/>
              </a:lnSpc>
              <a:buChar char="●"/>
              <a:tabLst>
                <a:tab pos="379095" algn="l"/>
                <a:tab pos="379730" algn="l"/>
              </a:tabLst>
            </a:pPr>
            <a:r>
              <a:rPr lang="en-US" spc="-25" dirty="0">
                <a:latin typeface="Arial"/>
                <a:cs typeface="Arial"/>
              </a:rPr>
              <a:t>Design</a:t>
            </a:r>
            <a:r>
              <a:rPr sz="1800" spc="-130" dirty="0">
                <a:latin typeface="Arial"/>
                <a:cs typeface="Arial"/>
              </a:rPr>
              <a:t> </a:t>
            </a:r>
            <a:r>
              <a:rPr sz="1800" spc="-10" dirty="0">
                <a:latin typeface="Arial"/>
                <a:cs typeface="Arial"/>
              </a:rPr>
              <a:t>Working  </a:t>
            </a:r>
            <a:r>
              <a:rPr lang="en-IN" spc="10" dirty="0">
                <a:latin typeface="Arial"/>
                <a:cs typeface="Arial"/>
              </a:rPr>
              <a:t>C</a:t>
            </a:r>
            <a:r>
              <a:rPr lang="en-IN" sz="1800" spc="10" dirty="0">
                <a:latin typeface="Arial"/>
                <a:cs typeface="Arial"/>
              </a:rPr>
              <a:t>ulture</a:t>
            </a:r>
            <a:endParaRPr sz="1800" dirty="0">
              <a:latin typeface="Arial"/>
              <a:cs typeface="Arial"/>
            </a:endParaRPr>
          </a:p>
        </p:txBody>
      </p:sp>
      <p:sp>
        <p:nvSpPr>
          <p:cNvPr id="7" name="object 7"/>
          <p:cNvSpPr txBox="1"/>
          <p:nvPr/>
        </p:nvSpPr>
        <p:spPr>
          <a:xfrm>
            <a:off x="6185785" y="992529"/>
            <a:ext cx="2031364" cy="299720"/>
          </a:xfrm>
          <a:prstGeom prst="rect">
            <a:avLst/>
          </a:prstGeom>
        </p:spPr>
        <p:txBody>
          <a:bodyPr vert="horz" wrap="square" lIns="0" tIns="12700" rIns="0" bIns="0" rtlCol="0">
            <a:spAutoFit/>
          </a:bodyPr>
          <a:lstStyle/>
          <a:p>
            <a:pPr marL="12700">
              <a:lnSpc>
                <a:spcPct val="100000"/>
              </a:lnSpc>
              <a:spcBef>
                <a:spcPts val="100"/>
              </a:spcBef>
            </a:pPr>
            <a:r>
              <a:rPr sz="1800" b="1" spc="-40" dirty="0">
                <a:latin typeface="Arial"/>
                <a:cs typeface="Arial"/>
              </a:rPr>
              <a:t>Management</a:t>
            </a:r>
            <a:r>
              <a:rPr sz="1800" b="1" spc="-125" dirty="0">
                <a:latin typeface="Arial"/>
                <a:cs typeface="Arial"/>
              </a:rPr>
              <a:t> </a:t>
            </a:r>
            <a:r>
              <a:rPr sz="1800" b="1" spc="-45" dirty="0">
                <a:latin typeface="Arial"/>
                <a:cs typeface="Arial"/>
              </a:rPr>
              <a:t>skills</a:t>
            </a:r>
            <a:r>
              <a:rPr sz="1800" spc="-45" dirty="0">
                <a:latin typeface="Arial"/>
                <a:cs typeface="Arial"/>
              </a:rPr>
              <a:t>:</a:t>
            </a:r>
            <a:endParaRPr sz="1800" dirty="0">
              <a:latin typeface="Arial"/>
              <a:cs typeface="Arial"/>
            </a:endParaRPr>
          </a:p>
        </p:txBody>
      </p:sp>
      <p:sp>
        <p:nvSpPr>
          <p:cNvPr id="8" name="object 8"/>
          <p:cNvSpPr txBox="1"/>
          <p:nvPr/>
        </p:nvSpPr>
        <p:spPr>
          <a:xfrm>
            <a:off x="6276310" y="1628797"/>
            <a:ext cx="2244090" cy="1951432"/>
          </a:xfrm>
          <a:prstGeom prst="rect">
            <a:avLst/>
          </a:prstGeom>
        </p:spPr>
        <p:txBody>
          <a:bodyPr vert="horz" wrap="square" lIns="0" tIns="12700" rIns="0" bIns="0" rtlCol="0">
            <a:spAutoFit/>
          </a:bodyPr>
          <a:lstStyle/>
          <a:p>
            <a:pPr marL="379095" marR="466725" indent="-366395">
              <a:lnSpc>
                <a:spcPct val="149300"/>
              </a:lnSpc>
              <a:spcBef>
                <a:spcPts val="100"/>
              </a:spcBef>
              <a:buChar char="●"/>
              <a:tabLst>
                <a:tab pos="379095" algn="l"/>
                <a:tab pos="379730" algn="l"/>
              </a:tabLst>
            </a:pPr>
            <a:r>
              <a:rPr lang="en-IN" spc="15" dirty="0">
                <a:latin typeface="Arial"/>
                <a:cs typeface="Arial"/>
              </a:rPr>
              <a:t>P</a:t>
            </a:r>
            <a:r>
              <a:rPr sz="1800" spc="15" dirty="0" err="1">
                <a:latin typeface="Arial"/>
                <a:cs typeface="Arial"/>
              </a:rPr>
              <a:t>roject</a:t>
            </a:r>
            <a:r>
              <a:rPr sz="1800" spc="15" dirty="0">
                <a:latin typeface="Arial"/>
                <a:cs typeface="Arial"/>
              </a:rPr>
              <a:t> </a:t>
            </a:r>
            <a:r>
              <a:rPr lang="en-IN" spc="-10" dirty="0">
                <a:latin typeface="Arial"/>
                <a:cs typeface="Arial"/>
              </a:rPr>
              <a:t>M</a:t>
            </a:r>
            <a:r>
              <a:rPr sz="1800" spc="-10" dirty="0" err="1">
                <a:latin typeface="Arial"/>
                <a:cs typeface="Arial"/>
              </a:rPr>
              <a:t>anagement</a:t>
            </a:r>
            <a:endParaRPr sz="1800" dirty="0">
              <a:latin typeface="Arial"/>
              <a:cs typeface="Arial"/>
            </a:endParaRPr>
          </a:p>
          <a:p>
            <a:pPr marL="379095" indent="-366395">
              <a:lnSpc>
                <a:spcPct val="100000"/>
              </a:lnSpc>
              <a:spcBef>
                <a:spcPts val="1065"/>
              </a:spcBef>
              <a:buChar char="●"/>
              <a:tabLst>
                <a:tab pos="379095" algn="l"/>
                <a:tab pos="379730" algn="l"/>
              </a:tabLst>
            </a:pPr>
            <a:r>
              <a:rPr lang="en-IN" spc="35" dirty="0">
                <a:latin typeface="Arial"/>
                <a:cs typeface="Arial"/>
              </a:rPr>
              <a:t>T</a:t>
            </a:r>
            <a:r>
              <a:rPr sz="1800" spc="35" dirty="0" err="1">
                <a:latin typeface="Arial"/>
                <a:cs typeface="Arial"/>
              </a:rPr>
              <a:t>ime</a:t>
            </a:r>
            <a:r>
              <a:rPr sz="1800" spc="-114" dirty="0">
                <a:latin typeface="Arial"/>
                <a:cs typeface="Arial"/>
              </a:rPr>
              <a:t> </a:t>
            </a:r>
            <a:r>
              <a:rPr lang="en-IN" spc="-114" dirty="0">
                <a:latin typeface="Arial"/>
                <a:cs typeface="Arial"/>
              </a:rPr>
              <a:t>M</a:t>
            </a:r>
            <a:r>
              <a:rPr sz="1800" dirty="0" err="1">
                <a:latin typeface="Arial"/>
                <a:cs typeface="Arial"/>
              </a:rPr>
              <a:t>anagement</a:t>
            </a:r>
            <a:endParaRPr sz="1800" dirty="0">
              <a:latin typeface="Arial"/>
              <a:cs typeface="Arial"/>
            </a:endParaRPr>
          </a:p>
          <a:p>
            <a:pPr marL="379095" indent="-366395">
              <a:lnSpc>
                <a:spcPct val="100000"/>
              </a:lnSpc>
              <a:spcBef>
                <a:spcPts val="1065"/>
              </a:spcBef>
              <a:buChar char="●"/>
              <a:tabLst>
                <a:tab pos="379095" algn="l"/>
                <a:tab pos="379730" algn="l"/>
              </a:tabLst>
            </a:pPr>
            <a:r>
              <a:rPr sz="1800" spc="-10" dirty="0">
                <a:latin typeface="Arial"/>
                <a:cs typeface="Arial"/>
              </a:rPr>
              <a:t>and</a:t>
            </a:r>
            <a:r>
              <a:rPr sz="1800" spc="-150" dirty="0">
                <a:latin typeface="Arial"/>
                <a:cs typeface="Arial"/>
              </a:rPr>
              <a:t> </a:t>
            </a:r>
            <a:r>
              <a:rPr sz="1800" spc="10" dirty="0">
                <a:latin typeface="Arial"/>
                <a:cs typeface="Arial"/>
              </a:rPr>
              <a:t>more</a:t>
            </a:r>
            <a:endParaRPr sz="1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2430-133D-EFBB-E85F-714BE910AA6C}"/>
              </a:ext>
            </a:extLst>
          </p:cNvPr>
          <p:cNvSpPr>
            <a:spLocks noGrp="1"/>
          </p:cNvSpPr>
          <p:nvPr>
            <p:ph type="title"/>
          </p:nvPr>
        </p:nvSpPr>
        <p:spPr>
          <a:xfrm>
            <a:off x="381000" y="132227"/>
            <a:ext cx="4724400" cy="276999"/>
          </a:xfrm>
        </p:spPr>
        <p:txBody>
          <a:bodyPr/>
          <a:lstStyle/>
          <a:p>
            <a:r>
              <a:rPr lang="en-IN" dirty="0"/>
              <a:t>Weekly Training/ Task Completion</a:t>
            </a:r>
          </a:p>
        </p:txBody>
      </p:sp>
      <p:sp>
        <p:nvSpPr>
          <p:cNvPr id="3" name="Text Placeholder 2">
            <a:extLst>
              <a:ext uri="{FF2B5EF4-FFF2-40B4-BE49-F238E27FC236}">
                <a16:creationId xmlns:a16="http://schemas.microsoft.com/office/drawing/2014/main" id="{DB832F42-A881-187E-647E-1B1A75424EED}"/>
              </a:ext>
            </a:extLst>
          </p:cNvPr>
          <p:cNvSpPr>
            <a:spLocks noGrp="1"/>
          </p:cNvSpPr>
          <p:nvPr>
            <p:ph type="body" idx="1"/>
          </p:nvPr>
        </p:nvSpPr>
        <p:spPr>
          <a:xfrm>
            <a:off x="557596" y="964077"/>
            <a:ext cx="8028807" cy="553998"/>
          </a:xfrm>
        </p:spPr>
        <p:txBody>
          <a:bodyPr/>
          <a:lstStyle/>
          <a:p>
            <a:endParaRPr lang="en-IN" dirty="0"/>
          </a:p>
          <a:p>
            <a:endParaRPr lang="en-IN" dirty="0"/>
          </a:p>
        </p:txBody>
      </p:sp>
      <p:sp>
        <p:nvSpPr>
          <p:cNvPr id="4" name="Slide Number Placeholder 3">
            <a:extLst>
              <a:ext uri="{FF2B5EF4-FFF2-40B4-BE49-F238E27FC236}">
                <a16:creationId xmlns:a16="http://schemas.microsoft.com/office/drawing/2014/main" id="{46EB5618-843E-8C54-0BEA-679AAC8CCF2F}"/>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13</a:t>
            </a:fld>
            <a:endParaRPr lang="en-IN" spc="5" dirty="0">
              <a:solidFill>
                <a:srgbClr val="727272"/>
              </a:solidFill>
            </a:endParaRPr>
          </a:p>
        </p:txBody>
      </p:sp>
      <p:graphicFrame>
        <p:nvGraphicFramePr>
          <p:cNvPr id="5" name="Table 5">
            <a:extLst>
              <a:ext uri="{FF2B5EF4-FFF2-40B4-BE49-F238E27FC236}">
                <a16:creationId xmlns:a16="http://schemas.microsoft.com/office/drawing/2014/main" id="{49CDAC7F-5330-FD8A-4B61-A578EF58AD1F}"/>
              </a:ext>
            </a:extLst>
          </p:cNvPr>
          <p:cNvGraphicFramePr>
            <a:graphicFrameLocks noGrp="1"/>
          </p:cNvGraphicFramePr>
          <p:nvPr>
            <p:extLst>
              <p:ext uri="{D42A27DB-BD31-4B8C-83A1-F6EECF244321}">
                <p14:modId xmlns:p14="http://schemas.microsoft.com/office/powerpoint/2010/main" val="1377244730"/>
              </p:ext>
            </p:extLst>
          </p:nvPr>
        </p:nvGraphicFramePr>
        <p:xfrm>
          <a:off x="0" y="629518"/>
          <a:ext cx="8458200" cy="4678189"/>
        </p:xfrm>
        <a:graphic>
          <a:graphicData uri="http://schemas.openxmlformats.org/drawingml/2006/table">
            <a:tbl>
              <a:tblPr firstRow="1" bandRow="1">
                <a:tableStyleId>{5C22544A-7EE6-4342-B048-85BDC9FD1C3A}</a:tableStyleId>
              </a:tblPr>
              <a:tblGrid>
                <a:gridCol w="1014984">
                  <a:extLst>
                    <a:ext uri="{9D8B030D-6E8A-4147-A177-3AD203B41FA5}">
                      <a16:colId xmlns:a16="http://schemas.microsoft.com/office/drawing/2014/main" val="3922556863"/>
                    </a:ext>
                  </a:extLst>
                </a:gridCol>
                <a:gridCol w="1575816">
                  <a:extLst>
                    <a:ext uri="{9D8B030D-6E8A-4147-A177-3AD203B41FA5}">
                      <a16:colId xmlns:a16="http://schemas.microsoft.com/office/drawing/2014/main" val="2022644513"/>
                    </a:ext>
                  </a:extLst>
                </a:gridCol>
                <a:gridCol w="2895600">
                  <a:extLst>
                    <a:ext uri="{9D8B030D-6E8A-4147-A177-3AD203B41FA5}">
                      <a16:colId xmlns:a16="http://schemas.microsoft.com/office/drawing/2014/main" val="1978843356"/>
                    </a:ext>
                  </a:extLst>
                </a:gridCol>
                <a:gridCol w="2971800">
                  <a:extLst>
                    <a:ext uri="{9D8B030D-6E8A-4147-A177-3AD203B41FA5}">
                      <a16:colId xmlns:a16="http://schemas.microsoft.com/office/drawing/2014/main" val="2662805653"/>
                    </a:ext>
                  </a:extLst>
                </a:gridCol>
              </a:tblGrid>
              <a:tr h="380509">
                <a:tc>
                  <a:txBody>
                    <a:bodyPr/>
                    <a:lstStyle/>
                    <a:p>
                      <a:r>
                        <a:rPr lang="en-IN" dirty="0"/>
                        <a:t>Week</a:t>
                      </a:r>
                    </a:p>
                  </a:txBody>
                  <a:tcPr/>
                </a:tc>
                <a:tc>
                  <a:txBody>
                    <a:bodyPr/>
                    <a:lstStyle/>
                    <a:p>
                      <a:r>
                        <a:rPr lang="en-IN" dirty="0"/>
                        <a:t>Date</a:t>
                      </a:r>
                    </a:p>
                  </a:txBody>
                  <a:tcPr/>
                </a:tc>
                <a:tc>
                  <a:txBody>
                    <a:bodyPr/>
                    <a:lstStyle/>
                    <a:p>
                      <a:r>
                        <a:rPr lang="en-IN" dirty="0"/>
                        <a:t>Training Details</a:t>
                      </a:r>
                    </a:p>
                  </a:txBody>
                  <a:tcPr/>
                </a:tc>
                <a:tc>
                  <a:txBody>
                    <a:bodyPr/>
                    <a:lstStyle/>
                    <a:p>
                      <a:r>
                        <a:rPr lang="en-IN" dirty="0"/>
                        <a:t>Task Details</a:t>
                      </a:r>
                    </a:p>
                  </a:txBody>
                  <a:tcPr/>
                </a:tc>
                <a:extLst>
                  <a:ext uri="{0D108BD9-81ED-4DB2-BD59-A6C34878D82A}">
                    <a16:rowId xmlns:a16="http://schemas.microsoft.com/office/drawing/2014/main" val="2635822875"/>
                  </a:ext>
                </a:extLst>
              </a:tr>
              <a:tr h="723523">
                <a:tc>
                  <a:txBody>
                    <a:bodyPr/>
                    <a:lstStyle/>
                    <a:p>
                      <a:r>
                        <a:rPr lang="en-IN" dirty="0"/>
                        <a:t>1</a:t>
                      </a:r>
                    </a:p>
                  </a:txBody>
                  <a:tcPr/>
                </a:tc>
                <a:tc>
                  <a:txBody>
                    <a:bodyPr/>
                    <a:lstStyle/>
                    <a:p>
                      <a:r>
                        <a:rPr lang="en-IN" dirty="0"/>
                        <a:t>14</a:t>
                      </a:r>
                      <a:r>
                        <a:rPr lang="en-IN" baseline="30000" dirty="0"/>
                        <a:t>th</a:t>
                      </a:r>
                      <a:r>
                        <a:rPr lang="en-IN" dirty="0"/>
                        <a:t> Aug 23 to</a:t>
                      </a:r>
                    </a:p>
                    <a:p>
                      <a:r>
                        <a:rPr lang="en-IN" dirty="0"/>
                        <a:t>19</a:t>
                      </a:r>
                      <a:r>
                        <a:rPr lang="en-IN" baseline="30000" dirty="0"/>
                        <a:t>th</a:t>
                      </a:r>
                      <a:r>
                        <a:rPr lang="en-IN" dirty="0"/>
                        <a:t> Aug 23</a:t>
                      </a:r>
                    </a:p>
                  </a:txBody>
                  <a:tcPr/>
                </a:tc>
                <a:tc>
                  <a:txBody>
                    <a:bodyPr/>
                    <a:lstStyle/>
                    <a:p>
                      <a:endParaRPr lang="en-IN" dirty="0"/>
                    </a:p>
                    <a:p>
                      <a:r>
                        <a:rPr lang="en-IN" dirty="0"/>
                        <a:t>Java basics</a:t>
                      </a:r>
                    </a:p>
                    <a:p>
                      <a:endParaRPr lang="en-IN" dirty="0"/>
                    </a:p>
                  </a:txBody>
                  <a:tcPr/>
                </a:tc>
                <a:tc>
                  <a:txBody>
                    <a:bodyPr/>
                    <a:lstStyle/>
                    <a:p>
                      <a:r>
                        <a:rPr lang="en-US" dirty="0"/>
                        <a:t>Learnt fundamentals Java concepts, variables, data types &amp;basic syntax.</a:t>
                      </a:r>
                      <a:endParaRPr lang="en-IN" dirty="0"/>
                    </a:p>
                  </a:txBody>
                  <a:tcPr/>
                </a:tc>
                <a:extLst>
                  <a:ext uri="{0D108BD9-81ED-4DB2-BD59-A6C34878D82A}">
                    <a16:rowId xmlns:a16="http://schemas.microsoft.com/office/drawing/2014/main" val="2089187577"/>
                  </a:ext>
                </a:extLst>
              </a:tr>
              <a:tr h="775882">
                <a:tc>
                  <a:txBody>
                    <a:bodyPr/>
                    <a:lstStyle/>
                    <a:p>
                      <a:r>
                        <a:rPr lang="en-IN" dirty="0"/>
                        <a:t>2</a:t>
                      </a:r>
                    </a:p>
                  </a:txBody>
                  <a:tcPr/>
                </a:tc>
                <a:tc>
                  <a:txBody>
                    <a:bodyPr/>
                    <a:lstStyle/>
                    <a:p>
                      <a:r>
                        <a:rPr lang="en-US" dirty="0"/>
                        <a:t>21th Aug 23 to 26</a:t>
                      </a:r>
                      <a:r>
                        <a:rPr lang="en-US" baseline="30000" dirty="0"/>
                        <a:t>th</a:t>
                      </a:r>
                      <a:r>
                        <a:rPr lang="en-US" dirty="0"/>
                        <a:t> Aug 23</a:t>
                      </a:r>
                      <a:endParaRPr lang="en-IN" dirty="0"/>
                    </a:p>
                  </a:txBody>
                  <a:tcPr/>
                </a:tc>
                <a:tc>
                  <a:txBody>
                    <a:bodyPr/>
                    <a:lstStyle/>
                    <a:p>
                      <a:r>
                        <a:rPr lang="en-IN" dirty="0"/>
                        <a:t>HTML basics</a:t>
                      </a:r>
                    </a:p>
                    <a:p>
                      <a:endParaRPr lang="en-IN" dirty="0"/>
                    </a:p>
                    <a:p>
                      <a:endParaRPr lang="en-IN" dirty="0"/>
                    </a:p>
                  </a:txBody>
                  <a:tcPr/>
                </a:tc>
                <a:tc>
                  <a:txBody>
                    <a:bodyPr/>
                    <a:lstStyle/>
                    <a:p>
                      <a:r>
                        <a:rPr lang="en-US" dirty="0"/>
                        <a:t>Basic HTML tags, structures &amp; elements for web development.</a:t>
                      </a:r>
                      <a:endParaRPr lang="en-IN" dirty="0"/>
                    </a:p>
                  </a:txBody>
                  <a:tcPr/>
                </a:tc>
                <a:extLst>
                  <a:ext uri="{0D108BD9-81ED-4DB2-BD59-A6C34878D82A}">
                    <a16:rowId xmlns:a16="http://schemas.microsoft.com/office/drawing/2014/main" val="2972207776"/>
                  </a:ext>
                </a:extLst>
              </a:tr>
              <a:tr h="852082">
                <a:tc>
                  <a:txBody>
                    <a:bodyPr/>
                    <a:lstStyle/>
                    <a:p>
                      <a:r>
                        <a:rPr lang="en-IN" dirty="0"/>
                        <a:t>3</a:t>
                      </a:r>
                    </a:p>
                  </a:txBody>
                  <a:tcPr/>
                </a:tc>
                <a:tc>
                  <a:txBody>
                    <a:bodyPr/>
                    <a:lstStyle/>
                    <a:p>
                      <a:r>
                        <a:rPr lang="en-US" dirty="0"/>
                        <a:t>28</a:t>
                      </a:r>
                      <a:r>
                        <a:rPr lang="en-US" baseline="30000" dirty="0"/>
                        <a:t>th</a:t>
                      </a:r>
                      <a:r>
                        <a:rPr lang="en-US" dirty="0"/>
                        <a:t> Aug 23 to 26</a:t>
                      </a:r>
                      <a:r>
                        <a:rPr lang="en-US" baseline="30000" dirty="0"/>
                        <a:t>th</a:t>
                      </a:r>
                      <a:r>
                        <a:rPr lang="en-US" dirty="0"/>
                        <a:t> Aug 23</a:t>
                      </a:r>
                      <a:endParaRPr lang="en-IN" dirty="0"/>
                    </a:p>
                  </a:txBody>
                  <a:tcPr/>
                </a:tc>
                <a:tc>
                  <a:txBody>
                    <a:bodyPr/>
                    <a:lstStyle/>
                    <a:p>
                      <a:r>
                        <a:rPr lang="en-IN" dirty="0"/>
                        <a:t>Servlets</a:t>
                      </a:r>
                    </a:p>
                    <a:p>
                      <a:endParaRPr lang="en-IN" dirty="0"/>
                    </a:p>
                    <a:p>
                      <a:endParaRPr lang="en-IN" dirty="0"/>
                    </a:p>
                  </a:txBody>
                  <a:tcPr/>
                </a:tc>
                <a:tc>
                  <a:txBody>
                    <a:bodyPr/>
                    <a:lstStyle/>
                    <a:p>
                      <a:r>
                        <a:rPr lang="en-US" dirty="0"/>
                        <a:t>Understand java Servlets, their life cycles, and how to handle HTTP request.</a:t>
                      </a:r>
                      <a:endParaRPr lang="en-IN" dirty="0"/>
                    </a:p>
                  </a:txBody>
                  <a:tcPr/>
                </a:tc>
                <a:extLst>
                  <a:ext uri="{0D108BD9-81ED-4DB2-BD59-A6C34878D82A}">
                    <a16:rowId xmlns:a16="http://schemas.microsoft.com/office/drawing/2014/main" val="3139216202"/>
                  </a:ext>
                </a:extLst>
              </a:tr>
              <a:tr h="728200">
                <a:tc>
                  <a:txBody>
                    <a:bodyPr/>
                    <a:lstStyle/>
                    <a:p>
                      <a:r>
                        <a:rPr lang="en-IN" dirty="0"/>
                        <a:t>4</a:t>
                      </a:r>
                    </a:p>
                  </a:txBody>
                  <a:tcPr/>
                </a:tc>
                <a:tc>
                  <a:txBody>
                    <a:bodyPr/>
                    <a:lstStyle/>
                    <a:p>
                      <a:r>
                        <a:rPr lang="en-US" dirty="0"/>
                        <a:t>4</a:t>
                      </a:r>
                      <a:r>
                        <a:rPr lang="en-US" baseline="30000" dirty="0"/>
                        <a:t>th</a:t>
                      </a:r>
                      <a:r>
                        <a:rPr lang="en-US" dirty="0"/>
                        <a:t> Sep 23 to 9</a:t>
                      </a:r>
                      <a:r>
                        <a:rPr lang="en-US" baseline="30000" dirty="0"/>
                        <a:t>th</a:t>
                      </a:r>
                      <a:r>
                        <a:rPr lang="en-US" dirty="0"/>
                        <a:t> Sep 23</a:t>
                      </a:r>
                      <a:endParaRPr lang="en-IN" dirty="0"/>
                    </a:p>
                  </a:txBody>
                  <a:tcPr/>
                </a:tc>
                <a:tc>
                  <a:txBody>
                    <a:bodyPr/>
                    <a:lstStyle/>
                    <a:p>
                      <a:r>
                        <a:rPr lang="en-US" dirty="0"/>
                        <a:t>JSP</a:t>
                      </a:r>
                      <a:endParaRPr lang="en-IN" dirty="0"/>
                    </a:p>
                  </a:txBody>
                  <a:tcPr/>
                </a:tc>
                <a:tc>
                  <a:txBody>
                    <a:bodyPr/>
                    <a:lstStyle/>
                    <a:p>
                      <a:r>
                        <a:rPr lang="en-US" dirty="0"/>
                        <a:t>Explore JSP for dynamic web content, including scripting &amp; tag libraries.</a:t>
                      </a:r>
                      <a:endParaRPr lang="en-IN" dirty="0"/>
                    </a:p>
                  </a:txBody>
                  <a:tcPr/>
                </a:tc>
                <a:extLst>
                  <a:ext uri="{0D108BD9-81ED-4DB2-BD59-A6C34878D82A}">
                    <a16:rowId xmlns:a16="http://schemas.microsoft.com/office/drawing/2014/main" val="2964211560"/>
                  </a:ext>
                </a:extLst>
              </a:tr>
              <a:tr h="380509">
                <a:tc>
                  <a:txBody>
                    <a:bodyPr/>
                    <a:lstStyle/>
                    <a:p>
                      <a:r>
                        <a:rPr lang="en-IN" dirty="0"/>
                        <a:t>5</a:t>
                      </a:r>
                    </a:p>
                  </a:txBody>
                  <a:tcPr/>
                </a:tc>
                <a:tc>
                  <a:txBody>
                    <a:bodyPr/>
                    <a:lstStyle/>
                    <a:p>
                      <a:r>
                        <a:rPr lang="en-US" dirty="0"/>
                        <a:t>11</a:t>
                      </a:r>
                      <a:r>
                        <a:rPr lang="en-US" baseline="30000" dirty="0"/>
                        <a:t>th</a:t>
                      </a:r>
                      <a:r>
                        <a:rPr lang="en-US" dirty="0"/>
                        <a:t> Sep 23 to 15</a:t>
                      </a:r>
                      <a:r>
                        <a:rPr lang="en-US" baseline="30000" dirty="0"/>
                        <a:t>th</a:t>
                      </a:r>
                      <a:r>
                        <a:rPr lang="en-US" dirty="0"/>
                        <a:t> Sep 23</a:t>
                      </a:r>
                      <a:endParaRPr lang="en-IN" dirty="0"/>
                    </a:p>
                  </a:txBody>
                  <a:tcPr/>
                </a:tc>
                <a:tc>
                  <a:txBody>
                    <a:bodyPr/>
                    <a:lstStyle/>
                    <a:p>
                      <a:r>
                        <a:rPr lang="en-IN" dirty="0"/>
                        <a:t>Project ,Test &amp; Presentation</a:t>
                      </a:r>
                    </a:p>
                    <a:p>
                      <a:endParaRPr lang="en-IN" dirty="0"/>
                    </a:p>
                  </a:txBody>
                  <a:tcPr/>
                </a:tc>
                <a:tc>
                  <a:txBody>
                    <a:bodyPr/>
                    <a:lstStyle/>
                    <a:p>
                      <a:r>
                        <a:rPr lang="en-US" dirty="0"/>
                        <a:t>Develop a web project using java, HTML, </a:t>
                      </a:r>
                      <a:r>
                        <a:rPr lang="en-US" dirty="0" err="1"/>
                        <a:t>Servelts</a:t>
                      </a:r>
                      <a:r>
                        <a:rPr lang="en-US" dirty="0"/>
                        <a:t> &amp; JSP.</a:t>
                      </a:r>
                      <a:endParaRPr lang="en-IN" dirty="0"/>
                    </a:p>
                  </a:txBody>
                  <a:tcPr/>
                </a:tc>
                <a:extLst>
                  <a:ext uri="{0D108BD9-81ED-4DB2-BD59-A6C34878D82A}">
                    <a16:rowId xmlns:a16="http://schemas.microsoft.com/office/drawing/2014/main" val="2493513746"/>
                  </a:ext>
                </a:extLst>
              </a:tr>
            </a:tbl>
          </a:graphicData>
        </a:graphic>
      </p:graphicFrame>
    </p:spTree>
    <p:extLst>
      <p:ext uri="{BB962C8B-B14F-4D97-AF65-F5344CB8AC3E}">
        <p14:creationId xmlns:p14="http://schemas.microsoft.com/office/powerpoint/2010/main" val="364103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419525" cy="299720"/>
          </a:xfrm>
          <a:prstGeom prst="rect">
            <a:avLst/>
          </a:prstGeom>
        </p:spPr>
        <p:txBody>
          <a:bodyPr vert="horz" wrap="square" lIns="0" tIns="12700" rIns="0" bIns="0" rtlCol="0">
            <a:spAutoFit/>
          </a:bodyPr>
          <a:lstStyle/>
          <a:p>
            <a:pPr marL="12700">
              <a:lnSpc>
                <a:spcPct val="100000"/>
              </a:lnSpc>
              <a:spcBef>
                <a:spcPts val="100"/>
              </a:spcBef>
            </a:pPr>
            <a:r>
              <a:rPr dirty="0"/>
              <a:t>Internship</a:t>
            </a:r>
            <a:r>
              <a:rPr spc="-105" dirty="0"/>
              <a:t> </a:t>
            </a:r>
            <a:r>
              <a:rPr lang="en-IN" spc="25" dirty="0"/>
              <a:t>Outcomes</a:t>
            </a:r>
            <a:endParaRPr spc="25" dirty="0"/>
          </a:p>
        </p:txBody>
      </p:sp>
      <p:sp>
        <p:nvSpPr>
          <p:cNvPr id="3" name="object 3"/>
          <p:cNvSpPr/>
          <p:nvPr/>
        </p:nvSpPr>
        <p:spPr>
          <a:xfrm>
            <a:off x="5572038" y="971550"/>
            <a:ext cx="3352793" cy="348614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4800" y="1024005"/>
            <a:ext cx="4672330" cy="3075201"/>
          </a:xfrm>
          <a:prstGeom prst="rect">
            <a:avLst/>
          </a:prstGeom>
        </p:spPr>
        <p:txBody>
          <a:bodyPr vert="horz" wrap="square" lIns="0" tIns="12700" rIns="0" bIns="0" rtlCol="0">
            <a:spAutoFit/>
          </a:bodyPr>
          <a:lstStyle/>
          <a:p>
            <a:pPr marL="102870">
              <a:lnSpc>
                <a:spcPct val="100000"/>
              </a:lnSpc>
              <a:tabLst>
                <a:tab pos="469265" algn="l"/>
                <a:tab pos="469900" algn="l"/>
              </a:tabLst>
            </a:pPr>
            <a:endParaRPr lang="en-IN" sz="1800" spc="5" dirty="0">
              <a:latin typeface="Arial"/>
              <a:cs typeface="Arial"/>
            </a:endParaRPr>
          </a:p>
          <a:p>
            <a:pPr marL="469900" indent="-367030">
              <a:lnSpc>
                <a:spcPct val="100000"/>
              </a:lnSpc>
              <a:buChar char="●"/>
              <a:tabLst>
                <a:tab pos="469265" algn="l"/>
                <a:tab pos="469900" algn="l"/>
              </a:tabLst>
            </a:pPr>
            <a:r>
              <a:rPr lang="en-IN" sz="1800" spc="5" dirty="0">
                <a:latin typeface="Arial"/>
                <a:cs typeface="Arial"/>
              </a:rPr>
              <a:t>Now I am able to design applications</a:t>
            </a:r>
            <a:endParaRPr sz="1800" dirty="0">
              <a:latin typeface="Arial"/>
              <a:cs typeface="Arial"/>
            </a:endParaRPr>
          </a:p>
          <a:p>
            <a:pPr marL="469900" indent="-367030">
              <a:lnSpc>
                <a:spcPct val="100000"/>
              </a:lnSpc>
              <a:spcBef>
                <a:spcPts val="1065"/>
              </a:spcBef>
              <a:buChar char="●"/>
              <a:tabLst>
                <a:tab pos="469265" algn="l"/>
                <a:tab pos="469900" algn="l"/>
              </a:tabLst>
            </a:pPr>
            <a:r>
              <a:rPr sz="1800" spc="-10" dirty="0">
                <a:latin typeface="Arial"/>
                <a:cs typeface="Arial"/>
              </a:rPr>
              <a:t>Growth </a:t>
            </a:r>
            <a:r>
              <a:rPr sz="1800" spc="-65" dirty="0">
                <a:latin typeface="Arial"/>
                <a:cs typeface="Arial"/>
              </a:rPr>
              <a:t>: </a:t>
            </a:r>
            <a:r>
              <a:rPr sz="1800" spc="5" dirty="0">
                <a:latin typeface="Arial"/>
                <a:cs typeface="Arial"/>
              </a:rPr>
              <a:t>Critical </a:t>
            </a:r>
            <a:r>
              <a:rPr sz="1800" dirty="0">
                <a:latin typeface="Arial"/>
                <a:cs typeface="Arial"/>
              </a:rPr>
              <a:t>Thinking </a:t>
            </a:r>
            <a:r>
              <a:rPr sz="1800" spc="-10" dirty="0">
                <a:latin typeface="Arial"/>
                <a:cs typeface="Arial"/>
              </a:rPr>
              <a:t>and</a:t>
            </a:r>
            <a:r>
              <a:rPr sz="1800" spc="-235" dirty="0">
                <a:latin typeface="Arial"/>
                <a:cs typeface="Arial"/>
              </a:rPr>
              <a:t> </a:t>
            </a:r>
            <a:r>
              <a:rPr sz="1800" spc="-5" dirty="0">
                <a:latin typeface="Arial"/>
                <a:cs typeface="Arial"/>
              </a:rPr>
              <a:t>analysis</a:t>
            </a:r>
            <a:endParaRPr sz="1800" dirty="0">
              <a:latin typeface="Arial"/>
              <a:cs typeface="Arial"/>
            </a:endParaRPr>
          </a:p>
          <a:p>
            <a:pPr marL="469900" indent="-367030">
              <a:lnSpc>
                <a:spcPct val="100000"/>
              </a:lnSpc>
              <a:spcBef>
                <a:spcPts val="1065"/>
              </a:spcBef>
              <a:buChar char="●"/>
              <a:tabLst>
                <a:tab pos="469265" algn="l"/>
                <a:tab pos="469900" algn="l"/>
              </a:tabLst>
            </a:pPr>
            <a:r>
              <a:rPr sz="1800" spc="-30" dirty="0">
                <a:latin typeface="Arial"/>
                <a:cs typeface="Arial"/>
              </a:rPr>
              <a:t>Lead </a:t>
            </a:r>
            <a:r>
              <a:rPr sz="1800" spc="5" dirty="0">
                <a:latin typeface="Arial"/>
                <a:cs typeface="Arial"/>
              </a:rPr>
              <a:t>the </a:t>
            </a:r>
            <a:r>
              <a:rPr sz="1800" spc="20" dirty="0">
                <a:latin typeface="Arial"/>
                <a:cs typeface="Arial"/>
              </a:rPr>
              <a:t>team </a:t>
            </a:r>
            <a:r>
              <a:rPr sz="1800" spc="-10" dirty="0">
                <a:latin typeface="Arial"/>
                <a:cs typeface="Arial"/>
              </a:rPr>
              <a:t>and</a:t>
            </a:r>
            <a:r>
              <a:rPr sz="1800" spc="-245" dirty="0">
                <a:latin typeface="Arial"/>
                <a:cs typeface="Arial"/>
              </a:rPr>
              <a:t> </a:t>
            </a:r>
            <a:r>
              <a:rPr sz="1800" spc="15" dirty="0">
                <a:latin typeface="Arial"/>
                <a:cs typeface="Arial"/>
              </a:rPr>
              <a:t>projects</a:t>
            </a:r>
            <a:endParaRPr lang="en-IN" sz="1800" spc="15" dirty="0">
              <a:latin typeface="Arial"/>
              <a:cs typeface="Arial"/>
            </a:endParaRPr>
          </a:p>
          <a:p>
            <a:pPr marL="469900" indent="-367030">
              <a:lnSpc>
                <a:spcPct val="100000"/>
              </a:lnSpc>
              <a:spcBef>
                <a:spcPts val="1065"/>
              </a:spcBef>
              <a:buChar char="●"/>
              <a:tabLst>
                <a:tab pos="469265" algn="l"/>
                <a:tab pos="469900" algn="l"/>
              </a:tabLst>
            </a:pPr>
            <a:r>
              <a:rPr lang="en-IN" sz="1800" spc="15" dirty="0">
                <a:latin typeface="Arial"/>
                <a:cs typeface="Arial"/>
              </a:rPr>
              <a:t>Skill Enhancement</a:t>
            </a:r>
          </a:p>
          <a:p>
            <a:pPr marL="469900" indent="-367030">
              <a:lnSpc>
                <a:spcPct val="100000"/>
              </a:lnSpc>
              <a:spcBef>
                <a:spcPts val="1065"/>
              </a:spcBef>
              <a:buChar char="●"/>
              <a:tabLst>
                <a:tab pos="469265" algn="l"/>
                <a:tab pos="469900" algn="l"/>
              </a:tabLst>
            </a:pPr>
            <a:r>
              <a:rPr lang="en-IN" sz="1800" spc="15" dirty="0">
                <a:latin typeface="Arial"/>
                <a:cs typeface="Arial"/>
              </a:rPr>
              <a:t>Practical Experience</a:t>
            </a:r>
          </a:p>
          <a:p>
            <a:pPr marL="469900" indent="-367030">
              <a:lnSpc>
                <a:spcPct val="100000"/>
              </a:lnSpc>
              <a:spcBef>
                <a:spcPts val="1065"/>
              </a:spcBef>
              <a:buChar char="●"/>
              <a:tabLst>
                <a:tab pos="469265" algn="l"/>
                <a:tab pos="469900" algn="l"/>
              </a:tabLst>
            </a:pPr>
            <a:r>
              <a:rPr lang="en-IN" b="0" i="0" dirty="0">
                <a:effectLst/>
                <a:latin typeface="Arial" panose="020B0604020202020204" pitchFamily="34" charset="0"/>
                <a:cs typeface="Arial" panose="020B0604020202020204" pitchFamily="34" charset="0"/>
              </a:rPr>
              <a:t>Confidence Building</a:t>
            </a:r>
          </a:p>
          <a:p>
            <a:pPr marL="469900" indent="-367030">
              <a:lnSpc>
                <a:spcPct val="100000"/>
              </a:lnSpc>
              <a:spcBef>
                <a:spcPts val="1065"/>
              </a:spcBef>
              <a:buChar char="●"/>
              <a:tabLst>
                <a:tab pos="469265" algn="l"/>
                <a:tab pos="469900" algn="l"/>
              </a:tabLst>
            </a:pPr>
            <a:endParaRPr lang="en-IN" sz="1800" dirty="0">
              <a:latin typeface="Arial"/>
              <a:cs typeface="Arial"/>
            </a:endParaRPr>
          </a:p>
        </p:txBody>
      </p:sp>
      <p:sp>
        <p:nvSpPr>
          <p:cNvPr id="5" name="object 5"/>
          <p:cNvSpPr txBox="1">
            <a:spLocks noGrp="1"/>
          </p:cNvSpPr>
          <p:nvPr>
            <p:ph type="sldNum" sz="quarter" idx="7"/>
          </p:nvPr>
        </p:nvSpPr>
        <p:spPr>
          <a:xfrm>
            <a:off x="8596536" y="4781550"/>
            <a:ext cx="328295" cy="157094"/>
          </a:xfrm>
          <a:prstGeom prst="rect">
            <a:avLst/>
          </a:prstGeom>
        </p:spPr>
        <p:txBody>
          <a:bodyPr vert="horz" wrap="square" lIns="0" tIns="3175" rIns="0" bIns="0" rtlCol="0">
            <a:spAutoFit/>
          </a:bodyPr>
          <a:lstStyle/>
          <a:p>
            <a:pPr marL="160020">
              <a:lnSpc>
                <a:spcPct val="100000"/>
              </a:lnSpc>
              <a:spcBef>
                <a:spcPts val="25"/>
              </a:spcBef>
            </a:pPr>
            <a:fld id="{81D60167-4931-47E6-BA6A-407CBD079E47}" type="slidenum">
              <a:rPr spc="5" dirty="0">
                <a:solidFill>
                  <a:schemeClr val="tx1"/>
                </a:solidFill>
              </a:rPr>
              <a:t>14</a:t>
            </a:fld>
            <a:endParaRPr spc="5"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858124" cy="289823"/>
          </a:xfrm>
          <a:prstGeom prst="rect">
            <a:avLst/>
          </a:prstGeom>
        </p:spPr>
        <p:txBody>
          <a:bodyPr vert="horz" wrap="square" lIns="0" tIns="12700" rIns="0" bIns="0" rtlCol="0">
            <a:spAutoFit/>
          </a:bodyPr>
          <a:lstStyle/>
          <a:p>
            <a:pPr marL="12700">
              <a:lnSpc>
                <a:spcPct val="100000"/>
              </a:lnSpc>
              <a:spcBef>
                <a:spcPts val="100"/>
              </a:spcBef>
            </a:pPr>
            <a:r>
              <a:rPr lang="en-IN" spc="-20" dirty="0"/>
              <a:t>Project Demo / Screenshots</a:t>
            </a:r>
            <a:endParaRPr spc="-35" dirty="0"/>
          </a:p>
        </p:txBody>
      </p:sp>
      <p:sp>
        <p:nvSpPr>
          <p:cNvPr id="11" name="Slide Number Placeholder 10">
            <a:extLst>
              <a:ext uri="{FF2B5EF4-FFF2-40B4-BE49-F238E27FC236}">
                <a16:creationId xmlns:a16="http://schemas.microsoft.com/office/drawing/2014/main" id="{DE725D15-CA1E-61A5-A82D-F7A07CDC9804}"/>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15</a:t>
            </a:fld>
            <a:endParaRPr lang="en-IN" spc="5" dirty="0">
              <a:solidFill>
                <a:srgbClr val="727272"/>
              </a:solidFill>
            </a:endParaRPr>
          </a:p>
        </p:txBody>
      </p:sp>
      <p:pic>
        <p:nvPicPr>
          <p:cNvPr id="4" name="Picture 3">
            <a:extLst>
              <a:ext uri="{FF2B5EF4-FFF2-40B4-BE49-F238E27FC236}">
                <a16:creationId xmlns:a16="http://schemas.microsoft.com/office/drawing/2014/main" id="{1FF95CE3-7246-7AFD-5E7E-DC2025995E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9144000" cy="5143500"/>
          </a:xfrm>
          <a:prstGeom prst="rect">
            <a:avLst/>
          </a:prstGeom>
        </p:spPr>
      </p:pic>
    </p:spTree>
    <p:extLst>
      <p:ext uri="{BB962C8B-B14F-4D97-AF65-F5344CB8AC3E}">
        <p14:creationId xmlns:p14="http://schemas.microsoft.com/office/powerpoint/2010/main" val="137738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858124" cy="289823"/>
          </a:xfrm>
          <a:prstGeom prst="rect">
            <a:avLst/>
          </a:prstGeom>
        </p:spPr>
        <p:txBody>
          <a:bodyPr vert="horz" wrap="square" lIns="0" tIns="12700" rIns="0" bIns="0" rtlCol="0">
            <a:spAutoFit/>
          </a:bodyPr>
          <a:lstStyle/>
          <a:p>
            <a:pPr marL="12700">
              <a:lnSpc>
                <a:spcPct val="100000"/>
              </a:lnSpc>
              <a:spcBef>
                <a:spcPts val="100"/>
              </a:spcBef>
            </a:pPr>
            <a:r>
              <a:rPr lang="en-IN" spc="-20" dirty="0"/>
              <a:t>Project Demo / Screenshots</a:t>
            </a:r>
            <a:endParaRPr spc="-35" dirty="0"/>
          </a:p>
        </p:txBody>
      </p:sp>
      <p:sp>
        <p:nvSpPr>
          <p:cNvPr id="8" name="Slide Number Placeholder 7">
            <a:extLst>
              <a:ext uri="{FF2B5EF4-FFF2-40B4-BE49-F238E27FC236}">
                <a16:creationId xmlns:a16="http://schemas.microsoft.com/office/drawing/2014/main" id="{E9674961-9D70-7424-95A0-8F897E2D21A8}"/>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16</a:t>
            </a:fld>
            <a:endParaRPr lang="en-IN" spc="5" dirty="0">
              <a:solidFill>
                <a:srgbClr val="727272"/>
              </a:solidFill>
            </a:endParaRPr>
          </a:p>
        </p:txBody>
      </p:sp>
      <p:pic>
        <p:nvPicPr>
          <p:cNvPr id="3" name="Picture 2">
            <a:extLst>
              <a:ext uri="{FF2B5EF4-FFF2-40B4-BE49-F238E27FC236}">
                <a16:creationId xmlns:a16="http://schemas.microsoft.com/office/drawing/2014/main" id="{802F207B-0B3F-6108-E8E3-5ED93AF028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9144000" cy="5143500"/>
          </a:xfrm>
          <a:prstGeom prst="rect">
            <a:avLst/>
          </a:prstGeom>
        </p:spPr>
      </p:pic>
    </p:spTree>
    <p:extLst>
      <p:ext uri="{BB962C8B-B14F-4D97-AF65-F5344CB8AC3E}">
        <p14:creationId xmlns:p14="http://schemas.microsoft.com/office/powerpoint/2010/main" val="195917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858124" cy="289823"/>
          </a:xfrm>
          <a:prstGeom prst="rect">
            <a:avLst/>
          </a:prstGeom>
        </p:spPr>
        <p:txBody>
          <a:bodyPr vert="horz" wrap="square" lIns="0" tIns="12700" rIns="0" bIns="0" rtlCol="0">
            <a:spAutoFit/>
          </a:bodyPr>
          <a:lstStyle/>
          <a:p>
            <a:pPr marL="12700">
              <a:lnSpc>
                <a:spcPct val="100000"/>
              </a:lnSpc>
              <a:spcBef>
                <a:spcPts val="100"/>
              </a:spcBef>
            </a:pPr>
            <a:r>
              <a:rPr lang="en-IN" spc="-20" dirty="0"/>
              <a:t>Project Demo / Screenshots</a:t>
            </a:r>
            <a:endParaRPr spc="-35" dirty="0"/>
          </a:p>
        </p:txBody>
      </p:sp>
      <p:sp>
        <p:nvSpPr>
          <p:cNvPr id="6" name="Slide Number Placeholder 5">
            <a:extLst>
              <a:ext uri="{FF2B5EF4-FFF2-40B4-BE49-F238E27FC236}">
                <a16:creationId xmlns:a16="http://schemas.microsoft.com/office/drawing/2014/main" id="{8C2573E1-A743-A754-C6EA-D8AFDAE71237}"/>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17</a:t>
            </a:fld>
            <a:endParaRPr lang="en-IN" spc="5" dirty="0">
              <a:solidFill>
                <a:srgbClr val="727272"/>
              </a:solidFill>
            </a:endParaRPr>
          </a:p>
        </p:txBody>
      </p:sp>
      <p:pic>
        <p:nvPicPr>
          <p:cNvPr id="8" name="Picture 7">
            <a:extLst>
              <a:ext uri="{FF2B5EF4-FFF2-40B4-BE49-F238E27FC236}">
                <a16:creationId xmlns:a16="http://schemas.microsoft.com/office/drawing/2014/main" id="{3A48F83E-E455-A7E0-16B2-78E68B97AA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55"/>
            <a:ext cx="9144000" cy="5140990"/>
          </a:xfrm>
          <a:prstGeom prst="rect">
            <a:avLst/>
          </a:prstGeom>
        </p:spPr>
      </p:pic>
    </p:spTree>
    <p:extLst>
      <p:ext uri="{BB962C8B-B14F-4D97-AF65-F5344CB8AC3E}">
        <p14:creationId xmlns:p14="http://schemas.microsoft.com/office/powerpoint/2010/main" val="15757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858124" cy="289823"/>
          </a:xfrm>
          <a:prstGeom prst="rect">
            <a:avLst/>
          </a:prstGeom>
        </p:spPr>
        <p:txBody>
          <a:bodyPr vert="horz" wrap="square" lIns="0" tIns="12700" rIns="0" bIns="0" rtlCol="0">
            <a:spAutoFit/>
          </a:bodyPr>
          <a:lstStyle/>
          <a:p>
            <a:pPr marL="12700">
              <a:lnSpc>
                <a:spcPct val="100000"/>
              </a:lnSpc>
              <a:spcBef>
                <a:spcPts val="100"/>
              </a:spcBef>
            </a:pPr>
            <a:r>
              <a:rPr lang="en-IN" spc="-20" dirty="0"/>
              <a:t>Project Demo / Screenshots</a:t>
            </a:r>
            <a:endParaRPr spc="-35" dirty="0"/>
          </a:p>
        </p:txBody>
      </p:sp>
      <p:sp>
        <p:nvSpPr>
          <p:cNvPr id="5" name="Slide Number Placeholder 4">
            <a:extLst>
              <a:ext uri="{FF2B5EF4-FFF2-40B4-BE49-F238E27FC236}">
                <a16:creationId xmlns:a16="http://schemas.microsoft.com/office/drawing/2014/main" id="{60D1DF2E-7127-88BB-05FE-BAE6AD216CA2}"/>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18</a:t>
            </a:fld>
            <a:endParaRPr lang="en-IN" spc="5" dirty="0">
              <a:solidFill>
                <a:srgbClr val="727272"/>
              </a:solidFill>
            </a:endParaRPr>
          </a:p>
        </p:txBody>
      </p:sp>
      <p:pic>
        <p:nvPicPr>
          <p:cNvPr id="6" name="Picture 5">
            <a:extLst>
              <a:ext uri="{FF2B5EF4-FFF2-40B4-BE49-F238E27FC236}">
                <a16:creationId xmlns:a16="http://schemas.microsoft.com/office/drawing/2014/main" id="{D65EE4BE-1248-3A06-09F1-A035C4C8C4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20" y="27678"/>
            <a:ext cx="9144000" cy="5115821"/>
          </a:xfrm>
          <a:prstGeom prst="rect">
            <a:avLst/>
          </a:prstGeom>
        </p:spPr>
      </p:pic>
    </p:spTree>
    <p:extLst>
      <p:ext uri="{BB962C8B-B14F-4D97-AF65-F5344CB8AC3E}">
        <p14:creationId xmlns:p14="http://schemas.microsoft.com/office/powerpoint/2010/main" val="406934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4" y="157743"/>
            <a:ext cx="2858124" cy="289823"/>
          </a:xfrm>
          <a:prstGeom prst="rect">
            <a:avLst/>
          </a:prstGeom>
        </p:spPr>
        <p:txBody>
          <a:bodyPr vert="horz" wrap="square" lIns="0" tIns="12700" rIns="0" bIns="0" rtlCol="0">
            <a:spAutoFit/>
          </a:bodyPr>
          <a:lstStyle/>
          <a:p>
            <a:pPr marL="12700">
              <a:lnSpc>
                <a:spcPct val="100000"/>
              </a:lnSpc>
              <a:spcBef>
                <a:spcPts val="100"/>
              </a:spcBef>
            </a:pPr>
            <a:r>
              <a:rPr lang="en-IN" spc="-20" dirty="0"/>
              <a:t>Project Demo / Screenshots</a:t>
            </a:r>
            <a:endParaRPr spc="-35" dirty="0"/>
          </a:p>
        </p:txBody>
      </p:sp>
      <p:sp>
        <p:nvSpPr>
          <p:cNvPr id="5" name="Slide Number Placeholder 4">
            <a:extLst>
              <a:ext uri="{FF2B5EF4-FFF2-40B4-BE49-F238E27FC236}">
                <a16:creationId xmlns:a16="http://schemas.microsoft.com/office/drawing/2014/main" id="{1DA88917-CEC4-AD1D-D0A1-3F351DF94CF5}"/>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19</a:t>
            </a:fld>
            <a:endParaRPr lang="en-IN" spc="5" dirty="0">
              <a:solidFill>
                <a:srgbClr val="727272"/>
              </a:solidFill>
            </a:endParaRPr>
          </a:p>
        </p:txBody>
      </p:sp>
      <p:pic>
        <p:nvPicPr>
          <p:cNvPr id="6" name="Picture 5">
            <a:extLst>
              <a:ext uri="{FF2B5EF4-FFF2-40B4-BE49-F238E27FC236}">
                <a16:creationId xmlns:a16="http://schemas.microsoft.com/office/drawing/2014/main" id="{34D9335C-A017-F986-816F-B016066C35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9144000" cy="5143501"/>
          </a:xfrm>
          <a:prstGeom prst="rect">
            <a:avLst/>
          </a:prstGeom>
        </p:spPr>
      </p:pic>
    </p:spTree>
    <p:extLst>
      <p:ext uri="{BB962C8B-B14F-4D97-AF65-F5344CB8AC3E}">
        <p14:creationId xmlns:p14="http://schemas.microsoft.com/office/powerpoint/2010/main" val="419910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209800" cy="5143499"/>
          </a:xfrm>
          <a:custGeom>
            <a:avLst/>
            <a:gdLst/>
            <a:ahLst/>
            <a:cxnLst/>
            <a:rect l="l" t="t" r="r" b="b"/>
            <a:pathLst>
              <a:path w="3276600" h="5143500">
                <a:moveTo>
                  <a:pt x="0" y="5143489"/>
                </a:moveTo>
                <a:lnTo>
                  <a:pt x="3276593" y="5143489"/>
                </a:lnTo>
                <a:lnTo>
                  <a:pt x="3276593" y="0"/>
                </a:lnTo>
                <a:lnTo>
                  <a:pt x="0" y="0"/>
                </a:lnTo>
                <a:lnTo>
                  <a:pt x="0" y="5143489"/>
                </a:lnTo>
                <a:close/>
              </a:path>
            </a:pathLst>
          </a:custGeom>
          <a:solidFill>
            <a:srgbClr val="4285F4"/>
          </a:solidFill>
        </p:spPr>
        <p:txBody>
          <a:bodyPr wrap="square" lIns="0" tIns="0" rIns="0" bIns="0" rtlCol="0"/>
          <a:lstStyle/>
          <a:p>
            <a:endParaRPr/>
          </a:p>
        </p:txBody>
      </p:sp>
      <p:sp>
        <p:nvSpPr>
          <p:cNvPr id="3" name="object 3"/>
          <p:cNvSpPr/>
          <p:nvPr/>
        </p:nvSpPr>
        <p:spPr>
          <a:xfrm>
            <a:off x="2271000" y="126035"/>
            <a:ext cx="6873000" cy="4609722"/>
          </a:xfrm>
          <a:custGeom>
            <a:avLst/>
            <a:gdLst/>
            <a:ahLst/>
            <a:cxnLst/>
            <a:rect l="l" t="t" r="r" b="b"/>
            <a:pathLst>
              <a:path w="5867400" h="5143500">
                <a:moveTo>
                  <a:pt x="0" y="5143489"/>
                </a:moveTo>
                <a:lnTo>
                  <a:pt x="5867388" y="5143489"/>
                </a:lnTo>
                <a:lnTo>
                  <a:pt x="5867388" y="0"/>
                </a:lnTo>
                <a:lnTo>
                  <a:pt x="0" y="0"/>
                </a:lnTo>
                <a:lnTo>
                  <a:pt x="0" y="5143489"/>
                </a:lnTo>
                <a:close/>
              </a:path>
            </a:pathLst>
          </a:custGeom>
          <a:solidFill>
            <a:srgbClr val="F9F9F9"/>
          </a:solidFill>
        </p:spPr>
        <p:txBody>
          <a:bodyPr wrap="square" lIns="0" tIns="0" rIns="0" bIns="0" rtlCol="0"/>
          <a:lstStyle/>
          <a:p>
            <a:r>
              <a:rPr lang="en-US" sz="2400" b="1" dirty="0"/>
              <a:t>INTERNSHIP DOMAIN:</a:t>
            </a:r>
          </a:p>
          <a:p>
            <a:r>
              <a:rPr lang="en-US" sz="2400" b="1" dirty="0"/>
              <a:t>                           JAVA WEB</a:t>
            </a:r>
            <a:r>
              <a:rPr lang="en-US" sz="2400" dirty="0"/>
              <a:t> </a:t>
            </a:r>
            <a:r>
              <a:rPr lang="en-US" sz="2400" b="1" dirty="0"/>
              <a:t>APPLICATION DEVELOPMENT</a:t>
            </a:r>
          </a:p>
          <a:p>
            <a:pPr algn="ctr"/>
            <a:r>
              <a:rPr lang="en-US" sz="2000" dirty="0"/>
              <a:t>Project Work </a:t>
            </a:r>
          </a:p>
          <a:p>
            <a:pPr algn="ctr"/>
            <a:r>
              <a:rPr lang="en-US" sz="2000" dirty="0"/>
              <a:t>on</a:t>
            </a:r>
          </a:p>
          <a:p>
            <a:pPr algn="ctr"/>
            <a:r>
              <a:rPr lang="en-US" sz="2000" dirty="0"/>
              <a:t>“MovieZone Web Application"</a:t>
            </a:r>
            <a:endParaRPr sz="2000" dirty="0"/>
          </a:p>
        </p:txBody>
      </p:sp>
      <p:sp>
        <p:nvSpPr>
          <p:cNvPr id="4" name="Title 3"/>
          <p:cNvSpPr>
            <a:spLocks noGrp="1"/>
          </p:cNvSpPr>
          <p:nvPr>
            <p:ph type="title"/>
          </p:nvPr>
        </p:nvSpPr>
        <p:spPr>
          <a:xfrm>
            <a:off x="2270999" y="185422"/>
            <a:ext cx="6873001" cy="276999"/>
          </a:xfrm>
        </p:spPr>
        <p:txBody>
          <a:bodyPr/>
          <a:lstStyle/>
          <a:p>
            <a:r>
              <a:rPr lang="en-IN" dirty="0"/>
              <a:t>                                              </a:t>
            </a:r>
          </a:p>
        </p:txBody>
      </p:sp>
      <p:graphicFrame>
        <p:nvGraphicFramePr>
          <p:cNvPr id="5" name="Table 4"/>
          <p:cNvGraphicFramePr>
            <a:graphicFrameLocks noGrp="1"/>
          </p:cNvGraphicFramePr>
          <p:nvPr>
            <p:extLst>
              <p:ext uri="{D42A27DB-BD31-4B8C-83A1-F6EECF244321}">
                <p14:modId xmlns:p14="http://schemas.microsoft.com/office/powerpoint/2010/main" val="538069684"/>
              </p:ext>
            </p:extLst>
          </p:nvPr>
        </p:nvGraphicFramePr>
        <p:xfrm>
          <a:off x="2275755" y="1760219"/>
          <a:ext cx="6736367" cy="3657600"/>
        </p:xfrm>
        <a:graphic>
          <a:graphicData uri="http://schemas.openxmlformats.org/drawingml/2006/table">
            <a:tbl>
              <a:tblPr firstRow="1" bandRow="1">
                <a:tableStyleId>{5C22544A-7EE6-4342-B048-85BDC9FD1C3A}</a:tableStyleId>
              </a:tblPr>
              <a:tblGrid>
                <a:gridCol w="1880721">
                  <a:extLst>
                    <a:ext uri="{9D8B030D-6E8A-4147-A177-3AD203B41FA5}">
                      <a16:colId xmlns:a16="http://schemas.microsoft.com/office/drawing/2014/main" val="20000"/>
                    </a:ext>
                  </a:extLst>
                </a:gridCol>
                <a:gridCol w="4855646">
                  <a:extLst>
                    <a:ext uri="{9D8B030D-6E8A-4147-A177-3AD203B41FA5}">
                      <a16:colId xmlns:a16="http://schemas.microsoft.com/office/drawing/2014/main" val="20001"/>
                    </a:ext>
                  </a:extLst>
                </a:gridCol>
              </a:tblGrid>
              <a:tr h="297344">
                <a:tc>
                  <a:txBody>
                    <a:bodyPr/>
                    <a:lstStyle/>
                    <a:p>
                      <a:endParaRPr lang="en-IN" sz="1800" b="1" dirty="0">
                        <a:solidFill>
                          <a:schemeClr val="bg2"/>
                        </a:solidFill>
                      </a:endParaRPr>
                    </a:p>
                  </a:txBody>
                  <a:tcPr>
                    <a:solidFill>
                      <a:schemeClr val="tx2">
                        <a:lumMod val="40000"/>
                        <a:lumOff val="60000"/>
                      </a:schemeClr>
                    </a:solidFill>
                  </a:tcPr>
                </a:tc>
                <a:tc>
                  <a:txBody>
                    <a:bodyPr/>
                    <a:lstStyle/>
                    <a:p>
                      <a:endParaRPr lang="en-IN" sz="1800" b="1" dirty="0">
                        <a:solidFill>
                          <a:schemeClr val="bg2"/>
                        </a:solidFill>
                      </a:endParaRPr>
                    </a:p>
                  </a:txBody>
                  <a:tcPr>
                    <a:solidFill>
                      <a:schemeClr val="tx2">
                        <a:lumMod val="40000"/>
                        <a:lumOff val="60000"/>
                      </a:schemeClr>
                    </a:solidFill>
                  </a:tcPr>
                </a:tc>
                <a:extLst>
                  <a:ext uri="{0D108BD9-81ED-4DB2-BD59-A6C34878D82A}">
                    <a16:rowId xmlns:a16="http://schemas.microsoft.com/office/drawing/2014/main" val="10000"/>
                  </a:ext>
                </a:extLst>
              </a:tr>
              <a:tr h="297344">
                <a:tc>
                  <a:txBody>
                    <a:bodyPr/>
                    <a:lstStyle/>
                    <a:p>
                      <a:r>
                        <a:rPr lang="en-IN" sz="1800" b="1" dirty="0">
                          <a:solidFill>
                            <a:schemeClr val="bg1"/>
                          </a:solidFill>
                        </a:rPr>
                        <a:t>Student</a:t>
                      </a:r>
                      <a:r>
                        <a:rPr lang="en-IN" sz="1800" b="1" baseline="0" dirty="0">
                          <a:solidFill>
                            <a:schemeClr val="bg1"/>
                          </a:solidFill>
                        </a:rPr>
                        <a:t> Name</a:t>
                      </a:r>
                      <a:endParaRPr lang="en-IN" sz="1800" b="1" dirty="0">
                        <a:solidFill>
                          <a:schemeClr val="bg1"/>
                        </a:solidFill>
                      </a:endParaRPr>
                    </a:p>
                  </a:txBody>
                  <a:tcPr>
                    <a:solidFill>
                      <a:schemeClr val="tx2">
                        <a:lumMod val="40000"/>
                        <a:lumOff val="60000"/>
                      </a:schemeClr>
                    </a:solidFill>
                  </a:tcPr>
                </a:tc>
                <a:tc>
                  <a:txBody>
                    <a:bodyPr/>
                    <a:lstStyle/>
                    <a:p>
                      <a:r>
                        <a:rPr lang="en-IN" sz="1800" b="1" dirty="0">
                          <a:solidFill>
                            <a:schemeClr val="bg2"/>
                          </a:solidFill>
                        </a:rPr>
                        <a:t>Vinod B Bhorge</a:t>
                      </a:r>
                    </a:p>
                    <a:p>
                      <a:r>
                        <a:rPr lang="en-IN" sz="1800" b="1" dirty="0">
                          <a:solidFill>
                            <a:schemeClr val="bg2"/>
                          </a:solidFill>
                        </a:rPr>
                        <a:t>Suhas J Bhat</a:t>
                      </a:r>
                    </a:p>
                  </a:txBody>
                  <a:tcPr>
                    <a:solidFill>
                      <a:schemeClr val="tx2">
                        <a:lumMod val="40000"/>
                        <a:lumOff val="60000"/>
                      </a:schemeClr>
                    </a:solidFill>
                  </a:tcPr>
                </a:tc>
                <a:extLst>
                  <a:ext uri="{0D108BD9-81ED-4DB2-BD59-A6C34878D82A}">
                    <a16:rowId xmlns:a16="http://schemas.microsoft.com/office/drawing/2014/main" val="10001"/>
                  </a:ext>
                </a:extLst>
              </a:tr>
              <a:tr h="297344">
                <a:tc>
                  <a:txBody>
                    <a:bodyPr/>
                    <a:lstStyle/>
                    <a:p>
                      <a:r>
                        <a:rPr lang="en-IN" sz="1800" b="1" dirty="0">
                          <a:solidFill>
                            <a:schemeClr val="bg1"/>
                          </a:solidFill>
                        </a:rPr>
                        <a:t>College Name</a:t>
                      </a:r>
                    </a:p>
                  </a:txBody>
                  <a:tcPr>
                    <a:solidFill>
                      <a:schemeClr val="tx2">
                        <a:lumMod val="40000"/>
                        <a:lumOff val="60000"/>
                      </a:schemeClr>
                    </a:solidFill>
                  </a:tcPr>
                </a:tc>
                <a:tc>
                  <a:txBody>
                    <a:bodyPr/>
                    <a:lstStyle/>
                    <a:p>
                      <a:r>
                        <a:rPr lang="en-IN" sz="1800" b="1" dirty="0">
                          <a:solidFill>
                            <a:schemeClr val="bg2"/>
                          </a:solidFill>
                        </a:rPr>
                        <a:t>Proudhadevaraya Institute of technology</a:t>
                      </a:r>
                    </a:p>
                  </a:txBody>
                  <a:tcPr>
                    <a:solidFill>
                      <a:schemeClr val="tx2">
                        <a:lumMod val="40000"/>
                        <a:lumOff val="60000"/>
                      </a:schemeClr>
                    </a:solidFill>
                  </a:tcPr>
                </a:tc>
                <a:extLst>
                  <a:ext uri="{0D108BD9-81ED-4DB2-BD59-A6C34878D82A}">
                    <a16:rowId xmlns:a16="http://schemas.microsoft.com/office/drawing/2014/main" val="10002"/>
                  </a:ext>
                </a:extLst>
              </a:tr>
              <a:tr h="297344">
                <a:tc>
                  <a:txBody>
                    <a:bodyPr/>
                    <a:lstStyle/>
                    <a:p>
                      <a:r>
                        <a:rPr lang="en-IN" sz="1800" b="1" dirty="0">
                          <a:solidFill>
                            <a:schemeClr val="bg1"/>
                          </a:solidFill>
                        </a:rPr>
                        <a:t>Branch</a:t>
                      </a:r>
                    </a:p>
                  </a:txBody>
                  <a:tcPr>
                    <a:solidFill>
                      <a:schemeClr val="tx2">
                        <a:lumMod val="40000"/>
                        <a:lumOff val="60000"/>
                      </a:schemeClr>
                    </a:solidFill>
                  </a:tcPr>
                </a:tc>
                <a:tc>
                  <a:txBody>
                    <a:bodyPr/>
                    <a:lstStyle/>
                    <a:p>
                      <a:r>
                        <a:rPr lang="en-IN" sz="1800" b="1" dirty="0">
                          <a:solidFill>
                            <a:schemeClr val="bg2"/>
                          </a:solidFill>
                        </a:rPr>
                        <a:t>Computer Science Engineering</a:t>
                      </a:r>
                    </a:p>
                  </a:txBody>
                  <a:tcPr>
                    <a:solidFill>
                      <a:schemeClr val="tx2">
                        <a:lumMod val="40000"/>
                        <a:lumOff val="60000"/>
                      </a:schemeClr>
                    </a:solidFill>
                  </a:tcPr>
                </a:tc>
                <a:extLst>
                  <a:ext uri="{0D108BD9-81ED-4DB2-BD59-A6C34878D82A}">
                    <a16:rowId xmlns:a16="http://schemas.microsoft.com/office/drawing/2014/main" val="10003"/>
                  </a:ext>
                </a:extLst>
              </a:tr>
              <a:tr h="297344">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800" b="1" dirty="0">
                          <a:solidFill>
                            <a:schemeClr val="bg1"/>
                          </a:solidFill>
                        </a:rPr>
                        <a:t>USN / Reg No</a:t>
                      </a:r>
                    </a:p>
                  </a:txBody>
                  <a:tcPr>
                    <a:solidFill>
                      <a:schemeClr val="tx2">
                        <a:lumMod val="40000"/>
                        <a:lumOff val="60000"/>
                      </a:schemeClr>
                    </a:solidFill>
                  </a:tcPr>
                </a:tc>
                <a:tc>
                  <a:txBody>
                    <a:bodyPr/>
                    <a:lstStyle/>
                    <a:p>
                      <a:r>
                        <a:rPr lang="en-IN" sz="1800" b="1" dirty="0">
                          <a:solidFill>
                            <a:schemeClr val="bg2"/>
                          </a:solidFill>
                        </a:rPr>
                        <a:t>3PG20CS055, 3PG20CS047</a:t>
                      </a:r>
                    </a:p>
                  </a:txBody>
                  <a:tcPr>
                    <a:solidFill>
                      <a:schemeClr val="tx2">
                        <a:lumMod val="40000"/>
                        <a:lumOff val="60000"/>
                      </a:schemeClr>
                    </a:solidFill>
                  </a:tcPr>
                </a:tc>
                <a:extLst>
                  <a:ext uri="{0D108BD9-81ED-4DB2-BD59-A6C34878D82A}">
                    <a16:rowId xmlns:a16="http://schemas.microsoft.com/office/drawing/2014/main" val="10004"/>
                  </a:ext>
                </a:extLst>
              </a:tr>
              <a:tr h="461207">
                <a:tc>
                  <a:txBody>
                    <a:bodyPr/>
                    <a:lstStyle/>
                    <a:p>
                      <a:r>
                        <a:rPr lang="en-IN" sz="1800" b="1" dirty="0">
                          <a:solidFill>
                            <a:schemeClr val="bg1"/>
                          </a:solidFill>
                        </a:rPr>
                        <a:t>Internship Duration</a:t>
                      </a:r>
                    </a:p>
                  </a:txBody>
                  <a:tcPr>
                    <a:solidFill>
                      <a:schemeClr val="tx2">
                        <a:lumMod val="40000"/>
                        <a:lumOff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800" b="1" dirty="0">
                          <a:solidFill>
                            <a:schemeClr val="bg1"/>
                          </a:solidFill>
                        </a:rPr>
                        <a:t>4</a:t>
                      </a:r>
                      <a:r>
                        <a:rPr lang="en-IN" sz="1800" b="1" baseline="0" dirty="0">
                          <a:solidFill>
                            <a:schemeClr val="bg1"/>
                          </a:solidFill>
                        </a:rPr>
                        <a:t> Weeks ( 14</a:t>
                      </a:r>
                      <a:r>
                        <a:rPr lang="en-IN" sz="1800" b="1" baseline="30000" dirty="0">
                          <a:solidFill>
                            <a:schemeClr val="bg1"/>
                          </a:solidFill>
                        </a:rPr>
                        <a:t>th</a:t>
                      </a:r>
                      <a:r>
                        <a:rPr lang="en-IN" sz="1800" b="1" baseline="0" dirty="0">
                          <a:solidFill>
                            <a:schemeClr val="bg1"/>
                          </a:solidFill>
                        </a:rPr>
                        <a:t> August 2023 to 15th September 2023)</a:t>
                      </a:r>
                    </a:p>
                    <a:p>
                      <a:endParaRPr lang="en-IN" sz="1800" b="1" dirty="0">
                        <a:solidFill>
                          <a:schemeClr val="bg1"/>
                        </a:solidFill>
                      </a:endParaRPr>
                    </a:p>
                  </a:txBody>
                  <a:tcPr>
                    <a:solidFill>
                      <a:schemeClr val="tx2">
                        <a:lumMod val="40000"/>
                        <a:lumOff val="60000"/>
                      </a:schemeClr>
                    </a:solidFill>
                  </a:tcPr>
                </a:tc>
                <a:extLst>
                  <a:ext uri="{0D108BD9-81ED-4DB2-BD59-A6C34878D82A}">
                    <a16:rowId xmlns:a16="http://schemas.microsoft.com/office/drawing/2014/main" val="10005"/>
                  </a:ext>
                </a:extLst>
              </a:tr>
              <a:tr h="520351">
                <a:tc>
                  <a:txBody>
                    <a:bodyPr/>
                    <a:lstStyle/>
                    <a:p>
                      <a:r>
                        <a:rPr lang="en-IN" sz="1800" b="1" dirty="0">
                          <a:solidFill>
                            <a:schemeClr val="bg1"/>
                          </a:solidFill>
                        </a:rPr>
                        <a:t>Company Internship Guide</a:t>
                      </a:r>
                    </a:p>
                  </a:txBody>
                  <a:tcPr>
                    <a:solidFill>
                      <a:schemeClr val="tx2">
                        <a:lumMod val="40000"/>
                        <a:lumOff val="60000"/>
                      </a:schemeClr>
                    </a:solidFill>
                  </a:tcPr>
                </a:tc>
                <a:tc>
                  <a:txBody>
                    <a:bodyPr/>
                    <a:lstStyle/>
                    <a:p>
                      <a:r>
                        <a:rPr lang="en-IN" sz="1800" b="1" baseline="0" dirty="0">
                          <a:solidFill>
                            <a:schemeClr val="bg1"/>
                          </a:solidFill>
                        </a:rPr>
                        <a:t>Mr. </a:t>
                      </a:r>
                      <a:r>
                        <a:rPr lang="en-US" sz="1800" b="1" baseline="0" dirty="0">
                          <a:solidFill>
                            <a:schemeClr val="bg1"/>
                          </a:solidFill>
                        </a:rPr>
                        <a:t>Nagamahesh B S, </a:t>
                      </a:r>
                    </a:p>
                    <a:p>
                      <a:r>
                        <a:rPr lang="en-US" sz="1800" b="1" baseline="0" dirty="0">
                          <a:solidFill>
                            <a:schemeClr val="bg1"/>
                          </a:solidFill>
                        </a:rPr>
                        <a:t>Senior Software Developer and Director</a:t>
                      </a:r>
                      <a:endParaRPr lang="en-IN" sz="1800" b="1" baseline="0" dirty="0">
                        <a:solidFill>
                          <a:schemeClr val="bg1"/>
                        </a:solidFill>
                      </a:endParaRPr>
                    </a:p>
                  </a:txBody>
                  <a:tcPr>
                    <a:solidFill>
                      <a:schemeClr val="tx2">
                        <a:lumMod val="40000"/>
                        <a:lumOff val="60000"/>
                      </a:schemeClr>
                    </a:solidFill>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2</a:t>
            </a:fld>
            <a:endParaRPr lang="en-IN" spc="5" dirty="0">
              <a:solidFill>
                <a:srgbClr val="72727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6298-E721-AAE9-C2F9-9AAA2C4CF44C}"/>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20</a:t>
            </a:fld>
            <a:endParaRPr lang="en-IN" spc="5" dirty="0">
              <a:solidFill>
                <a:srgbClr val="727272"/>
              </a:solidFill>
            </a:endParaRPr>
          </a:p>
        </p:txBody>
      </p:sp>
      <p:pic>
        <p:nvPicPr>
          <p:cNvPr id="4" name="Picture 3">
            <a:extLst>
              <a:ext uri="{FF2B5EF4-FFF2-40B4-BE49-F238E27FC236}">
                <a16:creationId xmlns:a16="http://schemas.microsoft.com/office/drawing/2014/main" id="{51DC8165-5425-3E06-5056-62C3C8339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031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DB2D9-B179-E717-1F61-0C2BAE3881D8}"/>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21</a:t>
            </a:fld>
            <a:endParaRPr lang="en-IN" spc="5" dirty="0">
              <a:solidFill>
                <a:srgbClr val="727272"/>
              </a:solidFill>
            </a:endParaRPr>
          </a:p>
        </p:txBody>
      </p:sp>
      <p:pic>
        <p:nvPicPr>
          <p:cNvPr id="4" name="Picture 3">
            <a:extLst>
              <a:ext uri="{FF2B5EF4-FFF2-40B4-BE49-F238E27FC236}">
                <a16:creationId xmlns:a16="http://schemas.microsoft.com/office/drawing/2014/main" id="{7254BE5A-C428-EA16-7201-0ECEA9C86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6929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160145" cy="29972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a:spLocks noGrp="1"/>
          </p:cNvSpPr>
          <p:nvPr>
            <p:ph type="body" idx="1"/>
          </p:nvPr>
        </p:nvSpPr>
        <p:spPr>
          <a:prstGeom prst="rect">
            <a:avLst/>
          </a:prstGeom>
        </p:spPr>
        <p:txBody>
          <a:bodyPr vert="horz" wrap="square" lIns="0" tIns="147955" rIns="0" bIns="0" rtlCol="0">
            <a:spAutoFit/>
          </a:bodyPr>
          <a:lstStyle/>
          <a:p>
            <a:pPr marL="4008120">
              <a:lnSpc>
                <a:spcPct val="100000"/>
              </a:lnSpc>
              <a:spcBef>
                <a:spcPts val="1165"/>
              </a:spcBef>
            </a:pPr>
            <a:r>
              <a:rPr b="0" dirty="0">
                <a:latin typeface="Arial"/>
                <a:cs typeface="Arial"/>
              </a:rPr>
              <a:t>This </a:t>
            </a:r>
            <a:r>
              <a:rPr spc="-60" dirty="0"/>
              <a:t>internship </a:t>
            </a:r>
            <a:r>
              <a:rPr b="0" spc="-5" dirty="0">
                <a:latin typeface="Arial"/>
                <a:cs typeface="Arial"/>
              </a:rPr>
              <a:t>has </a:t>
            </a:r>
            <a:r>
              <a:rPr b="0" spc="-30" dirty="0">
                <a:latin typeface="Arial"/>
                <a:cs typeface="Arial"/>
              </a:rPr>
              <a:t>been </a:t>
            </a:r>
            <a:r>
              <a:rPr b="0" spc="-20" dirty="0">
                <a:latin typeface="Arial"/>
                <a:cs typeface="Arial"/>
              </a:rPr>
              <a:t>an</a:t>
            </a:r>
            <a:r>
              <a:rPr b="0" spc="-204" dirty="0">
                <a:latin typeface="Arial"/>
                <a:cs typeface="Arial"/>
              </a:rPr>
              <a:t> </a:t>
            </a:r>
            <a:r>
              <a:rPr spc="-45" dirty="0"/>
              <a:t>excellent</a:t>
            </a:r>
          </a:p>
          <a:p>
            <a:pPr marL="4008120">
              <a:lnSpc>
                <a:spcPct val="100000"/>
              </a:lnSpc>
              <a:spcBef>
                <a:spcPts val="1065"/>
              </a:spcBef>
            </a:pPr>
            <a:r>
              <a:rPr b="0" spc="-10" dirty="0">
                <a:latin typeface="Arial"/>
                <a:cs typeface="Arial"/>
              </a:rPr>
              <a:t>and </a:t>
            </a:r>
            <a:r>
              <a:rPr spc="-65" dirty="0"/>
              <a:t>rewarding</a:t>
            </a:r>
            <a:r>
              <a:rPr spc="-90" dirty="0"/>
              <a:t> </a:t>
            </a:r>
            <a:r>
              <a:rPr b="0" spc="-20" dirty="0">
                <a:latin typeface="Arial"/>
                <a:cs typeface="Arial"/>
              </a:rPr>
              <a:t>experience.</a:t>
            </a:r>
          </a:p>
          <a:p>
            <a:pPr marL="4008120" marR="248920">
              <a:lnSpc>
                <a:spcPct val="149300"/>
              </a:lnSpc>
              <a:spcBef>
                <a:spcPts val="1650"/>
              </a:spcBef>
            </a:pPr>
            <a:r>
              <a:rPr b="0" spc="35" dirty="0">
                <a:latin typeface="Arial"/>
                <a:cs typeface="Arial"/>
              </a:rPr>
              <a:t>It </a:t>
            </a:r>
            <a:r>
              <a:rPr b="0" spc="15" dirty="0">
                <a:latin typeface="Arial"/>
                <a:cs typeface="Arial"/>
              </a:rPr>
              <a:t>was </a:t>
            </a:r>
            <a:r>
              <a:rPr b="0" spc="-25" dirty="0">
                <a:latin typeface="Arial"/>
                <a:cs typeface="Arial"/>
              </a:rPr>
              <a:t>a </a:t>
            </a:r>
            <a:r>
              <a:rPr spc="-40" dirty="0"/>
              <a:t>great </a:t>
            </a:r>
            <a:r>
              <a:rPr spc="-70" dirty="0"/>
              <a:t>opportunity </a:t>
            </a:r>
            <a:r>
              <a:rPr b="0" spc="50" dirty="0">
                <a:latin typeface="Arial"/>
                <a:cs typeface="Arial"/>
              </a:rPr>
              <a:t>to</a:t>
            </a:r>
            <a:r>
              <a:rPr b="0" spc="-240" dirty="0">
                <a:latin typeface="Arial"/>
                <a:cs typeface="Arial"/>
              </a:rPr>
              <a:t> </a:t>
            </a:r>
            <a:r>
              <a:rPr b="0" spc="5" dirty="0">
                <a:latin typeface="Arial"/>
                <a:cs typeface="Arial"/>
              </a:rPr>
              <a:t>improve  </a:t>
            </a:r>
            <a:r>
              <a:rPr b="0" spc="-5" dirty="0">
                <a:latin typeface="Arial"/>
                <a:cs typeface="Arial"/>
              </a:rPr>
              <a:t>personal </a:t>
            </a:r>
            <a:r>
              <a:rPr b="0" spc="-10" dirty="0">
                <a:latin typeface="Arial"/>
                <a:cs typeface="Arial"/>
              </a:rPr>
              <a:t>and </a:t>
            </a:r>
            <a:r>
              <a:rPr b="0" spc="15" dirty="0">
                <a:latin typeface="Arial"/>
                <a:cs typeface="Arial"/>
              </a:rPr>
              <a:t>professional</a:t>
            </a:r>
            <a:r>
              <a:rPr b="0" spc="-175" dirty="0">
                <a:latin typeface="Arial"/>
                <a:cs typeface="Arial"/>
              </a:rPr>
              <a:t> </a:t>
            </a:r>
            <a:r>
              <a:rPr b="0" spc="15" dirty="0">
                <a:latin typeface="Arial"/>
                <a:cs typeface="Arial"/>
              </a:rPr>
              <a:t>skills.</a:t>
            </a:r>
          </a:p>
          <a:p>
            <a:pPr marL="4008120" marR="5080">
              <a:lnSpc>
                <a:spcPct val="149300"/>
              </a:lnSpc>
              <a:spcBef>
                <a:spcPts val="1650"/>
              </a:spcBef>
            </a:pPr>
            <a:r>
              <a:rPr b="0" spc="-25" dirty="0">
                <a:latin typeface="Arial"/>
                <a:cs typeface="Arial"/>
              </a:rPr>
              <a:t>These </a:t>
            </a:r>
            <a:r>
              <a:rPr b="0" spc="-15" dirty="0">
                <a:latin typeface="Arial"/>
                <a:cs typeface="Arial"/>
              </a:rPr>
              <a:t>valuable </a:t>
            </a:r>
            <a:r>
              <a:rPr b="0" spc="25" dirty="0">
                <a:latin typeface="Arial"/>
                <a:cs typeface="Arial"/>
              </a:rPr>
              <a:t>skills </a:t>
            </a:r>
            <a:r>
              <a:rPr b="0" spc="-35" dirty="0">
                <a:latin typeface="Arial"/>
                <a:cs typeface="Arial"/>
              </a:rPr>
              <a:t>have </a:t>
            </a:r>
            <a:r>
              <a:rPr spc="-70" dirty="0"/>
              <a:t>boosted </a:t>
            </a:r>
            <a:r>
              <a:rPr b="0" spc="5" dirty="0">
                <a:latin typeface="Arial"/>
                <a:cs typeface="Arial"/>
              </a:rPr>
              <a:t>my  </a:t>
            </a:r>
            <a:r>
              <a:rPr spc="-55" dirty="0"/>
              <a:t>professional </a:t>
            </a:r>
            <a:r>
              <a:rPr spc="-50" dirty="0"/>
              <a:t>skills </a:t>
            </a:r>
            <a:r>
              <a:rPr b="0" spc="50" dirty="0">
                <a:latin typeface="Arial"/>
                <a:cs typeface="Arial"/>
              </a:rPr>
              <a:t>to </a:t>
            </a:r>
            <a:r>
              <a:rPr b="0" spc="-25" dirty="0">
                <a:latin typeface="Arial"/>
                <a:cs typeface="Arial"/>
              </a:rPr>
              <a:t>a </a:t>
            </a:r>
            <a:r>
              <a:rPr spc="-65" dirty="0"/>
              <a:t>higher </a:t>
            </a:r>
            <a:r>
              <a:rPr spc="-45" dirty="0"/>
              <a:t>level</a:t>
            </a:r>
            <a:r>
              <a:rPr spc="-170" dirty="0"/>
              <a:t> </a:t>
            </a:r>
            <a:r>
              <a:rPr b="0" spc="-15" dirty="0">
                <a:latin typeface="Arial"/>
                <a:cs typeface="Arial"/>
              </a:rPr>
              <a:t>and  </a:t>
            </a:r>
            <a:r>
              <a:rPr b="0" spc="-20" dirty="0">
                <a:latin typeface="Arial"/>
                <a:cs typeface="Arial"/>
              </a:rPr>
              <a:t>prepare </a:t>
            </a:r>
            <a:r>
              <a:rPr b="0" spc="10" dirty="0">
                <a:latin typeface="Arial"/>
                <a:cs typeface="Arial"/>
              </a:rPr>
              <a:t>me </a:t>
            </a:r>
            <a:r>
              <a:rPr b="0" spc="50" dirty="0">
                <a:latin typeface="Arial"/>
                <a:cs typeface="Arial"/>
              </a:rPr>
              <a:t>for </a:t>
            </a:r>
            <a:r>
              <a:rPr spc="-40" dirty="0"/>
              <a:t>future</a:t>
            </a:r>
            <a:r>
              <a:rPr spc="-270" dirty="0"/>
              <a:t> </a:t>
            </a:r>
            <a:r>
              <a:rPr spc="-45" dirty="0"/>
              <a:t>career</a:t>
            </a:r>
            <a:r>
              <a:rPr b="0" spc="-45" dirty="0">
                <a:latin typeface="Arial"/>
                <a:cs typeface="Arial"/>
              </a:rPr>
              <a:t>.</a:t>
            </a:r>
          </a:p>
        </p:txBody>
      </p:sp>
      <p:sp>
        <p:nvSpPr>
          <p:cNvPr id="4" name="object 4"/>
          <p:cNvSpPr/>
          <p:nvPr/>
        </p:nvSpPr>
        <p:spPr>
          <a:xfrm>
            <a:off x="98249" y="966298"/>
            <a:ext cx="4197941" cy="363534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586403" y="4782216"/>
            <a:ext cx="328295" cy="157094"/>
          </a:xfrm>
          <a:prstGeom prst="rect">
            <a:avLst/>
          </a:prstGeom>
        </p:spPr>
        <p:txBody>
          <a:bodyPr vert="horz" wrap="square" lIns="0" tIns="3175" rIns="0" bIns="0" rtlCol="0">
            <a:spAutoFit/>
          </a:bodyPr>
          <a:lstStyle/>
          <a:p>
            <a:pPr marL="160020">
              <a:lnSpc>
                <a:spcPct val="100000"/>
              </a:lnSpc>
              <a:spcBef>
                <a:spcPts val="25"/>
              </a:spcBef>
            </a:pPr>
            <a:fld id="{81D60167-4931-47E6-BA6A-407CBD079E47}" type="slidenum">
              <a:rPr spc="5" dirty="0">
                <a:solidFill>
                  <a:schemeClr val="tx1"/>
                </a:solidFill>
              </a:rPr>
              <a:t>22</a:t>
            </a:fld>
            <a:endParaRPr spc="5"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549" y="1896636"/>
            <a:ext cx="2897505" cy="756920"/>
          </a:xfrm>
          <a:prstGeom prst="rect">
            <a:avLst/>
          </a:prstGeom>
        </p:spPr>
        <p:txBody>
          <a:bodyPr vert="horz" wrap="square" lIns="0" tIns="12700" rIns="0" bIns="0" rtlCol="0">
            <a:spAutoFit/>
          </a:bodyPr>
          <a:lstStyle/>
          <a:p>
            <a:pPr marL="12700">
              <a:lnSpc>
                <a:spcPct val="100000"/>
              </a:lnSpc>
              <a:spcBef>
                <a:spcPts val="100"/>
              </a:spcBef>
            </a:pPr>
            <a:r>
              <a:rPr sz="4800" spc="-40" dirty="0">
                <a:solidFill>
                  <a:srgbClr val="FFFFFF"/>
                </a:solidFill>
                <a:latin typeface="Arial"/>
                <a:cs typeface="Arial"/>
              </a:rPr>
              <a:t>Thank</a:t>
            </a:r>
            <a:r>
              <a:rPr sz="4800" spc="-220" dirty="0">
                <a:solidFill>
                  <a:srgbClr val="FFFFFF"/>
                </a:solidFill>
                <a:latin typeface="Arial"/>
                <a:cs typeface="Arial"/>
              </a:rPr>
              <a:t> </a:t>
            </a:r>
            <a:r>
              <a:rPr sz="4800" spc="-100" dirty="0">
                <a:solidFill>
                  <a:srgbClr val="FFFFFF"/>
                </a:solidFill>
                <a:latin typeface="Arial"/>
                <a:cs typeface="Arial"/>
              </a:rPr>
              <a:t>You</a:t>
            </a:r>
            <a:endParaRPr sz="4800">
              <a:latin typeface="Arial"/>
              <a:cs typeface="Arial"/>
            </a:endParaRPr>
          </a:p>
        </p:txBody>
      </p:sp>
      <p:sp>
        <p:nvSpPr>
          <p:cNvPr id="3" name="Slide Number Placeholder 2"/>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23</a:t>
            </a:fld>
            <a:endParaRPr lang="en-IN" spc="5" dirty="0">
              <a:solidFill>
                <a:srgbClr val="72727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704339" cy="299720"/>
          </a:xfrm>
          <a:prstGeom prst="rect">
            <a:avLst/>
          </a:prstGeom>
        </p:spPr>
        <p:txBody>
          <a:bodyPr vert="horz" wrap="square" lIns="0" tIns="12700" rIns="0" bIns="0" rtlCol="0">
            <a:spAutoFit/>
          </a:bodyPr>
          <a:lstStyle/>
          <a:p>
            <a:pPr marL="12700">
              <a:lnSpc>
                <a:spcPct val="100000"/>
              </a:lnSpc>
              <a:spcBef>
                <a:spcPts val="100"/>
              </a:spcBef>
            </a:pPr>
            <a:r>
              <a:rPr dirty="0"/>
              <a:t>Internship</a:t>
            </a:r>
            <a:r>
              <a:rPr spc="-90" dirty="0"/>
              <a:t> </a:t>
            </a:r>
            <a:r>
              <a:rPr spc="-5" dirty="0"/>
              <a:t>Tasks</a:t>
            </a:r>
          </a:p>
        </p:txBody>
      </p:sp>
      <p:sp>
        <p:nvSpPr>
          <p:cNvPr id="5" name="object 5"/>
          <p:cNvSpPr txBox="1"/>
          <p:nvPr/>
        </p:nvSpPr>
        <p:spPr>
          <a:xfrm>
            <a:off x="8671128" y="4773713"/>
            <a:ext cx="193675" cy="174625"/>
          </a:xfrm>
          <a:prstGeom prst="rect">
            <a:avLst/>
          </a:prstGeom>
        </p:spPr>
        <p:txBody>
          <a:bodyPr vert="horz" wrap="square" lIns="0" tIns="3175" rIns="0" bIns="0" rtlCol="0">
            <a:spAutoFit/>
          </a:bodyPr>
          <a:lstStyle/>
          <a:p>
            <a:pPr marL="25400">
              <a:lnSpc>
                <a:spcPct val="100000"/>
              </a:lnSpc>
              <a:spcBef>
                <a:spcPts val="25"/>
              </a:spcBef>
            </a:pPr>
            <a:fld id="{81D60167-4931-47E6-BA6A-407CBD079E47}" type="slidenum">
              <a:rPr sz="1000" spc="5" dirty="0">
                <a:solidFill>
                  <a:srgbClr val="727272"/>
                </a:solidFill>
                <a:latin typeface="Arial"/>
                <a:cs typeface="Arial"/>
              </a:rPr>
              <a:t>3</a:t>
            </a:fld>
            <a:endParaRPr sz="1000" dirty="0">
              <a:latin typeface="Arial"/>
              <a:cs typeface="Arial"/>
            </a:endParaRPr>
          </a:p>
        </p:txBody>
      </p:sp>
      <p:sp>
        <p:nvSpPr>
          <p:cNvPr id="4" name="Rectangle 3"/>
          <p:cNvSpPr/>
          <p:nvPr/>
        </p:nvSpPr>
        <p:spPr>
          <a:xfrm>
            <a:off x="152400" y="895350"/>
            <a:ext cx="5334000" cy="5770811"/>
          </a:xfrm>
          <a:prstGeom prst="rect">
            <a:avLst/>
          </a:prstGeom>
        </p:spPr>
        <p:txBody>
          <a:bodyPr wrap="square">
            <a:spAutoFit/>
          </a:bodyPr>
          <a:lstStyle/>
          <a:p>
            <a:pPr marL="342900" indent="-342900">
              <a:lnSpc>
                <a:spcPct val="150000"/>
              </a:lnSpc>
              <a:buFont typeface="+mj-lt"/>
              <a:buAutoNum type="arabicPeriod"/>
            </a:pPr>
            <a:r>
              <a:rPr lang="en-US" dirty="0"/>
              <a:t>About Company</a:t>
            </a:r>
          </a:p>
          <a:p>
            <a:pPr marL="342900" indent="-342900">
              <a:lnSpc>
                <a:spcPct val="150000"/>
              </a:lnSpc>
              <a:buFont typeface="+mj-lt"/>
              <a:buAutoNum type="arabicPeriod"/>
            </a:pPr>
            <a:r>
              <a:rPr lang="en-US" dirty="0"/>
              <a:t>Internship Task</a:t>
            </a:r>
          </a:p>
          <a:p>
            <a:pPr marL="342900" indent="-342900">
              <a:lnSpc>
                <a:spcPct val="150000"/>
              </a:lnSpc>
              <a:buFont typeface="+mj-lt"/>
              <a:buAutoNum type="arabicPeriod"/>
            </a:pPr>
            <a:r>
              <a:rPr lang="en-US" dirty="0"/>
              <a:t>Introduction on Project work / Roles</a:t>
            </a:r>
          </a:p>
          <a:p>
            <a:pPr marL="342900" indent="-342900">
              <a:lnSpc>
                <a:spcPct val="150000"/>
              </a:lnSpc>
              <a:buFont typeface="+mj-lt"/>
              <a:buAutoNum type="arabicPeriod"/>
            </a:pPr>
            <a:r>
              <a:rPr lang="en-US" dirty="0"/>
              <a:t>Software Details</a:t>
            </a:r>
          </a:p>
          <a:p>
            <a:pPr marL="342900" indent="-342900">
              <a:lnSpc>
                <a:spcPct val="150000"/>
              </a:lnSpc>
              <a:buFont typeface="+mj-lt"/>
              <a:buAutoNum type="arabicPeriod"/>
            </a:pPr>
            <a:r>
              <a:rPr lang="en-US" dirty="0"/>
              <a:t>Implementation Details</a:t>
            </a:r>
          </a:p>
          <a:p>
            <a:pPr marL="342900" indent="-342900">
              <a:lnSpc>
                <a:spcPct val="150000"/>
              </a:lnSpc>
              <a:buFont typeface="+mj-lt"/>
              <a:buAutoNum type="arabicPeriod"/>
            </a:pPr>
            <a:r>
              <a:rPr lang="en-US" dirty="0"/>
              <a:t>Skills Utilized</a:t>
            </a:r>
          </a:p>
          <a:p>
            <a:pPr marL="342900" indent="-342900">
              <a:lnSpc>
                <a:spcPct val="150000"/>
              </a:lnSpc>
              <a:buFont typeface="+mj-lt"/>
              <a:buAutoNum type="arabicPeriod"/>
            </a:pPr>
            <a:r>
              <a:rPr lang="en-US" dirty="0"/>
              <a:t>What I Learnt ?</a:t>
            </a:r>
          </a:p>
          <a:p>
            <a:pPr marL="342900" indent="-342900">
              <a:lnSpc>
                <a:spcPct val="150000"/>
              </a:lnSpc>
              <a:buFont typeface="+mj-lt"/>
              <a:buAutoNum type="arabicPeriod"/>
            </a:pPr>
            <a:r>
              <a:rPr lang="en-US" dirty="0"/>
              <a:t>Internship Outcomes</a:t>
            </a:r>
          </a:p>
          <a:p>
            <a:pPr marL="342900" indent="-342900">
              <a:lnSpc>
                <a:spcPct val="150000"/>
              </a:lnSpc>
              <a:buFont typeface="+mj-lt"/>
              <a:buAutoNum type="arabicPeriod"/>
            </a:pPr>
            <a:r>
              <a:rPr lang="en-US" dirty="0"/>
              <a:t>Project Demo / Screenshots</a:t>
            </a:r>
          </a:p>
          <a:p>
            <a:pPr marL="342900" indent="-342900">
              <a:lnSpc>
                <a:spcPct val="150000"/>
              </a:lnSpc>
              <a:buFont typeface="+mj-lt"/>
              <a:buAutoNum type="arabicPeriod"/>
            </a:pPr>
            <a:r>
              <a:rPr lang="en-US" dirty="0"/>
              <a:t>Conclusion</a:t>
            </a:r>
          </a:p>
          <a:p>
            <a:pPr>
              <a:lnSpc>
                <a:spcPct val="150000"/>
              </a:lnSpc>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3" name="Slide Number Placeholder 2">
            <a:extLst>
              <a:ext uri="{FF2B5EF4-FFF2-40B4-BE49-F238E27FC236}">
                <a16:creationId xmlns:a16="http://schemas.microsoft.com/office/drawing/2014/main" id="{3F5F464E-AF95-F87C-92AB-AB5FEBBC486B}"/>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3</a:t>
            </a:fld>
            <a:endParaRPr lang="en-IN" spc="5" dirty="0">
              <a:solidFill>
                <a:srgbClr val="727272"/>
              </a:solidFill>
            </a:endParaRPr>
          </a:p>
        </p:txBody>
      </p:sp>
    </p:spTree>
    <p:extLst>
      <p:ext uri="{BB962C8B-B14F-4D97-AF65-F5344CB8AC3E}">
        <p14:creationId xmlns:p14="http://schemas.microsoft.com/office/powerpoint/2010/main" val="75165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76600" y="0"/>
            <a:ext cx="5867391"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4285F4"/>
          </a:solidFill>
        </p:spPr>
        <p:txBody>
          <a:bodyPr wrap="square" lIns="0" tIns="0" rIns="0" bIns="0" rtlCol="0"/>
          <a:lstStyle/>
          <a:p>
            <a:endParaRPr/>
          </a:p>
        </p:txBody>
      </p:sp>
      <p:sp>
        <p:nvSpPr>
          <p:cNvPr id="3" name="object 3"/>
          <p:cNvSpPr/>
          <p:nvPr/>
        </p:nvSpPr>
        <p:spPr>
          <a:xfrm>
            <a:off x="0" y="0"/>
            <a:ext cx="2667000" cy="2495550"/>
          </a:xfrm>
          <a:custGeom>
            <a:avLst/>
            <a:gdLst/>
            <a:ahLst/>
            <a:cxnLst/>
            <a:rect l="l" t="t" r="r" b="b"/>
            <a:pathLst>
              <a:path w="4572000" h="5143500">
                <a:moveTo>
                  <a:pt x="4571991" y="0"/>
                </a:moveTo>
                <a:lnTo>
                  <a:pt x="0" y="0"/>
                </a:lnTo>
                <a:lnTo>
                  <a:pt x="0" y="5143489"/>
                </a:lnTo>
                <a:lnTo>
                  <a:pt x="4571991" y="5143489"/>
                </a:lnTo>
                <a:lnTo>
                  <a:pt x="4571991" y="0"/>
                </a:lnTo>
                <a:close/>
              </a:path>
            </a:pathLst>
          </a:custGeom>
          <a:solidFill>
            <a:srgbClr val="F9F9F9"/>
          </a:solidFill>
        </p:spPr>
        <p:txBody>
          <a:bodyPr wrap="square" lIns="0" tIns="0" rIns="0" bIns="0" rtlCol="0"/>
          <a:lstStyle/>
          <a:p>
            <a:pPr algn="ctr"/>
            <a:endParaRPr dirty="0"/>
          </a:p>
        </p:txBody>
      </p:sp>
      <p:sp>
        <p:nvSpPr>
          <p:cNvPr id="4" name="object 4"/>
          <p:cNvSpPr txBox="1">
            <a:spLocks noGrp="1"/>
          </p:cNvSpPr>
          <p:nvPr>
            <p:ph type="title"/>
          </p:nvPr>
        </p:nvSpPr>
        <p:spPr>
          <a:xfrm>
            <a:off x="745026" y="566799"/>
            <a:ext cx="7653946" cy="403623"/>
          </a:xfrm>
          <a:prstGeom prst="rect">
            <a:avLst/>
          </a:prstGeom>
        </p:spPr>
        <p:txBody>
          <a:bodyPr vert="horz" wrap="square" lIns="0" tIns="12700" rIns="0" bIns="0" rtlCol="0">
            <a:spAutoFit/>
          </a:bodyPr>
          <a:lstStyle/>
          <a:p>
            <a:pPr marL="4279900" marR="5080">
              <a:lnSpc>
                <a:spcPct val="149300"/>
              </a:lnSpc>
              <a:spcBef>
                <a:spcPts val="100"/>
              </a:spcBef>
            </a:pPr>
            <a:r>
              <a:rPr lang="en-US" spc="-5" dirty="0"/>
              <a:t>About company</a:t>
            </a:r>
            <a:endParaRPr spc="-5" dirty="0"/>
          </a:p>
        </p:txBody>
      </p:sp>
      <p:sp>
        <p:nvSpPr>
          <p:cNvPr id="5" name="object 5"/>
          <p:cNvSpPr txBox="1"/>
          <p:nvPr/>
        </p:nvSpPr>
        <p:spPr>
          <a:xfrm>
            <a:off x="3429000" y="1082691"/>
            <a:ext cx="5583368" cy="3288529"/>
          </a:xfrm>
          <a:prstGeom prst="rect">
            <a:avLst/>
          </a:prstGeom>
        </p:spPr>
        <p:txBody>
          <a:bodyPr vert="horz" wrap="square" lIns="0" tIns="12700" rIns="0" bIns="0" rtlCol="0">
            <a:spAutoFit/>
          </a:bodyPr>
          <a:lstStyle/>
          <a:p>
            <a:pPr marL="12700" marR="5080">
              <a:lnSpc>
                <a:spcPct val="149300"/>
              </a:lnSpc>
              <a:spcBef>
                <a:spcPts val="100"/>
              </a:spcBef>
            </a:pPr>
            <a:r>
              <a:rPr lang="en-US" sz="1600" dirty="0">
                <a:solidFill>
                  <a:schemeClr val="bg1"/>
                </a:solidFill>
              </a:rPr>
              <a:t>InfiData Technologies An ISO 9001:2015 Certified IT Company, Accredited by An International Accreditation Service (IAS). Head quartered in "silicon valley" of India Bengaluru, started in the year 2015. We are highly specialized in the design and development of websites, software application development, mobile app development, E-Commerce solutions and more.</a:t>
            </a:r>
          </a:p>
          <a:p>
            <a:pPr marL="12700" marR="5080">
              <a:lnSpc>
                <a:spcPct val="149300"/>
              </a:lnSpc>
              <a:spcBef>
                <a:spcPts val="100"/>
              </a:spcBef>
            </a:pPr>
            <a:r>
              <a:rPr lang="en-US" sz="1600" dirty="0">
                <a:solidFill>
                  <a:schemeClr val="bg1"/>
                </a:solidFill>
              </a:rPr>
              <a:t> Our team of expert professionals works on the latest software tools and technologies to give the best and promising services to our customers.</a:t>
            </a:r>
            <a:endParaRPr sz="2000" dirty="0">
              <a:solidFill>
                <a:schemeClr val="bg1"/>
              </a:solidFill>
              <a:latin typeface="Arial"/>
              <a:cs typeface="Arial"/>
            </a:endParaRPr>
          </a:p>
        </p:txBody>
      </p:sp>
      <p:sp>
        <p:nvSpPr>
          <p:cNvPr id="9" name="object 9"/>
          <p:cNvSpPr txBox="1"/>
          <p:nvPr/>
        </p:nvSpPr>
        <p:spPr>
          <a:xfrm>
            <a:off x="8889812" y="4807613"/>
            <a:ext cx="122555" cy="174625"/>
          </a:xfrm>
          <a:prstGeom prst="rect">
            <a:avLst/>
          </a:prstGeom>
        </p:spPr>
        <p:txBody>
          <a:bodyPr vert="horz" wrap="square" lIns="0" tIns="3175" rIns="0" bIns="0" rtlCol="0">
            <a:spAutoFit/>
          </a:bodyPr>
          <a:lstStyle/>
          <a:p>
            <a:pPr marL="25400">
              <a:lnSpc>
                <a:spcPct val="100000"/>
              </a:lnSpc>
              <a:spcBef>
                <a:spcPts val="25"/>
              </a:spcBef>
            </a:pPr>
            <a:fld id="{81D60167-4931-47E6-BA6A-407CBD079E47}" type="slidenum">
              <a:rPr sz="1000" spc="5" dirty="0">
                <a:solidFill>
                  <a:srgbClr val="FFFFFF"/>
                </a:solidFill>
                <a:latin typeface="Arial"/>
                <a:cs typeface="Arial"/>
              </a:rPr>
              <a:t>4</a:t>
            </a:fld>
            <a:endParaRPr sz="1000">
              <a:latin typeface="Arial"/>
              <a:cs typeface="Arial"/>
            </a:endParaRPr>
          </a:p>
        </p:txBody>
      </p:sp>
      <p:pic>
        <p:nvPicPr>
          <p:cNvPr id="6" name="Picture 5"/>
          <p:cNvPicPr>
            <a:picLocks noChangeAspect="1"/>
          </p:cNvPicPr>
          <p:nvPr/>
        </p:nvPicPr>
        <p:blipFill>
          <a:blip r:embed="rId2"/>
          <a:stretch>
            <a:fillRect/>
          </a:stretch>
        </p:blipFill>
        <p:spPr>
          <a:xfrm>
            <a:off x="304800" y="231146"/>
            <a:ext cx="2743200" cy="2057401"/>
          </a:xfrm>
          <a:prstGeom prst="rect">
            <a:avLst/>
          </a:prstGeom>
        </p:spPr>
      </p:pic>
      <p:sp>
        <p:nvSpPr>
          <p:cNvPr id="8" name="object 5"/>
          <p:cNvSpPr txBox="1"/>
          <p:nvPr/>
        </p:nvSpPr>
        <p:spPr>
          <a:xfrm>
            <a:off x="49762" y="2511496"/>
            <a:ext cx="3095215" cy="2093971"/>
          </a:xfrm>
          <a:prstGeom prst="rect">
            <a:avLst/>
          </a:prstGeom>
        </p:spPr>
        <p:txBody>
          <a:bodyPr vert="horz" wrap="square" lIns="0" tIns="12700" rIns="0" bIns="0" rtlCol="0">
            <a:spAutoFit/>
          </a:bodyPr>
          <a:lstStyle/>
          <a:p>
            <a:pPr marL="12700" marR="5080" algn="ctr">
              <a:lnSpc>
                <a:spcPct val="149300"/>
              </a:lnSpc>
              <a:spcBef>
                <a:spcPts val="100"/>
              </a:spcBef>
            </a:pPr>
            <a:r>
              <a:rPr lang="en-IN" sz="1400" b="1" cap="all" dirty="0"/>
              <a:t>OUR SERVICES</a:t>
            </a:r>
          </a:p>
          <a:p>
            <a:pPr marL="12700" marR="5080" algn="ctr">
              <a:lnSpc>
                <a:spcPct val="149300"/>
              </a:lnSpc>
              <a:spcBef>
                <a:spcPts val="100"/>
              </a:spcBef>
            </a:pPr>
            <a:r>
              <a:rPr lang="en-IN" sz="1400" b="1" dirty="0">
                <a:solidFill>
                  <a:schemeClr val="accent5">
                    <a:lumMod val="75000"/>
                  </a:schemeClr>
                </a:solidFill>
              </a:rPr>
              <a:t>Development | Training |Consulting</a:t>
            </a:r>
          </a:p>
          <a:p>
            <a:pPr marL="12700" marR="5080" algn="just">
              <a:lnSpc>
                <a:spcPct val="149300"/>
              </a:lnSpc>
              <a:spcBef>
                <a:spcPts val="100"/>
              </a:spcBef>
            </a:pPr>
            <a:r>
              <a:rPr lang="en-US" sz="1400" b="1" dirty="0"/>
              <a:t>Address:</a:t>
            </a:r>
          </a:p>
          <a:p>
            <a:pPr marL="12700" marR="5080" algn="just">
              <a:lnSpc>
                <a:spcPct val="149300"/>
              </a:lnSpc>
              <a:spcBef>
                <a:spcPts val="100"/>
              </a:spcBef>
            </a:pPr>
            <a:r>
              <a:rPr lang="en-US" sz="1200" dirty="0"/>
              <a:t>#1421, 1st Floor,16th B Cross, Sri Radha Building, Opp To Dr. Agarwal Eye Hospital, Yelahanka New Town, Bengaluru-64</a:t>
            </a:r>
          </a:p>
          <a:p>
            <a:pPr marL="12700" marR="5080" algn="just">
              <a:lnSpc>
                <a:spcPct val="149300"/>
              </a:lnSpc>
              <a:spcBef>
                <a:spcPts val="100"/>
              </a:spcBef>
            </a:pPr>
            <a:r>
              <a:rPr lang="en-US" sz="1200" dirty="0">
                <a:latin typeface="Arial"/>
                <a:cs typeface="Arial"/>
                <a:hlinkClick r:id="rId3"/>
              </a:rPr>
              <a:t>www.infidata.in</a:t>
            </a:r>
            <a:r>
              <a:rPr lang="en-US" sz="1200" dirty="0">
                <a:latin typeface="Arial"/>
                <a:cs typeface="Arial"/>
              </a:rPr>
              <a:t> | info@infidata.in</a:t>
            </a:r>
            <a:endParaRPr sz="1200" dirty="0">
              <a:latin typeface="Arial"/>
              <a:cs typeface="Arial"/>
            </a:endParaRPr>
          </a:p>
        </p:txBody>
      </p:sp>
      <p:sp>
        <p:nvSpPr>
          <p:cNvPr id="7" name="Slide Number Placeholder 6">
            <a:extLst>
              <a:ext uri="{FF2B5EF4-FFF2-40B4-BE49-F238E27FC236}">
                <a16:creationId xmlns:a16="http://schemas.microsoft.com/office/drawing/2014/main" id="{E69243A7-B0DE-017F-5D7C-2E8E98FE6A0F}"/>
              </a:ext>
            </a:extLst>
          </p:cNvPr>
          <p:cNvSpPr>
            <a:spLocks noGrp="1"/>
          </p:cNvSpPr>
          <p:nvPr>
            <p:ph type="sldNum" sz="quarter" idx="7"/>
          </p:nvPr>
        </p:nvSpPr>
        <p:spPr>
          <a:xfrm>
            <a:off x="9677400" y="4217332"/>
            <a:ext cx="328295" cy="153888"/>
          </a:xfrm>
        </p:spPr>
        <p:txBody>
          <a:bodyPr/>
          <a:lstStyle/>
          <a:p>
            <a:pPr marL="12700">
              <a:lnSpc>
                <a:spcPct val="100000"/>
              </a:lnSpc>
              <a:spcBef>
                <a:spcPts val="25"/>
              </a:spcBef>
            </a:pPr>
            <a:endParaRPr lang="en-IN" spc="5" dirty="0">
              <a:solidFill>
                <a:srgbClr val="72727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75" y="157743"/>
            <a:ext cx="1704339" cy="299720"/>
          </a:xfrm>
          <a:prstGeom prst="rect">
            <a:avLst/>
          </a:prstGeom>
        </p:spPr>
        <p:txBody>
          <a:bodyPr vert="horz" wrap="square" lIns="0" tIns="12700" rIns="0" bIns="0" rtlCol="0">
            <a:spAutoFit/>
          </a:bodyPr>
          <a:lstStyle/>
          <a:p>
            <a:pPr marL="12700">
              <a:lnSpc>
                <a:spcPct val="100000"/>
              </a:lnSpc>
              <a:spcBef>
                <a:spcPts val="100"/>
              </a:spcBef>
            </a:pPr>
            <a:r>
              <a:rPr dirty="0"/>
              <a:t>Internship</a:t>
            </a:r>
            <a:r>
              <a:rPr spc="-90" dirty="0"/>
              <a:t> </a:t>
            </a:r>
            <a:r>
              <a:rPr spc="-5" dirty="0"/>
              <a:t>Tasks</a:t>
            </a:r>
          </a:p>
        </p:txBody>
      </p:sp>
      <p:sp>
        <p:nvSpPr>
          <p:cNvPr id="5" name="object 5"/>
          <p:cNvSpPr txBox="1"/>
          <p:nvPr/>
        </p:nvSpPr>
        <p:spPr>
          <a:xfrm>
            <a:off x="8671128" y="4773713"/>
            <a:ext cx="193675" cy="174625"/>
          </a:xfrm>
          <a:prstGeom prst="rect">
            <a:avLst/>
          </a:prstGeom>
        </p:spPr>
        <p:txBody>
          <a:bodyPr vert="horz" wrap="square" lIns="0" tIns="3175" rIns="0" bIns="0" rtlCol="0">
            <a:spAutoFit/>
          </a:bodyPr>
          <a:lstStyle/>
          <a:p>
            <a:pPr marL="25400">
              <a:lnSpc>
                <a:spcPct val="100000"/>
              </a:lnSpc>
              <a:spcBef>
                <a:spcPts val="25"/>
              </a:spcBef>
            </a:pPr>
            <a:fld id="{81D60167-4931-47E6-BA6A-407CBD079E47}" type="slidenum">
              <a:rPr sz="1000" spc="5" dirty="0">
                <a:solidFill>
                  <a:srgbClr val="727272"/>
                </a:solidFill>
                <a:latin typeface="Arial"/>
                <a:cs typeface="Arial"/>
              </a:rPr>
              <a:t>5</a:t>
            </a:fld>
            <a:endParaRPr sz="1000">
              <a:latin typeface="Arial"/>
              <a:cs typeface="Arial"/>
            </a:endParaRPr>
          </a:p>
        </p:txBody>
      </p:sp>
      <p:sp>
        <p:nvSpPr>
          <p:cNvPr id="4" name="Rectangle 3"/>
          <p:cNvSpPr/>
          <p:nvPr/>
        </p:nvSpPr>
        <p:spPr>
          <a:xfrm>
            <a:off x="168226" y="666750"/>
            <a:ext cx="8289974" cy="3927357"/>
          </a:xfrm>
          <a:prstGeom prst="rect">
            <a:avLst/>
          </a:prstGeom>
        </p:spPr>
        <p:txBody>
          <a:bodyPr wrap="square">
            <a:spAutoFit/>
          </a:bodyPr>
          <a:lstStyle/>
          <a:p>
            <a:pPr>
              <a:lnSpc>
                <a:spcPct val="200000"/>
              </a:lnSpc>
            </a:pPr>
            <a:r>
              <a:rPr lang="en-US" b="1" dirty="0"/>
              <a:t>Task on:</a:t>
            </a:r>
          </a:p>
          <a:p>
            <a:pPr marL="342900" indent="-342900">
              <a:lnSpc>
                <a:spcPct val="150000"/>
              </a:lnSpc>
              <a:buFont typeface="+mj-lt"/>
              <a:buAutoNum type="arabicPeriod"/>
            </a:pPr>
            <a:r>
              <a:rPr lang="en-US" dirty="0"/>
              <a:t>Core Java Concepts</a:t>
            </a:r>
          </a:p>
          <a:p>
            <a:pPr marL="342900" indent="-342900">
              <a:lnSpc>
                <a:spcPct val="150000"/>
              </a:lnSpc>
              <a:buFont typeface="+mj-lt"/>
              <a:buAutoNum type="arabicPeriod"/>
            </a:pPr>
            <a:r>
              <a:rPr lang="en-US" dirty="0"/>
              <a:t>Java Database Connectivity </a:t>
            </a:r>
          </a:p>
          <a:p>
            <a:pPr marL="342900" indent="-342900">
              <a:lnSpc>
                <a:spcPct val="150000"/>
              </a:lnSpc>
              <a:buFont typeface="+mj-lt"/>
              <a:buAutoNum type="arabicPeriod"/>
            </a:pPr>
            <a:r>
              <a:rPr lang="en-US" dirty="0"/>
              <a:t>SQL Queries</a:t>
            </a:r>
          </a:p>
          <a:p>
            <a:pPr marL="342900" indent="-342900">
              <a:lnSpc>
                <a:spcPct val="150000"/>
              </a:lnSpc>
              <a:buFont typeface="+mj-lt"/>
              <a:buAutoNum type="arabicPeriod"/>
            </a:pPr>
            <a:r>
              <a:rPr lang="en-US" dirty="0"/>
              <a:t>HTML and CSS</a:t>
            </a:r>
          </a:p>
          <a:p>
            <a:pPr marL="342900" indent="-342900">
              <a:lnSpc>
                <a:spcPct val="150000"/>
              </a:lnSpc>
              <a:buFont typeface="+mj-lt"/>
              <a:buAutoNum type="arabicPeriod"/>
            </a:pPr>
            <a:r>
              <a:rPr lang="en-US" dirty="0"/>
              <a:t>Working with Web Templates</a:t>
            </a:r>
          </a:p>
          <a:p>
            <a:pPr marL="342900" indent="-342900">
              <a:lnSpc>
                <a:spcPct val="150000"/>
              </a:lnSpc>
              <a:buFont typeface="+mj-lt"/>
              <a:buAutoNum type="arabicPeriod"/>
            </a:pPr>
            <a:r>
              <a:rPr lang="en-US" dirty="0"/>
              <a:t>Servlet Programming</a:t>
            </a:r>
          </a:p>
          <a:p>
            <a:pPr marL="342900" indent="-342900">
              <a:lnSpc>
                <a:spcPct val="150000"/>
              </a:lnSpc>
              <a:buFont typeface="+mj-lt"/>
              <a:buAutoNum type="arabicPeriod"/>
            </a:pPr>
            <a:r>
              <a:rPr lang="en-US" dirty="0"/>
              <a:t>Java Server pages (JSP)</a:t>
            </a:r>
          </a:p>
          <a:p>
            <a:pPr marL="342900" indent="-342900">
              <a:lnSpc>
                <a:spcPct val="150000"/>
              </a:lnSpc>
              <a:buFont typeface="+mj-lt"/>
              <a:buAutoNum type="arabicPeriod"/>
            </a:pPr>
            <a:r>
              <a:rPr lang="en-US" dirty="0"/>
              <a:t>Project Work</a:t>
            </a:r>
          </a:p>
        </p:txBody>
      </p:sp>
      <p:sp>
        <p:nvSpPr>
          <p:cNvPr id="3" name="Slide Number Placeholder 2"/>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5</a:t>
            </a:fld>
            <a:endParaRPr lang="en-IN" spc="5" dirty="0">
              <a:solidFill>
                <a:srgbClr val="72727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275" y="302654"/>
            <a:ext cx="4400725" cy="289823"/>
          </a:xfrm>
          <a:prstGeom prst="rect">
            <a:avLst/>
          </a:prstGeom>
        </p:spPr>
        <p:txBody>
          <a:bodyPr vert="horz" wrap="square" lIns="0" tIns="12700" rIns="0" bIns="0" rtlCol="0">
            <a:spAutoFit/>
          </a:bodyPr>
          <a:lstStyle/>
          <a:p>
            <a:pPr marL="12700">
              <a:lnSpc>
                <a:spcPct val="100000"/>
              </a:lnSpc>
              <a:spcBef>
                <a:spcPts val="100"/>
              </a:spcBef>
            </a:pPr>
            <a:r>
              <a:rPr sz="1800" spc="-114" dirty="0">
                <a:solidFill>
                  <a:srgbClr val="FFFFFF"/>
                </a:solidFill>
                <a:latin typeface="Arial"/>
                <a:cs typeface="Arial"/>
              </a:rPr>
              <a:t> </a:t>
            </a:r>
            <a:r>
              <a:rPr lang="en-US" spc="-25" dirty="0">
                <a:solidFill>
                  <a:srgbClr val="FFFFFF"/>
                </a:solidFill>
                <a:latin typeface="Arial"/>
                <a:cs typeface="Arial"/>
              </a:rPr>
              <a:t>Introduction  to  Project Work / Roles</a:t>
            </a:r>
            <a:endParaRPr sz="1800" dirty="0">
              <a:latin typeface="Arial"/>
              <a:cs typeface="Arial"/>
            </a:endParaRPr>
          </a:p>
        </p:txBody>
      </p:sp>
      <p:sp>
        <p:nvSpPr>
          <p:cNvPr id="4" name="Rectangle 3"/>
          <p:cNvSpPr/>
          <p:nvPr/>
        </p:nvSpPr>
        <p:spPr>
          <a:xfrm>
            <a:off x="152400" y="819150"/>
            <a:ext cx="8534400" cy="3416320"/>
          </a:xfrm>
          <a:prstGeom prst="rect">
            <a:avLst/>
          </a:prstGeom>
        </p:spPr>
        <p:txBody>
          <a:bodyPr wrap="square">
            <a:spAutoFit/>
          </a:bodyPr>
          <a:lstStyle/>
          <a:p>
            <a:pPr algn="just" fontAlgn="base"/>
            <a:r>
              <a:rPr lang="en-US" b="1" dirty="0"/>
              <a:t>Project Name:</a:t>
            </a:r>
            <a:r>
              <a:rPr lang="en-US" sz="1800" b="1" dirty="0"/>
              <a:t> MovieZ</a:t>
            </a:r>
            <a:r>
              <a:rPr lang="en-US" b="1" dirty="0"/>
              <a:t>one Web </a:t>
            </a:r>
            <a:r>
              <a:rPr lang="en-US" b="1" dirty="0" err="1"/>
              <a:t>Appplication</a:t>
            </a:r>
            <a:endParaRPr lang="en-US" dirty="0"/>
          </a:p>
          <a:p>
            <a:pPr algn="just" fontAlgn="base"/>
            <a:endParaRPr lang="en-US" dirty="0"/>
          </a:p>
          <a:p>
            <a:pPr marL="285750" indent="-285750" algn="just" fontAlgn="base">
              <a:buFont typeface="Arial"/>
              <a:buChar char="•"/>
            </a:pPr>
            <a:r>
              <a:rPr lang="en-US" dirty="0"/>
              <a:t> Online Movie Tickets Booking for Sandalwood , Hollywood , Bollywood ,Tollywood and other Industries.</a:t>
            </a:r>
          </a:p>
          <a:p>
            <a:pPr marL="285750" indent="-285750" algn="just" fontAlgn="base">
              <a:buFont typeface="Arial"/>
              <a:buChar char="•"/>
            </a:pPr>
            <a:endParaRPr lang="en-US" dirty="0"/>
          </a:p>
          <a:p>
            <a:pPr marL="285750" indent="-285750" algn="just" fontAlgn="base">
              <a:buFont typeface="Arial"/>
              <a:buChar char="•"/>
            </a:pPr>
            <a:r>
              <a:rPr lang="en-US" dirty="0"/>
              <a:t>User want to login before entering the web-page with correct user details.</a:t>
            </a:r>
          </a:p>
          <a:p>
            <a:pPr algn="just" fontAlgn="base"/>
            <a:endParaRPr lang="en-US" dirty="0"/>
          </a:p>
          <a:p>
            <a:pPr marL="285750" indent="-285750" algn="just" fontAlgn="base">
              <a:buFont typeface="Arial"/>
              <a:buChar char="•"/>
            </a:pPr>
            <a:r>
              <a:rPr lang="en-US" dirty="0"/>
              <a:t>Choose the movie when you want to watch and then choose the showtime and number of tickets.</a:t>
            </a:r>
            <a:r>
              <a:rPr lang="en-US" b="0" i="0" dirty="0">
                <a:solidFill>
                  <a:srgbClr val="4D5156"/>
                </a:solidFill>
                <a:effectLst/>
                <a:latin typeface="Google Sans"/>
              </a:rPr>
              <a:t> </a:t>
            </a:r>
          </a:p>
          <a:p>
            <a:pPr algn="just" fontAlgn="base"/>
            <a:endParaRPr lang="en-US" dirty="0"/>
          </a:p>
          <a:p>
            <a:pPr marL="285750" indent="-285750" algn="just" fontAlgn="base">
              <a:buFont typeface="Arial"/>
              <a:buChar char="•"/>
            </a:pPr>
            <a:r>
              <a:rPr lang="en-US" dirty="0"/>
              <a:t>Where user can easily access the information about movie like name of Director  with required  </a:t>
            </a:r>
          </a:p>
        </p:txBody>
      </p:sp>
      <p:sp>
        <p:nvSpPr>
          <p:cNvPr id="5" name="Slide Number Placeholder 4"/>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6</a:t>
            </a:fld>
            <a:endParaRPr lang="en-IN" spc="5" dirty="0">
              <a:solidFill>
                <a:srgbClr val="72727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274" y="157743"/>
            <a:ext cx="4324526" cy="289823"/>
          </a:xfrm>
          <a:prstGeom prst="rect">
            <a:avLst/>
          </a:prstGeom>
        </p:spPr>
        <p:txBody>
          <a:bodyPr vert="horz" wrap="square" lIns="0" tIns="12700" rIns="0" bIns="0" rtlCol="0">
            <a:spAutoFit/>
          </a:bodyPr>
          <a:lstStyle/>
          <a:p>
            <a:pPr marL="12700">
              <a:lnSpc>
                <a:spcPct val="100000"/>
              </a:lnSpc>
              <a:spcBef>
                <a:spcPts val="100"/>
              </a:spcBef>
            </a:pPr>
            <a:r>
              <a:rPr lang="en-IN" spc="15" dirty="0">
                <a:solidFill>
                  <a:srgbClr val="FFFFFF"/>
                </a:solidFill>
                <a:latin typeface="Arial"/>
                <a:cs typeface="Arial"/>
              </a:rPr>
              <a:t>Software / Hardware Tools</a:t>
            </a:r>
            <a:r>
              <a:rPr lang="en-IN" sz="1800" spc="15" dirty="0">
                <a:solidFill>
                  <a:srgbClr val="FFFFFF"/>
                </a:solidFill>
                <a:latin typeface="Arial"/>
                <a:cs typeface="Arial"/>
              </a:rPr>
              <a:t> Details</a:t>
            </a:r>
            <a:endParaRPr sz="1800" dirty="0">
              <a:latin typeface="Arial"/>
              <a:cs typeface="Arial"/>
            </a:endParaRPr>
          </a:p>
        </p:txBody>
      </p:sp>
      <p:sp>
        <p:nvSpPr>
          <p:cNvPr id="3" name="Rectangle 2"/>
          <p:cNvSpPr/>
          <p:nvPr/>
        </p:nvSpPr>
        <p:spPr>
          <a:xfrm>
            <a:off x="466636" y="971550"/>
            <a:ext cx="7305763" cy="3046988"/>
          </a:xfrm>
          <a:prstGeom prst="rect">
            <a:avLst/>
          </a:prstGeom>
        </p:spPr>
        <p:txBody>
          <a:bodyPr wrap="square">
            <a:spAutoFit/>
          </a:bodyPr>
          <a:lstStyle/>
          <a:p>
            <a:r>
              <a:rPr lang="en-IN" sz="3200" b="1" dirty="0"/>
              <a:t>Software:</a:t>
            </a:r>
            <a:endParaRPr lang="en-US" sz="3200" dirty="0"/>
          </a:p>
          <a:p>
            <a:pPr marL="914400" lvl="1" indent="-457200">
              <a:buFont typeface="Arial" panose="020B0604020202020204" pitchFamily="34" charset="0"/>
              <a:buChar char="•"/>
            </a:pPr>
            <a:r>
              <a:rPr lang="en-IN" sz="2400" dirty="0"/>
              <a:t>JDK</a:t>
            </a:r>
          </a:p>
          <a:p>
            <a:pPr marL="914400" lvl="1" indent="-457200">
              <a:buFont typeface="Arial" panose="020B0604020202020204" pitchFamily="34" charset="0"/>
              <a:buChar char="•"/>
            </a:pPr>
            <a:r>
              <a:rPr lang="en-IN" sz="2400" dirty="0"/>
              <a:t>Eclipse for Web and Enterprise Developer</a:t>
            </a:r>
          </a:p>
          <a:p>
            <a:pPr marL="914400" lvl="1" indent="-457200">
              <a:buFont typeface="Arial" panose="020B0604020202020204" pitchFamily="34" charset="0"/>
              <a:buChar char="•"/>
            </a:pPr>
            <a:r>
              <a:rPr lang="en-IN" sz="2400" dirty="0"/>
              <a:t>XAMPP</a:t>
            </a:r>
          </a:p>
          <a:p>
            <a:pPr lvl="1"/>
            <a:endParaRPr lang="en-IN" sz="3200" dirty="0"/>
          </a:p>
          <a:p>
            <a:r>
              <a:rPr lang="en-IN" sz="3200" b="1" dirty="0"/>
              <a:t>Hardware :</a:t>
            </a:r>
            <a:endParaRPr lang="en-US" sz="3200" dirty="0"/>
          </a:p>
          <a:p>
            <a:pPr marL="742950" lvl="1" indent="-285750">
              <a:buFont typeface="Arial"/>
              <a:buChar char="•"/>
            </a:pPr>
            <a:r>
              <a:rPr lang="en-IN" sz="2400" dirty="0"/>
              <a:t>Minimum PC Requirements</a:t>
            </a:r>
            <a:endParaRPr lang="en-US" sz="2400" dirty="0"/>
          </a:p>
        </p:txBody>
      </p:sp>
      <p:sp>
        <p:nvSpPr>
          <p:cNvPr id="4" name="Slide Number Placeholder 3"/>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7</a:t>
            </a:fld>
            <a:endParaRPr lang="en-IN" spc="5" dirty="0">
              <a:solidFill>
                <a:srgbClr val="727272"/>
              </a:solidFill>
            </a:endParaRPr>
          </a:p>
        </p:txBody>
      </p:sp>
    </p:spTree>
    <p:extLst>
      <p:ext uri="{BB962C8B-B14F-4D97-AF65-F5344CB8AC3E}">
        <p14:creationId xmlns:p14="http://schemas.microsoft.com/office/powerpoint/2010/main" val="292979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274" y="157743"/>
            <a:ext cx="4324526" cy="289823"/>
          </a:xfrm>
          <a:prstGeom prst="rect">
            <a:avLst/>
          </a:prstGeom>
        </p:spPr>
        <p:txBody>
          <a:bodyPr vert="horz" wrap="square" lIns="0" tIns="12700" rIns="0" bIns="0" rtlCol="0">
            <a:spAutoFit/>
          </a:bodyPr>
          <a:lstStyle/>
          <a:p>
            <a:pPr marL="12700">
              <a:lnSpc>
                <a:spcPct val="100000"/>
              </a:lnSpc>
              <a:spcBef>
                <a:spcPts val="100"/>
              </a:spcBef>
            </a:pPr>
            <a:r>
              <a:rPr lang="en-IN" sz="1800" spc="15" dirty="0">
                <a:solidFill>
                  <a:srgbClr val="FFFFFF"/>
                </a:solidFill>
                <a:latin typeface="Arial"/>
                <a:cs typeface="Arial"/>
              </a:rPr>
              <a:t>Implementation Details</a:t>
            </a:r>
            <a:endParaRPr sz="1800" dirty="0">
              <a:latin typeface="Arial"/>
              <a:cs typeface="Arial"/>
            </a:endParaRPr>
          </a:p>
        </p:txBody>
      </p:sp>
      <p:sp>
        <p:nvSpPr>
          <p:cNvPr id="3" name="Rectangle 2"/>
          <p:cNvSpPr/>
          <p:nvPr/>
        </p:nvSpPr>
        <p:spPr>
          <a:xfrm>
            <a:off x="466636" y="971550"/>
            <a:ext cx="7305763" cy="4124206"/>
          </a:xfrm>
          <a:prstGeom prst="rect">
            <a:avLst/>
          </a:prstGeom>
        </p:spPr>
        <p:txBody>
          <a:bodyPr wrap="square">
            <a:spAutoFit/>
          </a:bodyPr>
          <a:lstStyle/>
          <a:p>
            <a:pPr marL="457200" indent="-457200">
              <a:buFont typeface="+mj-lt"/>
              <a:buAutoNum type="arabicPeriod"/>
            </a:pPr>
            <a:r>
              <a:rPr lang="en-IN" sz="2400" b="1" dirty="0"/>
              <a:t>Login of a User:</a:t>
            </a:r>
          </a:p>
          <a:p>
            <a:r>
              <a:rPr lang="en-IN" dirty="0"/>
              <a:t>Login form is provided for the people who wish to book the tickets with available showtime .We have done this using HTML forms and Databases.</a:t>
            </a:r>
            <a:endParaRPr lang="en-US" dirty="0"/>
          </a:p>
          <a:p>
            <a:r>
              <a:rPr lang="en-US" sz="3200" dirty="0"/>
              <a:t> </a:t>
            </a:r>
          </a:p>
          <a:p>
            <a:r>
              <a:rPr lang="en-US" sz="2400" b="1" dirty="0"/>
              <a:t>2.Trending Movie List:</a:t>
            </a:r>
          </a:p>
          <a:p>
            <a:r>
              <a:rPr lang="en-US" dirty="0"/>
              <a:t>There is a list displayed in order to show the trending films where user can see Trailers. We used JSP to provide a list of members who have registered.</a:t>
            </a:r>
          </a:p>
          <a:p>
            <a:endParaRPr lang="en-US" dirty="0"/>
          </a:p>
          <a:p>
            <a:r>
              <a:rPr lang="en-US" sz="2400" b="1" dirty="0"/>
              <a:t>3. Booking of Tickets:</a:t>
            </a:r>
          </a:p>
          <a:p>
            <a:r>
              <a:rPr lang="en-US" dirty="0"/>
              <a:t>We have provided the correct user details for booking like email , showtime, number of tickets and display the corresponding receipt for user. </a:t>
            </a:r>
          </a:p>
          <a:p>
            <a:endParaRPr lang="en-IN" sz="3200" dirty="0"/>
          </a:p>
        </p:txBody>
      </p:sp>
      <p:sp>
        <p:nvSpPr>
          <p:cNvPr id="4" name="Slide Number Placeholder 3"/>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8</a:t>
            </a:fld>
            <a:endParaRPr lang="en-IN" spc="5" dirty="0">
              <a:solidFill>
                <a:srgbClr val="727272"/>
              </a:solidFill>
            </a:endParaRPr>
          </a:p>
        </p:txBody>
      </p:sp>
    </p:spTree>
    <p:extLst>
      <p:ext uri="{BB962C8B-B14F-4D97-AF65-F5344CB8AC3E}">
        <p14:creationId xmlns:p14="http://schemas.microsoft.com/office/powerpoint/2010/main" val="38271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3567-8135-CBF6-C070-DCC972E321C0}"/>
              </a:ext>
            </a:extLst>
          </p:cNvPr>
          <p:cNvSpPr>
            <a:spLocks noGrp="1"/>
          </p:cNvSpPr>
          <p:nvPr>
            <p:ph type="title"/>
          </p:nvPr>
        </p:nvSpPr>
        <p:spPr>
          <a:xfrm>
            <a:off x="304800" y="132227"/>
            <a:ext cx="7653946" cy="276999"/>
          </a:xfrm>
        </p:spPr>
        <p:txBody>
          <a:bodyPr/>
          <a:lstStyle/>
          <a:p>
            <a:r>
              <a:rPr lang="en-IN" dirty="0"/>
              <a:t>Implementation Details</a:t>
            </a:r>
          </a:p>
        </p:txBody>
      </p:sp>
      <p:sp>
        <p:nvSpPr>
          <p:cNvPr id="3" name="Text Placeholder 2">
            <a:extLst>
              <a:ext uri="{FF2B5EF4-FFF2-40B4-BE49-F238E27FC236}">
                <a16:creationId xmlns:a16="http://schemas.microsoft.com/office/drawing/2014/main" id="{EA6DBEDE-5C61-692C-BE7E-8AE171967A2B}"/>
              </a:ext>
            </a:extLst>
          </p:cNvPr>
          <p:cNvSpPr>
            <a:spLocks noGrp="1"/>
          </p:cNvSpPr>
          <p:nvPr>
            <p:ph type="body" idx="1"/>
          </p:nvPr>
        </p:nvSpPr>
        <p:spPr>
          <a:xfrm>
            <a:off x="557596" y="964077"/>
            <a:ext cx="8028807" cy="1754326"/>
          </a:xfrm>
        </p:spPr>
        <p:txBody>
          <a:bodyPr/>
          <a:lstStyle/>
          <a:p>
            <a:endParaRPr lang="en-IN" dirty="0"/>
          </a:p>
          <a:p>
            <a:r>
              <a:rPr lang="en-IN" sz="2400" dirty="0">
                <a:solidFill>
                  <a:schemeClr val="tx1"/>
                </a:solidFill>
                <a:latin typeface="+mj-lt"/>
              </a:rPr>
              <a:t>4. Contact us:</a:t>
            </a:r>
          </a:p>
          <a:p>
            <a:r>
              <a:rPr lang="en-IN" b="0" dirty="0">
                <a:solidFill>
                  <a:schemeClr val="tx1"/>
                </a:solidFill>
                <a:latin typeface="+mj-lt"/>
              </a:rPr>
              <a:t>If the user having any query or any help they can contact the developer .This is done with the help of HTML and CSS forms again.</a:t>
            </a:r>
          </a:p>
          <a:p>
            <a:endParaRPr lang="en-IN" b="0" dirty="0">
              <a:solidFill>
                <a:schemeClr val="tx1"/>
              </a:solidFill>
              <a:latin typeface="+mj-lt"/>
            </a:endParaRPr>
          </a:p>
          <a:p>
            <a:endParaRPr lang="en-IN" b="0" dirty="0">
              <a:solidFill>
                <a:schemeClr val="tx1"/>
              </a:solidFill>
              <a:latin typeface="+mj-lt"/>
            </a:endParaRPr>
          </a:p>
        </p:txBody>
      </p:sp>
      <p:sp>
        <p:nvSpPr>
          <p:cNvPr id="4" name="Slide Number Placeholder 3">
            <a:extLst>
              <a:ext uri="{FF2B5EF4-FFF2-40B4-BE49-F238E27FC236}">
                <a16:creationId xmlns:a16="http://schemas.microsoft.com/office/drawing/2014/main" id="{07D2FB74-A0D1-58C4-DE3E-49DD95AAE33E}"/>
              </a:ext>
            </a:extLst>
          </p:cNvPr>
          <p:cNvSpPr>
            <a:spLocks noGrp="1"/>
          </p:cNvSpPr>
          <p:nvPr>
            <p:ph type="sldNum" sz="quarter" idx="7"/>
          </p:nvPr>
        </p:nvSpPr>
        <p:spPr/>
        <p:txBody>
          <a:bodyPr/>
          <a:lstStyle/>
          <a:p>
            <a:pPr marL="12700">
              <a:lnSpc>
                <a:spcPct val="100000"/>
              </a:lnSpc>
              <a:spcBef>
                <a:spcPts val="25"/>
              </a:spcBef>
            </a:pPr>
            <a:fld id="{81D60167-4931-47E6-BA6A-407CBD079E47}" type="slidenum">
              <a:rPr lang="en-IN" spc="5" smtClean="0">
                <a:solidFill>
                  <a:srgbClr val="727272"/>
                </a:solidFill>
              </a:rPr>
              <a:t>9</a:t>
            </a:fld>
            <a:endParaRPr lang="en-IN" spc="5" dirty="0">
              <a:solidFill>
                <a:srgbClr val="727272"/>
              </a:solidFill>
            </a:endParaRPr>
          </a:p>
        </p:txBody>
      </p:sp>
    </p:spTree>
    <p:extLst>
      <p:ext uri="{BB962C8B-B14F-4D97-AF65-F5344CB8AC3E}">
        <p14:creationId xmlns:p14="http://schemas.microsoft.com/office/powerpoint/2010/main" val="3366933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TotalTime>
  <Words>831</Words>
  <Application>Microsoft Office PowerPoint</Application>
  <PresentationFormat>On-screen Show (16:9)</PresentationFormat>
  <Paragraphs>180</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Google Sans</vt:lpstr>
      <vt:lpstr>Office Theme</vt:lpstr>
      <vt:lpstr>PowerPoint Presentation</vt:lpstr>
      <vt:lpstr>                                              </vt:lpstr>
      <vt:lpstr>Internship Tasks</vt:lpstr>
      <vt:lpstr>About company</vt:lpstr>
      <vt:lpstr>Internship Tasks</vt:lpstr>
      <vt:lpstr>PowerPoint Presentation</vt:lpstr>
      <vt:lpstr>PowerPoint Presentation</vt:lpstr>
      <vt:lpstr>PowerPoint Presentation</vt:lpstr>
      <vt:lpstr>Implementation Details</vt:lpstr>
      <vt:lpstr>Skills Utilized</vt:lpstr>
      <vt:lpstr>Skills Utilized</vt:lpstr>
      <vt:lpstr>What I learnt ?</vt:lpstr>
      <vt:lpstr>Weekly Training/ Task Completion</vt:lpstr>
      <vt:lpstr>Internship Outcomes</vt:lpstr>
      <vt:lpstr>Project Demo / Screenshots</vt:lpstr>
      <vt:lpstr>Project Demo / Screenshots</vt:lpstr>
      <vt:lpstr>Project Demo / Screenshots</vt:lpstr>
      <vt:lpstr>Project Demo / Screenshots</vt:lpstr>
      <vt:lpstr>Project Demo / Screenshots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nagamahesh bs</dc:creator>
  <cp:lastModifiedBy>Vinod bhorge</cp:lastModifiedBy>
  <cp:revision>82</cp:revision>
  <dcterms:created xsi:type="dcterms:W3CDTF">2018-12-02T05:48:48Z</dcterms:created>
  <dcterms:modified xsi:type="dcterms:W3CDTF">2023-10-15T07:14:36Z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2018-12-02T00:00:00Z</vt:filetime>
  </property>
</Properties>
</file>