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8" r:id="rId4"/>
    <p:sldId id="259" r:id="rId5"/>
    <p:sldId id="276" r:id="rId6"/>
    <p:sldId id="275" r:id="rId7"/>
    <p:sldId id="277" r:id="rId8"/>
    <p:sldId id="260" r:id="rId9"/>
    <p:sldId id="282" r:id="rId10"/>
    <p:sldId id="278" r:id="rId11"/>
    <p:sldId id="279" r:id="rId12"/>
    <p:sldId id="280" r:id="rId13"/>
    <p:sldId id="283" r:id="rId14"/>
    <p:sldId id="264" r:id="rId15"/>
    <p:sldId id="284" r:id="rId16"/>
    <p:sldId id="285" r:id="rId17"/>
    <p:sldId id="286" r:id="rId18"/>
    <p:sldId id="269" r:id="rId19"/>
    <p:sldId id="268"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4" autoAdjust="0"/>
    <p:restoredTop sz="94660"/>
  </p:normalViewPr>
  <p:slideViewPr>
    <p:cSldViewPr snapToGrid="0">
      <p:cViewPr varScale="1">
        <p:scale>
          <a:sx n="69" d="100"/>
          <a:sy n="69"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6BFCF9-F2E0-4795-99AB-31ACE8998766}"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26AD8D32-C56C-4980-850C-DC69C4892B28}">
      <dgm:prSet phldrT="[Text]"/>
      <dgm:spPr/>
      <dgm:t>
        <a:bodyPr/>
        <a:lstStyle/>
        <a:p>
          <a:r>
            <a:rPr lang="en-US" dirty="0" smtClean="0"/>
            <a:t>Tools and Technologies</a:t>
          </a:r>
          <a:endParaRPr lang="en-US" dirty="0"/>
        </a:p>
      </dgm:t>
    </dgm:pt>
    <dgm:pt modelId="{340CB7E2-4547-47C2-848C-F63481D9B6E1}" type="parTrans" cxnId="{7E6229FB-D826-4E3B-92F9-69B802639F49}">
      <dgm:prSet/>
      <dgm:spPr/>
      <dgm:t>
        <a:bodyPr/>
        <a:lstStyle/>
        <a:p>
          <a:endParaRPr lang="en-US"/>
        </a:p>
      </dgm:t>
    </dgm:pt>
    <dgm:pt modelId="{BF6068FF-4A67-471C-A015-B52A93B1B8F2}" type="sibTrans" cxnId="{7E6229FB-D826-4E3B-92F9-69B802639F49}">
      <dgm:prSet/>
      <dgm:spPr/>
      <dgm:t>
        <a:bodyPr/>
        <a:lstStyle/>
        <a:p>
          <a:endParaRPr lang="en-US"/>
        </a:p>
      </dgm:t>
    </dgm:pt>
    <dgm:pt modelId="{9606AEFC-D8E6-42D7-B7DE-5D7D42EF5222}">
      <dgm:prSet phldrT="[Text]"/>
      <dgm:spPr/>
      <dgm:t>
        <a:bodyPr/>
        <a:lstStyle/>
        <a:p>
          <a:r>
            <a:rPr lang="en-US" b="1" dirty="0" smtClean="0"/>
            <a:t>Programming Language </a:t>
          </a:r>
          <a:br>
            <a:rPr lang="en-US" b="1" dirty="0" smtClean="0"/>
          </a:br>
          <a:r>
            <a:rPr lang="en-US" dirty="0" smtClean="0"/>
            <a:t> - pyothn3</a:t>
          </a:r>
          <a:br>
            <a:rPr lang="en-US" dirty="0" smtClean="0"/>
          </a:br>
          <a:endParaRPr lang="en-US" dirty="0"/>
        </a:p>
      </dgm:t>
    </dgm:pt>
    <dgm:pt modelId="{384C8FC6-CA5F-400A-969D-E10282A79CE7}" type="parTrans" cxnId="{7201E81D-DBFB-4213-ADB1-197110D2CEA2}">
      <dgm:prSet/>
      <dgm:spPr/>
      <dgm:t>
        <a:bodyPr/>
        <a:lstStyle/>
        <a:p>
          <a:endParaRPr lang="en-US"/>
        </a:p>
      </dgm:t>
    </dgm:pt>
    <dgm:pt modelId="{3AE7BF18-328B-4498-872A-849278FAE493}" type="sibTrans" cxnId="{7201E81D-DBFB-4213-ADB1-197110D2CEA2}">
      <dgm:prSet/>
      <dgm:spPr/>
      <dgm:t>
        <a:bodyPr/>
        <a:lstStyle/>
        <a:p>
          <a:endParaRPr lang="en-US"/>
        </a:p>
      </dgm:t>
    </dgm:pt>
    <dgm:pt modelId="{F55EE0D2-A650-4C11-B640-D15EFFB4538E}">
      <dgm:prSet phldrT="[Text]" phldr="1"/>
      <dgm:spPr/>
      <dgm:t>
        <a:bodyPr/>
        <a:lstStyle/>
        <a:p>
          <a:endParaRPr lang="en-US"/>
        </a:p>
      </dgm:t>
    </dgm:pt>
    <dgm:pt modelId="{F19545E2-5051-415A-A00F-5E98C6E0D9E1}" type="parTrans" cxnId="{3231BF1F-B335-4656-92AC-0FEBC409F84A}">
      <dgm:prSet/>
      <dgm:spPr/>
      <dgm:t>
        <a:bodyPr/>
        <a:lstStyle/>
        <a:p>
          <a:endParaRPr lang="en-US"/>
        </a:p>
      </dgm:t>
    </dgm:pt>
    <dgm:pt modelId="{7C6BA8BE-0A15-466C-AEC9-44CBF8A79B89}" type="sibTrans" cxnId="{3231BF1F-B335-4656-92AC-0FEBC409F84A}">
      <dgm:prSet/>
      <dgm:spPr/>
      <dgm:t>
        <a:bodyPr/>
        <a:lstStyle/>
        <a:p>
          <a:endParaRPr lang="en-US"/>
        </a:p>
      </dgm:t>
    </dgm:pt>
    <dgm:pt modelId="{1B30DD95-2358-451D-8A39-059F4B30A8DE}">
      <dgm:prSet phldrT="[Text]" phldr="1"/>
      <dgm:spPr/>
      <dgm:t>
        <a:bodyPr/>
        <a:lstStyle/>
        <a:p>
          <a:endParaRPr lang="en-US"/>
        </a:p>
      </dgm:t>
    </dgm:pt>
    <dgm:pt modelId="{56ECB111-A0A5-4294-B5EB-98954BCFCFAC}" type="parTrans" cxnId="{F71BCBCB-77FB-4FA2-A599-4A294A34819A}">
      <dgm:prSet/>
      <dgm:spPr/>
      <dgm:t>
        <a:bodyPr/>
        <a:lstStyle/>
        <a:p>
          <a:endParaRPr lang="en-US"/>
        </a:p>
      </dgm:t>
    </dgm:pt>
    <dgm:pt modelId="{51BB1037-8C5F-44E2-B84D-93A3AC585F47}" type="sibTrans" cxnId="{F71BCBCB-77FB-4FA2-A599-4A294A34819A}">
      <dgm:prSet/>
      <dgm:spPr/>
      <dgm:t>
        <a:bodyPr/>
        <a:lstStyle/>
        <a:p>
          <a:endParaRPr lang="en-US"/>
        </a:p>
      </dgm:t>
    </dgm:pt>
    <dgm:pt modelId="{0D8CAACA-BF36-4C5C-B599-DB1E3FF22A42}">
      <dgm:prSet phldrT="[Text]"/>
      <dgm:spPr/>
      <dgm:t>
        <a:bodyPr/>
        <a:lstStyle/>
        <a:p>
          <a:r>
            <a:rPr lang="en-US" b="1" dirty="0" smtClean="0"/>
            <a:t>Programming framework </a:t>
          </a:r>
          <a:br>
            <a:rPr lang="en-US" b="1" dirty="0" smtClean="0"/>
          </a:br>
          <a:r>
            <a:rPr lang="en-US" dirty="0" smtClean="0"/>
            <a:t>-</a:t>
          </a:r>
          <a:r>
            <a:rPr lang="en-US" dirty="0" err="1" smtClean="0"/>
            <a:t>Tensorflow</a:t>
          </a:r>
          <a:r>
            <a:rPr lang="en-US" dirty="0" smtClean="0"/>
            <a:t>, </a:t>
          </a:r>
          <a:r>
            <a:rPr lang="en-US" dirty="0" err="1" smtClean="0"/>
            <a:t>Numpy</a:t>
          </a:r>
          <a:r>
            <a:rPr lang="en-US" dirty="0" smtClean="0"/>
            <a:t>, Pandas</a:t>
          </a:r>
          <a:endParaRPr lang="en-US" dirty="0"/>
        </a:p>
      </dgm:t>
    </dgm:pt>
    <dgm:pt modelId="{8A1DAF5B-BA77-4D53-8058-B198C6A2CC3F}" type="parTrans" cxnId="{3586777C-8EDB-4AAA-A75C-9CF4C2E15B5D}">
      <dgm:prSet/>
      <dgm:spPr/>
      <dgm:t>
        <a:bodyPr/>
        <a:lstStyle/>
        <a:p>
          <a:endParaRPr lang="en-US"/>
        </a:p>
      </dgm:t>
    </dgm:pt>
    <dgm:pt modelId="{E3025B12-D8A5-4D99-93C7-8036D29BE402}" type="sibTrans" cxnId="{3586777C-8EDB-4AAA-A75C-9CF4C2E15B5D}">
      <dgm:prSet/>
      <dgm:spPr/>
      <dgm:t>
        <a:bodyPr/>
        <a:lstStyle/>
        <a:p>
          <a:endParaRPr lang="en-US"/>
        </a:p>
      </dgm:t>
    </dgm:pt>
    <dgm:pt modelId="{82CD38E1-EC27-422D-9D6B-392F8A137950}">
      <dgm:prSet phldrT="[Text]"/>
      <dgm:spPr/>
      <dgm:t>
        <a:bodyPr/>
        <a:lstStyle/>
        <a:p>
          <a:r>
            <a:rPr lang="en-US" b="1" dirty="0" smtClean="0"/>
            <a:t>IDE</a:t>
          </a:r>
          <a:r>
            <a:rPr lang="en-US" dirty="0" smtClean="0"/>
            <a:t/>
          </a:r>
          <a:br>
            <a:rPr lang="en-US" dirty="0" smtClean="0"/>
          </a:br>
          <a:r>
            <a:rPr lang="en-US" dirty="0" smtClean="0"/>
            <a:t>- </a:t>
          </a:r>
          <a:r>
            <a:rPr lang="en-US" dirty="0" err="1" smtClean="0"/>
            <a:t>Jupyter</a:t>
          </a:r>
          <a:r>
            <a:rPr lang="en-US" dirty="0" smtClean="0"/>
            <a:t>-notebook</a:t>
          </a:r>
          <a:br>
            <a:rPr lang="en-US" dirty="0" smtClean="0"/>
          </a:br>
          <a:r>
            <a:rPr lang="en-US" dirty="0" smtClean="0"/>
            <a:t>- Google </a:t>
          </a:r>
          <a:r>
            <a:rPr lang="en-US" dirty="0" err="1" smtClean="0"/>
            <a:t>Colab</a:t>
          </a:r>
          <a:r>
            <a:rPr lang="en-US" dirty="0" smtClean="0"/>
            <a:t/>
          </a:r>
          <a:br>
            <a:rPr lang="en-US" dirty="0" smtClean="0"/>
          </a:br>
          <a:r>
            <a:rPr lang="en-US" dirty="0" smtClean="0"/>
            <a:t>- </a:t>
          </a:r>
          <a:r>
            <a:rPr lang="en-US" dirty="0" err="1" smtClean="0"/>
            <a:t>Kaggle</a:t>
          </a:r>
          <a:r>
            <a:rPr lang="en-US" dirty="0" smtClean="0"/>
            <a:t> Notebook</a:t>
          </a:r>
          <a:endParaRPr lang="en-US" dirty="0"/>
        </a:p>
      </dgm:t>
    </dgm:pt>
    <dgm:pt modelId="{C168279D-2B8E-4488-A908-B601185DF5F1}" type="parTrans" cxnId="{4D5A700A-6AC5-41DA-B7E5-9AFFD9080EA5}">
      <dgm:prSet/>
      <dgm:spPr/>
      <dgm:t>
        <a:bodyPr/>
        <a:lstStyle/>
        <a:p>
          <a:endParaRPr lang="en-US"/>
        </a:p>
      </dgm:t>
    </dgm:pt>
    <dgm:pt modelId="{E92536D9-CB6C-4204-8046-5D23D48C0ED9}" type="sibTrans" cxnId="{4D5A700A-6AC5-41DA-B7E5-9AFFD9080EA5}">
      <dgm:prSet/>
      <dgm:spPr/>
      <dgm:t>
        <a:bodyPr/>
        <a:lstStyle/>
        <a:p>
          <a:endParaRPr lang="en-US"/>
        </a:p>
      </dgm:t>
    </dgm:pt>
    <dgm:pt modelId="{558A5FE3-FFB1-4013-B5AE-145B366DBBFF}">
      <dgm:prSet phldrT="[Text]"/>
      <dgm:spPr/>
      <dgm:t>
        <a:bodyPr/>
        <a:lstStyle/>
        <a:p>
          <a:r>
            <a:rPr lang="en-US" b="1" dirty="0" smtClean="0"/>
            <a:t>Source code management </a:t>
          </a:r>
          <a:r>
            <a:rPr lang="en-US" dirty="0" smtClean="0"/>
            <a:t/>
          </a:r>
          <a:br>
            <a:rPr lang="en-US" dirty="0" smtClean="0"/>
          </a:br>
          <a:r>
            <a:rPr lang="en-US" dirty="0" smtClean="0"/>
            <a:t>- </a:t>
          </a:r>
          <a:r>
            <a:rPr lang="en-US" dirty="0" err="1" smtClean="0"/>
            <a:t>Git</a:t>
          </a:r>
          <a:endParaRPr lang="en-US" dirty="0"/>
        </a:p>
      </dgm:t>
    </dgm:pt>
    <dgm:pt modelId="{C79672BA-A7E7-4F5A-8F2C-F0C406042A15}" type="parTrans" cxnId="{69A3D857-85BA-4AD5-B044-9B0E7696F2B3}">
      <dgm:prSet/>
      <dgm:spPr/>
      <dgm:t>
        <a:bodyPr/>
        <a:lstStyle/>
        <a:p>
          <a:endParaRPr lang="en-US"/>
        </a:p>
      </dgm:t>
    </dgm:pt>
    <dgm:pt modelId="{12A4E434-7C8A-402B-8E33-D8406C66F843}" type="sibTrans" cxnId="{69A3D857-85BA-4AD5-B044-9B0E7696F2B3}">
      <dgm:prSet/>
      <dgm:spPr/>
      <dgm:t>
        <a:bodyPr/>
        <a:lstStyle/>
        <a:p>
          <a:endParaRPr lang="en-US"/>
        </a:p>
      </dgm:t>
    </dgm:pt>
    <dgm:pt modelId="{9B2DB187-F7AF-4845-A6E3-F2653CD0143A}" type="pres">
      <dgm:prSet presAssocID="{836BFCF9-F2E0-4795-99AB-31ACE8998766}" presName="Name0" presStyleCnt="0">
        <dgm:presLayoutVars>
          <dgm:chMax val="1"/>
          <dgm:chPref val="1"/>
          <dgm:dir/>
          <dgm:resizeHandles/>
        </dgm:presLayoutVars>
      </dgm:prSet>
      <dgm:spPr/>
      <dgm:t>
        <a:bodyPr/>
        <a:lstStyle/>
        <a:p>
          <a:endParaRPr lang="en-US"/>
        </a:p>
      </dgm:t>
    </dgm:pt>
    <dgm:pt modelId="{12BD146B-5935-44F1-AB5C-AEABE9945A10}" type="pres">
      <dgm:prSet presAssocID="{26AD8D32-C56C-4980-850C-DC69C4892B28}" presName="Parent" presStyleLbl="node1" presStyleIdx="0" presStyleCnt="2">
        <dgm:presLayoutVars>
          <dgm:chMax val="4"/>
          <dgm:chPref val="3"/>
        </dgm:presLayoutVars>
      </dgm:prSet>
      <dgm:spPr/>
      <dgm:t>
        <a:bodyPr/>
        <a:lstStyle/>
        <a:p>
          <a:endParaRPr lang="en-US"/>
        </a:p>
      </dgm:t>
    </dgm:pt>
    <dgm:pt modelId="{86E76941-FCCA-4576-9F26-B18E11C81996}" type="pres">
      <dgm:prSet presAssocID="{9606AEFC-D8E6-42D7-B7DE-5D7D42EF5222}" presName="Accent" presStyleLbl="node1" presStyleIdx="1" presStyleCnt="2"/>
      <dgm:spPr/>
    </dgm:pt>
    <dgm:pt modelId="{957BB134-76A4-4C89-A8B1-3E8B874FBBA3}" type="pres">
      <dgm:prSet presAssocID="{9606AEFC-D8E6-42D7-B7DE-5D7D42EF5222}" presName="Image1"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3CA0FC8-ACBF-45D8-B79E-DCF2FD9385B1}" type="pres">
      <dgm:prSet presAssocID="{9606AEFC-D8E6-42D7-B7DE-5D7D42EF5222}" presName="Child1" presStyleLbl="revTx" presStyleIdx="0" presStyleCnt="4" custScaleX="104710">
        <dgm:presLayoutVars>
          <dgm:chMax val="0"/>
          <dgm:chPref val="0"/>
          <dgm:bulletEnabled val="1"/>
        </dgm:presLayoutVars>
      </dgm:prSet>
      <dgm:spPr/>
      <dgm:t>
        <a:bodyPr/>
        <a:lstStyle/>
        <a:p>
          <a:endParaRPr lang="en-US"/>
        </a:p>
      </dgm:t>
    </dgm:pt>
    <dgm:pt modelId="{F2A4F006-C0A3-4283-AC60-2E51A364C18B}" type="pres">
      <dgm:prSet presAssocID="{0D8CAACA-BF36-4C5C-B599-DB1E3FF22A42}" presName="Image2" presStyleCnt="0"/>
      <dgm:spPr/>
    </dgm:pt>
    <dgm:pt modelId="{F272475E-2187-45F4-9674-8AF398196C54}" type="pres">
      <dgm:prSet presAssocID="{0D8CAACA-BF36-4C5C-B599-DB1E3FF22A42}" presName="Image" presStyleLbl="fgImgPlace1" presStyleIdx="1" presStyleCnt="4"/>
      <dgm:spPr>
        <a:blipFill>
          <a:blip xmlns:r="http://schemas.openxmlformats.org/officeDocument/2006/relationships" r:embed="rId2" cstate="hqprint">
            <a:extLst>
              <a:ext uri="{28A0092B-C50C-407E-A947-70E740481C1C}">
                <a14:useLocalDpi xmlns:a14="http://schemas.microsoft.com/office/drawing/2010/main" val="0"/>
              </a:ext>
            </a:extLst>
          </a:blip>
          <a:srcRect/>
          <a:stretch>
            <a:fillRect t="-4000" b="-4000"/>
          </a:stretch>
        </a:blipFill>
      </dgm:spPr>
      <dgm:t>
        <a:bodyPr/>
        <a:lstStyle/>
        <a:p>
          <a:endParaRPr lang="en-US"/>
        </a:p>
      </dgm:t>
    </dgm:pt>
    <dgm:pt modelId="{6559FDFF-EA79-4F99-8F46-4E8EAFC09E96}" type="pres">
      <dgm:prSet presAssocID="{0D8CAACA-BF36-4C5C-B599-DB1E3FF22A42}" presName="Child2" presStyleLbl="revTx" presStyleIdx="1" presStyleCnt="4">
        <dgm:presLayoutVars>
          <dgm:chMax val="0"/>
          <dgm:chPref val="0"/>
          <dgm:bulletEnabled val="1"/>
        </dgm:presLayoutVars>
      </dgm:prSet>
      <dgm:spPr/>
      <dgm:t>
        <a:bodyPr/>
        <a:lstStyle/>
        <a:p>
          <a:endParaRPr lang="en-US"/>
        </a:p>
      </dgm:t>
    </dgm:pt>
    <dgm:pt modelId="{F3391F03-E1A0-4ED2-B4CA-A354E53ACAC0}" type="pres">
      <dgm:prSet presAssocID="{82CD38E1-EC27-422D-9D6B-392F8A137950}" presName="Image3" presStyleCnt="0"/>
      <dgm:spPr/>
    </dgm:pt>
    <dgm:pt modelId="{D7F7E8B4-6503-4038-B69B-B8D971CF1BC0}" type="pres">
      <dgm:prSet presAssocID="{82CD38E1-EC27-422D-9D6B-392F8A137950}" presName="Image" presStyleLbl="fgImgPlace1" presStyleIdx="2" presStyleCnt="4" custScaleX="83235" custScaleY="83426"/>
      <dgm:spPr>
        <a:blipFill>
          <a:blip xmlns:r="http://schemas.openxmlformats.org/officeDocument/2006/relationships" r:embed="rId3" cstate="hqprint">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C2D51FE9-6FA4-4E99-8452-56BFC1310C1F}" type="pres">
      <dgm:prSet presAssocID="{82CD38E1-EC27-422D-9D6B-392F8A137950}" presName="Child3" presStyleLbl="revTx" presStyleIdx="2" presStyleCnt="4">
        <dgm:presLayoutVars>
          <dgm:chMax val="0"/>
          <dgm:chPref val="0"/>
          <dgm:bulletEnabled val="1"/>
        </dgm:presLayoutVars>
      </dgm:prSet>
      <dgm:spPr/>
      <dgm:t>
        <a:bodyPr/>
        <a:lstStyle/>
        <a:p>
          <a:endParaRPr lang="en-US"/>
        </a:p>
      </dgm:t>
    </dgm:pt>
    <dgm:pt modelId="{04E955AE-5E82-491B-B613-A0BDB2FFDC3F}" type="pres">
      <dgm:prSet presAssocID="{558A5FE3-FFB1-4013-B5AE-145B366DBBFF}" presName="Image4" presStyleCnt="0"/>
      <dgm:spPr/>
    </dgm:pt>
    <dgm:pt modelId="{F81A2798-AFF8-4423-970C-8390BFC01924}" type="pres">
      <dgm:prSet presAssocID="{558A5FE3-FFB1-4013-B5AE-145B366DBBFF}" presName="Image" presStyleLbl="fgImgPlace1" presStyleIdx="3" presStyleCnt="4" custScaleX="90661" custScaleY="90631"/>
      <dgm:spPr>
        <a:blipFill>
          <a:blip xmlns:r="http://schemas.openxmlformats.org/officeDocument/2006/relationships" r:embed="rId4" cstate="hqprint">
            <a:extLst>
              <a:ext uri="{28A0092B-C50C-407E-A947-70E740481C1C}">
                <a14:useLocalDpi xmlns:a14="http://schemas.microsoft.com/office/drawing/2010/main" val="0"/>
              </a:ext>
            </a:extLst>
          </a:blip>
          <a:srcRect/>
          <a:stretch>
            <a:fillRect l="-36000" r="-36000"/>
          </a:stretch>
        </a:blipFill>
      </dgm:spPr>
      <dgm:t>
        <a:bodyPr/>
        <a:lstStyle/>
        <a:p>
          <a:endParaRPr lang="en-US"/>
        </a:p>
      </dgm:t>
    </dgm:pt>
    <dgm:pt modelId="{5AD46CCF-A097-4AFA-8B97-60E62D331064}" type="pres">
      <dgm:prSet presAssocID="{558A5FE3-FFB1-4013-B5AE-145B366DBBFF}" presName="Child4" presStyleLbl="revTx" presStyleIdx="3" presStyleCnt="4">
        <dgm:presLayoutVars>
          <dgm:chMax val="0"/>
          <dgm:chPref val="0"/>
          <dgm:bulletEnabled val="1"/>
        </dgm:presLayoutVars>
      </dgm:prSet>
      <dgm:spPr/>
      <dgm:t>
        <a:bodyPr/>
        <a:lstStyle/>
        <a:p>
          <a:endParaRPr lang="en-US"/>
        </a:p>
      </dgm:t>
    </dgm:pt>
  </dgm:ptLst>
  <dgm:cxnLst>
    <dgm:cxn modelId="{4D5A700A-6AC5-41DA-B7E5-9AFFD9080EA5}" srcId="{26AD8D32-C56C-4980-850C-DC69C4892B28}" destId="{82CD38E1-EC27-422D-9D6B-392F8A137950}" srcOrd="2" destOrd="0" parTransId="{C168279D-2B8E-4488-A908-B601185DF5F1}" sibTransId="{E92536D9-CB6C-4204-8046-5D23D48C0ED9}"/>
    <dgm:cxn modelId="{3231BF1F-B335-4656-92AC-0FEBC409F84A}" srcId="{26AD8D32-C56C-4980-850C-DC69C4892B28}" destId="{F55EE0D2-A650-4C11-B640-D15EFFB4538E}" srcOrd="4" destOrd="0" parTransId="{F19545E2-5051-415A-A00F-5E98C6E0D9E1}" sibTransId="{7C6BA8BE-0A15-466C-AEC9-44CBF8A79B89}"/>
    <dgm:cxn modelId="{C646CFAF-BA98-4C7D-8AB1-91B4B5109ACF}" type="presOf" srcId="{82CD38E1-EC27-422D-9D6B-392F8A137950}" destId="{C2D51FE9-6FA4-4E99-8452-56BFC1310C1F}" srcOrd="0" destOrd="0" presId="urn:microsoft.com/office/officeart/2011/layout/RadialPictureList"/>
    <dgm:cxn modelId="{9B8F8172-8218-4B82-976C-679F83457CD6}" type="presOf" srcId="{0D8CAACA-BF36-4C5C-B599-DB1E3FF22A42}" destId="{6559FDFF-EA79-4F99-8F46-4E8EAFC09E96}" srcOrd="0" destOrd="0" presId="urn:microsoft.com/office/officeart/2011/layout/RadialPictureList"/>
    <dgm:cxn modelId="{41B0BBEF-CBAC-4BAF-AC6B-3B6DCA52F86D}" type="presOf" srcId="{558A5FE3-FFB1-4013-B5AE-145B366DBBFF}" destId="{5AD46CCF-A097-4AFA-8B97-60E62D331064}" srcOrd="0" destOrd="0" presId="urn:microsoft.com/office/officeart/2011/layout/RadialPictureList"/>
    <dgm:cxn modelId="{25EFDFEF-5285-463D-993B-5E844E88D23E}" type="presOf" srcId="{9606AEFC-D8E6-42D7-B7DE-5D7D42EF5222}" destId="{43CA0FC8-ACBF-45D8-B79E-DCF2FD9385B1}" srcOrd="0" destOrd="0" presId="urn:microsoft.com/office/officeart/2011/layout/RadialPictureList"/>
    <dgm:cxn modelId="{69A3D857-85BA-4AD5-B044-9B0E7696F2B3}" srcId="{26AD8D32-C56C-4980-850C-DC69C4892B28}" destId="{558A5FE3-FFB1-4013-B5AE-145B366DBBFF}" srcOrd="3" destOrd="0" parTransId="{C79672BA-A7E7-4F5A-8F2C-F0C406042A15}" sibTransId="{12A4E434-7C8A-402B-8E33-D8406C66F843}"/>
    <dgm:cxn modelId="{7E6229FB-D826-4E3B-92F9-69B802639F49}" srcId="{836BFCF9-F2E0-4795-99AB-31ACE8998766}" destId="{26AD8D32-C56C-4980-850C-DC69C4892B28}" srcOrd="0" destOrd="0" parTransId="{340CB7E2-4547-47C2-848C-F63481D9B6E1}" sibTransId="{BF6068FF-4A67-471C-A015-B52A93B1B8F2}"/>
    <dgm:cxn modelId="{5C214378-5A8B-47B5-B0E3-290A52061309}" type="presOf" srcId="{26AD8D32-C56C-4980-850C-DC69C4892B28}" destId="{12BD146B-5935-44F1-AB5C-AEABE9945A10}" srcOrd="0" destOrd="0" presId="urn:microsoft.com/office/officeart/2011/layout/RadialPictureList"/>
    <dgm:cxn modelId="{8331BD0D-8D7B-43CB-9A1C-DE2002E42165}" type="presOf" srcId="{836BFCF9-F2E0-4795-99AB-31ACE8998766}" destId="{9B2DB187-F7AF-4845-A6E3-F2653CD0143A}" srcOrd="0" destOrd="0" presId="urn:microsoft.com/office/officeart/2011/layout/RadialPictureList"/>
    <dgm:cxn modelId="{7201E81D-DBFB-4213-ADB1-197110D2CEA2}" srcId="{26AD8D32-C56C-4980-850C-DC69C4892B28}" destId="{9606AEFC-D8E6-42D7-B7DE-5D7D42EF5222}" srcOrd="0" destOrd="0" parTransId="{384C8FC6-CA5F-400A-969D-E10282A79CE7}" sibTransId="{3AE7BF18-328B-4498-872A-849278FAE493}"/>
    <dgm:cxn modelId="{F71BCBCB-77FB-4FA2-A599-4A294A34819A}" srcId="{26AD8D32-C56C-4980-850C-DC69C4892B28}" destId="{1B30DD95-2358-451D-8A39-059F4B30A8DE}" srcOrd="5" destOrd="0" parTransId="{56ECB111-A0A5-4294-B5EB-98954BCFCFAC}" sibTransId="{51BB1037-8C5F-44E2-B84D-93A3AC585F47}"/>
    <dgm:cxn modelId="{3586777C-8EDB-4AAA-A75C-9CF4C2E15B5D}" srcId="{26AD8D32-C56C-4980-850C-DC69C4892B28}" destId="{0D8CAACA-BF36-4C5C-B599-DB1E3FF22A42}" srcOrd="1" destOrd="0" parTransId="{8A1DAF5B-BA77-4D53-8058-B198C6A2CC3F}" sibTransId="{E3025B12-D8A5-4D99-93C7-8036D29BE402}"/>
    <dgm:cxn modelId="{DD2965D3-674B-4422-ACCF-4FDB04161613}" type="presParOf" srcId="{9B2DB187-F7AF-4845-A6E3-F2653CD0143A}" destId="{12BD146B-5935-44F1-AB5C-AEABE9945A10}" srcOrd="0" destOrd="0" presId="urn:microsoft.com/office/officeart/2011/layout/RadialPictureList"/>
    <dgm:cxn modelId="{5A532FE3-D086-4511-A12A-0889EE733130}" type="presParOf" srcId="{9B2DB187-F7AF-4845-A6E3-F2653CD0143A}" destId="{86E76941-FCCA-4576-9F26-B18E11C81996}" srcOrd="1" destOrd="0" presId="urn:microsoft.com/office/officeart/2011/layout/RadialPictureList"/>
    <dgm:cxn modelId="{C83398B3-278B-4B9B-AF9F-FA3D625EE0D4}" type="presParOf" srcId="{9B2DB187-F7AF-4845-A6E3-F2653CD0143A}" destId="{957BB134-76A4-4C89-A8B1-3E8B874FBBA3}" srcOrd="2" destOrd="0" presId="urn:microsoft.com/office/officeart/2011/layout/RadialPictureList"/>
    <dgm:cxn modelId="{F5DED4AF-FBE6-4F94-AAEE-3050414AA9A4}" type="presParOf" srcId="{9B2DB187-F7AF-4845-A6E3-F2653CD0143A}" destId="{43CA0FC8-ACBF-45D8-B79E-DCF2FD9385B1}" srcOrd="3" destOrd="0" presId="urn:microsoft.com/office/officeart/2011/layout/RadialPictureList"/>
    <dgm:cxn modelId="{12F9D40C-0CBD-45DF-82BE-C02EEEA64DFC}" type="presParOf" srcId="{9B2DB187-F7AF-4845-A6E3-F2653CD0143A}" destId="{F2A4F006-C0A3-4283-AC60-2E51A364C18B}" srcOrd="4" destOrd="0" presId="urn:microsoft.com/office/officeart/2011/layout/RadialPictureList"/>
    <dgm:cxn modelId="{0FA98E0F-4556-4219-BAC5-77DFFCE31935}" type="presParOf" srcId="{F2A4F006-C0A3-4283-AC60-2E51A364C18B}" destId="{F272475E-2187-45F4-9674-8AF398196C54}" srcOrd="0" destOrd="0" presId="urn:microsoft.com/office/officeart/2011/layout/RadialPictureList"/>
    <dgm:cxn modelId="{EC86261A-68ED-4C00-A751-3505FF655CFA}" type="presParOf" srcId="{9B2DB187-F7AF-4845-A6E3-F2653CD0143A}" destId="{6559FDFF-EA79-4F99-8F46-4E8EAFC09E96}" srcOrd="5" destOrd="0" presId="urn:microsoft.com/office/officeart/2011/layout/RadialPictureList"/>
    <dgm:cxn modelId="{1D6F0729-2800-47D2-9393-31848C88FF1A}" type="presParOf" srcId="{9B2DB187-F7AF-4845-A6E3-F2653CD0143A}" destId="{F3391F03-E1A0-4ED2-B4CA-A354E53ACAC0}" srcOrd="6" destOrd="0" presId="urn:microsoft.com/office/officeart/2011/layout/RadialPictureList"/>
    <dgm:cxn modelId="{0F7D8F18-D2CE-4C09-92FA-524719D91BE1}" type="presParOf" srcId="{F3391F03-E1A0-4ED2-B4CA-A354E53ACAC0}" destId="{D7F7E8B4-6503-4038-B69B-B8D971CF1BC0}" srcOrd="0" destOrd="0" presId="urn:microsoft.com/office/officeart/2011/layout/RadialPictureList"/>
    <dgm:cxn modelId="{6A1446D3-0AEF-4A1F-A6A6-D123932B9941}" type="presParOf" srcId="{9B2DB187-F7AF-4845-A6E3-F2653CD0143A}" destId="{C2D51FE9-6FA4-4E99-8452-56BFC1310C1F}" srcOrd="7" destOrd="0" presId="urn:microsoft.com/office/officeart/2011/layout/RadialPictureList"/>
    <dgm:cxn modelId="{C7F77B0A-9B26-4BA8-A209-B4EB4494E489}" type="presParOf" srcId="{9B2DB187-F7AF-4845-A6E3-F2653CD0143A}" destId="{04E955AE-5E82-491B-B613-A0BDB2FFDC3F}" srcOrd="8" destOrd="0" presId="urn:microsoft.com/office/officeart/2011/layout/RadialPictureList"/>
    <dgm:cxn modelId="{12BA0B42-EA45-4C33-84DF-C9A494D7204C}" type="presParOf" srcId="{04E955AE-5E82-491B-B613-A0BDB2FFDC3F}" destId="{F81A2798-AFF8-4423-970C-8390BFC01924}" srcOrd="0" destOrd="0" presId="urn:microsoft.com/office/officeart/2011/layout/RadialPictureList"/>
    <dgm:cxn modelId="{A5075B86-A371-4E6E-9865-35630CACBB56}" type="presParOf" srcId="{9B2DB187-F7AF-4845-A6E3-F2653CD0143A}" destId="{5AD46CCF-A097-4AFA-8B97-60E62D331064}"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D146B-5935-44F1-AB5C-AEABE9945A10}">
      <dsp:nvSpPr>
        <dsp:cNvPr id="0" name=""/>
        <dsp:cNvSpPr/>
      </dsp:nvSpPr>
      <dsp:spPr>
        <a:xfrm>
          <a:off x="1039038" y="1332449"/>
          <a:ext cx="2015355" cy="201517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Tools and Technologies</a:t>
          </a:r>
          <a:endParaRPr lang="en-US" sz="1700" kern="1200" dirty="0"/>
        </a:p>
      </dsp:txBody>
      <dsp:txXfrm>
        <a:off x="1334180" y="1627565"/>
        <a:ext cx="1425071" cy="1424943"/>
      </dsp:txXfrm>
    </dsp:sp>
    <dsp:sp modelId="{86E76941-FCCA-4576-9F26-B18E11C81996}">
      <dsp:nvSpPr>
        <dsp:cNvPr id="0" name=""/>
        <dsp:cNvSpPr/>
      </dsp:nvSpPr>
      <dsp:spPr>
        <a:xfrm>
          <a:off x="0" y="211833"/>
          <a:ext cx="4062071" cy="4234308"/>
        </a:xfrm>
        <a:prstGeom prst="blockArc">
          <a:avLst>
            <a:gd name="adj1" fmla="val 16509444"/>
            <a:gd name="adj2" fmla="val 5088054"/>
            <a:gd name="adj3" fmla="val 524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7BB134-76A4-4C89-A8B1-3E8B874FBBA3}">
      <dsp:nvSpPr>
        <dsp:cNvPr id="0" name=""/>
        <dsp:cNvSpPr/>
      </dsp:nvSpPr>
      <dsp:spPr>
        <a:xfrm>
          <a:off x="2514756" y="45628"/>
          <a:ext cx="1079866" cy="10796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CA0FC8-ACBF-45D8-B79E-DCF2FD9385B1}">
      <dsp:nvSpPr>
        <dsp:cNvPr id="0" name=""/>
        <dsp:cNvSpPr/>
      </dsp:nvSpPr>
      <dsp:spPr>
        <a:xfrm>
          <a:off x="3642827" y="59440"/>
          <a:ext cx="1513626" cy="104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200" b="1" kern="1200" dirty="0" smtClean="0"/>
            <a:t>Programming Language </a:t>
          </a:r>
          <a:br>
            <a:rPr lang="en-US" sz="1200" b="1" kern="1200" dirty="0" smtClean="0"/>
          </a:br>
          <a:r>
            <a:rPr lang="en-US" sz="1200" kern="1200" dirty="0" smtClean="0"/>
            <a:t> - pyothn3</a:t>
          </a:r>
          <a:br>
            <a:rPr lang="en-US" sz="1200" kern="1200" dirty="0" smtClean="0"/>
          </a:br>
          <a:endParaRPr lang="en-US" sz="1200" kern="1200" dirty="0"/>
        </a:p>
      </dsp:txBody>
      <dsp:txXfrm>
        <a:off x="3642827" y="59440"/>
        <a:ext cx="1513626" cy="1045110"/>
      </dsp:txXfrm>
    </dsp:sp>
    <dsp:sp modelId="{F272475E-2187-45F4-9674-8AF398196C54}">
      <dsp:nvSpPr>
        <dsp:cNvPr id="0" name=""/>
        <dsp:cNvSpPr/>
      </dsp:nvSpPr>
      <dsp:spPr>
        <a:xfrm>
          <a:off x="3312378" y="1051144"/>
          <a:ext cx="1079866" cy="1079640"/>
        </a:xfrm>
        <a:prstGeom prst="ellipse">
          <a:avLst/>
        </a:prstGeom>
        <a:blipFill>
          <a:blip xmlns:r="http://schemas.openxmlformats.org/officeDocument/2006/relationships" r:embed="rId2" cstate="hqprint">
            <a:extLst>
              <a:ext uri="{28A0092B-C50C-407E-A947-70E740481C1C}">
                <a14:useLocalDpi xmlns:a14="http://schemas.microsoft.com/office/drawing/2010/main" val="0"/>
              </a:ext>
            </a:extLst>
          </a:blip>
          <a:srcRect/>
          <a:stretch>
            <a:fillRect t="-4000" b="-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59FDFF-EA79-4F99-8F46-4E8EAFC09E96}">
      <dsp:nvSpPr>
        <dsp:cNvPr id="0" name=""/>
        <dsp:cNvSpPr/>
      </dsp:nvSpPr>
      <dsp:spPr>
        <a:xfrm>
          <a:off x="4471532" y="1070021"/>
          <a:ext cx="1445541" cy="104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200" b="1" kern="1200" dirty="0" smtClean="0"/>
            <a:t>Programming framework </a:t>
          </a:r>
          <a:br>
            <a:rPr lang="en-US" sz="1200" b="1" kern="1200" dirty="0" smtClean="0"/>
          </a:br>
          <a:r>
            <a:rPr lang="en-US" sz="1200" kern="1200" dirty="0" smtClean="0"/>
            <a:t>-</a:t>
          </a:r>
          <a:r>
            <a:rPr lang="en-US" sz="1200" kern="1200" dirty="0" err="1" smtClean="0"/>
            <a:t>Tensorflow</a:t>
          </a:r>
          <a:r>
            <a:rPr lang="en-US" sz="1200" kern="1200" dirty="0" smtClean="0"/>
            <a:t>, </a:t>
          </a:r>
          <a:r>
            <a:rPr lang="en-US" sz="1200" kern="1200" dirty="0" err="1" smtClean="0"/>
            <a:t>Numpy</a:t>
          </a:r>
          <a:r>
            <a:rPr lang="en-US" sz="1200" kern="1200" dirty="0" smtClean="0"/>
            <a:t>, Pandas</a:t>
          </a:r>
          <a:endParaRPr lang="en-US" sz="1200" kern="1200" dirty="0"/>
        </a:p>
      </dsp:txBody>
      <dsp:txXfrm>
        <a:off x="4471532" y="1070021"/>
        <a:ext cx="1445541" cy="1045110"/>
      </dsp:txXfrm>
    </dsp:sp>
    <dsp:sp modelId="{D7F7E8B4-6503-4038-B69B-B8D971CF1BC0}">
      <dsp:nvSpPr>
        <dsp:cNvPr id="0" name=""/>
        <dsp:cNvSpPr/>
      </dsp:nvSpPr>
      <dsp:spPr>
        <a:xfrm>
          <a:off x="3398755" y="2618962"/>
          <a:ext cx="898826" cy="900700"/>
        </a:xfrm>
        <a:prstGeom prst="ellipse">
          <a:avLst/>
        </a:prstGeom>
        <a:blipFill>
          <a:blip xmlns:r="http://schemas.openxmlformats.org/officeDocument/2006/relationships" r:embed="rId3" cstate="hqprint">
            <a:extLst>
              <a:ext uri="{28A0092B-C50C-407E-A947-70E740481C1C}">
                <a14:useLocalDpi xmlns:a14="http://schemas.microsoft.com/office/drawing/2010/main" val="0"/>
              </a:ext>
            </a:extLst>
          </a:blip>
          <a:srcRect/>
          <a:stretch>
            <a:fillRect t="-8000" b="-8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D51FE9-6FA4-4E99-8452-56BFC1310C1F}">
      <dsp:nvSpPr>
        <dsp:cNvPr id="0" name=""/>
        <dsp:cNvSpPr/>
      </dsp:nvSpPr>
      <dsp:spPr>
        <a:xfrm>
          <a:off x="4471532" y="2546987"/>
          <a:ext cx="1445541" cy="104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200" b="1" kern="1200" dirty="0" smtClean="0"/>
            <a:t>IDE</a:t>
          </a:r>
          <a:r>
            <a:rPr lang="en-US" sz="1200" kern="1200" dirty="0" smtClean="0"/>
            <a:t/>
          </a:r>
          <a:br>
            <a:rPr lang="en-US" sz="1200" kern="1200" dirty="0" smtClean="0"/>
          </a:br>
          <a:r>
            <a:rPr lang="en-US" sz="1200" kern="1200" dirty="0" smtClean="0"/>
            <a:t>- </a:t>
          </a:r>
          <a:r>
            <a:rPr lang="en-US" sz="1200" kern="1200" dirty="0" err="1" smtClean="0"/>
            <a:t>Jupyter</a:t>
          </a:r>
          <a:r>
            <a:rPr lang="en-US" sz="1200" kern="1200" dirty="0" smtClean="0"/>
            <a:t>-notebook</a:t>
          </a:r>
          <a:br>
            <a:rPr lang="en-US" sz="1200" kern="1200" dirty="0" smtClean="0"/>
          </a:br>
          <a:r>
            <a:rPr lang="en-US" sz="1200" kern="1200" dirty="0" smtClean="0"/>
            <a:t>- Google </a:t>
          </a:r>
          <a:r>
            <a:rPr lang="en-US" sz="1200" kern="1200" dirty="0" err="1" smtClean="0"/>
            <a:t>Colab</a:t>
          </a:r>
          <a:r>
            <a:rPr lang="en-US" sz="1200" kern="1200" dirty="0" smtClean="0"/>
            <a:t/>
          </a:r>
          <a:br>
            <a:rPr lang="en-US" sz="1200" kern="1200" dirty="0" smtClean="0"/>
          </a:br>
          <a:r>
            <a:rPr lang="en-US" sz="1200" kern="1200" dirty="0" smtClean="0"/>
            <a:t>- </a:t>
          </a:r>
          <a:r>
            <a:rPr lang="en-US" sz="1200" kern="1200" dirty="0" err="1" smtClean="0"/>
            <a:t>Kaggle</a:t>
          </a:r>
          <a:r>
            <a:rPr lang="en-US" sz="1200" kern="1200" dirty="0" smtClean="0"/>
            <a:t> Notebook</a:t>
          </a:r>
          <a:endParaRPr lang="en-US" sz="1200" kern="1200" dirty="0"/>
        </a:p>
      </dsp:txBody>
      <dsp:txXfrm>
        <a:off x="4471532" y="2546987"/>
        <a:ext cx="1445541" cy="1045110"/>
      </dsp:txXfrm>
    </dsp:sp>
    <dsp:sp modelId="{F81A2798-AFF8-4423-970C-8390BFC01924}">
      <dsp:nvSpPr>
        <dsp:cNvPr id="0" name=""/>
        <dsp:cNvSpPr/>
      </dsp:nvSpPr>
      <dsp:spPr>
        <a:xfrm>
          <a:off x="2565180" y="3620574"/>
          <a:ext cx="979017" cy="978488"/>
        </a:xfrm>
        <a:prstGeom prst="ellipse">
          <a:avLst/>
        </a:prstGeom>
        <a:blipFill>
          <a:blip xmlns:r="http://schemas.openxmlformats.org/officeDocument/2006/relationships" r:embed="rId4" cstate="hqprint">
            <a:extLst>
              <a:ext uri="{28A0092B-C50C-407E-A947-70E740481C1C}">
                <a14:useLocalDpi xmlns:a14="http://schemas.microsoft.com/office/drawing/2010/main" val="0"/>
              </a:ext>
            </a:extLst>
          </a:blip>
          <a:srcRect/>
          <a:stretch>
            <a:fillRect l="-36000" r="-36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D46CCF-A097-4AFA-8B97-60E62D331064}">
      <dsp:nvSpPr>
        <dsp:cNvPr id="0" name=""/>
        <dsp:cNvSpPr/>
      </dsp:nvSpPr>
      <dsp:spPr>
        <a:xfrm>
          <a:off x="3676869" y="3592097"/>
          <a:ext cx="1445541" cy="104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10000"/>
            </a:spcAft>
          </a:pPr>
          <a:r>
            <a:rPr lang="en-US" sz="1200" b="1" kern="1200" dirty="0" smtClean="0"/>
            <a:t>Source code management </a:t>
          </a:r>
          <a:r>
            <a:rPr lang="en-US" sz="1200" kern="1200" dirty="0" smtClean="0"/>
            <a:t/>
          </a:r>
          <a:br>
            <a:rPr lang="en-US" sz="1200" kern="1200" dirty="0" smtClean="0"/>
          </a:br>
          <a:r>
            <a:rPr lang="en-US" sz="1200" kern="1200" dirty="0" smtClean="0"/>
            <a:t>- </a:t>
          </a:r>
          <a:r>
            <a:rPr lang="en-US" sz="1200" kern="1200" dirty="0" err="1" smtClean="0"/>
            <a:t>Git</a:t>
          </a:r>
          <a:endParaRPr lang="en-US" sz="1200" kern="1200" dirty="0"/>
        </a:p>
      </dsp:txBody>
      <dsp:txXfrm>
        <a:off x="3676869" y="3592097"/>
        <a:ext cx="1445541" cy="1045110"/>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99727D-FDE7-4C14-AD18-5546E065BEC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227281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99727D-FDE7-4C14-AD18-5546E065BEC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255579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99727D-FDE7-4C14-AD18-5546E065BEC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52F6A3-B871-4909-828C-425F0F0F5BB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2056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999727D-FDE7-4C14-AD18-5546E065BEC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1280067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999727D-FDE7-4C14-AD18-5546E065BEC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2F6A3-B871-4909-828C-425F0F0F5BB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4020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999727D-FDE7-4C14-AD18-5546E065BEC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1511388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99727D-FDE7-4C14-AD18-5546E065BEC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4130255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99727D-FDE7-4C14-AD18-5546E065BEC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195559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99727D-FDE7-4C14-AD18-5546E065BEC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268319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99727D-FDE7-4C14-AD18-5546E065BEC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348143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99727D-FDE7-4C14-AD18-5546E065BEC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248065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99727D-FDE7-4C14-AD18-5546E065BECE}"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91823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99727D-FDE7-4C14-AD18-5546E065BECE}"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301898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9727D-FDE7-4C14-AD18-5546E065BECE}"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180008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99727D-FDE7-4C14-AD18-5546E065BEC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134529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99727D-FDE7-4C14-AD18-5546E065BEC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2F6A3-B871-4909-828C-425F0F0F5BBE}" type="slidenum">
              <a:rPr lang="en-IN" smtClean="0"/>
              <a:t>‹#›</a:t>
            </a:fld>
            <a:endParaRPr lang="en-IN"/>
          </a:p>
        </p:txBody>
      </p:sp>
    </p:spTree>
    <p:extLst>
      <p:ext uri="{BB962C8B-B14F-4D97-AF65-F5344CB8AC3E}">
        <p14:creationId xmlns:p14="http://schemas.microsoft.com/office/powerpoint/2010/main" val="360856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99727D-FDE7-4C14-AD18-5546E065BECE}" type="datetimeFigureOut">
              <a:rPr lang="en-IN" smtClean="0"/>
              <a:t>20-02-2024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52F6A3-B871-4909-828C-425F0F0F5BBE}" type="slidenum">
              <a:rPr lang="en-IN" smtClean="0"/>
              <a:t>‹#›</a:t>
            </a:fld>
            <a:endParaRPr lang="en-IN"/>
          </a:p>
        </p:txBody>
      </p:sp>
    </p:spTree>
    <p:extLst>
      <p:ext uri="{BB962C8B-B14F-4D97-AF65-F5344CB8AC3E}">
        <p14:creationId xmlns:p14="http://schemas.microsoft.com/office/powerpoint/2010/main" val="2913257055"/>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11.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F1B4-AD1D-C986-DAA3-2D6811DE7088}"/>
              </a:ext>
            </a:extLst>
          </p:cNvPr>
          <p:cNvSpPr>
            <a:spLocks noGrp="1"/>
          </p:cNvSpPr>
          <p:nvPr>
            <p:ph type="ctrTitle"/>
          </p:nvPr>
        </p:nvSpPr>
        <p:spPr>
          <a:xfrm>
            <a:off x="1262104" y="2165875"/>
            <a:ext cx="10394880" cy="1207900"/>
          </a:xfrm>
        </p:spPr>
        <p:txBody>
          <a:bodyPr>
            <a:noAutofit/>
          </a:bodyPr>
          <a:lstStyle/>
          <a:p>
            <a:pPr algn="l"/>
            <a: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Summarization and Sentiment Analysis </a:t>
            </a:r>
            <a:b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On Hindi and English Language</a:t>
            </a:r>
            <a:endParaRPr lang="en-IN"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a:extLst>
              <a:ext uri="{FF2B5EF4-FFF2-40B4-BE49-F238E27FC236}">
                <a16:creationId xmlns:a16="http://schemas.microsoft.com/office/drawing/2014/main" id="{84D618AC-6473-105F-797D-76E26FDB81AA}"/>
              </a:ext>
            </a:extLst>
          </p:cNvPr>
          <p:cNvSpPr>
            <a:spLocks noGrp="1"/>
          </p:cNvSpPr>
          <p:nvPr>
            <p:ph type="subTitle" idx="1"/>
          </p:nvPr>
        </p:nvSpPr>
        <p:spPr>
          <a:xfrm>
            <a:off x="1759531" y="3484727"/>
            <a:ext cx="5015344" cy="3165455"/>
          </a:xfrm>
        </p:spPr>
        <p:txBody>
          <a:bodyPr>
            <a:normAutofit/>
          </a:bodyPr>
          <a:lstStyle/>
          <a:p>
            <a:pPr algn="ctr"/>
            <a:r>
              <a:rPr lang="en-US" sz="1400" i="1" dirty="0" smtClean="0">
                <a:ln w="0"/>
                <a:solidFill>
                  <a:schemeClr val="tx1"/>
                </a:solidFill>
                <a:cs typeface="Arial" panose="020B0604020202020204" pitchFamily="34" charset="0"/>
              </a:rPr>
              <a:t>BY</a:t>
            </a:r>
            <a:r>
              <a:rPr lang="en-US" sz="1400" i="1" dirty="0">
                <a:ln w="0"/>
                <a:solidFill>
                  <a:schemeClr val="tx1"/>
                </a:solidFill>
                <a:cs typeface="Arial" panose="020B0604020202020204" pitchFamily="34" charset="0"/>
              </a:rPr>
              <a:t>:-</a:t>
            </a:r>
          </a:p>
          <a:p>
            <a:pPr algn="ctr"/>
            <a:r>
              <a:rPr lang="en-IN" sz="2000" b="1" i="1" dirty="0">
                <a:solidFill>
                  <a:schemeClr val="tx1"/>
                </a:solidFill>
                <a:cs typeface="Arial" panose="020B0604020202020204" pitchFamily="34" charset="0"/>
              </a:rPr>
              <a:t>Vishal Jagadale </a:t>
            </a:r>
            <a:r>
              <a:rPr lang="en-IN" sz="1600" i="1" dirty="0">
                <a:solidFill>
                  <a:schemeClr val="tx1"/>
                </a:solidFill>
                <a:cs typeface="Arial" panose="020B0604020202020204" pitchFamily="34" charset="0"/>
              </a:rPr>
              <a:t>(230940128014) </a:t>
            </a:r>
            <a:endParaRPr lang="en-IN" sz="2000" i="1" dirty="0" smtClean="0">
              <a:solidFill>
                <a:schemeClr val="tx1"/>
              </a:solidFill>
              <a:cs typeface="Arial" panose="020B0604020202020204" pitchFamily="34" charset="0"/>
            </a:endParaRPr>
          </a:p>
          <a:p>
            <a:pPr algn="ctr"/>
            <a:r>
              <a:rPr lang="en-IN" sz="2000" b="1" i="1" dirty="0" smtClean="0">
                <a:solidFill>
                  <a:schemeClr val="tx1"/>
                </a:solidFill>
                <a:cs typeface="Arial" panose="020B0604020202020204" pitchFamily="34" charset="0"/>
              </a:rPr>
              <a:t>Pooja </a:t>
            </a:r>
            <a:r>
              <a:rPr lang="en-IN" sz="2000" b="1" i="1" dirty="0">
                <a:solidFill>
                  <a:schemeClr val="tx1"/>
                </a:solidFill>
                <a:cs typeface="Arial" panose="020B0604020202020204" pitchFamily="34" charset="0"/>
              </a:rPr>
              <a:t>Patil </a:t>
            </a:r>
            <a:r>
              <a:rPr lang="en-IN" sz="1600" i="1" dirty="0">
                <a:solidFill>
                  <a:schemeClr val="tx1"/>
                </a:solidFill>
                <a:cs typeface="Arial" panose="020B0604020202020204" pitchFamily="34" charset="0"/>
              </a:rPr>
              <a:t>(230940128017)</a:t>
            </a:r>
          </a:p>
          <a:p>
            <a:pPr algn="ctr"/>
            <a:r>
              <a:rPr lang="en-IN" sz="2000" b="1" i="1" dirty="0">
                <a:solidFill>
                  <a:schemeClr val="tx1"/>
                </a:solidFill>
                <a:cs typeface="Arial" panose="020B0604020202020204" pitchFamily="34" charset="0"/>
              </a:rPr>
              <a:t>Suhas Kolekar </a:t>
            </a:r>
            <a:r>
              <a:rPr lang="en-IN" sz="1600" i="1" dirty="0">
                <a:solidFill>
                  <a:schemeClr val="tx1"/>
                </a:solidFill>
                <a:cs typeface="Arial" panose="020B0604020202020204" pitchFamily="34" charset="0"/>
              </a:rPr>
              <a:t>(230940128030)</a:t>
            </a:r>
          </a:p>
          <a:p>
            <a:pPr algn="ctr"/>
            <a:r>
              <a:rPr lang="en-IN" sz="2000" b="1" i="1" dirty="0" smtClean="0">
                <a:solidFill>
                  <a:schemeClr val="tx1"/>
                </a:solidFill>
                <a:cs typeface="Arial" panose="020B0604020202020204" pitchFamily="34" charset="0"/>
              </a:rPr>
              <a:t>Madan </a:t>
            </a:r>
            <a:r>
              <a:rPr lang="en-IN" sz="2000" b="1" i="1" dirty="0">
                <a:solidFill>
                  <a:schemeClr val="tx1"/>
                </a:solidFill>
                <a:cs typeface="Arial" panose="020B0604020202020204" pitchFamily="34" charset="0"/>
              </a:rPr>
              <a:t>Vaka </a:t>
            </a:r>
            <a:r>
              <a:rPr lang="en-IN" sz="1600" i="1" dirty="0">
                <a:solidFill>
                  <a:schemeClr val="tx1"/>
                </a:solidFill>
                <a:cs typeface="Arial" panose="020B0604020202020204" pitchFamily="34" charset="0"/>
              </a:rPr>
              <a:t>(230940128034)</a:t>
            </a:r>
          </a:p>
          <a:p>
            <a:pPr algn="ctr"/>
            <a:r>
              <a:rPr lang="en-IN" sz="2000" b="1" i="1" dirty="0" smtClean="0">
                <a:solidFill>
                  <a:schemeClr val="tx1"/>
                </a:solidFill>
                <a:cs typeface="Arial" panose="020B0604020202020204" pitchFamily="34" charset="0"/>
              </a:rPr>
              <a:t>Pooja </a:t>
            </a:r>
            <a:r>
              <a:rPr lang="en-IN" sz="2000" b="1" i="1" dirty="0">
                <a:solidFill>
                  <a:schemeClr val="tx1"/>
                </a:solidFill>
                <a:cs typeface="Arial" panose="020B0604020202020204" pitchFamily="34" charset="0"/>
              </a:rPr>
              <a:t>Pawar </a:t>
            </a:r>
            <a:r>
              <a:rPr lang="en-IN" sz="1600" i="1" dirty="0">
                <a:solidFill>
                  <a:schemeClr val="tx1"/>
                </a:solidFill>
                <a:cs typeface="Arial" panose="020B0604020202020204" pitchFamily="34" charset="0"/>
              </a:rPr>
              <a:t>(230940128018</a:t>
            </a:r>
            <a:r>
              <a:rPr lang="en-IN" sz="1600" i="1" dirty="0" smtClean="0">
                <a:solidFill>
                  <a:schemeClr val="tx1"/>
                </a:solidFill>
                <a:cs typeface="Arial" panose="020B0604020202020204" pitchFamily="34" charset="0"/>
              </a:rPr>
              <a:t>)</a:t>
            </a:r>
            <a:endParaRPr lang="en-IN" sz="1600" i="1" dirty="0">
              <a:solidFill>
                <a:schemeClr val="tx1"/>
              </a:solidFill>
              <a:cs typeface="Arial" panose="020B0604020202020204" pitchFamily="34" charset="0"/>
            </a:endParaRPr>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a:ext>
            </a:extLst>
          </a:blip>
          <a:srcRect l="22056" r="22353"/>
          <a:stretch/>
        </p:blipFill>
        <p:spPr>
          <a:xfrm>
            <a:off x="5311696" y="214790"/>
            <a:ext cx="2067375" cy="1951085"/>
          </a:xfrm>
          <a:prstGeom prst="rect">
            <a:avLst/>
          </a:prstGeom>
        </p:spPr>
      </p:pic>
    </p:spTree>
    <p:extLst>
      <p:ext uri="{BB962C8B-B14F-4D97-AF65-F5344CB8AC3E}">
        <p14:creationId xmlns:p14="http://schemas.microsoft.com/office/powerpoint/2010/main" val="3871486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18" y="596401"/>
            <a:ext cx="8911687" cy="658780"/>
          </a:xfrm>
        </p:spPr>
        <p:txBody>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BART ARCHITECTURE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618" y="1637731"/>
            <a:ext cx="8898340" cy="4804012"/>
          </a:xfrm>
        </p:spPr>
      </p:pic>
    </p:spTree>
    <p:extLst>
      <p:ext uri="{BB962C8B-B14F-4D97-AF65-F5344CB8AC3E}">
        <p14:creationId xmlns:p14="http://schemas.microsoft.com/office/powerpoint/2010/main" val="1450934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134" y="242387"/>
            <a:ext cx="8911687" cy="590541"/>
          </a:xfrm>
        </p:spPr>
        <p:txBody>
          <a:bodyPr>
            <a:noAutofit/>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GPT2 ARCHITECTURE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3044" y="1009728"/>
            <a:ext cx="10658902" cy="5636524"/>
          </a:xfrm>
          <a:ln>
            <a:solidFill>
              <a:srgbClr val="002060"/>
            </a:solidFill>
          </a:ln>
        </p:spPr>
      </p:pic>
    </p:spTree>
    <p:extLst>
      <p:ext uri="{BB962C8B-B14F-4D97-AF65-F5344CB8AC3E}">
        <p14:creationId xmlns:p14="http://schemas.microsoft.com/office/powerpoint/2010/main" val="557908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021" y="568036"/>
            <a:ext cx="7348248" cy="1109156"/>
          </a:xfrm>
        </p:spPr>
        <p:txBody>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ROUGE SCORE</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2053021" y="1677192"/>
            <a:ext cx="8915400" cy="5014553"/>
          </a:xfrm>
        </p:spPr>
        <p:txBody>
          <a:bodyPr>
            <a:noAutofit/>
          </a:bodyPr>
          <a:lstStyle/>
          <a:p>
            <a:r>
              <a:rPr lang="en-US" sz="2000" dirty="0"/>
              <a:t>1. ROUGE (Recall-Oriented Understudy for Gisting Evaluation) metric is used to evaluate the performance of machine-generated summaries against human-written summaries.</a:t>
            </a:r>
          </a:p>
          <a:p>
            <a:r>
              <a:rPr lang="en-US" sz="2000" dirty="0"/>
              <a:t>2. It calculates the similarity between the generated summary and the reference summary by comparing overlapping n-grams, where n can be 1 (ROUGE-1) or 2 (ROUGE-2).</a:t>
            </a:r>
          </a:p>
          <a:p>
            <a:r>
              <a:rPr lang="en-US" sz="2000" dirty="0"/>
              <a:t>3. ROUGE-L measures the longest common subsequence, considering the order of words, providing a stricter evaluation.</a:t>
            </a:r>
          </a:p>
          <a:p>
            <a:r>
              <a:rPr lang="en-US" sz="2000" dirty="0"/>
              <a:t>4. ROUGE-1 focuses on unigrams (single words), while ROUGE-2 considers bigrams (pairs of consecutive words), both indicating the extent of overlap.</a:t>
            </a:r>
          </a:p>
          <a:p>
            <a:r>
              <a:rPr lang="en-US" sz="2000" dirty="0"/>
              <a:t>5. The higher the ROUGE score (whether ROUGE-1, ROUGE-2, or ROUGE-L), the closer the machine-generated summary aligns with the human-written summary, demonstrating better quality.</a:t>
            </a:r>
            <a:endParaRPr lang="en-IN" sz="2000" dirty="0"/>
          </a:p>
        </p:txBody>
      </p:sp>
    </p:spTree>
    <p:extLst>
      <p:ext uri="{BB962C8B-B14F-4D97-AF65-F5344CB8AC3E}">
        <p14:creationId xmlns:p14="http://schemas.microsoft.com/office/powerpoint/2010/main" val="2411165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6349" y="624110"/>
            <a:ext cx="4913705" cy="761345"/>
          </a:xfrm>
        </p:spPr>
        <p:txBody>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ROUGE SCORE RESULT</a:t>
            </a:r>
            <a:endParaRPr lang="en-IN" dirty="0"/>
          </a:p>
        </p:txBody>
      </p:sp>
      <p:sp>
        <p:nvSpPr>
          <p:cNvPr id="3" name="Text Placeholder 2"/>
          <p:cNvSpPr>
            <a:spLocks noGrp="1"/>
          </p:cNvSpPr>
          <p:nvPr>
            <p:ph type="body" idx="1"/>
          </p:nvPr>
        </p:nvSpPr>
        <p:spPr>
          <a:xfrm>
            <a:off x="2472130" y="2092035"/>
            <a:ext cx="2394627" cy="456929"/>
          </a:xfrm>
        </p:spPr>
        <p:txBody>
          <a:bodyPr/>
          <a:lstStyle/>
          <a:p>
            <a:r>
              <a:rPr lang="en-US" dirty="0" smtClean="0"/>
              <a:t>GPT – 2 model</a:t>
            </a:r>
            <a:endParaRPr lang="en-IN" dirty="0"/>
          </a:p>
        </p:txBody>
      </p:sp>
      <p:sp>
        <p:nvSpPr>
          <p:cNvPr id="5" name="Text Placeholder 4"/>
          <p:cNvSpPr>
            <a:spLocks noGrp="1"/>
          </p:cNvSpPr>
          <p:nvPr>
            <p:ph type="body" sz="quarter" idx="3"/>
          </p:nvPr>
        </p:nvSpPr>
        <p:spPr/>
        <p:txBody>
          <a:bodyPr/>
          <a:lstStyle/>
          <a:p>
            <a:r>
              <a:rPr lang="en-US" dirty="0" smtClean="0"/>
              <a:t>Facebook/</a:t>
            </a:r>
            <a:r>
              <a:rPr lang="en-US" dirty="0" err="1" smtClean="0"/>
              <a:t>bart</a:t>
            </a:r>
            <a:r>
              <a:rPr lang="en-US" dirty="0" smtClean="0"/>
              <a:t> model</a:t>
            </a:r>
            <a:endParaRPr lang="en-IN" dirty="0"/>
          </a:p>
        </p:txBody>
      </p:sp>
      <p:pic>
        <p:nvPicPr>
          <p:cNvPr id="9" name="Picture 8"/>
          <p:cNvPicPr>
            <a:picLocks noChangeAspect="1"/>
          </p:cNvPicPr>
          <p:nvPr/>
        </p:nvPicPr>
        <p:blipFill rotWithShape="1">
          <a:blip r:embed="rId2" cstate="hq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a:stretch/>
        </p:blipFill>
        <p:spPr>
          <a:xfrm>
            <a:off x="7048767" y="4690889"/>
            <a:ext cx="4779735" cy="915303"/>
          </a:xfrm>
          <a:prstGeom prst="rect">
            <a:avLst/>
          </a:prstGeom>
          <a:ln>
            <a:solidFill>
              <a:schemeClr val="tx2">
                <a:lumMod val="75000"/>
              </a:schemeClr>
            </a:solidFill>
          </a:ln>
        </p:spPr>
      </p:pic>
      <p:pic>
        <p:nvPicPr>
          <p:cNvPr id="10" name="Picture 9"/>
          <p:cNvPicPr>
            <a:picLocks noChangeAspect="1"/>
          </p:cNvPicPr>
          <p:nvPr/>
        </p:nvPicPr>
        <p:blipFill rotWithShape="1">
          <a:blip r:embed="rId4" cstate="hq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rcRect/>
          <a:stretch/>
        </p:blipFill>
        <p:spPr>
          <a:xfrm>
            <a:off x="7048767" y="3017597"/>
            <a:ext cx="4779735" cy="894070"/>
          </a:xfrm>
          <a:prstGeom prst="rect">
            <a:avLst/>
          </a:prstGeom>
          <a:ln>
            <a:solidFill>
              <a:schemeClr val="tx2">
                <a:lumMod val="75000"/>
              </a:schemeClr>
            </a:solidFill>
          </a:ln>
        </p:spPr>
      </p:pic>
      <p:cxnSp>
        <p:nvCxnSpPr>
          <p:cNvPr id="12" name="Straight Connector 11"/>
          <p:cNvCxnSpPr/>
          <p:nvPr/>
        </p:nvCxnSpPr>
        <p:spPr>
          <a:xfrm>
            <a:off x="6553202" y="1482431"/>
            <a:ext cx="0" cy="522316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6" cstate="screen">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rcRect/>
          <a:stretch/>
        </p:blipFill>
        <p:spPr>
          <a:xfrm>
            <a:off x="1277933" y="3017597"/>
            <a:ext cx="4783020" cy="894070"/>
          </a:xfrm>
          <a:prstGeom prst="rect">
            <a:avLst/>
          </a:prstGeom>
          <a:ln>
            <a:solidFill>
              <a:schemeClr val="tx2">
                <a:lumMod val="75000"/>
              </a:schemeClr>
            </a:solidFill>
          </a:ln>
        </p:spPr>
      </p:pic>
      <p:sp>
        <p:nvSpPr>
          <p:cNvPr id="11" name="TextBox 10"/>
          <p:cNvSpPr txBox="1"/>
          <p:nvPr/>
        </p:nvSpPr>
        <p:spPr>
          <a:xfrm>
            <a:off x="2472130" y="4118225"/>
            <a:ext cx="2165978" cy="369332"/>
          </a:xfrm>
          <a:prstGeom prst="rect">
            <a:avLst/>
          </a:prstGeom>
          <a:noFill/>
        </p:spPr>
        <p:txBody>
          <a:bodyPr wrap="none" rtlCol="0">
            <a:spAutoFit/>
          </a:bodyPr>
          <a:lstStyle/>
          <a:p>
            <a:r>
              <a:rPr lang="en-US" dirty="0" smtClean="0"/>
              <a:t>Before fine-tuning</a:t>
            </a:r>
            <a:endParaRPr lang="en-IN" dirty="0"/>
          </a:p>
        </p:txBody>
      </p:sp>
      <p:sp>
        <p:nvSpPr>
          <p:cNvPr id="15" name="TextBox 14"/>
          <p:cNvSpPr txBox="1"/>
          <p:nvPr/>
        </p:nvSpPr>
        <p:spPr>
          <a:xfrm>
            <a:off x="8468297" y="4118225"/>
            <a:ext cx="2165978" cy="369332"/>
          </a:xfrm>
          <a:prstGeom prst="rect">
            <a:avLst/>
          </a:prstGeom>
          <a:noFill/>
        </p:spPr>
        <p:txBody>
          <a:bodyPr wrap="none" rtlCol="0">
            <a:spAutoFit/>
          </a:bodyPr>
          <a:lstStyle/>
          <a:p>
            <a:r>
              <a:rPr lang="en-US" dirty="0" smtClean="0"/>
              <a:t>Before fine-tuning</a:t>
            </a:r>
            <a:endParaRPr lang="en-IN" dirty="0"/>
          </a:p>
        </p:txBody>
      </p:sp>
      <p:sp>
        <p:nvSpPr>
          <p:cNvPr id="16" name="TextBox 15"/>
          <p:cNvSpPr txBox="1"/>
          <p:nvPr/>
        </p:nvSpPr>
        <p:spPr>
          <a:xfrm>
            <a:off x="8468297" y="5809524"/>
            <a:ext cx="1981633" cy="369332"/>
          </a:xfrm>
          <a:prstGeom prst="rect">
            <a:avLst/>
          </a:prstGeom>
          <a:noFill/>
        </p:spPr>
        <p:txBody>
          <a:bodyPr wrap="none" rtlCol="0">
            <a:spAutoFit/>
          </a:bodyPr>
          <a:lstStyle/>
          <a:p>
            <a:r>
              <a:rPr lang="en-US" dirty="0" smtClean="0"/>
              <a:t>After fine-tuning</a:t>
            </a:r>
            <a:endParaRPr lang="en-IN" dirty="0"/>
          </a:p>
        </p:txBody>
      </p:sp>
      <p:sp>
        <p:nvSpPr>
          <p:cNvPr id="17" name="TextBox 16"/>
          <p:cNvSpPr txBox="1"/>
          <p:nvPr/>
        </p:nvSpPr>
        <p:spPr>
          <a:xfrm>
            <a:off x="2564302" y="5809524"/>
            <a:ext cx="1981633" cy="369332"/>
          </a:xfrm>
          <a:prstGeom prst="rect">
            <a:avLst/>
          </a:prstGeom>
          <a:noFill/>
        </p:spPr>
        <p:txBody>
          <a:bodyPr wrap="none" rtlCol="0">
            <a:spAutoFit/>
          </a:bodyPr>
          <a:lstStyle/>
          <a:p>
            <a:r>
              <a:rPr lang="en-US" dirty="0" smtClean="0"/>
              <a:t>After fine-tuning</a:t>
            </a:r>
            <a:endParaRPr lang="en-IN" dirty="0"/>
          </a:p>
        </p:txBody>
      </p:sp>
      <p:pic>
        <p:nvPicPr>
          <p:cNvPr id="7" name="Picture 6"/>
          <p:cNvPicPr>
            <a:picLocks noChangeAspect="1"/>
          </p:cNvPicPr>
          <p:nvPr/>
        </p:nvPicPr>
        <p:blipFill rotWithShape="1">
          <a:blip r:embed="rId8" cstate="screen">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rcRect/>
          <a:stretch/>
        </p:blipFill>
        <p:spPr>
          <a:xfrm>
            <a:off x="1277933" y="4690889"/>
            <a:ext cx="4779705" cy="915303"/>
          </a:xfrm>
          <a:prstGeom prst="rect">
            <a:avLst/>
          </a:prstGeom>
          <a:ln>
            <a:solidFill>
              <a:schemeClr val="tx2">
                <a:lumMod val="75000"/>
              </a:schemeClr>
            </a:solidFill>
          </a:ln>
        </p:spPr>
      </p:pic>
    </p:spTree>
    <p:extLst>
      <p:ext uri="{BB962C8B-B14F-4D97-AF65-F5344CB8AC3E}">
        <p14:creationId xmlns:p14="http://schemas.microsoft.com/office/powerpoint/2010/main" val="147275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11279884"/>
              </p:ext>
            </p:extLst>
          </p:nvPr>
        </p:nvGraphicFramePr>
        <p:xfrm>
          <a:off x="5526780" y="1898072"/>
          <a:ext cx="5917074" cy="4682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p:cNvSpPr>
            <a:spLocks noGrp="1"/>
          </p:cNvSpPr>
          <p:nvPr>
            <p:ph type="title"/>
          </p:nvPr>
        </p:nvSpPr>
        <p:spPr>
          <a:xfrm>
            <a:off x="4096349" y="624110"/>
            <a:ext cx="4913705" cy="761345"/>
          </a:xfrm>
        </p:spPr>
        <p:txBody>
          <a:bodyPr>
            <a:normAutofit fontScale="90000"/>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Tools and Technologies</a:t>
            </a:r>
            <a:endParaRPr lang="en-IN" dirty="0"/>
          </a:p>
        </p:txBody>
      </p:sp>
    </p:spTree>
    <p:extLst>
      <p:ext uri="{BB962C8B-B14F-4D97-AF65-F5344CB8AC3E}">
        <p14:creationId xmlns:p14="http://schemas.microsoft.com/office/powerpoint/2010/main" val="2552830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343" y="637964"/>
            <a:ext cx="8911687" cy="678217"/>
          </a:xfrm>
        </p:spPr>
        <p:txBody>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Deployment – Build image</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885103" y="1745672"/>
            <a:ext cx="3423661" cy="3810001"/>
          </a:xfrm>
        </p:spPr>
        <p:txBody>
          <a:bodyPr/>
          <a:lstStyle/>
          <a:p>
            <a:r>
              <a:rPr lang="en-GB" dirty="0"/>
              <a:t>Building the image of the fine-tuned model by using </a:t>
            </a:r>
            <a:r>
              <a:rPr lang="en-GB" dirty="0" err="1"/>
              <a:t>Dockerfile</a:t>
            </a:r>
            <a:r>
              <a:rPr lang="en-GB" dirty="0"/>
              <a:t> and running it in port 8080 of ec2 instance, t2.2x large, which provided 8 vCPUs, 32 </a:t>
            </a:r>
            <a:r>
              <a:rPr lang="en-GB" dirty="0" err="1"/>
              <a:t>GiB</a:t>
            </a:r>
            <a:r>
              <a:rPr lang="en-GB" dirty="0"/>
              <a:t> of memory, and 81 CPU credits per hour, It eradicated the error caused while installing </a:t>
            </a:r>
            <a:r>
              <a:rPr lang="en-GB" dirty="0" err="1"/>
              <a:t>PyTorch</a:t>
            </a:r>
            <a:r>
              <a:rPr lang="en-GB" dirty="0"/>
              <a:t> for t2.micro instance which is a free tier available in instances</a:t>
            </a:r>
            <a:r>
              <a:rPr lang="en-GB"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396" y="1316181"/>
            <a:ext cx="7275840" cy="5153892"/>
          </a:xfrm>
          <a:prstGeom prst="rect">
            <a:avLst/>
          </a:prstGeom>
        </p:spPr>
      </p:pic>
    </p:spTree>
    <p:extLst>
      <p:ext uri="{BB962C8B-B14F-4D97-AF65-F5344CB8AC3E}">
        <p14:creationId xmlns:p14="http://schemas.microsoft.com/office/powerpoint/2010/main" val="111959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234" y="679529"/>
            <a:ext cx="8911687" cy="692071"/>
          </a:xfrm>
        </p:spPr>
        <p:txBody>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Deployment </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Launch model</a:t>
            </a:r>
            <a:endParaRPr lang="en-IN" dirty="0"/>
          </a:p>
        </p:txBody>
      </p:sp>
      <p:sp>
        <p:nvSpPr>
          <p:cNvPr id="3" name="Content Placeholder 2"/>
          <p:cNvSpPr>
            <a:spLocks noGrp="1"/>
          </p:cNvSpPr>
          <p:nvPr>
            <p:ph idx="1"/>
          </p:nvPr>
        </p:nvSpPr>
        <p:spPr>
          <a:xfrm>
            <a:off x="552594" y="1704109"/>
            <a:ext cx="3520642" cy="4627418"/>
          </a:xfrm>
        </p:spPr>
        <p:txBody>
          <a:bodyPr/>
          <a:lstStyle/>
          <a:p>
            <a:r>
              <a:rPr lang="en-GB" dirty="0"/>
              <a:t>The Amazon Machine Image (AMI) used is Deep Learning OSS </a:t>
            </a:r>
            <a:r>
              <a:rPr lang="en-GB" dirty="0" err="1"/>
              <a:t>Nvidia</a:t>
            </a:r>
            <a:r>
              <a:rPr lang="en-GB" dirty="0"/>
              <a:t> Driver AMI GPU </a:t>
            </a:r>
            <a:r>
              <a:rPr lang="en-GB" dirty="0" err="1"/>
              <a:t>PyTorch</a:t>
            </a:r>
            <a:r>
              <a:rPr lang="en-GB" dirty="0"/>
              <a:t> 2.0.1 (Ubuntu 20.01) 20240130 for running </a:t>
            </a:r>
            <a:r>
              <a:rPr lang="en-GB" dirty="0" err="1"/>
              <a:t>PyTorch</a:t>
            </a:r>
            <a:r>
              <a:rPr lang="en-GB" dirty="0"/>
              <a:t> libraries in a sophisticated way.</a:t>
            </a:r>
            <a:endParaRPr lang="en-IN" dirty="0"/>
          </a:p>
          <a:p>
            <a:r>
              <a:rPr lang="en-GB" dirty="0"/>
              <a:t>Creating the Image of the html file to run in web address of the ec2 instance created, in which the server running through the image created by using the model was displayed.</a:t>
            </a:r>
            <a:endParaRPr lang="en-IN"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745" y="1704109"/>
            <a:ext cx="7178773" cy="4364182"/>
          </a:xfrm>
          <a:prstGeom prst="rect">
            <a:avLst/>
          </a:prstGeom>
        </p:spPr>
      </p:pic>
    </p:spTree>
    <p:extLst>
      <p:ext uri="{BB962C8B-B14F-4D97-AF65-F5344CB8AC3E}">
        <p14:creationId xmlns:p14="http://schemas.microsoft.com/office/powerpoint/2010/main" val="3790024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342186" y="1981200"/>
            <a:ext cx="5517305" cy="3435926"/>
          </a:xfrm>
          <a:prstGeom prst="rect">
            <a:avLst/>
          </a:prstGeom>
          <a:ln>
            <a:solidFill>
              <a:srgbClr val="002060"/>
            </a:solidFill>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t="11215"/>
          <a:stretch/>
        </p:blipFill>
        <p:spPr>
          <a:xfrm>
            <a:off x="574997" y="1981200"/>
            <a:ext cx="5590276" cy="3435926"/>
          </a:xfrm>
          <a:prstGeom prst="rect">
            <a:avLst/>
          </a:prstGeom>
          <a:ln>
            <a:solidFill>
              <a:srgbClr val="002060"/>
            </a:solidFill>
          </a:ln>
        </p:spPr>
      </p:pic>
      <p:sp>
        <p:nvSpPr>
          <p:cNvPr id="6" name="Title 1"/>
          <p:cNvSpPr>
            <a:spLocks noGrp="1"/>
          </p:cNvSpPr>
          <p:nvPr>
            <p:ph type="title"/>
          </p:nvPr>
        </p:nvSpPr>
        <p:spPr>
          <a:xfrm>
            <a:off x="1886343" y="637964"/>
            <a:ext cx="8911687" cy="678217"/>
          </a:xfrm>
        </p:spPr>
        <p:txBody>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Deployment – Hosting</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p:cNvSpPr txBox="1"/>
          <p:nvPr/>
        </p:nvSpPr>
        <p:spPr>
          <a:xfrm>
            <a:off x="2133600" y="5897479"/>
            <a:ext cx="1786066" cy="369332"/>
          </a:xfrm>
          <a:prstGeom prst="rect">
            <a:avLst/>
          </a:prstGeom>
          <a:noFill/>
        </p:spPr>
        <p:txBody>
          <a:bodyPr wrap="none" rtlCol="0">
            <a:spAutoFit/>
          </a:bodyPr>
          <a:lstStyle/>
          <a:p>
            <a:r>
              <a:rPr lang="en-US" dirty="0" smtClean="0"/>
              <a:t>Container run</a:t>
            </a:r>
            <a:endParaRPr lang="en-IN" dirty="0"/>
          </a:p>
        </p:txBody>
      </p:sp>
      <p:sp>
        <p:nvSpPr>
          <p:cNvPr id="8" name="TextBox 7"/>
          <p:cNvSpPr txBox="1"/>
          <p:nvPr/>
        </p:nvSpPr>
        <p:spPr>
          <a:xfrm>
            <a:off x="8207805" y="5897479"/>
            <a:ext cx="1635384" cy="369332"/>
          </a:xfrm>
          <a:prstGeom prst="rect">
            <a:avLst/>
          </a:prstGeom>
          <a:noFill/>
        </p:spPr>
        <p:txBody>
          <a:bodyPr wrap="none" rtlCol="0">
            <a:spAutoFit/>
          </a:bodyPr>
          <a:lstStyle/>
          <a:p>
            <a:r>
              <a:rPr lang="en-US" dirty="0" smtClean="0"/>
              <a:t>Live instance</a:t>
            </a:r>
            <a:endParaRPr lang="en-IN" dirty="0"/>
          </a:p>
        </p:txBody>
      </p:sp>
    </p:spTree>
    <p:extLst>
      <p:ext uri="{BB962C8B-B14F-4D97-AF65-F5344CB8AC3E}">
        <p14:creationId xmlns:p14="http://schemas.microsoft.com/office/powerpoint/2010/main" val="393691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5FAD-4870-B79A-E65E-E01923AEB045}"/>
              </a:ext>
            </a:extLst>
          </p:cNvPr>
          <p:cNvSpPr>
            <a:spLocks noGrp="1"/>
          </p:cNvSpPr>
          <p:nvPr>
            <p:ph type="title"/>
          </p:nvPr>
        </p:nvSpPr>
        <p:spPr>
          <a:xfrm>
            <a:off x="1745395" y="660080"/>
            <a:ext cx="8257935" cy="642247"/>
          </a:xfrm>
        </p:spPr>
        <p:txBody>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DE0DC4F6-04C2-487B-FC85-7D0A44A7EF41}"/>
              </a:ext>
            </a:extLst>
          </p:cNvPr>
          <p:cNvSpPr>
            <a:spLocks noGrp="1"/>
          </p:cNvSpPr>
          <p:nvPr>
            <p:ph idx="1"/>
          </p:nvPr>
        </p:nvSpPr>
        <p:spPr>
          <a:xfrm>
            <a:off x="1406662" y="1555184"/>
            <a:ext cx="8596668" cy="4654340"/>
          </a:xfrm>
        </p:spPr>
        <p:txBody>
          <a:bodyPr>
            <a:noAutofit/>
          </a:bodyPr>
          <a:lstStyle/>
          <a:p>
            <a:pPr algn="just"/>
            <a:r>
              <a:rPr lang="en-US" sz="2000" dirty="0" smtClean="0"/>
              <a:t>Our </a:t>
            </a:r>
            <a:r>
              <a:rPr lang="en-US" sz="2000" dirty="0"/>
              <a:t>project utilizes fine-tuned BART and GPT-2 models for English and Hindi summarization respectively, achieving precise and concise summaries in both languages.</a:t>
            </a:r>
          </a:p>
          <a:p>
            <a:pPr algn="just"/>
            <a:r>
              <a:rPr lang="en-US" sz="2000" dirty="0" smtClean="0"/>
              <a:t>Employing </a:t>
            </a:r>
            <a:r>
              <a:rPr lang="en-US" sz="2000" dirty="0"/>
              <a:t>the FLAIR library, we conduct sentiment analysis with accuracy, enabling users to discern the emotional nuances within textual content effectively.</a:t>
            </a:r>
          </a:p>
          <a:p>
            <a:pPr algn="just"/>
            <a:r>
              <a:rPr lang="en-US" sz="2000" dirty="0" smtClean="0"/>
              <a:t>Evaluation </a:t>
            </a:r>
            <a:r>
              <a:rPr lang="en-US" sz="2000" dirty="0"/>
              <a:t>using ROUGE scores ensures the quality and alignment of our generated summaries with human-written references.</a:t>
            </a:r>
          </a:p>
          <a:p>
            <a:pPr algn="just"/>
            <a:r>
              <a:rPr lang="en-US" sz="2000" dirty="0" smtClean="0"/>
              <a:t>With </a:t>
            </a:r>
            <a:r>
              <a:rPr lang="en-US" sz="2000" dirty="0"/>
              <a:t>our integrated approach, combining advanced models and evaluation metrics, our project offers valuable solutions for text summarization and sentiment analysis needs across languages..</a:t>
            </a:r>
            <a:endParaRPr lang="en-IN" sz="2000" dirty="0"/>
          </a:p>
        </p:txBody>
      </p:sp>
    </p:spTree>
    <p:extLst>
      <p:ext uri="{BB962C8B-B14F-4D97-AF65-F5344CB8AC3E}">
        <p14:creationId xmlns:p14="http://schemas.microsoft.com/office/powerpoint/2010/main" val="1278592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D830-34B0-9D55-614A-891D2F64F9F3}"/>
              </a:ext>
            </a:extLst>
          </p:cNvPr>
          <p:cNvSpPr>
            <a:spLocks noGrp="1"/>
          </p:cNvSpPr>
          <p:nvPr>
            <p:ph type="title"/>
          </p:nvPr>
        </p:nvSpPr>
        <p:spPr>
          <a:xfrm>
            <a:off x="2181894" y="478859"/>
            <a:ext cx="6255729" cy="668594"/>
          </a:xfrm>
        </p:spPr>
        <p:txBody>
          <a:bodyPr>
            <a:normAutofit/>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FUTURE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SCOPE</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5FC9BB4A-D8CC-2445-EF5A-3B179F735A10}"/>
              </a:ext>
            </a:extLst>
          </p:cNvPr>
          <p:cNvSpPr>
            <a:spLocks noGrp="1"/>
          </p:cNvSpPr>
          <p:nvPr>
            <p:ph idx="1"/>
          </p:nvPr>
        </p:nvSpPr>
        <p:spPr>
          <a:xfrm>
            <a:off x="1523492" y="1693328"/>
            <a:ext cx="9872385" cy="4734766"/>
          </a:xfrm>
        </p:spPr>
        <p:txBody>
          <a:bodyPr>
            <a:normAutofit/>
          </a:bodyPr>
          <a:lstStyle/>
          <a:p>
            <a:pPr algn="just"/>
            <a:r>
              <a:rPr lang="en-US" sz="2000" dirty="0" smtClean="0">
                <a:solidFill>
                  <a:schemeClr val="tx1"/>
                </a:solidFill>
              </a:rPr>
              <a:t>In </a:t>
            </a:r>
            <a:r>
              <a:rPr lang="en-US" sz="2000" dirty="0">
                <a:solidFill>
                  <a:schemeClr val="tx1"/>
                </a:solidFill>
              </a:rPr>
              <a:t>the future, we plan to include more Indian languages in our project, making text summarization and sentiment analysis available to a wider range of people.</a:t>
            </a:r>
          </a:p>
          <a:p>
            <a:pPr algn="just"/>
            <a:r>
              <a:rPr lang="en-US" sz="2000" dirty="0" smtClean="0">
                <a:solidFill>
                  <a:schemeClr val="tx1"/>
                </a:solidFill>
              </a:rPr>
              <a:t>We'll </a:t>
            </a:r>
            <a:r>
              <a:rPr lang="en-US" sz="2000" dirty="0">
                <a:solidFill>
                  <a:schemeClr val="tx1"/>
                </a:solidFill>
              </a:rPr>
              <a:t>improve our system by using advanced techniques that are better suited for Indian languages, which will help make our summaries and sentiment analysis more accurate and relevant</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2555301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DC4A-AFC3-530D-35A7-89286EF15E6D}"/>
              </a:ext>
            </a:extLst>
          </p:cNvPr>
          <p:cNvSpPr>
            <a:spLocks noGrp="1"/>
          </p:cNvSpPr>
          <p:nvPr>
            <p:ph type="title"/>
          </p:nvPr>
        </p:nvSpPr>
        <p:spPr>
          <a:xfrm>
            <a:off x="1828801" y="650140"/>
            <a:ext cx="4965238" cy="619432"/>
          </a:xfrm>
        </p:spPr>
        <p:txBody>
          <a:bodyPr>
            <a:noAutofit/>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TABLE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OF CONTENTS</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060E8B22-3915-C1F1-AB00-59978AED64AB}"/>
              </a:ext>
            </a:extLst>
          </p:cNvPr>
          <p:cNvSpPr>
            <a:spLocks noGrp="1"/>
          </p:cNvSpPr>
          <p:nvPr>
            <p:ph idx="1"/>
          </p:nvPr>
        </p:nvSpPr>
        <p:spPr>
          <a:xfrm>
            <a:off x="1932928" y="1269572"/>
            <a:ext cx="10147982" cy="4837471"/>
          </a:xfrm>
        </p:spPr>
        <p:txBody>
          <a:bodyPr>
            <a:noAutofit/>
          </a:bodyPr>
          <a:lstStyle/>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SYSTEM ARCHITECTURE</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DATA PRE-PROCESSING</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MODEL ARCHITECTURE</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TRAINING WORKFLOW</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PREDICTION WORKFLOW</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TOOLS AND TECHNOLOGY</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RESULTS</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DEPLOYMENT </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FUTURE SCOPE</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endPar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021622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AD65-87D0-1DB5-9D0F-CB9FCB019941}"/>
              </a:ext>
            </a:extLst>
          </p:cNvPr>
          <p:cNvSpPr>
            <a:spLocks noGrp="1"/>
          </p:cNvSpPr>
          <p:nvPr>
            <p:ph type="title"/>
          </p:nvPr>
        </p:nvSpPr>
        <p:spPr>
          <a:xfrm>
            <a:off x="4561970" y="2727036"/>
            <a:ext cx="2891776" cy="681182"/>
          </a:xfrm>
        </p:spPr>
        <p:txBody>
          <a:bodyPr>
            <a:normAutofit/>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02083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BBA5-BE49-986F-8C09-1E657703E0DD}"/>
              </a:ext>
            </a:extLst>
          </p:cNvPr>
          <p:cNvSpPr>
            <a:spLocks noGrp="1"/>
          </p:cNvSpPr>
          <p:nvPr>
            <p:ph type="title"/>
          </p:nvPr>
        </p:nvSpPr>
        <p:spPr>
          <a:xfrm>
            <a:off x="2110349" y="652730"/>
            <a:ext cx="8911687" cy="718870"/>
          </a:xfrm>
        </p:spPr>
        <p:txBody>
          <a:bodyPr>
            <a:normAutofit/>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8C39A183-18AA-69EF-5FF5-1CB6666ECF79}"/>
              </a:ext>
            </a:extLst>
          </p:cNvPr>
          <p:cNvSpPr>
            <a:spLocks noGrp="1"/>
          </p:cNvSpPr>
          <p:nvPr>
            <p:ph idx="1"/>
          </p:nvPr>
        </p:nvSpPr>
        <p:spPr>
          <a:xfrm>
            <a:off x="2110349" y="1588702"/>
            <a:ext cx="8596668" cy="3880773"/>
          </a:xfrm>
        </p:spPr>
        <p:txBody>
          <a:bodyPr>
            <a:normAutofit/>
          </a:bodyPr>
          <a:lstStyle/>
          <a:p>
            <a:pPr marL="0" indent="0" algn="just">
              <a:buNone/>
            </a:pPr>
            <a:r>
              <a:rPr lang="en-US" sz="2000" dirty="0"/>
              <a:t>Our project focuses on developing an application utilizing advanced machine learning for text summarization and sentiment analysis in Hindi and English. We utilize transformer-based models like GPT2 and BART, known for their semantic understanding, for summarization. For sentiment analysis, we employ the FLAIR library, renowned for its accuracy. Supporting multiple languages, our application caters to diverse users, offering insights in their preferred dialects. This project showcases AI's potential in simplifying text analysis, making it invaluable for businesses, researchers, and individuals dealing with textual data.</a:t>
            </a:r>
          </a:p>
        </p:txBody>
      </p:sp>
    </p:spTree>
    <p:extLst>
      <p:ext uri="{BB962C8B-B14F-4D97-AF65-F5344CB8AC3E}">
        <p14:creationId xmlns:p14="http://schemas.microsoft.com/office/powerpoint/2010/main" val="43525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832D-9A02-D702-D297-7B52939BB11E}"/>
              </a:ext>
            </a:extLst>
          </p:cNvPr>
          <p:cNvSpPr>
            <a:spLocks noGrp="1"/>
          </p:cNvSpPr>
          <p:nvPr>
            <p:ph type="title"/>
          </p:nvPr>
        </p:nvSpPr>
        <p:spPr>
          <a:xfrm>
            <a:off x="1440873" y="549244"/>
            <a:ext cx="8534956" cy="1099447"/>
          </a:xfrm>
        </p:spPr>
        <p:txBody>
          <a:bodyPr>
            <a:normAutofit/>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1.     TEXT SUMMARIZATION</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B6874939-9B54-E657-78E1-B2E8FC13A572}"/>
              </a:ext>
            </a:extLst>
          </p:cNvPr>
          <p:cNvSpPr>
            <a:spLocks noGrp="1"/>
          </p:cNvSpPr>
          <p:nvPr>
            <p:ph idx="1"/>
          </p:nvPr>
        </p:nvSpPr>
        <p:spPr>
          <a:xfrm>
            <a:off x="1440872" y="1302327"/>
            <a:ext cx="8534956" cy="5140036"/>
          </a:xfrm>
        </p:spPr>
        <p:txBody>
          <a:bodyPr>
            <a:noAutofit/>
          </a:bodyPr>
          <a:lstStyle/>
          <a:p>
            <a:pPr marL="0" indent="0" algn="just">
              <a:buNone/>
            </a:pPr>
            <a:endParaRPr lang="en-US" sz="2000" dirty="0" smtClean="0"/>
          </a:p>
          <a:p>
            <a:pPr algn="just"/>
            <a:r>
              <a:rPr lang="en-US" sz="2000" dirty="0" smtClean="0"/>
              <a:t>A </a:t>
            </a:r>
            <a:r>
              <a:rPr lang="en-US" sz="2000" dirty="0"/>
              <a:t>process of condensing large bodies of text into shorter versions while retaining key information.</a:t>
            </a:r>
          </a:p>
          <a:p>
            <a:pPr algn="just"/>
            <a:r>
              <a:rPr lang="en-US" sz="2000" dirty="0" smtClean="0"/>
              <a:t>It </a:t>
            </a:r>
            <a:r>
              <a:rPr lang="en-US" sz="2000" dirty="0"/>
              <a:t>aims to provide a concise overview of the main points and essential details.</a:t>
            </a:r>
          </a:p>
          <a:p>
            <a:pPr algn="just"/>
            <a:r>
              <a:rPr lang="en-US" sz="2000" dirty="0" smtClean="0"/>
              <a:t>It </a:t>
            </a:r>
            <a:r>
              <a:rPr lang="en-US" sz="2000" dirty="0"/>
              <a:t>involves analyzing the text's content, identifying important ideas, and presenting them in a more manageable format.</a:t>
            </a:r>
          </a:p>
          <a:p>
            <a:pPr algn="just"/>
            <a:r>
              <a:rPr lang="en-US" sz="2000" dirty="0" smtClean="0"/>
              <a:t>There </a:t>
            </a:r>
            <a:r>
              <a:rPr lang="en-US" sz="2000" dirty="0"/>
              <a:t>are two main types: extractive, which selects and rearranges existing sentences, and abstractive, which generates new sentences to capture the essence of the text.</a:t>
            </a:r>
          </a:p>
          <a:p>
            <a:pPr algn="just"/>
            <a:r>
              <a:rPr lang="en-US" sz="2000" dirty="0" smtClean="0"/>
              <a:t>Widely </a:t>
            </a:r>
            <a:r>
              <a:rPr lang="en-US" sz="2000" dirty="0"/>
              <a:t>used in various applications such as news aggregation, document summarization, and information retrieval to save time and effort for readers.</a:t>
            </a:r>
            <a:endParaRPr lang="en-IN" sz="2000" dirty="0"/>
          </a:p>
        </p:txBody>
      </p:sp>
    </p:spTree>
    <p:extLst>
      <p:ext uri="{BB962C8B-B14F-4D97-AF65-F5344CB8AC3E}">
        <p14:creationId xmlns:p14="http://schemas.microsoft.com/office/powerpoint/2010/main" val="1161407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86417" y="573619"/>
            <a:ext cx="6136616" cy="584775"/>
          </a:xfrm>
          <a:prstGeom prst="rect">
            <a:avLst/>
          </a:prstGeom>
          <a:noFill/>
        </p:spPr>
        <p:txBody>
          <a:bodyPr wrap="none" rtlCol="0">
            <a:spAutoFit/>
          </a:bodyPr>
          <a:lstStyle/>
          <a:p>
            <a:r>
              <a:rPr lang="en-US" sz="3200" b="1" dirty="0" smtClean="0">
                <a:ln w="9525">
                  <a:solidFill>
                    <a:schemeClr val="bg1"/>
                  </a:solidFill>
                  <a:prstDash val="solid"/>
                </a:ln>
                <a:effectLst>
                  <a:outerShdw blurRad="12700" dist="38100" dir="2700000" algn="tl" rotWithShape="0">
                    <a:schemeClr val="bg1">
                      <a:lumMod val="50000"/>
                    </a:schemeClr>
                  </a:outerShdw>
                </a:effectLst>
              </a:rPr>
              <a:t>SUMMARIZATION FLOWCHART </a:t>
            </a:r>
            <a:endParaRPr lang="en-IN" sz="3200" dirty="0"/>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740957" y="1268864"/>
            <a:ext cx="9564352" cy="5339753"/>
          </a:xfrm>
          <a:prstGeom prst="rect">
            <a:avLst/>
          </a:prstGeom>
        </p:spPr>
      </p:pic>
    </p:spTree>
    <p:extLst>
      <p:ext uri="{BB962C8B-B14F-4D97-AF65-F5344CB8AC3E}">
        <p14:creationId xmlns:p14="http://schemas.microsoft.com/office/powerpoint/2010/main" val="2959264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937" y="610255"/>
            <a:ext cx="8911687" cy="1280890"/>
          </a:xfrm>
        </p:spPr>
        <p:txBody>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2.       SENTIMENT ANALYSIS</a:t>
            </a:r>
            <a:endParaRPr lang="en-IN" dirty="0"/>
          </a:p>
        </p:txBody>
      </p:sp>
      <p:sp>
        <p:nvSpPr>
          <p:cNvPr id="3" name="Content Placeholder 2"/>
          <p:cNvSpPr>
            <a:spLocks noGrp="1"/>
          </p:cNvSpPr>
          <p:nvPr>
            <p:ph idx="1"/>
          </p:nvPr>
        </p:nvSpPr>
        <p:spPr>
          <a:xfrm>
            <a:off x="1824937" y="1464859"/>
            <a:ext cx="8915400" cy="3898712"/>
          </a:xfrm>
        </p:spPr>
        <p:txBody>
          <a:bodyPr>
            <a:noAutofit/>
          </a:bodyPr>
          <a:lstStyle/>
          <a:p>
            <a:pPr marL="0" indent="0">
              <a:buNone/>
            </a:pPr>
            <a:endParaRPr lang="en-US" sz="2000" dirty="0"/>
          </a:p>
          <a:p>
            <a:r>
              <a:rPr lang="en-US" sz="2000" dirty="0" smtClean="0"/>
              <a:t>The </a:t>
            </a:r>
            <a:r>
              <a:rPr lang="en-US" sz="2000" dirty="0"/>
              <a:t>process of determining the emotional tone behind a piece of text, such as whether it's positive, </a:t>
            </a:r>
            <a:r>
              <a:rPr lang="en-US" sz="2000" dirty="0" smtClean="0"/>
              <a:t>negative or neutral.</a:t>
            </a:r>
            <a:endParaRPr lang="en-US" sz="2000" dirty="0"/>
          </a:p>
          <a:p>
            <a:r>
              <a:rPr lang="en-US" sz="2000" dirty="0" smtClean="0"/>
              <a:t>It </a:t>
            </a:r>
            <a:r>
              <a:rPr lang="en-US" sz="2000" dirty="0"/>
              <a:t>involves using algorithms and natural language processing techniques to analyze the sentiment expressed in written content.</a:t>
            </a:r>
          </a:p>
          <a:p>
            <a:r>
              <a:rPr lang="en-US" sz="2000" dirty="0" smtClean="0"/>
              <a:t>Sentiment </a:t>
            </a:r>
            <a:r>
              <a:rPr lang="en-US" sz="2000" dirty="0"/>
              <a:t>analysis helps businesses and organizations understand customer opinions, feedback, and attitudes towards their products or services.</a:t>
            </a:r>
          </a:p>
          <a:p>
            <a:r>
              <a:rPr lang="en-US" sz="2000" dirty="0" smtClean="0"/>
              <a:t>It </a:t>
            </a:r>
            <a:r>
              <a:rPr lang="en-US" sz="2000" dirty="0"/>
              <a:t>can be used to monitor social media, customer reviews, surveys, and other sources of text data to gauge public </a:t>
            </a:r>
            <a:r>
              <a:rPr lang="en-US" sz="2000" dirty="0" smtClean="0"/>
              <a:t>sentiment.</a:t>
            </a:r>
          </a:p>
          <a:p>
            <a:pPr marL="0" indent="0">
              <a:buNone/>
            </a:pPr>
            <a:endParaRPr lang="en-IN" sz="2000" dirty="0"/>
          </a:p>
        </p:txBody>
      </p:sp>
    </p:spTree>
    <p:extLst>
      <p:ext uri="{BB962C8B-B14F-4D97-AF65-F5344CB8AC3E}">
        <p14:creationId xmlns:p14="http://schemas.microsoft.com/office/powerpoint/2010/main" val="32430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10" y="618518"/>
            <a:ext cx="7574509" cy="725374"/>
          </a:xfrm>
        </p:spPr>
        <p:txBody>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SENTIMENT ANALYSIS FLOWCHART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711" y="1710142"/>
            <a:ext cx="7574508" cy="4936318"/>
          </a:xfrm>
          <a:prstGeom prst="rect">
            <a:avLst/>
          </a:prstGeom>
        </p:spPr>
      </p:pic>
    </p:spTree>
    <p:extLst>
      <p:ext uri="{BB962C8B-B14F-4D97-AF65-F5344CB8AC3E}">
        <p14:creationId xmlns:p14="http://schemas.microsoft.com/office/powerpoint/2010/main" val="1854267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11CA-DB44-D7A5-3901-7A38C4720AEA}"/>
              </a:ext>
            </a:extLst>
          </p:cNvPr>
          <p:cNvSpPr>
            <a:spLocks noGrp="1"/>
          </p:cNvSpPr>
          <p:nvPr>
            <p:ph type="title"/>
          </p:nvPr>
        </p:nvSpPr>
        <p:spPr>
          <a:xfrm>
            <a:off x="1841802" y="469485"/>
            <a:ext cx="8596668" cy="731520"/>
          </a:xfrm>
        </p:spPr>
        <p:txBody>
          <a:bodyPr/>
          <a:lstStyle/>
          <a:p>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MODEL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ARCHITECTURE</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734" y="1201005"/>
            <a:ext cx="8302803" cy="5486400"/>
          </a:xfrm>
          <a:prstGeom prst="rect">
            <a:avLst/>
          </a:prstGeom>
          <a:ln>
            <a:solidFill>
              <a:srgbClr val="002060"/>
            </a:solidFill>
          </a:ln>
        </p:spPr>
      </p:pic>
    </p:spTree>
    <p:extLst>
      <p:ext uri="{BB962C8B-B14F-4D97-AF65-F5344CB8AC3E}">
        <p14:creationId xmlns:p14="http://schemas.microsoft.com/office/powerpoint/2010/main" val="450508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760" y="474568"/>
            <a:ext cx="7035985" cy="719780"/>
          </a:xfrm>
        </p:spPr>
        <p:txBody>
          <a:bodyPr/>
          <a:lstStyle/>
          <a:p>
            <a:r>
              <a:rPr lang="en-US" b="1" dirty="0">
                <a:ln w="9525">
                  <a:solidFill>
                    <a:schemeClr val="bg1"/>
                  </a:solidFill>
                  <a:prstDash val="solid"/>
                </a:ln>
                <a:effectLst>
                  <a:outerShdw blurRad="12700" dist="38100" dir="2700000" algn="tl" rotWithShape="0">
                    <a:schemeClr val="bg1">
                      <a:lumMod val="50000"/>
                    </a:schemeClr>
                  </a:outerShdw>
                </a:effectLst>
              </a:rPr>
              <a:t>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TRANSFORMER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ARCHITECTURE</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84"/>
          <a:stretch/>
        </p:blipFill>
        <p:spPr>
          <a:xfrm>
            <a:off x="4200051" y="1210314"/>
            <a:ext cx="4058216" cy="5467576"/>
          </a:xfrm>
          <a:prstGeom prst="rect">
            <a:avLst/>
          </a:prstGeom>
          <a:ln>
            <a:solidFill>
              <a:srgbClr val="002060"/>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2231" y="3948545"/>
            <a:ext cx="2797660" cy="2729345"/>
          </a:xfrm>
          <a:prstGeom prst="rect">
            <a:avLst/>
          </a:prstGeom>
          <a:ln>
            <a:solidFill>
              <a:srgbClr val="002060"/>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2231" y="1198791"/>
            <a:ext cx="2797660" cy="2745311"/>
          </a:xfrm>
          <a:prstGeom prst="rect">
            <a:avLst/>
          </a:prstGeom>
          <a:ln>
            <a:solidFill>
              <a:srgbClr val="002060"/>
            </a:solidFill>
          </a:ln>
        </p:spPr>
      </p:pic>
      <p:sp>
        <p:nvSpPr>
          <p:cNvPr id="5" name="TextBox 4"/>
          <p:cNvSpPr txBox="1"/>
          <p:nvPr/>
        </p:nvSpPr>
        <p:spPr>
          <a:xfrm>
            <a:off x="697168" y="2349526"/>
            <a:ext cx="3307316" cy="1477328"/>
          </a:xfrm>
          <a:prstGeom prst="rect">
            <a:avLst/>
          </a:prstGeom>
          <a:noFill/>
        </p:spPr>
        <p:txBody>
          <a:bodyPr wrap="none" rtlCol="0">
            <a:spAutoFit/>
          </a:bodyPr>
          <a:lstStyle/>
          <a:p>
            <a:r>
              <a:rPr lang="en-US" b="1" dirty="0"/>
              <a:t>Key Components</a:t>
            </a:r>
            <a:r>
              <a:rPr lang="en-US" b="1" dirty="0" smtClean="0"/>
              <a:t>:</a:t>
            </a:r>
          </a:p>
          <a:p>
            <a:endParaRPr lang="en-US" b="1" dirty="0" smtClean="0"/>
          </a:p>
          <a:p>
            <a:r>
              <a:rPr lang="en-US" dirty="0" smtClean="0"/>
              <a:t>1. Self-Attention </a:t>
            </a:r>
            <a:r>
              <a:rPr lang="en-US" dirty="0"/>
              <a:t>Mechanism</a:t>
            </a:r>
          </a:p>
          <a:p>
            <a:r>
              <a:rPr lang="en-US" dirty="0" smtClean="0"/>
              <a:t>2. Multi-Head </a:t>
            </a:r>
            <a:r>
              <a:rPr lang="en-US" dirty="0"/>
              <a:t>Attention</a:t>
            </a:r>
          </a:p>
          <a:p>
            <a:r>
              <a:rPr lang="en-US" dirty="0" smtClean="0"/>
              <a:t>3. Positional Encoding</a:t>
            </a:r>
            <a:endParaRPr lang="en-US" dirty="0"/>
          </a:p>
        </p:txBody>
      </p:sp>
      <p:sp>
        <p:nvSpPr>
          <p:cNvPr id="7" name="TextBox 6"/>
          <p:cNvSpPr txBox="1"/>
          <p:nvPr/>
        </p:nvSpPr>
        <p:spPr>
          <a:xfrm>
            <a:off x="697168" y="4421375"/>
            <a:ext cx="3517310" cy="923330"/>
          </a:xfrm>
          <a:prstGeom prst="rect">
            <a:avLst/>
          </a:prstGeom>
          <a:noFill/>
        </p:spPr>
        <p:txBody>
          <a:bodyPr wrap="none" rtlCol="0">
            <a:spAutoFit/>
          </a:bodyPr>
          <a:lstStyle/>
          <a:p>
            <a:r>
              <a:rPr lang="en-IN" b="1" dirty="0"/>
              <a:t>Core Architecture</a:t>
            </a:r>
            <a:r>
              <a:rPr lang="en-IN" b="1" dirty="0" smtClean="0"/>
              <a:t>:</a:t>
            </a:r>
          </a:p>
          <a:p>
            <a:r>
              <a:rPr lang="en-IN" dirty="0" smtClean="0"/>
              <a:t>1. Encoder-Decoder </a:t>
            </a:r>
            <a:r>
              <a:rPr lang="en-IN" dirty="0"/>
              <a:t>Structure</a:t>
            </a:r>
          </a:p>
          <a:p>
            <a:r>
              <a:rPr lang="en-IN" dirty="0" smtClean="0"/>
              <a:t>2. Utilizes </a:t>
            </a:r>
            <a:r>
              <a:rPr lang="en-IN" dirty="0"/>
              <a:t>Self-Attention</a:t>
            </a:r>
          </a:p>
        </p:txBody>
      </p:sp>
    </p:spTree>
    <p:extLst>
      <p:ext uri="{BB962C8B-B14F-4D97-AF65-F5344CB8AC3E}">
        <p14:creationId xmlns:p14="http://schemas.microsoft.com/office/powerpoint/2010/main" val="34747364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1269</TotalTime>
  <Words>858</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      Summarization and Sentiment Analysis                On Hindi and English Language</vt:lpstr>
      <vt:lpstr>TABLE OF CONTENTS</vt:lpstr>
      <vt:lpstr>INTRODUCTION</vt:lpstr>
      <vt:lpstr>1.     TEXT SUMMARIZATION</vt:lpstr>
      <vt:lpstr>PowerPoint Presentation</vt:lpstr>
      <vt:lpstr>2.       SENTIMENT ANALYSIS</vt:lpstr>
      <vt:lpstr>SENTIMENT ANALYSIS FLOWCHART</vt:lpstr>
      <vt:lpstr>         MODEL ARCHITECTURE</vt:lpstr>
      <vt:lpstr> TRANSFORMER ARCHITECTURE</vt:lpstr>
      <vt:lpstr>BART ARCHITECTURE </vt:lpstr>
      <vt:lpstr>GPT2 ARCHITECTURE</vt:lpstr>
      <vt:lpstr>          ROUGE SCORE</vt:lpstr>
      <vt:lpstr>ROUGE SCORE RESULT</vt:lpstr>
      <vt:lpstr>Tools and Technologies</vt:lpstr>
      <vt:lpstr>Deployment – Build image</vt:lpstr>
      <vt:lpstr>Deployment – Launch model</vt:lpstr>
      <vt:lpstr>Deployment – Hosting</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Pratap Singh</dc:creator>
  <cp:lastModifiedBy>HP</cp:lastModifiedBy>
  <cp:revision>90</cp:revision>
  <dcterms:created xsi:type="dcterms:W3CDTF">2024-02-14T06:07:36Z</dcterms:created>
  <dcterms:modified xsi:type="dcterms:W3CDTF">2024-02-20T07:49:38Z</dcterms:modified>
</cp:coreProperties>
</file>