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72" r:id="rId6"/>
    <p:sldId id="262" r:id="rId7"/>
    <p:sldId id="265" r:id="rId8"/>
    <p:sldId id="264" r:id="rId9"/>
    <p:sldId id="266" r:id="rId10"/>
    <p:sldId id="267" r:id="rId11"/>
    <p:sldId id="268" r:id="rId12"/>
    <p:sldId id="269" r:id="rId13"/>
    <p:sldId id="270" r:id="rId14"/>
    <p:sldId id="274"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7683"/>
    <a:srgbClr val="4A4C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967F-2C34-FA68-72CC-8C292D3C24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94866B-4A0E-D836-4415-C76264E28E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D064AA-70C4-4426-F645-F6BE00E8B5D4}"/>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FE31BB99-2DDE-D669-D2C9-88296527DF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BBA0BB-72BE-24D3-FC11-EE651EC95884}"/>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2773987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5AF89-E22C-FF55-7209-25F88CBF02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0665AA-3D65-53DF-25AD-BEC299BE9F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D17F7E-F39D-D4B8-2DCC-C166915F0122}"/>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FE8E4ECE-49CA-E141-5DBE-79CF0DE39C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FE075-2888-516A-BE08-BDF13F9E28A7}"/>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312106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6ED00B-6A47-F1E5-C980-97B2B62249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51F92-5F02-8F87-62FE-DED947CE1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B091B-75AA-7E5B-62C0-4B16A1501F66}"/>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6CB9654D-A1CA-4D92-9F65-5F062D3E59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F2781A-4C4E-29B6-6E50-C950D8ECCFD6}"/>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291388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A96E-B316-831D-0906-34AE03B959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F9F2A9-D332-6B5D-6E08-44D08E73C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51B4B9-0949-8D2A-7FA7-33ABCD35F24C}"/>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4665D59E-7837-214F-59B1-438E73A17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EF835-BCD7-D908-1E83-1754BE30A40F}"/>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1108136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B58A-179F-3EB4-8CE4-36CFE4DF4A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8B8846-23F7-0272-5536-0ABE8839BE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397CD-78C6-EBCE-2BA9-3276DA34AF78}"/>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C436EA5F-ADC9-E77C-7423-D4D1AD0546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F67AF-9E60-7A41-8AAC-CDA4A3FE161C}"/>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3602446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7FF85-30C2-F099-C5A4-A155DE2C7E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F62C95-13BA-A5BE-4AEF-44B0EB62F4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7DA228-A223-8A87-4D61-153F7D5DCA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3555F8-3514-03C8-981F-9127E91B8825}"/>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6" name="Footer Placeholder 5">
            <a:extLst>
              <a:ext uri="{FF2B5EF4-FFF2-40B4-BE49-F238E27FC236}">
                <a16:creationId xmlns:a16="http://schemas.microsoft.com/office/drawing/2014/main" id="{81D1305E-7A29-539F-B1A5-88A595BC4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84A45-ABA8-4CCA-6254-C1C1EF714A35}"/>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128854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3E74-EDAC-8620-BEA9-934EDD770D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B1B536-2A24-997B-CFF6-DFB851A27D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4A9167-E109-E835-5DA2-776C26F262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AD71F3-AB81-7790-95E1-10E474492E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DCBA0-FEB5-477B-85A8-991063555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A654CA-186D-E7A8-C19B-71BA87317F67}"/>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8" name="Footer Placeholder 7">
            <a:extLst>
              <a:ext uri="{FF2B5EF4-FFF2-40B4-BE49-F238E27FC236}">
                <a16:creationId xmlns:a16="http://schemas.microsoft.com/office/drawing/2014/main" id="{A2F0ADCE-5529-00FC-E87F-E0ABF463A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114F94-4292-8167-9DAA-F57EBAAC6232}"/>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101362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38FB0-3342-12B9-9979-7FA7C7A255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92F062-9052-D0E0-8142-E43B10ABE323}"/>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4" name="Footer Placeholder 3">
            <a:extLst>
              <a:ext uri="{FF2B5EF4-FFF2-40B4-BE49-F238E27FC236}">
                <a16:creationId xmlns:a16="http://schemas.microsoft.com/office/drawing/2014/main" id="{8721A65E-38B1-1A01-4E76-1F04FDB6F3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7DA5E9-B3AE-DC33-7C26-973BFC253C38}"/>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239231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CB96A-738A-3607-25FC-6760FC183093}"/>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3" name="Footer Placeholder 2">
            <a:extLst>
              <a:ext uri="{FF2B5EF4-FFF2-40B4-BE49-F238E27FC236}">
                <a16:creationId xmlns:a16="http://schemas.microsoft.com/office/drawing/2014/main" id="{D8313854-4AEB-2B0E-673B-7C41A208A14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F517806-C3BF-078A-C757-5976653709C7}"/>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416319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AC89-6732-8D5E-2B92-55372DF698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C55AA5-B197-9661-FB54-192A4748A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35D76-A1A9-A65F-A615-5730EB3AC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FCF5B-2699-CAAD-C56B-EDE2E4970A4C}"/>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6" name="Footer Placeholder 5">
            <a:extLst>
              <a:ext uri="{FF2B5EF4-FFF2-40B4-BE49-F238E27FC236}">
                <a16:creationId xmlns:a16="http://schemas.microsoft.com/office/drawing/2014/main" id="{742166F8-494F-B30D-E0CE-C536BDF45C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21410-17B0-86BA-31CE-38308AF7FA49}"/>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356345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8E4E-BB1E-BA1C-B35B-AC14A0BF51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D79594-D92A-E20A-8EB3-302D1B2DF0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4DB23E-6241-D24D-28ED-1EADE7CA1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4AC28-F532-8E0F-0235-F8A5D00114DD}"/>
              </a:ext>
            </a:extLst>
          </p:cNvPr>
          <p:cNvSpPr>
            <a:spLocks noGrp="1"/>
          </p:cNvSpPr>
          <p:nvPr>
            <p:ph type="dt" sz="half" idx="10"/>
          </p:nvPr>
        </p:nvSpPr>
        <p:spPr/>
        <p:txBody>
          <a:bodyPr/>
          <a:lstStyle/>
          <a:p>
            <a:fld id="{5E19D3A0-5ECF-429D-B051-9BD9727C8F07}" type="datetimeFigureOut">
              <a:rPr lang="en-IN" smtClean="0"/>
              <a:t>24-04-2025</a:t>
            </a:fld>
            <a:endParaRPr lang="en-IN"/>
          </a:p>
        </p:txBody>
      </p:sp>
      <p:sp>
        <p:nvSpPr>
          <p:cNvPr id="6" name="Footer Placeholder 5">
            <a:extLst>
              <a:ext uri="{FF2B5EF4-FFF2-40B4-BE49-F238E27FC236}">
                <a16:creationId xmlns:a16="http://schemas.microsoft.com/office/drawing/2014/main" id="{1A33392B-FCD0-EFC4-FD93-962DDACA5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8CBB92-45B6-B2B7-4373-A0BB7CBFA2A9}"/>
              </a:ext>
            </a:extLst>
          </p:cNvPr>
          <p:cNvSpPr>
            <a:spLocks noGrp="1"/>
          </p:cNvSpPr>
          <p:nvPr>
            <p:ph type="sldNum" sz="quarter" idx="12"/>
          </p:nvPr>
        </p:nvSpPr>
        <p:spPr/>
        <p:txBody>
          <a:bodyPr/>
          <a:lstStyle/>
          <a:p>
            <a:fld id="{B58539CE-B7BE-40F3-A41D-37864417075B}" type="slidenum">
              <a:rPr lang="en-IN" smtClean="0"/>
              <a:t>‹#›</a:t>
            </a:fld>
            <a:endParaRPr lang="en-IN"/>
          </a:p>
        </p:txBody>
      </p:sp>
    </p:spTree>
    <p:extLst>
      <p:ext uri="{BB962C8B-B14F-4D97-AF65-F5344CB8AC3E}">
        <p14:creationId xmlns:p14="http://schemas.microsoft.com/office/powerpoint/2010/main" val="252321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2E184-9C29-54CA-157D-911662515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25C51-7716-04EF-B206-D0845A69A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41A607-B338-473E-E7F2-9300B04D2D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19D3A0-5ECF-429D-B051-9BD9727C8F07}" type="datetimeFigureOut">
              <a:rPr lang="en-IN" smtClean="0"/>
              <a:t>24-04-2025</a:t>
            </a:fld>
            <a:endParaRPr lang="en-IN"/>
          </a:p>
        </p:txBody>
      </p:sp>
      <p:sp>
        <p:nvSpPr>
          <p:cNvPr id="5" name="Footer Placeholder 4">
            <a:extLst>
              <a:ext uri="{FF2B5EF4-FFF2-40B4-BE49-F238E27FC236}">
                <a16:creationId xmlns:a16="http://schemas.microsoft.com/office/drawing/2014/main" id="{E3170236-81DD-436A-ACBF-84CBFF627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BBD2E49-FED7-7A83-EC2E-96CF652A6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8539CE-B7BE-40F3-A41D-37864417075B}" type="slidenum">
              <a:rPr lang="en-IN" smtClean="0"/>
              <a:t>‹#›</a:t>
            </a:fld>
            <a:endParaRPr lang="en-IN"/>
          </a:p>
        </p:txBody>
      </p:sp>
    </p:spTree>
    <p:extLst>
      <p:ext uri="{BB962C8B-B14F-4D97-AF65-F5344CB8AC3E}">
        <p14:creationId xmlns:p14="http://schemas.microsoft.com/office/powerpoint/2010/main" val="1500244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E0B6E2-7CE8-4D86-87FC-4B58A7D8E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object 2">
            <a:extLst>
              <a:ext uri="{FF2B5EF4-FFF2-40B4-BE49-F238E27FC236}">
                <a16:creationId xmlns:a16="http://schemas.microsoft.com/office/drawing/2014/main" id="{9D1065E8-9DF7-6E6F-622A-024C98B948CB}"/>
              </a:ext>
            </a:extLst>
          </p:cNvPr>
          <p:cNvPicPr/>
          <p:nvPr/>
        </p:nvPicPr>
        <p:blipFill>
          <a:blip r:embed="rId2" cstate="print">
            <a:duotone>
              <a:schemeClr val="accent4">
                <a:shade val="45000"/>
                <a:satMod val="135000"/>
              </a:schemeClr>
              <a:prstClr val="white"/>
            </a:duotone>
            <a:alphaModFix amt="86000"/>
          </a:blip>
          <a:srcRect t="5455" r="1" b="1"/>
          <a:stretch/>
        </p:blipFill>
        <p:spPr>
          <a:xfrm>
            <a:off x="125755" y="148213"/>
            <a:ext cx="11937441" cy="6561574"/>
          </a:xfrm>
          <a:custGeom>
            <a:avLst/>
            <a:gdLst/>
            <a:ahLst/>
            <a:cxnLst/>
            <a:rect l="l" t="t" r="r" b="b"/>
            <a:pathLst>
              <a:path w="10630858" h="5869478">
                <a:moveTo>
                  <a:pt x="5791061" y="218"/>
                </a:moveTo>
                <a:cubicBezTo>
                  <a:pt x="5877327" y="-560"/>
                  <a:pt x="5971399" y="626"/>
                  <a:pt x="6073275" y="5793"/>
                </a:cubicBezTo>
                <a:cubicBezTo>
                  <a:pt x="6098744" y="7086"/>
                  <a:pt x="6121786" y="8165"/>
                  <a:pt x="6142651" y="9057"/>
                </a:cubicBezTo>
                <a:lnTo>
                  <a:pt x="6164185" y="9874"/>
                </a:lnTo>
                <a:lnTo>
                  <a:pt x="6258731" y="5793"/>
                </a:lnTo>
                <a:lnTo>
                  <a:pt x="6319194" y="2002"/>
                </a:lnTo>
                <a:lnTo>
                  <a:pt x="6413049" y="11772"/>
                </a:lnTo>
                <a:cubicBezTo>
                  <a:pt x="6592720" y="42783"/>
                  <a:pt x="6774188" y="66100"/>
                  <a:pt x="6956654" y="46745"/>
                </a:cubicBezTo>
                <a:cubicBezTo>
                  <a:pt x="7082424" y="33223"/>
                  <a:pt x="7207994" y="25294"/>
                  <a:pt x="7334364" y="25763"/>
                </a:cubicBezTo>
                <a:cubicBezTo>
                  <a:pt x="7624835" y="25763"/>
                  <a:pt x="7915502" y="28559"/>
                  <a:pt x="8205974" y="22730"/>
                </a:cubicBezTo>
                <a:cubicBezTo>
                  <a:pt x="8464499" y="17601"/>
                  <a:pt x="8722029" y="6412"/>
                  <a:pt x="8980756" y="34620"/>
                </a:cubicBezTo>
                <a:cubicBezTo>
                  <a:pt x="9362658" y="76124"/>
                  <a:pt x="9746556" y="62832"/>
                  <a:pt x="10129655" y="57937"/>
                </a:cubicBezTo>
                <a:lnTo>
                  <a:pt x="10163726" y="56766"/>
                </a:lnTo>
                <a:lnTo>
                  <a:pt x="10254950" y="73131"/>
                </a:lnTo>
                <a:lnTo>
                  <a:pt x="10311819" y="101928"/>
                </a:lnTo>
                <a:cubicBezTo>
                  <a:pt x="10479504" y="200737"/>
                  <a:pt x="10591476" y="367254"/>
                  <a:pt x="10625532" y="561669"/>
                </a:cubicBezTo>
                <a:lnTo>
                  <a:pt x="10626834" y="578090"/>
                </a:lnTo>
                <a:lnTo>
                  <a:pt x="10611964" y="734537"/>
                </a:lnTo>
                <a:cubicBezTo>
                  <a:pt x="10602387" y="823467"/>
                  <a:pt x="10587763" y="913306"/>
                  <a:pt x="10611964" y="1001326"/>
                </a:cubicBezTo>
                <a:cubicBezTo>
                  <a:pt x="10628543" y="1062669"/>
                  <a:pt x="10632231" y="1127783"/>
                  <a:pt x="10622705" y="1191154"/>
                </a:cubicBezTo>
                <a:cubicBezTo>
                  <a:pt x="10606645" y="1303627"/>
                  <a:pt x="10603293" y="1418084"/>
                  <a:pt x="10612740" y="1531572"/>
                </a:cubicBezTo>
                <a:cubicBezTo>
                  <a:pt x="10618978" y="1606398"/>
                  <a:pt x="10618020" y="1681815"/>
                  <a:pt x="10609893" y="1756397"/>
                </a:cubicBezTo>
                <a:cubicBezTo>
                  <a:pt x="10599152" y="1856690"/>
                  <a:pt x="10582457" y="1958800"/>
                  <a:pt x="10602776" y="2059394"/>
                </a:cubicBezTo>
                <a:cubicBezTo>
                  <a:pt x="10635130" y="2219226"/>
                  <a:pt x="10628659" y="2378906"/>
                  <a:pt x="10615717" y="2539949"/>
                </a:cubicBezTo>
                <a:cubicBezTo>
                  <a:pt x="10606011" y="2659785"/>
                  <a:pt x="10595269" y="2780984"/>
                  <a:pt x="10614682" y="2902183"/>
                </a:cubicBezTo>
                <a:cubicBezTo>
                  <a:pt x="10623029" y="2958418"/>
                  <a:pt x="10623029" y="3015928"/>
                  <a:pt x="10614682" y="3072165"/>
                </a:cubicBezTo>
                <a:cubicBezTo>
                  <a:pt x="10604587" y="3147914"/>
                  <a:pt x="10595010" y="3222907"/>
                  <a:pt x="10607952" y="3299413"/>
                </a:cubicBezTo>
                <a:cubicBezTo>
                  <a:pt x="10613646" y="3332743"/>
                  <a:pt x="10617917" y="3366376"/>
                  <a:pt x="10620894" y="3400009"/>
                </a:cubicBezTo>
                <a:cubicBezTo>
                  <a:pt x="10626822" y="3485877"/>
                  <a:pt x="10624699" y="3572233"/>
                  <a:pt x="10614553" y="3657556"/>
                </a:cubicBezTo>
                <a:cubicBezTo>
                  <a:pt x="10604846" y="3756637"/>
                  <a:pt x="10620635" y="3856323"/>
                  <a:pt x="10607694" y="3955100"/>
                </a:cubicBezTo>
                <a:cubicBezTo>
                  <a:pt x="10598504" y="4034653"/>
                  <a:pt x="10598155" y="4115265"/>
                  <a:pt x="10606658" y="4194923"/>
                </a:cubicBezTo>
                <a:cubicBezTo>
                  <a:pt x="10621954" y="4345512"/>
                  <a:pt x="10620998" y="4497755"/>
                  <a:pt x="10603811" y="4648057"/>
                </a:cubicBezTo>
                <a:cubicBezTo>
                  <a:pt x="10593198" y="4735775"/>
                  <a:pt x="10587116" y="4826067"/>
                  <a:pt x="10606140" y="4912119"/>
                </a:cubicBezTo>
                <a:cubicBezTo>
                  <a:pt x="10628530" y="5013245"/>
                  <a:pt x="10633189" y="5114446"/>
                  <a:pt x="10629921" y="5215515"/>
                </a:cubicBezTo>
                <a:lnTo>
                  <a:pt x="10625356" y="5273604"/>
                </a:lnTo>
                <a:lnTo>
                  <a:pt x="10624284" y="5284086"/>
                </a:lnTo>
                <a:cubicBezTo>
                  <a:pt x="10601148" y="5404993"/>
                  <a:pt x="10545219" y="5529874"/>
                  <a:pt x="10458692" y="5632218"/>
                </a:cubicBezTo>
                <a:lnTo>
                  <a:pt x="10418904" y="5670857"/>
                </a:lnTo>
                <a:lnTo>
                  <a:pt x="10417064" y="5673484"/>
                </a:lnTo>
                <a:cubicBezTo>
                  <a:pt x="10307992" y="5802550"/>
                  <a:pt x="10158402" y="5877799"/>
                  <a:pt x="9954609" y="5858572"/>
                </a:cubicBezTo>
                <a:cubicBezTo>
                  <a:pt x="9860355" y="5870096"/>
                  <a:pt x="9750551" y="5855439"/>
                  <a:pt x="9657171" y="5854061"/>
                </a:cubicBezTo>
                <a:lnTo>
                  <a:pt x="9612467" y="5856387"/>
                </a:lnTo>
                <a:lnTo>
                  <a:pt x="9279984" y="5838331"/>
                </a:lnTo>
                <a:cubicBezTo>
                  <a:pt x="9153141" y="5834280"/>
                  <a:pt x="9026273" y="5834164"/>
                  <a:pt x="8899305" y="5841275"/>
                </a:cubicBezTo>
                <a:cubicBezTo>
                  <a:pt x="8761407" y="5850940"/>
                  <a:pt x="8623304" y="5854733"/>
                  <a:pt x="8485266" y="5852671"/>
                </a:cubicBezTo>
                <a:lnTo>
                  <a:pt x="8314842" y="5842884"/>
                </a:lnTo>
                <a:lnTo>
                  <a:pt x="8193631" y="5825368"/>
                </a:lnTo>
                <a:lnTo>
                  <a:pt x="8029897" y="5818284"/>
                </a:lnTo>
                <a:lnTo>
                  <a:pt x="8028296" y="5817260"/>
                </a:lnTo>
                <a:lnTo>
                  <a:pt x="8008332" y="5817260"/>
                </a:lnTo>
                <a:lnTo>
                  <a:pt x="8006732" y="5818114"/>
                </a:lnTo>
                <a:lnTo>
                  <a:pt x="7839115" y="5825368"/>
                </a:lnTo>
                <a:lnTo>
                  <a:pt x="7801585" y="5830791"/>
                </a:lnTo>
                <a:lnTo>
                  <a:pt x="7734233" y="5834980"/>
                </a:lnTo>
                <a:lnTo>
                  <a:pt x="7482820" y="5855530"/>
                </a:lnTo>
                <a:lnTo>
                  <a:pt x="7445741" y="5854102"/>
                </a:lnTo>
                <a:lnTo>
                  <a:pt x="7403701" y="5858035"/>
                </a:lnTo>
                <a:lnTo>
                  <a:pt x="7155292" y="5854564"/>
                </a:lnTo>
                <a:cubicBezTo>
                  <a:pt x="6874805" y="5835913"/>
                  <a:pt x="6593917" y="5824488"/>
                  <a:pt x="6312830" y="5849900"/>
                </a:cubicBezTo>
                <a:lnTo>
                  <a:pt x="6232577" y="5855788"/>
                </a:lnTo>
                <a:lnTo>
                  <a:pt x="6231985" y="5855764"/>
                </a:lnTo>
                <a:lnTo>
                  <a:pt x="6166003" y="5858572"/>
                </a:lnTo>
                <a:cubicBezTo>
                  <a:pt x="6100624" y="5861901"/>
                  <a:pt x="6043822" y="5864887"/>
                  <a:pt x="5993271" y="5866513"/>
                </a:cubicBezTo>
                <a:lnTo>
                  <a:pt x="5925657" y="5866398"/>
                </a:lnTo>
                <a:lnTo>
                  <a:pt x="5833706" y="5859695"/>
                </a:lnTo>
                <a:cubicBezTo>
                  <a:pt x="5697214" y="5841788"/>
                  <a:pt x="5559607" y="5838897"/>
                  <a:pt x="5422657" y="5851067"/>
                </a:cubicBezTo>
                <a:lnTo>
                  <a:pt x="5250035" y="5858044"/>
                </a:lnTo>
                <a:lnTo>
                  <a:pt x="5151093" y="5858278"/>
                </a:lnTo>
                <a:lnTo>
                  <a:pt x="4972680" y="5851067"/>
                </a:lnTo>
                <a:cubicBezTo>
                  <a:pt x="4829141" y="5841741"/>
                  <a:pt x="4685204" y="5826120"/>
                  <a:pt x="4542066" y="5842905"/>
                </a:cubicBezTo>
                <a:cubicBezTo>
                  <a:pt x="4491758" y="5848734"/>
                  <a:pt x="4441488" y="5852626"/>
                  <a:pt x="4391242" y="5854962"/>
                </a:cubicBezTo>
                <a:lnTo>
                  <a:pt x="4246482" y="5857576"/>
                </a:lnTo>
                <a:lnTo>
                  <a:pt x="4221030" y="5856572"/>
                </a:lnTo>
                <a:lnTo>
                  <a:pt x="4218005" y="5856681"/>
                </a:lnTo>
                <a:lnTo>
                  <a:pt x="3939367" y="5844305"/>
                </a:lnTo>
                <a:cubicBezTo>
                  <a:pt x="3773470" y="5832648"/>
                  <a:pt x="3606974" y="5815626"/>
                  <a:pt x="3441875" y="5843140"/>
                </a:cubicBezTo>
                <a:cubicBezTo>
                  <a:pt x="3386806" y="5851400"/>
                  <a:pt x="3331601" y="5858126"/>
                  <a:pt x="3276306" y="5863318"/>
                </a:cubicBezTo>
                <a:lnTo>
                  <a:pt x="3225006" y="5866706"/>
                </a:lnTo>
                <a:lnTo>
                  <a:pt x="3194056" y="5866407"/>
                </a:lnTo>
                <a:lnTo>
                  <a:pt x="3082891" y="5863061"/>
                </a:lnTo>
                <a:lnTo>
                  <a:pt x="3013959" y="5869302"/>
                </a:lnTo>
                <a:cubicBezTo>
                  <a:pt x="2910698" y="5871464"/>
                  <a:pt x="2845426" y="5852913"/>
                  <a:pt x="2748311" y="5858572"/>
                </a:cubicBezTo>
                <a:cubicBezTo>
                  <a:pt x="2736171" y="5859279"/>
                  <a:pt x="2721419" y="5860082"/>
                  <a:pt x="2704411" y="5860936"/>
                </a:cubicBezTo>
                <a:lnTo>
                  <a:pt x="2650475" y="5863440"/>
                </a:lnTo>
                <a:lnTo>
                  <a:pt x="2436349" y="5854816"/>
                </a:lnTo>
                <a:cubicBezTo>
                  <a:pt x="2095150" y="5845165"/>
                  <a:pt x="1753811" y="5845122"/>
                  <a:pt x="1412584" y="5830782"/>
                </a:cubicBezTo>
                <a:cubicBezTo>
                  <a:pt x="1262458" y="5824256"/>
                  <a:pt x="1113131" y="5859227"/>
                  <a:pt x="963404" y="5861093"/>
                </a:cubicBezTo>
                <a:cubicBezTo>
                  <a:pt x="896140" y="5861967"/>
                  <a:pt x="828812" y="5861342"/>
                  <a:pt x="761431" y="5859896"/>
                </a:cubicBezTo>
                <a:lnTo>
                  <a:pt x="637698" y="5856158"/>
                </a:lnTo>
                <a:lnTo>
                  <a:pt x="592997" y="5853711"/>
                </a:lnTo>
                <a:cubicBezTo>
                  <a:pt x="391136" y="5830428"/>
                  <a:pt x="227663" y="5724844"/>
                  <a:pt x="123577" y="5564333"/>
                </a:cubicBezTo>
                <a:lnTo>
                  <a:pt x="99502" y="5518240"/>
                </a:lnTo>
                <a:lnTo>
                  <a:pt x="95609" y="5512764"/>
                </a:lnTo>
                <a:lnTo>
                  <a:pt x="86221" y="5492812"/>
                </a:lnTo>
                <a:lnTo>
                  <a:pt x="61763" y="5445986"/>
                </a:lnTo>
                <a:lnTo>
                  <a:pt x="56991" y="5430695"/>
                </a:lnTo>
                <a:lnTo>
                  <a:pt x="41922" y="5398673"/>
                </a:lnTo>
                <a:lnTo>
                  <a:pt x="25760" y="5339273"/>
                </a:lnTo>
                <a:lnTo>
                  <a:pt x="16811" y="5271956"/>
                </a:lnTo>
                <a:cubicBezTo>
                  <a:pt x="9305" y="5238090"/>
                  <a:pt x="4710" y="5203585"/>
                  <a:pt x="3092" y="5168860"/>
                </a:cubicBezTo>
                <a:cubicBezTo>
                  <a:pt x="-7132" y="5042101"/>
                  <a:pt x="10081" y="4917108"/>
                  <a:pt x="24446" y="4791844"/>
                </a:cubicBezTo>
                <a:cubicBezTo>
                  <a:pt x="34023" y="4712006"/>
                  <a:pt x="48647" y="4631352"/>
                  <a:pt x="24446" y="4552331"/>
                </a:cubicBezTo>
                <a:cubicBezTo>
                  <a:pt x="7867" y="4497261"/>
                  <a:pt x="4180" y="4438805"/>
                  <a:pt x="13705" y="4381912"/>
                </a:cubicBezTo>
                <a:cubicBezTo>
                  <a:pt x="29766" y="4280940"/>
                  <a:pt x="33117" y="4178184"/>
                  <a:pt x="23670" y="4076300"/>
                </a:cubicBezTo>
                <a:cubicBezTo>
                  <a:pt x="17432" y="4009125"/>
                  <a:pt x="18390" y="3941419"/>
                  <a:pt x="26517" y="3874462"/>
                </a:cubicBezTo>
                <a:cubicBezTo>
                  <a:pt x="37258" y="3784423"/>
                  <a:pt x="53954" y="3692752"/>
                  <a:pt x="33635" y="3602444"/>
                </a:cubicBezTo>
                <a:cubicBezTo>
                  <a:pt x="1280" y="3458954"/>
                  <a:pt x="7751" y="3315599"/>
                  <a:pt x="20694" y="3171022"/>
                </a:cubicBezTo>
                <a:cubicBezTo>
                  <a:pt x="30400" y="3063439"/>
                  <a:pt x="41141" y="2954632"/>
                  <a:pt x="21728" y="2845824"/>
                </a:cubicBezTo>
                <a:cubicBezTo>
                  <a:pt x="13381" y="2795337"/>
                  <a:pt x="13381" y="2743709"/>
                  <a:pt x="21728" y="2693221"/>
                </a:cubicBezTo>
                <a:cubicBezTo>
                  <a:pt x="31823" y="2625218"/>
                  <a:pt x="41400" y="2557892"/>
                  <a:pt x="28458" y="2489208"/>
                </a:cubicBezTo>
                <a:cubicBezTo>
                  <a:pt x="22764" y="2459285"/>
                  <a:pt x="18493" y="2429092"/>
                  <a:pt x="15516" y="2398898"/>
                </a:cubicBezTo>
                <a:cubicBezTo>
                  <a:pt x="9589" y="2321809"/>
                  <a:pt x="11711" y="2244283"/>
                  <a:pt x="21857" y="2167683"/>
                </a:cubicBezTo>
                <a:cubicBezTo>
                  <a:pt x="31564" y="2078733"/>
                  <a:pt x="15776" y="1989238"/>
                  <a:pt x="28717" y="1900560"/>
                </a:cubicBezTo>
                <a:cubicBezTo>
                  <a:pt x="37907" y="1829142"/>
                  <a:pt x="38255" y="1756772"/>
                  <a:pt x="29752" y="1685258"/>
                </a:cubicBezTo>
                <a:cubicBezTo>
                  <a:pt x="14456" y="1550065"/>
                  <a:pt x="15412" y="1413389"/>
                  <a:pt x="32599" y="1278454"/>
                </a:cubicBezTo>
                <a:cubicBezTo>
                  <a:pt x="43212" y="1199704"/>
                  <a:pt x="49294" y="1118644"/>
                  <a:pt x="30270" y="1041390"/>
                </a:cubicBezTo>
                <a:cubicBezTo>
                  <a:pt x="-14509" y="859818"/>
                  <a:pt x="11634" y="677973"/>
                  <a:pt x="30270" y="497354"/>
                </a:cubicBezTo>
                <a:lnTo>
                  <a:pt x="31725" y="472895"/>
                </a:lnTo>
                <a:lnTo>
                  <a:pt x="43781" y="427827"/>
                </a:lnTo>
                <a:lnTo>
                  <a:pt x="50994" y="413476"/>
                </a:lnTo>
                <a:lnTo>
                  <a:pt x="58372" y="387895"/>
                </a:lnTo>
                <a:cubicBezTo>
                  <a:pt x="111660" y="254431"/>
                  <a:pt x="198390" y="154469"/>
                  <a:pt x="306361" y="90092"/>
                </a:cubicBezTo>
                <a:lnTo>
                  <a:pt x="343340" y="71955"/>
                </a:lnTo>
                <a:lnTo>
                  <a:pt x="451947" y="55771"/>
                </a:lnTo>
                <a:lnTo>
                  <a:pt x="480681" y="50638"/>
                </a:lnTo>
                <a:lnTo>
                  <a:pt x="500476" y="51097"/>
                </a:lnTo>
                <a:cubicBezTo>
                  <a:pt x="614729" y="49684"/>
                  <a:pt x="728933" y="43772"/>
                  <a:pt x="843024" y="32056"/>
                </a:cubicBezTo>
                <a:cubicBezTo>
                  <a:pt x="1123212" y="7156"/>
                  <a:pt x="1404499" y="3566"/>
                  <a:pt x="1685086" y="21332"/>
                </a:cubicBezTo>
                <a:cubicBezTo>
                  <a:pt x="1938623" y="33688"/>
                  <a:pt x="2191759" y="64000"/>
                  <a:pt x="2445896" y="38121"/>
                </a:cubicBezTo>
                <a:cubicBezTo>
                  <a:pt x="2489616" y="33690"/>
                  <a:pt x="2532937" y="26111"/>
                  <a:pt x="2576333" y="19030"/>
                </a:cubicBezTo>
                <a:lnTo>
                  <a:pt x="2696353" y="4251"/>
                </a:lnTo>
                <a:lnTo>
                  <a:pt x="2745536" y="5232"/>
                </a:lnTo>
                <a:cubicBezTo>
                  <a:pt x="2818993" y="6452"/>
                  <a:pt x="2887864" y="7004"/>
                  <a:pt x="2947014" y="5793"/>
                </a:cubicBezTo>
                <a:cubicBezTo>
                  <a:pt x="3006163" y="4584"/>
                  <a:pt x="3060036" y="3178"/>
                  <a:pt x="3110399" y="1949"/>
                </a:cubicBezTo>
                <a:lnTo>
                  <a:pt x="3199002" y="221"/>
                </a:lnTo>
                <a:lnTo>
                  <a:pt x="3325015" y="3583"/>
                </a:lnTo>
                <a:cubicBezTo>
                  <a:pt x="3530714" y="12997"/>
                  <a:pt x="3736239" y="28910"/>
                  <a:pt x="3941762" y="43248"/>
                </a:cubicBezTo>
                <a:cubicBezTo>
                  <a:pt x="4091489" y="53739"/>
                  <a:pt x="4241215" y="66563"/>
                  <a:pt x="4390942" y="37886"/>
                </a:cubicBezTo>
                <a:cubicBezTo>
                  <a:pt x="4517292" y="15154"/>
                  <a:pt x="4645537" y="10467"/>
                  <a:pt x="4772844" y="23896"/>
                </a:cubicBezTo>
                <a:cubicBezTo>
                  <a:pt x="4885597" y="37327"/>
                  <a:pt x="4999052" y="40520"/>
                  <a:pt x="5112224" y="33456"/>
                </a:cubicBezTo>
                <a:lnTo>
                  <a:pt x="5477482" y="6922"/>
                </a:lnTo>
                <a:lnTo>
                  <a:pt x="5517883" y="7607"/>
                </a:lnTo>
                <a:lnTo>
                  <a:pt x="5555683" y="6426"/>
                </a:lnTo>
                <a:cubicBezTo>
                  <a:pt x="5626335" y="3737"/>
                  <a:pt x="5704795" y="995"/>
                  <a:pt x="5791061" y="218"/>
                </a:cubicBezTo>
                <a:close/>
              </a:path>
            </a:pathLst>
          </a:custGeom>
        </p:spPr>
      </p:pic>
      <p:sp>
        <p:nvSpPr>
          <p:cNvPr id="3" name="TextBox 2">
            <a:extLst>
              <a:ext uri="{FF2B5EF4-FFF2-40B4-BE49-F238E27FC236}">
                <a16:creationId xmlns:a16="http://schemas.microsoft.com/office/drawing/2014/main" id="{6E6C849A-7A5F-B298-E265-DCE390486AE4}"/>
              </a:ext>
            </a:extLst>
          </p:cNvPr>
          <p:cNvSpPr txBox="1"/>
          <p:nvPr/>
        </p:nvSpPr>
        <p:spPr>
          <a:xfrm>
            <a:off x="2883877" y="512466"/>
            <a:ext cx="5998866"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Insurance Analytics</a:t>
            </a:r>
          </a:p>
        </p:txBody>
      </p:sp>
      <p:sp>
        <p:nvSpPr>
          <p:cNvPr id="4" name="TextBox 3">
            <a:extLst>
              <a:ext uri="{FF2B5EF4-FFF2-40B4-BE49-F238E27FC236}">
                <a16:creationId xmlns:a16="http://schemas.microsoft.com/office/drawing/2014/main" id="{DFFFD835-4AA1-62AE-5D47-6181F78DEB86}"/>
              </a:ext>
            </a:extLst>
          </p:cNvPr>
          <p:cNvSpPr txBox="1"/>
          <p:nvPr/>
        </p:nvSpPr>
        <p:spPr>
          <a:xfrm>
            <a:off x="4051106" y="1461913"/>
            <a:ext cx="3664407"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Project P847</a:t>
            </a:r>
          </a:p>
        </p:txBody>
      </p:sp>
      <p:sp>
        <p:nvSpPr>
          <p:cNvPr id="5" name="TextBox 4">
            <a:extLst>
              <a:ext uri="{FF2B5EF4-FFF2-40B4-BE49-F238E27FC236}">
                <a16:creationId xmlns:a16="http://schemas.microsoft.com/office/drawing/2014/main" id="{FAFDF025-56DD-31D4-4F6A-705BDCC718DC}"/>
              </a:ext>
            </a:extLst>
          </p:cNvPr>
          <p:cNvSpPr txBox="1"/>
          <p:nvPr/>
        </p:nvSpPr>
        <p:spPr>
          <a:xfrm>
            <a:off x="353962" y="5145205"/>
            <a:ext cx="6282812" cy="120032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Project Mentor :- Akshay </a:t>
            </a:r>
            <a:r>
              <a:rPr lang="en-IN" sz="2400" b="1" dirty="0" err="1">
                <a:latin typeface="Times New Roman" panose="02020603050405020304" pitchFamily="18" charset="0"/>
                <a:cs typeface="Times New Roman" panose="02020603050405020304" pitchFamily="18" charset="0"/>
              </a:rPr>
              <a:t>kumbhar</a:t>
            </a: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Project Co-Mentor :- B Harish</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27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B662A4-FC15-0D2E-80D8-FFF5B0F32843}"/>
              </a:ext>
            </a:extLst>
          </p:cNvPr>
          <p:cNvPicPr>
            <a:picLocks noChangeAspect="1"/>
          </p:cNvPicPr>
          <p:nvPr/>
        </p:nvPicPr>
        <p:blipFill>
          <a:blip r:embed="rId2"/>
          <a:stretch>
            <a:fillRect/>
          </a:stretch>
        </p:blipFill>
        <p:spPr>
          <a:xfrm>
            <a:off x="88490" y="677644"/>
            <a:ext cx="12034684" cy="6131196"/>
          </a:xfrm>
          <a:prstGeom prst="rect">
            <a:avLst/>
          </a:prstGeom>
        </p:spPr>
      </p:pic>
      <p:sp>
        <p:nvSpPr>
          <p:cNvPr id="4" name="TextBox 3">
            <a:extLst>
              <a:ext uri="{FF2B5EF4-FFF2-40B4-BE49-F238E27FC236}">
                <a16:creationId xmlns:a16="http://schemas.microsoft.com/office/drawing/2014/main" id="{3B79A7E3-3112-B8BE-46BE-C712121D7D7F}"/>
              </a:ext>
            </a:extLst>
          </p:cNvPr>
          <p:cNvSpPr txBox="1"/>
          <p:nvPr/>
        </p:nvSpPr>
        <p:spPr>
          <a:xfrm>
            <a:off x="3852041" y="49160"/>
            <a:ext cx="4487917" cy="584775"/>
          </a:xfrm>
          <a:prstGeom prst="rect">
            <a:avLst/>
          </a:prstGeom>
          <a:noFill/>
        </p:spPr>
        <p:txBody>
          <a:bodyPr wrap="square" rtlCol="0">
            <a:spAutoFit/>
          </a:bodyPr>
          <a:lstStyle/>
          <a:p>
            <a:pPr algn="ctr"/>
            <a:r>
              <a:rPr lang="en-IN" sz="3200" b="1" dirty="0">
                <a:solidFill>
                  <a:srgbClr val="157683"/>
                </a:solidFill>
                <a:latin typeface="Times New Roman" panose="02020603050405020304" pitchFamily="18" charset="0"/>
                <a:cs typeface="Times New Roman" panose="02020603050405020304" pitchFamily="18" charset="0"/>
              </a:rPr>
              <a:t>Power BI Dashboard</a:t>
            </a:r>
          </a:p>
        </p:txBody>
      </p:sp>
    </p:spTree>
    <p:extLst>
      <p:ext uri="{BB962C8B-B14F-4D97-AF65-F5344CB8AC3E}">
        <p14:creationId xmlns:p14="http://schemas.microsoft.com/office/powerpoint/2010/main" val="268189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C9E09-85DE-4BE0-C8FF-65CA111ABB6B}"/>
              </a:ext>
            </a:extLst>
          </p:cNvPr>
          <p:cNvPicPr>
            <a:picLocks noChangeAspect="1"/>
          </p:cNvPicPr>
          <p:nvPr/>
        </p:nvPicPr>
        <p:blipFill>
          <a:blip r:embed="rId2"/>
          <a:stretch>
            <a:fillRect/>
          </a:stretch>
        </p:blipFill>
        <p:spPr>
          <a:xfrm>
            <a:off x="98323" y="641131"/>
            <a:ext cx="11975690" cy="6160513"/>
          </a:xfrm>
          <a:prstGeom prst="rect">
            <a:avLst/>
          </a:prstGeom>
        </p:spPr>
      </p:pic>
      <p:sp>
        <p:nvSpPr>
          <p:cNvPr id="4" name="TextBox 3">
            <a:extLst>
              <a:ext uri="{FF2B5EF4-FFF2-40B4-BE49-F238E27FC236}">
                <a16:creationId xmlns:a16="http://schemas.microsoft.com/office/drawing/2014/main" id="{832D8713-C02D-B7E5-CE31-9378B7648DA3}"/>
              </a:ext>
            </a:extLst>
          </p:cNvPr>
          <p:cNvSpPr txBox="1"/>
          <p:nvPr/>
        </p:nvSpPr>
        <p:spPr>
          <a:xfrm>
            <a:off x="3520966" y="56356"/>
            <a:ext cx="4866289" cy="584775"/>
          </a:xfrm>
          <a:prstGeom prst="rect">
            <a:avLst/>
          </a:prstGeom>
          <a:noFill/>
        </p:spPr>
        <p:txBody>
          <a:bodyPr wrap="square" rtlCol="0">
            <a:spAutoFit/>
          </a:bodyPr>
          <a:lstStyle/>
          <a:p>
            <a:pPr algn="ctr"/>
            <a:r>
              <a:rPr lang="en-IN" sz="3200" b="1" dirty="0">
                <a:solidFill>
                  <a:srgbClr val="0070C0"/>
                </a:solidFill>
                <a:latin typeface="Times New Roman" panose="02020603050405020304" pitchFamily="18" charset="0"/>
                <a:cs typeface="Times New Roman" panose="02020603050405020304" pitchFamily="18" charset="0"/>
              </a:rPr>
              <a:t>Tableau Dashboard</a:t>
            </a:r>
          </a:p>
        </p:txBody>
      </p:sp>
    </p:spTree>
    <p:extLst>
      <p:ext uri="{BB962C8B-B14F-4D97-AF65-F5344CB8AC3E}">
        <p14:creationId xmlns:p14="http://schemas.microsoft.com/office/powerpoint/2010/main" val="295904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B1BC7C8-AF36-2695-288A-C45844E62A55}"/>
              </a:ext>
            </a:extLst>
          </p:cNvPr>
          <p:cNvSpPr txBox="1"/>
          <p:nvPr/>
        </p:nvSpPr>
        <p:spPr>
          <a:xfrm>
            <a:off x="4277032" y="98323"/>
            <a:ext cx="3205316" cy="646331"/>
          </a:xfrm>
          <a:prstGeom prst="rect">
            <a:avLst/>
          </a:prstGeom>
          <a:noFill/>
        </p:spPr>
        <p:txBody>
          <a:bodyPr wrap="square" rtlCol="0">
            <a:spAutoFit/>
          </a:bodyPr>
          <a:lstStyle/>
          <a:p>
            <a:pPr algn="ctr"/>
            <a:r>
              <a:rPr lang="en-IN" sz="3600" b="1" dirty="0">
                <a:solidFill>
                  <a:srgbClr val="002060"/>
                </a:solidFill>
                <a:latin typeface="Times New Roman" panose="02020603050405020304" pitchFamily="18" charset="0"/>
                <a:cs typeface="Times New Roman" panose="02020603050405020304" pitchFamily="18" charset="0"/>
              </a:rPr>
              <a:t>MY SQL</a:t>
            </a:r>
          </a:p>
        </p:txBody>
      </p:sp>
      <p:pic>
        <p:nvPicPr>
          <p:cNvPr id="11" name="Picture 10">
            <a:extLst>
              <a:ext uri="{FF2B5EF4-FFF2-40B4-BE49-F238E27FC236}">
                <a16:creationId xmlns:a16="http://schemas.microsoft.com/office/drawing/2014/main" id="{0DFD8BDC-5D90-9544-5E1B-4686C849B698}"/>
              </a:ext>
            </a:extLst>
          </p:cNvPr>
          <p:cNvPicPr>
            <a:picLocks noChangeAspect="1"/>
          </p:cNvPicPr>
          <p:nvPr/>
        </p:nvPicPr>
        <p:blipFill>
          <a:blip r:embed="rId2"/>
          <a:stretch>
            <a:fillRect/>
          </a:stretch>
        </p:blipFill>
        <p:spPr>
          <a:xfrm>
            <a:off x="1" y="893096"/>
            <a:ext cx="4277031" cy="2892890"/>
          </a:xfrm>
          <a:prstGeom prst="rect">
            <a:avLst/>
          </a:prstGeom>
        </p:spPr>
      </p:pic>
      <p:pic>
        <p:nvPicPr>
          <p:cNvPr id="13" name="Picture 12">
            <a:extLst>
              <a:ext uri="{FF2B5EF4-FFF2-40B4-BE49-F238E27FC236}">
                <a16:creationId xmlns:a16="http://schemas.microsoft.com/office/drawing/2014/main" id="{E6D2BFF6-1F9E-CE1B-7056-26C76CFCAB55}"/>
              </a:ext>
            </a:extLst>
          </p:cNvPr>
          <p:cNvPicPr>
            <a:picLocks noChangeAspect="1"/>
          </p:cNvPicPr>
          <p:nvPr/>
        </p:nvPicPr>
        <p:blipFill>
          <a:blip r:embed="rId3"/>
          <a:stretch>
            <a:fillRect/>
          </a:stretch>
        </p:blipFill>
        <p:spPr>
          <a:xfrm>
            <a:off x="0" y="3798276"/>
            <a:ext cx="4277032" cy="3059723"/>
          </a:xfrm>
          <a:prstGeom prst="rect">
            <a:avLst/>
          </a:prstGeom>
        </p:spPr>
      </p:pic>
      <p:pic>
        <p:nvPicPr>
          <p:cNvPr id="15" name="Picture 14">
            <a:extLst>
              <a:ext uri="{FF2B5EF4-FFF2-40B4-BE49-F238E27FC236}">
                <a16:creationId xmlns:a16="http://schemas.microsoft.com/office/drawing/2014/main" id="{26D5EE0A-F865-BE7A-D542-5C5BC24FB562}"/>
              </a:ext>
            </a:extLst>
          </p:cNvPr>
          <p:cNvPicPr>
            <a:picLocks noChangeAspect="1"/>
          </p:cNvPicPr>
          <p:nvPr/>
        </p:nvPicPr>
        <p:blipFill>
          <a:blip r:embed="rId4"/>
          <a:stretch>
            <a:fillRect/>
          </a:stretch>
        </p:blipFill>
        <p:spPr>
          <a:xfrm>
            <a:off x="4277032" y="917944"/>
            <a:ext cx="3487890" cy="2335162"/>
          </a:xfrm>
          <a:prstGeom prst="rect">
            <a:avLst/>
          </a:prstGeom>
        </p:spPr>
      </p:pic>
      <p:pic>
        <p:nvPicPr>
          <p:cNvPr id="5" name="Picture 4">
            <a:extLst>
              <a:ext uri="{FF2B5EF4-FFF2-40B4-BE49-F238E27FC236}">
                <a16:creationId xmlns:a16="http://schemas.microsoft.com/office/drawing/2014/main" id="{1B40180E-9ADA-0001-C2E3-C1FC5AFEAA55}"/>
              </a:ext>
            </a:extLst>
          </p:cNvPr>
          <p:cNvPicPr>
            <a:picLocks noChangeAspect="1"/>
          </p:cNvPicPr>
          <p:nvPr/>
        </p:nvPicPr>
        <p:blipFill>
          <a:blip r:embed="rId5"/>
          <a:stretch>
            <a:fillRect/>
          </a:stretch>
        </p:blipFill>
        <p:spPr>
          <a:xfrm>
            <a:off x="7764922" y="905385"/>
            <a:ext cx="4427078" cy="5877252"/>
          </a:xfrm>
          <a:prstGeom prst="rect">
            <a:avLst/>
          </a:prstGeom>
        </p:spPr>
      </p:pic>
      <p:pic>
        <p:nvPicPr>
          <p:cNvPr id="4" name="Picture 3">
            <a:extLst>
              <a:ext uri="{FF2B5EF4-FFF2-40B4-BE49-F238E27FC236}">
                <a16:creationId xmlns:a16="http://schemas.microsoft.com/office/drawing/2014/main" id="{AEFAA6D1-F8B5-E60E-7238-32A7327AA05E}"/>
              </a:ext>
            </a:extLst>
          </p:cNvPr>
          <p:cNvPicPr>
            <a:picLocks noChangeAspect="1"/>
          </p:cNvPicPr>
          <p:nvPr/>
        </p:nvPicPr>
        <p:blipFill>
          <a:blip r:embed="rId6"/>
          <a:stretch>
            <a:fillRect/>
          </a:stretch>
        </p:blipFill>
        <p:spPr>
          <a:xfrm>
            <a:off x="4277032" y="3244964"/>
            <a:ext cx="3487890" cy="1041901"/>
          </a:xfrm>
          <a:prstGeom prst="rect">
            <a:avLst/>
          </a:prstGeom>
        </p:spPr>
      </p:pic>
      <p:pic>
        <p:nvPicPr>
          <p:cNvPr id="7" name="Picture 6">
            <a:extLst>
              <a:ext uri="{FF2B5EF4-FFF2-40B4-BE49-F238E27FC236}">
                <a16:creationId xmlns:a16="http://schemas.microsoft.com/office/drawing/2014/main" id="{D40CED2A-797A-B317-35C0-FB550E8ED6C1}"/>
              </a:ext>
            </a:extLst>
          </p:cNvPr>
          <p:cNvPicPr>
            <a:picLocks noChangeAspect="1"/>
          </p:cNvPicPr>
          <p:nvPr/>
        </p:nvPicPr>
        <p:blipFill>
          <a:blip r:embed="rId7"/>
          <a:stretch>
            <a:fillRect/>
          </a:stretch>
        </p:blipFill>
        <p:spPr>
          <a:xfrm>
            <a:off x="4277032" y="4320791"/>
            <a:ext cx="3487890" cy="1259335"/>
          </a:xfrm>
          <a:prstGeom prst="rect">
            <a:avLst/>
          </a:prstGeom>
        </p:spPr>
      </p:pic>
      <p:pic>
        <p:nvPicPr>
          <p:cNvPr id="10" name="Picture 9">
            <a:extLst>
              <a:ext uri="{FF2B5EF4-FFF2-40B4-BE49-F238E27FC236}">
                <a16:creationId xmlns:a16="http://schemas.microsoft.com/office/drawing/2014/main" id="{D6C7FC88-A7BE-399E-4BFB-D6D4E89035A8}"/>
              </a:ext>
            </a:extLst>
          </p:cNvPr>
          <p:cNvPicPr>
            <a:picLocks noChangeAspect="1"/>
          </p:cNvPicPr>
          <p:nvPr/>
        </p:nvPicPr>
        <p:blipFill>
          <a:blip r:embed="rId8"/>
          <a:stretch>
            <a:fillRect/>
          </a:stretch>
        </p:blipFill>
        <p:spPr>
          <a:xfrm>
            <a:off x="4277033" y="5580127"/>
            <a:ext cx="3487890" cy="1263476"/>
          </a:xfrm>
          <a:prstGeom prst="rect">
            <a:avLst/>
          </a:prstGeom>
        </p:spPr>
      </p:pic>
      <p:pic>
        <p:nvPicPr>
          <p:cNvPr id="14" name="Picture 13">
            <a:extLst>
              <a:ext uri="{FF2B5EF4-FFF2-40B4-BE49-F238E27FC236}">
                <a16:creationId xmlns:a16="http://schemas.microsoft.com/office/drawing/2014/main" id="{0A28A6B6-30F5-443C-9CDF-F709AAEDAE92}"/>
              </a:ext>
            </a:extLst>
          </p:cNvPr>
          <p:cNvPicPr>
            <a:picLocks noChangeAspect="1"/>
          </p:cNvPicPr>
          <p:nvPr/>
        </p:nvPicPr>
        <p:blipFill>
          <a:blip r:embed="rId9"/>
          <a:stretch>
            <a:fillRect/>
          </a:stretch>
        </p:blipFill>
        <p:spPr>
          <a:xfrm>
            <a:off x="6862916" y="658761"/>
            <a:ext cx="5329084" cy="212698"/>
          </a:xfrm>
          <a:prstGeom prst="rect">
            <a:avLst/>
          </a:prstGeom>
        </p:spPr>
      </p:pic>
    </p:spTree>
    <p:extLst>
      <p:ext uri="{BB962C8B-B14F-4D97-AF65-F5344CB8AC3E}">
        <p14:creationId xmlns:p14="http://schemas.microsoft.com/office/powerpoint/2010/main" val="1664144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255E27C0-F06E-D2BB-2299-4FD14E33779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A52235D-03AF-3D60-71D6-0B95763B0FB1}"/>
              </a:ext>
            </a:extLst>
          </p:cNvPr>
          <p:cNvSpPr txBox="1"/>
          <p:nvPr/>
        </p:nvSpPr>
        <p:spPr>
          <a:xfrm>
            <a:off x="4277032" y="98323"/>
            <a:ext cx="3205316" cy="646331"/>
          </a:xfrm>
          <a:prstGeom prst="rect">
            <a:avLst/>
          </a:prstGeom>
          <a:noFill/>
        </p:spPr>
        <p:txBody>
          <a:bodyPr wrap="square" rtlCol="0">
            <a:spAutoFit/>
          </a:bodyPr>
          <a:lstStyle/>
          <a:p>
            <a:pPr algn="ctr"/>
            <a:r>
              <a:rPr lang="en-IN" sz="3600" b="1" dirty="0">
                <a:solidFill>
                  <a:srgbClr val="002060"/>
                </a:solidFill>
                <a:latin typeface="Times New Roman" panose="02020603050405020304" pitchFamily="18" charset="0"/>
                <a:cs typeface="Times New Roman" panose="02020603050405020304" pitchFamily="18" charset="0"/>
              </a:rPr>
              <a:t>MY SQL</a:t>
            </a:r>
          </a:p>
        </p:txBody>
      </p:sp>
      <p:pic>
        <p:nvPicPr>
          <p:cNvPr id="3" name="Picture 2">
            <a:extLst>
              <a:ext uri="{FF2B5EF4-FFF2-40B4-BE49-F238E27FC236}">
                <a16:creationId xmlns:a16="http://schemas.microsoft.com/office/drawing/2014/main" id="{30DD55C3-1BCE-3653-BF7B-F9626F300F52}"/>
              </a:ext>
            </a:extLst>
          </p:cNvPr>
          <p:cNvPicPr>
            <a:picLocks noChangeAspect="1"/>
          </p:cNvPicPr>
          <p:nvPr/>
        </p:nvPicPr>
        <p:blipFill>
          <a:blip r:embed="rId2"/>
          <a:stretch>
            <a:fillRect/>
          </a:stretch>
        </p:blipFill>
        <p:spPr>
          <a:xfrm>
            <a:off x="8087200" y="952555"/>
            <a:ext cx="4104800" cy="2736392"/>
          </a:xfrm>
          <a:prstGeom prst="rect">
            <a:avLst/>
          </a:prstGeom>
        </p:spPr>
      </p:pic>
      <p:pic>
        <p:nvPicPr>
          <p:cNvPr id="5" name="Picture 4">
            <a:extLst>
              <a:ext uri="{FF2B5EF4-FFF2-40B4-BE49-F238E27FC236}">
                <a16:creationId xmlns:a16="http://schemas.microsoft.com/office/drawing/2014/main" id="{934F7BED-17A4-0382-402A-F7401B4CFD0F}"/>
              </a:ext>
            </a:extLst>
          </p:cNvPr>
          <p:cNvPicPr>
            <a:picLocks noChangeAspect="1"/>
          </p:cNvPicPr>
          <p:nvPr/>
        </p:nvPicPr>
        <p:blipFill>
          <a:blip r:embed="rId3"/>
          <a:stretch>
            <a:fillRect/>
          </a:stretch>
        </p:blipFill>
        <p:spPr>
          <a:xfrm>
            <a:off x="8087200" y="3698779"/>
            <a:ext cx="4104800" cy="1420416"/>
          </a:xfrm>
          <a:prstGeom prst="rect">
            <a:avLst/>
          </a:prstGeom>
        </p:spPr>
      </p:pic>
      <p:pic>
        <p:nvPicPr>
          <p:cNvPr id="7" name="Picture 6">
            <a:extLst>
              <a:ext uri="{FF2B5EF4-FFF2-40B4-BE49-F238E27FC236}">
                <a16:creationId xmlns:a16="http://schemas.microsoft.com/office/drawing/2014/main" id="{D3D89DBC-489C-DBA0-8173-F5AF759BD29B}"/>
              </a:ext>
            </a:extLst>
          </p:cNvPr>
          <p:cNvPicPr>
            <a:picLocks noChangeAspect="1"/>
          </p:cNvPicPr>
          <p:nvPr/>
        </p:nvPicPr>
        <p:blipFill>
          <a:blip r:embed="rId4"/>
          <a:stretch>
            <a:fillRect/>
          </a:stretch>
        </p:blipFill>
        <p:spPr>
          <a:xfrm>
            <a:off x="8087200" y="5119195"/>
            <a:ext cx="4104800" cy="1673421"/>
          </a:xfrm>
          <a:prstGeom prst="rect">
            <a:avLst/>
          </a:prstGeom>
        </p:spPr>
      </p:pic>
      <p:pic>
        <p:nvPicPr>
          <p:cNvPr id="21" name="Picture 20">
            <a:extLst>
              <a:ext uri="{FF2B5EF4-FFF2-40B4-BE49-F238E27FC236}">
                <a16:creationId xmlns:a16="http://schemas.microsoft.com/office/drawing/2014/main" id="{E9832921-7D48-5E42-BE7A-8088D385DA09}"/>
              </a:ext>
            </a:extLst>
          </p:cNvPr>
          <p:cNvPicPr>
            <a:picLocks noChangeAspect="1"/>
          </p:cNvPicPr>
          <p:nvPr/>
        </p:nvPicPr>
        <p:blipFill>
          <a:blip r:embed="rId5"/>
          <a:stretch>
            <a:fillRect/>
          </a:stretch>
        </p:blipFill>
        <p:spPr>
          <a:xfrm>
            <a:off x="3660127" y="3511158"/>
            <a:ext cx="4427073" cy="3346842"/>
          </a:xfrm>
          <a:prstGeom prst="rect">
            <a:avLst/>
          </a:prstGeom>
        </p:spPr>
      </p:pic>
      <p:pic>
        <p:nvPicPr>
          <p:cNvPr id="19" name="Picture 18">
            <a:extLst>
              <a:ext uri="{FF2B5EF4-FFF2-40B4-BE49-F238E27FC236}">
                <a16:creationId xmlns:a16="http://schemas.microsoft.com/office/drawing/2014/main" id="{436BB0CA-9C57-C243-931F-85DDB5400DE7}"/>
              </a:ext>
            </a:extLst>
          </p:cNvPr>
          <p:cNvPicPr>
            <a:picLocks noChangeAspect="1"/>
          </p:cNvPicPr>
          <p:nvPr/>
        </p:nvPicPr>
        <p:blipFill>
          <a:blip r:embed="rId6"/>
          <a:stretch>
            <a:fillRect/>
          </a:stretch>
        </p:blipFill>
        <p:spPr>
          <a:xfrm>
            <a:off x="3660126" y="952556"/>
            <a:ext cx="4427074" cy="2530059"/>
          </a:xfrm>
          <a:prstGeom prst="rect">
            <a:avLst/>
          </a:prstGeom>
        </p:spPr>
      </p:pic>
      <p:pic>
        <p:nvPicPr>
          <p:cNvPr id="17" name="Picture 16">
            <a:extLst>
              <a:ext uri="{FF2B5EF4-FFF2-40B4-BE49-F238E27FC236}">
                <a16:creationId xmlns:a16="http://schemas.microsoft.com/office/drawing/2014/main" id="{757AF49E-30E3-8163-A062-E5AED3F787D5}"/>
              </a:ext>
            </a:extLst>
          </p:cNvPr>
          <p:cNvPicPr>
            <a:picLocks noChangeAspect="1"/>
          </p:cNvPicPr>
          <p:nvPr/>
        </p:nvPicPr>
        <p:blipFill>
          <a:blip r:embed="rId7"/>
          <a:stretch>
            <a:fillRect/>
          </a:stretch>
        </p:blipFill>
        <p:spPr>
          <a:xfrm>
            <a:off x="0" y="952557"/>
            <a:ext cx="3660126" cy="5905444"/>
          </a:xfrm>
          <a:prstGeom prst="rect">
            <a:avLst/>
          </a:prstGeom>
        </p:spPr>
      </p:pic>
    </p:spTree>
    <p:extLst>
      <p:ext uri="{BB962C8B-B14F-4D97-AF65-F5344CB8AC3E}">
        <p14:creationId xmlns:p14="http://schemas.microsoft.com/office/powerpoint/2010/main" val="333618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B16496-6629-0DB9-AFE9-ADE5C610360F}"/>
              </a:ext>
            </a:extLst>
          </p:cNvPr>
          <p:cNvSpPr txBox="1"/>
          <p:nvPr/>
        </p:nvSpPr>
        <p:spPr>
          <a:xfrm>
            <a:off x="4744720" y="81280"/>
            <a:ext cx="2702560" cy="707886"/>
          </a:xfrm>
          <a:prstGeom prst="rect">
            <a:avLst/>
          </a:prstGeom>
          <a:noFill/>
        </p:spPr>
        <p:txBody>
          <a:bodyPr wrap="square" rtlCol="0">
            <a:spAutoFit/>
          </a:bodyPr>
          <a:lstStyle/>
          <a:p>
            <a:pPr algn="ctr"/>
            <a:r>
              <a:rPr lang="en-IN" sz="4000" b="1" dirty="0">
                <a:solidFill>
                  <a:schemeClr val="tx2">
                    <a:lumMod val="75000"/>
                    <a:lumOff val="25000"/>
                  </a:schemeClr>
                </a:solidFill>
                <a:latin typeface="Times New Roman" panose="02020603050405020304" pitchFamily="18" charset="0"/>
                <a:cs typeface="Times New Roman" panose="02020603050405020304" pitchFamily="18" charset="0"/>
              </a:rPr>
              <a:t>Challenges</a:t>
            </a:r>
          </a:p>
        </p:txBody>
      </p:sp>
      <p:sp>
        <p:nvSpPr>
          <p:cNvPr id="3" name="TextBox 2">
            <a:extLst>
              <a:ext uri="{FF2B5EF4-FFF2-40B4-BE49-F238E27FC236}">
                <a16:creationId xmlns:a16="http://schemas.microsoft.com/office/drawing/2014/main" id="{A41AB6DE-D8CC-7F5C-64CC-E65CA07FDDEC}"/>
              </a:ext>
            </a:extLst>
          </p:cNvPr>
          <p:cNvSpPr txBox="1"/>
          <p:nvPr/>
        </p:nvSpPr>
        <p:spPr>
          <a:xfrm>
            <a:off x="355600" y="1997839"/>
            <a:ext cx="11480800" cy="286232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Ms Excel </a:t>
            </a:r>
            <a:r>
              <a:rPr lang="en-IN" dirty="0">
                <a:latin typeface="Times New Roman" panose="02020603050405020304" pitchFamily="18" charset="0"/>
                <a:cs typeface="Times New Roman" panose="02020603050405020304" pitchFamily="18" charset="0"/>
              </a:rPr>
              <a:t>:- Offers High layout control but Requires more manual effort for interactivity , there  are no </a:t>
            </a:r>
            <a:r>
              <a:rPr lang="en-IN" dirty="0" err="1">
                <a:latin typeface="Times New Roman" panose="02020603050405020304" pitchFamily="18" charset="0"/>
                <a:cs typeface="Times New Roman" panose="02020603050405020304" pitchFamily="18" charset="0"/>
              </a:rPr>
              <a:t>kpi</a:t>
            </a:r>
            <a:r>
              <a:rPr lang="en-IN" dirty="0">
                <a:latin typeface="Times New Roman" panose="02020603050405020304" pitchFamily="18" charset="0"/>
                <a:cs typeface="Times New Roman" panose="02020603050405020304" pitchFamily="18" charset="0"/>
              </a:rPr>
              <a:t> card available so do most visualization task manually.</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MY SQL:- </a:t>
            </a:r>
            <a:r>
              <a:rPr lang="en-IN" dirty="0">
                <a:latin typeface="Times New Roman" panose="02020603050405020304" pitchFamily="18" charset="0"/>
                <a:cs typeface="Times New Roman" panose="02020603050405020304" pitchFamily="18" charset="0"/>
              </a:rPr>
              <a:t>Need to convert and clean data into csv format . and also complex data runtime of queries was comparatively long to run complex queries.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Power BI :- </a:t>
            </a:r>
            <a:r>
              <a:rPr lang="en-IN" dirty="0">
                <a:latin typeface="Times New Roman" panose="02020603050405020304" pitchFamily="18" charset="0"/>
                <a:cs typeface="Times New Roman" panose="02020603050405020304" pitchFamily="18" charset="0"/>
              </a:rPr>
              <a:t>supports interactive filtering with slicers but has limited text box customization ,due to large data loading performance low of the Dashboard.</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Tableau:- </a:t>
            </a:r>
            <a:r>
              <a:rPr lang="en-IN" dirty="0">
                <a:latin typeface="Times New Roman" panose="02020603050405020304" pitchFamily="18" charset="0"/>
                <a:cs typeface="Times New Roman" panose="02020603050405020304" pitchFamily="18" charset="0"/>
              </a:rPr>
              <a:t>Limited charts Feature Available for Free Versions. facing some </a:t>
            </a:r>
            <a:r>
              <a:rPr lang="en-IN" dirty="0" err="1">
                <a:latin typeface="Times New Roman" panose="02020603050405020304" pitchFamily="18" charset="0"/>
                <a:cs typeface="Times New Roman" panose="02020603050405020304" pitchFamily="18" charset="0"/>
              </a:rPr>
              <a:t>Kpi</a:t>
            </a:r>
            <a:r>
              <a:rPr lang="en-IN" dirty="0">
                <a:latin typeface="Times New Roman" panose="02020603050405020304" pitchFamily="18" charset="0"/>
                <a:cs typeface="Times New Roman" panose="02020603050405020304" pitchFamily="18" charset="0"/>
              </a:rPr>
              <a:t> alignment problem on  dashboard setting.</a:t>
            </a:r>
          </a:p>
        </p:txBody>
      </p:sp>
    </p:spTree>
    <p:extLst>
      <p:ext uri="{BB962C8B-B14F-4D97-AF65-F5344CB8AC3E}">
        <p14:creationId xmlns:p14="http://schemas.microsoft.com/office/powerpoint/2010/main" val="3308064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54DA-9FD9-2053-13BC-BDAC7023F4E8}"/>
              </a:ext>
            </a:extLst>
          </p:cNvPr>
          <p:cNvSpPr txBox="1"/>
          <p:nvPr/>
        </p:nvSpPr>
        <p:spPr>
          <a:xfrm>
            <a:off x="4451552" y="83488"/>
            <a:ext cx="3161073"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Conclusion </a:t>
            </a:r>
          </a:p>
        </p:txBody>
      </p:sp>
      <p:sp>
        <p:nvSpPr>
          <p:cNvPr id="3" name="TextBox 2">
            <a:extLst>
              <a:ext uri="{FF2B5EF4-FFF2-40B4-BE49-F238E27FC236}">
                <a16:creationId xmlns:a16="http://schemas.microsoft.com/office/drawing/2014/main" id="{E88F3DD6-9118-5962-63F9-AD4063991B89}"/>
              </a:ext>
            </a:extLst>
          </p:cNvPr>
          <p:cNvSpPr txBox="1"/>
          <p:nvPr/>
        </p:nvSpPr>
        <p:spPr>
          <a:xfrm>
            <a:off x="226141" y="791374"/>
            <a:ext cx="11611897" cy="590931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New Policies</a:t>
            </a:r>
          </a:p>
          <a:p>
            <a:r>
              <a:rPr lang="en-US" dirty="0">
                <a:latin typeface="Times New Roman" panose="02020603050405020304" pitchFamily="18" charset="0"/>
                <a:cs typeface="Times New Roman" panose="02020603050405020304" pitchFamily="18" charset="0"/>
              </a:rPr>
              <a:t>Steady growth with a decent profit margin. Need to focus on increasing the growth rate</a:t>
            </a:r>
          </a:p>
          <a:p>
            <a:r>
              <a:rPr lang="en-US" dirty="0">
                <a:latin typeface="Times New Roman" panose="02020603050405020304" pitchFamily="18" charset="0"/>
                <a:cs typeface="Times New Roman" panose="02020603050405020304" pitchFamily="18" charset="0"/>
              </a:rPr>
              <a:t>Target: 19.67M</a:t>
            </a:r>
          </a:p>
          <a:p>
            <a:r>
              <a:rPr lang="en-US" dirty="0">
                <a:latin typeface="Times New Roman" panose="02020603050405020304" pitchFamily="18" charset="0"/>
                <a:cs typeface="Times New Roman" panose="02020603050405020304" pitchFamily="18" charset="0"/>
              </a:rPr>
              <a:t>Invoice: 0.83 M</a:t>
            </a:r>
          </a:p>
          <a:p>
            <a:r>
              <a:rPr lang="en-US" dirty="0">
                <a:latin typeface="Times New Roman" panose="02020603050405020304" pitchFamily="18" charset="0"/>
                <a:cs typeface="Times New Roman" panose="02020603050405020304" pitchFamily="18" charset="0"/>
              </a:rPr>
              <a:t>Achievement: 3.53M</a:t>
            </a:r>
          </a:p>
          <a:p>
            <a:r>
              <a:rPr lang="en-US" dirty="0">
                <a:latin typeface="Times New Roman" panose="02020603050405020304" pitchFamily="18" charset="0"/>
                <a:cs typeface="Times New Roman" panose="02020603050405020304" pitchFamily="18" charset="0"/>
              </a:rPr>
              <a:t>Placed Achievement: 17.95%</a:t>
            </a:r>
          </a:p>
          <a:p>
            <a:r>
              <a:rPr lang="en-US" dirty="0">
                <a:latin typeface="Times New Roman" panose="02020603050405020304" pitchFamily="18" charset="0"/>
                <a:cs typeface="Times New Roman" panose="02020603050405020304" pitchFamily="18" charset="0"/>
              </a:rPr>
              <a:t>Invoice Achievement: 4.21%</a:t>
            </a:r>
          </a:p>
          <a:p>
            <a:r>
              <a:rPr lang="en-US" b="1" dirty="0">
                <a:latin typeface="Times New Roman" panose="02020603050405020304" pitchFamily="18" charset="0"/>
                <a:cs typeface="Times New Roman" panose="02020603050405020304" pitchFamily="18" charset="0"/>
              </a:rPr>
              <a:t>Cross-Sell Policies</a:t>
            </a:r>
          </a:p>
          <a:p>
            <a:r>
              <a:rPr lang="en-US" dirty="0">
                <a:latin typeface="Times New Roman" panose="02020603050405020304" pitchFamily="18" charset="0"/>
                <a:cs typeface="Times New Roman" panose="02020603050405020304" pitchFamily="18" charset="0"/>
              </a:rPr>
              <a:t>High profitability and significant growth. Continue leveraging cross-selling opportunities.</a:t>
            </a:r>
          </a:p>
          <a:p>
            <a:r>
              <a:rPr lang="en-US" dirty="0">
                <a:latin typeface="Times New Roman" panose="02020603050405020304" pitchFamily="18" charset="0"/>
                <a:cs typeface="Times New Roman" panose="02020603050405020304" pitchFamily="18" charset="0"/>
              </a:rPr>
              <a:t>Target: 20.08M</a:t>
            </a:r>
          </a:p>
          <a:p>
            <a:r>
              <a:rPr lang="en-US" dirty="0">
                <a:latin typeface="Times New Roman" panose="02020603050405020304" pitchFamily="18" charset="0"/>
                <a:cs typeface="Times New Roman" panose="02020603050405020304" pitchFamily="18" charset="0"/>
              </a:rPr>
              <a:t>Invoice: 30.4M</a:t>
            </a:r>
          </a:p>
          <a:p>
            <a:r>
              <a:rPr lang="en-US" dirty="0">
                <a:latin typeface="Times New Roman" panose="02020603050405020304" pitchFamily="18" charset="0"/>
                <a:cs typeface="Times New Roman" panose="02020603050405020304" pitchFamily="18" charset="0"/>
              </a:rPr>
              <a:t>Achievement: 13.04M</a:t>
            </a:r>
          </a:p>
          <a:p>
            <a:r>
              <a:rPr lang="en-US" dirty="0">
                <a:latin typeface="Times New Roman" panose="02020603050405020304" pitchFamily="18" charset="0"/>
                <a:cs typeface="Times New Roman" panose="02020603050405020304" pitchFamily="18" charset="0"/>
              </a:rPr>
              <a:t>Placed Achievement: 64.94%</a:t>
            </a:r>
          </a:p>
          <a:p>
            <a:r>
              <a:rPr lang="en-US" dirty="0">
                <a:latin typeface="Times New Roman" panose="02020603050405020304" pitchFamily="18" charset="0"/>
                <a:cs typeface="Times New Roman" panose="02020603050405020304" pitchFamily="18" charset="0"/>
              </a:rPr>
              <a:t>Invoice Achievement: 15.14%</a:t>
            </a:r>
          </a:p>
          <a:p>
            <a:r>
              <a:rPr lang="en-US" b="1" dirty="0">
                <a:latin typeface="Times New Roman" panose="02020603050405020304" pitchFamily="18" charset="0"/>
                <a:cs typeface="Times New Roman" panose="02020603050405020304" pitchFamily="18" charset="0"/>
              </a:rPr>
              <a:t>Renewal Policies</a:t>
            </a:r>
          </a:p>
          <a:p>
            <a:r>
              <a:rPr lang="en-US" dirty="0">
                <a:latin typeface="Times New Roman" panose="02020603050405020304" pitchFamily="18" charset="0"/>
                <a:cs typeface="Times New Roman" panose="02020603050405020304" pitchFamily="18" charset="0"/>
              </a:rPr>
              <a:t>Exceptional performance in renewals with very high profitability and growth. Maintain this strong focus</a:t>
            </a:r>
          </a:p>
          <a:p>
            <a:r>
              <a:rPr lang="en-US" dirty="0">
                <a:latin typeface="Times New Roman" panose="02020603050405020304" pitchFamily="18" charset="0"/>
                <a:cs typeface="Times New Roman" panose="02020603050405020304" pitchFamily="18" charset="0"/>
              </a:rPr>
              <a:t>Target: 12.32M</a:t>
            </a:r>
          </a:p>
          <a:p>
            <a:r>
              <a:rPr lang="en-US" dirty="0">
                <a:latin typeface="Times New Roman" panose="02020603050405020304" pitchFamily="18" charset="0"/>
                <a:cs typeface="Times New Roman" panose="02020603050405020304" pitchFamily="18" charset="0"/>
              </a:rPr>
              <a:t>Invoice: 8.39M</a:t>
            </a:r>
          </a:p>
          <a:p>
            <a:r>
              <a:rPr lang="en-US" dirty="0">
                <a:latin typeface="Times New Roman" panose="02020603050405020304" pitchFamily="18" charset="0"/>
                <a:cs typeface="Times New Roman" panose="02020603050405020304" pitchFamily="18" charset="0"/>
              </a:rPr>
              <a:t>Achievement: 18.51M</a:t>
            </a:r>
          </a:p>
          <a:p>
            <a:r>
              <a:rPr lang="en-US" dirty="0">
                <a:latin typeface="Times New Roman" panose="02020603050405020304" pitchFamily="18" charset="0"/>
                <a:cs typeface="Times New Roman" panose="02020603050405020304" pitchFamily="18" charset="0"/>
              </a:rPr>
              <a:t>Placed Achievement: 150.23%</a:t>
            </a:r>
          </a:p>
          <a:p>
            <a:r>
              <a:rPr lang="en-US" dirty="0">
                <a:latin typeface="Times New Roman" panose="02020603050405020304" pitchFamily="18" charset="0"/>
                <a:cs typeface="Times New Roman" panose="02020603050405020304" pitchFamily="18" charset="0"/>
              </a:rPr>
              <a:t>Invoice Achievement: 68.14%</a:t>
            </a:r>
          </a:p>
        </p:txBody>
      </p:sp>
    </p:spTree>
    <p:extLst>
      <p:ext uri="{BB962C8B-B14F-4D97-AF65-F5344CB8AC3E}">
        <p14:creationId xmlns:p14="http://schemas.microsoft.com/office/powerpoint/2010/main" val="4167555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52000"/>
          </a:schemeClr>
        </a:solidFill>
        <a:effectLst/>
      </p:bgPr>
    </p:bg>
    <p:spTree>
      <p:nvGrpSpPr>
        <p:cNvPr id="1" name=""/>
        <p:cNvGrpSpPr/>
        <p:nvPr/>
      </p:nvGrpSpPr>
      <p:grpSpPr>
        <a:xfrm>
          <a:off x="0" y="0"/>
          <a:ext cx="0" cy="0"/>
          <a:chOff x="0" y="0"/>
          <a:chExt cx="0" cy="0"/>
        </a:xfrm>
      </p:grpSpPr>
      <p:pic>
        <p:nvPicPr>
          <p:cNvPr id="1028" name="Picture 4" descr="Download Team Meeting Cartoon | Wallpapers.com">
            <a:extLst>
              <a:ext uri="{FF2B5EF4-FFF2-40B4-BE49-F238E27FC236}">
                <a16:creationId xmlns:a16="http://schemas.microsoft.com/office/drawing/2014/main" id="{EBB858E8-315A-6EE0-5EDE-B69939AE15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2934" y="2050047"/>
            <a:ext cx="4853285" cy="3567165"/>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8599BF2A-ACEE-D19A-792E-4C5EA07D675E}"/>
              </a:ext>
            </a:extLst>
          </p:cNvPr>
          <p:cNvSpPr/>
          <p:nvPr/>
        </p:nvSpPr>
        <p:spPr>
          <a:xfrm>
            <a:off x="6579768" y="645814"/>
            <a:ext cx="1688123" cy="1570835"/>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10" name="Speech Bubble: Oval 9">
            <a:extLst>
              <a:ext uri="{FF2B5EF4-FFF2-40B4-BE49-F238E27FC236}">
                <a16:creationId xmlns:a16="http://schemas.microsoft.com/office/drawing/2014/main" id="{B2B9FC18-B674-98EF-9895-8CF296848469}"/>
              </a:ext>
            </a:extLst>
          </p:cNvPr>
          <p:cNvSpPr/>
          <p:nvPr/>
        </p:nvSpPr>
        <p:spPr>
          <a:xfrm>
            <a:off x="9418747" y="645814"/>
            <a:ext cx="1688123" cy="1570835"/>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1" name="Speech Bubble: Oval 10">
            <a:extLst>
              <a:ext uri="{FF2B5EF4-FFF2-40B4-BE49-F238E27FC236}">
                <a16:creationId xmlns:a16="http://schemas.microsoft.com/office/drawing/2014/main" id="{E53D4184-25D4-ED11-F20E-227A19EB526A}"/>
              </a:ext>
            </a:extLst>
          </p:cNvPr>
          <p:cNvSpPr/>
          <p:nvPr/>
        </p:nvSpPr>
        <p:spPr>
          <a:xfrm>
            <a:off x="6536351" y="3052081"/>
            <a:ext cx="1688123" cy="1485030"/>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2" name="Speech Bubble: Oval 11">
            <a:extLst>
              <a:ext uri="{FF2B5EF4-FFF2-40B4-BE49-F238E27FC236}">
                <a16:creationId xmlns:a16="http://schemas.microsoft.com/office/drawing/2014/main" id="{2905A9EC-2461-70A0-4FF1-C8CF1F808A0B}"/>
              </a:ext>
            </a:extLst>
          </p:cNvPr>
          <p:cNvSpPr/>
          <p:nvPr/>
        </p:nvSpPr>
        <p:spPr>
          <a:xfrm>
            <a:off x="9600531" y="3070944"/>
            <a:ext cx="1688123" cy="1361926"/>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sp>
        <p:nvSpPr>
          <p:cNvPr id="13" name="Speech Bubble: Oval 12">
            <a:extLst>
              <a:ext uri="{FF2B5EF4-FFF2-40B4-BE49-F238E27FC236}">
                <a16:creationId xmlns:a16="http://schemas.microsoft.com/office/drawing/2014/main" id="{1349DA30-D6F7-00DE-1EFE-1723D6CEC161}"/>
              </a:ext>
            </a:extLst>
          </p:cNvPr>
          <p:cNvSpPr/>
          <p:nvPr/>
        </p:nvSpPr>
        <p:spPr>
          <a:xfrm>
            <a:off x="8228117" y="4903774"/>
            <a:ext cx="1591908" cy="1361926"/>
          </a:xfrm>
          <a:prstGeom prst="wedgeEllipseCallou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1030" name="Picture 6" descr="Working woman - Free professions and ...">
            <a:extLst>
              <a:ext uri="{FF2B5EF4-FFF2-40B4-BE49-F238E27FC236}">
                <a16:creationId xmlns:a16="http://schemas.microsoft.com/office/drawing/2014/main" id="{2FC1F116-665A-0CFF-1A38-4C2E8AB6C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581" y="968804"/>
            <a:ext cx="881660" cy="8816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orking woman - Free professions and ...">
            <a:extLst>
              <a:ext uri="{FF2B5EF4-FFF2-40B4-BE49-F238E27FC236}">
                <a16:creationId xmlns:a16="http://schemas.microsoft.com/office/drawing/2014/main" id="{B4A246D6-ED63-60F5-D15F-EA78DE24A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114" y="3351503"/>
            <a:ext cx="893232" cy="8283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le Face Smile Symbol Flat Vector ...">
            <a:extLst>
              <a:ext uri="{FF2B5EF4-FFF2-40B4-BE49-F238E27FC236}">
                <a16:creationId xmlns:a16="http://schemas.microsoft.com/office/drawing/2014/main" id="{A33FFE7C-D268-B557-A5D8-8E8BD0A971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16192" y="982155"/>
            <a:ext cx="893232" cy="87811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6D5B23F-9F00-5157-F3B0-E01C8208ACBD}"/>
              </a:ext>
            </a:extLst>
          </p:cNvPr>
          <p:cNvPicPr>
            <a:picLocks noChangeAspect="1"/>
          </p:cNvPicPr>
          <p:nvPr/>
        </p:nvPicPr>
        <p:blipFill>
          <a:blip r:embed="rId5"/>
          <a:stretch>
            <a:fillRect/>
          </a:stretch>
        </p:blipFill>
        <p:spPr>
          <a:xfrm>
            <a:off x="6939581" y="3351503"/>
            <a:ext cx="881660" cy="828368"/>
          </a:xfrm>
          <a:prstGeom prst="rect">
            <a:avLst/>
          </a:prstGeom>
        </p:spPr>
      </p:pic>
      <p:pic>
        <p:nvPicPr>
          <p:cNvPr id="1036" name="Picture 12" descr="Male Face Smile Symbol Flat Vector ...">
            <a:extLst>
              <a:ext uri="{FF2B5EF4-FFF2-40B4-BE49-F238E27FC236}">
                <a16:creationId xmlns:a16="http://schemas.microsoft.com/office/drawing/2014/main" id="{77CEA512-10E5-A26B-DF6A-9B9FF7B068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3441" y="5133041"/>
            <a:ext cx="920839" cy="96834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FC8A80-ECA1-F6AF-61BB-DA8143A5FD64}"/>
              </a:ext>
            </a:extLst>
          </p:cNvPr>
          <p:cNvSpPr txBox="1"/>
          <p:nvPr/>
        </p:nvSpPr>
        <p:spPr>
          <a:xfrm>
            <a:off x="6444980" y="2430022"/>
            <a:ext cx="2118183" cy="369332"/>
          </a:xfrm>
          <a:prstGeom prst="rect">
            <a:avLst/>
          </a:prstGeom>
          <a:noFill/>
        </p:spPr>
        <p:txBody>
          <a:bodyPr wrap="square" rtlCol="0">
            <a:spAutoFit/>
          </a:bodyPr>
          <a:lstStyle/>
          <a:p>
            <a:pPr algn="ctr"/>
            <a:r>
              <a:rPr lang="en-IN" b="1" dirty="0">
                <a:solidFill>
                  <a:schemeClr val="accent1"/>
                </a:solidFill>
                <a:latin typeface="Times New Roman" panose="02020603050405020304" pitchFamily="18" charset="0"/>
                <a:cs typeface="Times New Roman" panose="02020603050405020304" pitchFamily="18" charset="0"/>
              </a:rPr>
              <a:t>Suhasnee Gupta</a:t>
            </a:r>
          </a:p>
        </p:txBody>
      </p:sp>
      <p:sp>
        <p:nvSpPr>
          <p:cNvPr id="17" name="TextBox 16">
            <a:extLst>
              <a:ext uri="{FF2B5EF4-FFF2-40B4-BE49-F238E27FC236}">
                <a16:creationId xmlns:a16="http://schemas.microsoft.com/office/drawing/2014/main" id="{181F3771-3C4E-72E3-9429-09AD1E609522}"/>
              </a:ext>
            </a:extLst>
          </p:cNvPr>
          <p:cNvSpPr txBox="1"/>
          <p:nvPr/>
        </p:nvSpPr>
        <p:spPr>
          <a:xfrm>
            <a:off x="9072570" y="2460353"/>
            <a:ext cx="2118183" cy="369332"/>
          </a:xfrm>
          <a:prstGeom prst="rect">
            <a:avLst/>
          </a:prstGeom>
          <a:noFill/>
        </p:spPr>
        <p:txBody>
          <a:bodyPr wrap="square" rtlCol="0">
            <a:spAutoFit/>
          </a:bodyPr>
          <a:lstStyle/>
          <a:p>
            <a:pPr algn="ctr"/>
            <a:r>
              <a:rPr lang="en-IN" b="1" dirty="0">
                <a:solidFill>
                  <a:schemeClr val="tx2">
                    <a:lumMod val="75000"/>
                    <a:lumOff val="25000"/>
                  </a:schemeClr>
                </a:solidFill>
                <a:latin typeface="Times New Roman" panose="02020603050405020304" pitchFamily="18" charset="0"/>
                <a:cs typeface="Times New Roman" panose="02020603050405020304" pitchFamily="18" charset="0"/>
              </a:rPr>
              <a:t>Suraj Pandey</a:t>
            </a:r>
          </a:p>
        </p:txBody>
      </p:sp>
      <p:sp>
        <p:nvSpPr>
          <p:cNvPr id="18" name="TextBox 17">
            <a:extLst>
              <a:ext uri="{FF2B5EF4-FFF2-40B4-BE49-F238E27FC236}">
                <a16:creationId xmlns:a16="http://schemas.microsoft.com/office/drawing/2014/main" id="{609C9EE8-7BEE-F23D-0750-F68D5EC289B9}"/>
              </a:ext>
            </a:extLst>
          </p:cNvPr>
          <p:cNvSpPr txBox="1"/>
          <p:nvPr/>
        </p:nvSpPr>
        <p:spPr>
          <a:xfrm>
            <a:off x="6289238" y="4685050"/>
            <a:ext cx="2118183" cy="369332"/>
          </a:xfrm>
          <a:prstGeom prst="rect">
            <a:avLst/>
          </a:prstGeom>
          <a:noFill/>
        </p:spPr>
        <p:txBody>
          <a:bodyPr wrap="square" rtlCol="0">
            <a:spAutoFit/>
          </a:bodyPr>
          <a:lstStyle/>
          <a:p>
            <a:pPr algn="ctr"/>
            <a:r>
              <a:rPr lang="en-IN" b="1" dirty="0">
                <a:solidFill>
                  <a:schemeClr val="tx2">
                    <a:lumMod val="75000"/>
                    <a:lumOff val="25000"/>
                  </a:schemeClr>
                </a:solidFill>
                <a:latin typeface="Times New Roman" panose="02020603050405020304" pitchFamily="18" charset="0"/>
                <a:cs typeface="Times New Roman" panose="02020603050405020304" pitchFamily="18" charset="0"/>
              </a:rPr>
              <a:t>Pavan N</a:t>
            </a:r>
          </a:p>
        </p:txBody>
      </p:sp>
      <p:sp>
        <p:nvSpPr>
          <p:cNvPr id="19" name="TextBox 18">
            <a:extLst>
              <a:ext uri="{FF2B5EF4-FFF2-40B4-BE49-F238E27FC236}">
                <a16:creationId xmlns:a16="http://schemas.microsoft.com/office/drawing/2014/main" id="{8A8D24F9-9987-0E00-6AC7-C1A829FF0681}"/>
              </a:ext>
            </a:extLst>
          </p:cNvPr>
          <p:cNvSpPr txBox="1"/>
          <p:nvPr/>
        </p:nvSpPr>
        <p:spPr>
          <a:xfrm>
            <a:off x="9203716" y="4599393"/>
            <a:ext cx="2118183" cy="369332"/>
          </a:xfrm>
          <a:prstGeom prst="rect">
            <a:avLst/>
          </a:prstGeom>
          <a:noFill/>
        </p:spPr>
        <p:txBody>
          <a:bodyPr wrap="square" rtlCol="0">
            <a:spAutoFit/>
          </a:bodyPr>
          <a:lstStyle/>
          <a:p>
            <a:pPr algn="ctr"/>
            <a:r>
              <a:rPr lang="en-IN" b="1" dirty="0">
                <a:solidFill>
                  <a:schemeClr val="tx2">
                    <a:lumMod val="75000"/>
                    <a:lumOff val="25000"/>
                  </a:schemeClr>
                </a:solidFill>
                <a:latin typeface="Times New Roman" panose="02020603050405020304" pitchFamily="18" charset="0"/>
                <a:cs typeface="Times New Roman" panose="02020603050405020304" pitchFamily="18" charset="0"/>
              </a:rPr>
              <a:t>Bonthu Madhuri </a:t>
            </a:r>
          </a:p>
        </p:txBody>
      </p:sp>
      <p:sp>
        <p:nvSpPr>
          <p:cNvPr id="20" name="TextBox 19">
            <a:extLst>
              <a:ext uri="{FF2B5EF4-FFF2-40B4-BE49-F238E27FC236}">
                <a16:creationId xmlns:a16="http://schemas.microsoft.com/office/drawing/2014/main" id="{4A4B0591-C16C-F6FB-61F7-7AE48957105C}"/>
              </a:ext>
            </a:extLst>
          </p:cNvPr>
          <p:cNvSpPr txBox="1"/>
          <p:nvPr/>
        </p:nvSpPr>
        <p:spPr>
          <a:xfrm>
            <a:off x="7619093" y="6352624"/>
            <a:ext cx="2809955" cy="369332"/>
          </a:xfrm>
          <a:prstGeom prst="rect">
            <a:avLst/>
          </a:prstGeom>
          <a:noFill/>
        </p:spPr>
        <p:txBody>
          <a:bodyPr wrap="square" rtlCol="0">
            <a:spAutoFit/>
          </a:bodyPr>
          <a:lstStyle/>
          <a:p>
            <a:pPr algn="ctr"/>
            <a:r>
              <a:rPr lang="en-IN" b="1" i="0" dirty="0">
                <a:solidFill>
                  <a:schemeClr val="tx2">
                    <a:lumMod val="75000"/>
                    <a:lumOff val="25000"/>
                  </a:schemeClr>
                </a:solidFill>
                <a:effectLst/>
                <a:latin typeface="Times New Roman" panose="02020603050405020304" pitchFamily="18" charset="0"/>
                <a:cs typeface="Times New Roman" panose="02020603050405020304" pitchFamily="18" charset="0"/>
              </a:rPr>
              <a:t>Zunjure Ajay Gangaram</a:t>
            </a:r>
            <a:endParaRPr lang="en-IN" b="1" dirty="0">
              <a:solidFill>
                <a:schemeClr val="tx2">
                  <a:lumMod val="75000"/>
                  <a:lumOff val="2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7832CD-7DBF-A178-A6E2-5C21D67773D8}"/>
              </a:ext>
            </a:extLst>
          </p:cNvPr>
          <p:cNvSpPr txBox="1"/>
          <p:nvPr/>
        </p:nvSpPr>
        <p:spPr>
          <a:xfrm>
            <a:off x="575627" y="363794"/>
            <a:ext cx="3799728" cy="707886"/>
          </a:xfrm>
          <a:prstGeom prst="rect">
            <a:avLst/>
          </a:prstGeom>
          <a:noFill/>
        </p:spPr>
        <p:txBody>
          <a:bodyPr wrap="square" rtlCol="0">
            <a:spAutoFit/>
          </a:bodyPr>
          <a:lstStyle/>
          <a:p>
            <a:r>
              <a:rPr lang="en-IN" sz="4000" b="1" dirty="0">
                <a:solidFill>
                  <a:schemeClr val="tx2">
                    <a:lumMod val="75000"/>
                    <a:lumOff val="25000"/>
                  </a:schemeClr>
                </a:solidFill>
                <a:latin typeface="Times New Roman" panose="02020603050405020304" pitchFamily="18" charset="0"/>
                <a:cs typeface="Times New Roman" panose="02020603050405020304" pitchFamily="18" charset="0"/>
              </a:rPr>
              <a:t>Meet Our Team</a:t>
            </a:r>
          </a:p>
        </p:txBody>
      </p:sp>
    </p:spTree>
    <p:extLst>
      <p:ext uri="{BB962C8B-B14F-4D97-AF65-F5344CB8AC3E}">
        <p14:creationId xmlns:p14="http://schemas.microsoft.com/office/powerpoint/2010/main" val="13726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7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7F55EAC-550A-4BDD-9099-3F20B8FA0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4F5A5F-493F-49AE-89B6-D5AF5EBC8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724001 w 12192000"/>
              <a:gd name="connsiteY0" fmla="*/ 434021 h 6858000"/>
              <a:gd name="connsiteX1" fmla="*/ 6471155 w 12192000"/>
              <a:gd name="connsiteY1" fmla="*/ 434599 h 6858000"/>
              <a:gd name="connsiteX2" fmla="*/ 5384913 w 12192000"/>
              <a:gd name="connsiteY2" fmla="*/ 497971 h 6858000"/>
              <a:gd name="connsiteX3" fmla="*/ 4818280 w 12192000"/>
              <a:gd name="connsiteY3" fmla="*/ 541802 h 6858000"/>
              <a:gd name="connsiteX4" fmla="*/ 3965428 w 12192000"/>
              <a:gd name="connsiteY4" fmla="*/ 675942 h 6858000"/>
              <a:gd name="connsiteX5" fmla="*/ 3699528 w 12192000"/>
              <a:gd name="connsiteY5" fmla="*/ 770472 h 6858000"/>
              <a:gd name="connsiteX6" fmla="*/ 3438854 w 12192000"/>
              <a:gd name="connsiteY6" fmla="*/ 834899 h 6858000"/>
              <a:gd name="connsiteX7" fmla="*/ 3367443 w 12192000"/>
              <a:gd name="connsiteY7" fmla="*/ 893518 h 6858000"/>
              <a:gd name="connsiteX8" fmla="*/ 3467301 w 12192000"/>
              <a:gd name="connsiteY8" fmla="*/ 953722 h 6858000"/>
              <a:gd name="connsiteX9" fmla="*/ 3889955 w 12192000"/>
              <a:gd name="connsiteY9" fmla="*/ 977486 h 6858000"/>
              <a:gd name="connsiteX10" fmla="*/ 3502135 w 12192000"/>
              <a:gd name="connsiteY10" fmla="*/ 1054062 h 6858000"/>
              <a:gd name="connsiteX11" fmla="*/ 4072832 w 12192000"/>
              <a:gd name="connsiteY11" fmla="*/ 1017622 h 6858000"/>
              <a:gd name="connsiteX12" fmla="*/ 4244099 w 12192000"/>
              <a:gd name="connsiteY12" fmla="*/ 1030825 h 6858000"/>
              <a:gd name="connsiteX13" fmla="*/ 4095475 w 12192000"/>
              <a:gd name="connsiteY13" fmla="*/ 1092084 h 6858000"/>
              <a:gd name="connsiteX14" fmla="*/ 3327386 w 12192000"/>
              <a:gd name="connsiteY14" fmla="*/ 1215660 h 6858000"/>
              <a:gd name="connsiteX15" fmla="*/ 3254813 w 12192000"/>
              <a:gd name="connsiteY15" fmla="*/ 1226749 h 6858000"/>
              <a:gd name="connsiteX16" fmla="*/ 2776427 w 12192000"/>
              <a:gd name="connsiteY16" fmla="*/ 1401552 h 6858000"/>
              <a:gd name="connsiteX17" fmla="*/ 3063226 w 12192000"/>
              <a:gd name="connsiteY17" fmla="*/ 1384124 h 6858000"/>
              <a:gd name="connsiteX18" fmla="*/ 2754945 w 12192000"/>
              <a:gd name="connsiteY18" fmla="*/ 1495025 h 6858000"/>
              <a:gd name="connsiteX19" fmla="*/ 2381061 w 12192000"/>
              <a:gd name="connsiteY19" fmla="*/ 1619658 h 6858000"/>
              <a:gd name="connsiteX20" fmla="*/ 2008336 w 12192000"/>
              <a:gd name="connsiteY20" fmla="*/ 1814527 h 6858000"/>
              <a:gd name="connsiteX21" fmla="*/ 1740695 w 12192000"/>
              <a:gd name="connsiteY21" fmla="*/ 1914337 h 6858000"/>
              <a:gd name="connsiteX22" fmla="*/ 1787720 w 12192000"/>
              <a:gd name="connsiteY22" fmla="*/ 1991970 h 6858000"/>
              <a:gd name="connsiteX23" fmla="*/ 1754048 w 12192000"/>
              <a:gd name="connsiteY23" fmla="*/ 2078049 h 6858000"/>
              <a:gd name="connsiteX24" fmla="*/ 2228951 w 12192000"/>
              <a:gd name="connsiteY24" fmla="*/ 1996721 h 6858000"/>
              <a:gd name="connsiteX25" fmla="*/ 2054781 w 12192000"/>
              <a:gd name="connsiteY25" fmla="*/ 2053228 h 6858000"/>
              <a:gd name="connsiteX26" fmla="*/ 1985693 w 12192000"/>
              <a:gd name="connsiteY26" fmla="*/ 2109207 h 6858000"/>
              <a:gd name="connsiteX27" fmla="*/ 2061168 w 12192000"/>
              <a:gd name="connsiteY27" fmla="*/ 2130859 h 6858000"/>
              <a:gd name="connsiteX28" fmla="*/ 2388026 w 12192000"/>
              <a:gd name="connsiteY28" fmla="*/ 2184726 h 6858000"/>
              <a:gd name="connsiteX29" fmla="*/ 1560719 w 12192000"/>
              <a:gd name="connsiteY29" fmla="*/ 2384876 h 6858000"/>
              <a:gd name="connsiteX30" fmla="*/ 1679734 w 12192000"/>
              <a:gd name="connsiteY30" fmla="*/ 2400191 h 6858000"/>
              <a:gd name="connsiteX31" fmla="*/ 2882089 w 12192000"/>
              <a:gd name="connsiteY31" fmla="*/ 2383292 h 6858000"/>
              <a:gd name="connsiteX32" fmla="*/ 3116638 w 12192000"/>
              <a:gd name="connsiteY32" fmla="*/ 2359528 h 6858000"/>
              <a:gd name="connsiteX33" fmla="*/ 2897765 w 12192000"/>
              <a:gd name="connsiteY33" fmla="*/ 2758243 h 6858000"/>
              <a:gd name="connsiteX34" fmla="*/ 2981367 w 12192000"/>
              <a:gd name="connsiteY34" fmla="*/ 2829008 h 6858000"/>
              <a:gd name="connsiteX35" fmla="*/ 2682955 w 12192000"/>
              <a:gd name="connsiteY35" fmla="*/ 2846436 h 6858000"/>
              <a:gd name="connsiteX36" fmla="*/ 2099485 w 12192000"/>
              <a:gd name="connsiteY36" fmla="*/ 3066653 h 6858000"/>
              <a:gd name="connsiteX37" fmla="*/ 1807460 w 12192000"/>
              <a:gd name="connsiteY37" fmla="*/ 3454808 h 6858000"/>
              <a:gd name="connsiteX38" fmla="*/ 1921251 w 12192000"/>
              <a:gd name="connsiteY38" fmla="*/ 3540889 h 6858000"/>
              <a:gd name="connsiteX39" fmla="*/ 1453313 w 12192000"/>
              <a:gd name="connsiteY39" fmla="*/ 3637002 h 6858000"/>
              <a:gd name="connsiteX40" fmla="*/ 1686122 w 12192000"/>
              <a:gd name="connsiteY40" fmla="*/ 3667634 h 6858000"/>
              <a:gd name="connsiteX41" fmla="*/ 1513692 w 12192000"/>
              <a:gd name="connsiteY41" fmla="*/ 3725196 h 6858000"/>
              <a:gd name="connsiteX42" fmla="*/ 1369711 w 12192000"/>
              <a:gd name="connsiteY42" fmla="*/ 3826063 h 6858000"/>
              <a:gd name="connsiteX43" fmla="*/ 2051298 w 12192000"/>
              <a:gd name="connsiteY43" fmla="*/ 3754242 h 6858000"/>
              <a:gd name="connsiteX44" fmla="*/ 2245207 w 12192000"/>
              <a:gd name="connsiteY44" fmla="*/ 3797018 h 6858000"/>
              <a:gd name="connsiteX45" fmla="*/ 2353192 w 12192000"/>
              <a:gd name="connsiteY45" fmla="*/ 3796489 h 6858000"/>
              <a:gd name="connsiteX46" fmla="*/ 2490207 w 12192000"/>
              <a:gd name="connsiteY46" fmla="*/ 3801242 h 6858000"/>
              <a:gd name="connsiteX47" fmla="*/ 2375835 w 12192000"/>
              <a:gd name="connsiteY47" fmla="*/ 3839794 h 6858000"/>
              <a:gd name="connsiteX48" fmla="*/ 2522138 w 12192000"/>
              <a:gd name="connsiteY48" fmla="*/ 4009841 h 6858000"/>
              <a:gd name="connsiteX49" fmla="*/ 1998466 w 12192000"/>
              <a:gd name="connsiteY49" fmla="*/ 4130778 h 6858000"/>
              <a:gd name="connsiteX50" fmla="*/ 2114580 w 12192000"/>
              <a:gd name="connsiteY50" fmla="*/ 4154543 h 6858000"/>
              <a:gd name="connsiteX51" fmla="*/ 2177862 w 12192000"/>
              <a:gd name="connsiteY51" fmla="*/ 4189925 h 6858000"/>
              <a:gd name="connsiteX52" fmla="*/ 1868419 w 12192000"/>
              <a:gd name="connsiteY52" fmla="*/ 4382153 h 6858000"/>
              <a:gd name="connsiteX53" fmla="*/ 2279460 w 12192000"/>
              <a:gd name="connsiteY53" fmla="*/ 4356805 h 6858000"/>
              <a:gd name="connsiteX54" fmla="*/ 2029817 w 12192000"/>
              <a:gd name="connsiteY54" fmla="*/ 4468235 h 6858000"/>
              <a:gd name="connsiteX55" fmla="*/ 1560137 w 12192000"/>
              <a:gd name="connsiteY55" fmla="*/ 4730172 h 6858000"/>
              <a:gd name="connsiteX56" fmla="*/ 1956664 w 12192000"/>
              <a:gd name="connsiteY56" fmla="*/ 4820477 h 6858000"/>
              <a:gd name="connsiteX57" fmla="*/ 3268168 w 12192000"/>
              <a:gd name="connsiteY57" fmla="*/ 4852692 h 6858000"/>
              <a:gd name="connsiteX58" fmla="*/ 2807197 w 12192000"/>
              <a:gd name="connsiteY58" fmla="*/ 4939300 h 6858000"/>
              <a:gd name="connsiteX59" fmla="*/ 2721272 w 12192000"/>
              <a:gd name="connsiteY59" fmla="*/ 4970458 h 6858000"/>
              <a:gd name="connsiteX60" fmla="*/ 2802552 w 12192000"/>
              <a:gd name="connsiteY60" fmla="*/ 5014291 h 6858000"/>
              <a:gd name="connsiteX61" fmla="*/ 2537812 w 12192000"/>
              <a:gd name="connsiteY61" fmla="*/ 5053898 h 6858000"/>
              <a:gd name="connsiteX62" fmla="*/ 2569744 w 12192000"/>
              <a:gd name="connsiteY62" fmla="*/ 5153182 h 6858000"/>
              <a:gd name="connsiteX63" fmla="*/ 1987436 w 12192000"/>
              <a:gd name="connsiteY63" fmla="*/ 5334320 h 6858000"/>
              <a:gd name="connsiteX64" fmla="*/ 1972921 w 12192000"/>
              <a:gd name="connsiteY64" fmla="*/ 5382376 h 6858000"/>
              <a:gd name="connsiteX65" fmla="*/ 2341001 w 12192000"/>
              <a:gd name="connsiteY65" fmla="*/ 5360725 h 6858000"/>
              <a:gd name="connsiteX66" fmla="*/ 2710822 w 12192000"/>
              <a:gd name="connsiteY66" fmla="*/ 5418816 h 6858000"/>
              <a:gd name="connsiteX67" fmla="*/ 2833903 w 12192000"/>
              <a:gd name="connsiteY67" fmla="*/ 5413007 h 6858000"/>
              <a:gd name="connsiteX68" fmla="*/ 3011556 w 12192000"/>
              <a:gd name="connsiteY68" fmla="*/ 5399276 h 6858000"/>
              <a:gd name="connsiteX69" fmla="*/ 3254233 w 12192000"/>
              <a:gd name="connsiteY69" fmla="*/ 5439412 h 6858000"/>
              <a:gd name="connsiteX70" fmla="*/ 2792101 w 12192000"/>
              <a:gd name="connsiteY70" fmla="*/ 5471625 h 6858000"/>
              <a:gd name="connsiteX71" fmla="*/ 2977303 w 12192000"/>
              <a:gd name="connsiteY71" fmla="*/ 5539751 h 6858000"/>
              <a:gd name="connsiteX72" fmla="*/ 3656566 w 12192000"/>
              <a:gd name="connsiteY72" fmla="*/ 5678642 h 6858000"/>
              <a:gd name="connsiteX73" fmla="*/ 4858340 w 12192000"/>
              <a:gd name="connsiteY73" fmla="*/ 5969625 h 6858000"/>
              <a:gd name="connsiteX74" fmla="*/ 5296668 w 12192000"/>
              <a:gd name="connsiteY74" fmla="*/ 6043559 h 6858000"/>
              <a:gd name="connsiteX75" fmla="*/ 5456323 w 12192000"/>
              <a:gd name="connsiteY75" fmla="*/ 6042502 h 6858000"/>
              <a:gd name="connsiteX76" fmla="*/ 5267058 w 12192000"/>
              <a:gd name="connsiteY76" fmla="*/ 6100066 h 6858000"/>
              <a:gd name="connsiteX77" fmla="*/ 7095266 w 12192000"/>
              <a:gd name="connsiteY77" fmla="*/ 6287541 h 6858000"/>
              <a:gd name="connsiteX78" fmla="*/ 9707235 w 12192000"/>
              <a:gd name="connsiteY78" fmla="*/ 5994446 h 6858000"/>
              <a:gd name="connsiteX79" fmla="*/ 10083442 w 12192000"/>
              <a:gd name="connsiteY79" fmla="*/ 5678642 h 6858000"/>
              <a:gd name="connsiteX80" fmla="*/ 10338892 w 12192000"/>
              <a:gd name="connsiteY80" fmla="*/ 4650957 h 6858000"/>
              <a:gd name="connsiteX81" fmla="*/ 10628013 w 12192000"/>
              <a:gd name="connsiteY81" fmla="*/ 4411198 h 6858000"/>
              <a:gd name="connsiteX82" fmla="*/ 10802766 w 12192000"/>
              <a:gd name="connsiteY82" fmla="*/ 4258050 h 6858000"/>
              <a:gd name="connsiteX83" fmla="*/ 10614662 w 12192000"/>
              <a:gd name="connsiteY83" fmla="*/ 4150318 h 6858000"/>
              <a:gd name="connsiteX84" fmla="*/ 10681427 w 12192000"/>
              <a:gd name="connsiteY84" fmla="*/ 4054203 h 6858000"/>
              <a:gd name="connsiteX85" fmla="*/ 10520029 w 12192000"/>
              <a:gd name="connsiteY85" fmla="*/ 3804411 h 6858000"/>
              <a:gd name="connsiteX86" fmla="*/ 10568798 w 12192000"/>
              <a:gd name="connsiteY86" fmla="*/ 3466426 h 6858000"/>
              <a:gd name="connsiteX87" fmla="*/ 10499709 w 12192000"/>
              <a:gd name="connsiteY87" fmla="*/ 3166465 h 6858000"/>
              <a:gd name="connsiteX88" fmla="*/ 10489840 w 12192000"/>
              <a:gd name="connsiteY88" fmla="*/ 2546475 h 6858000"/>
              <a:gd name="connsiteX89" fmla="*/ 10584471 w 12192000"/>
              <a:gd name="connsiteY89" fmla="*/ 2512148 h 6858000"/>
              <a:gd name="connsiteX90" fmla="*/ 10695942 w 12192000"/>
              <a:gd name="connsiteY90" fmla="*/ 2358471 h 6858000"/>
              <a:gd name="connsiteX91" fmla="*/ 10732516 w 12192000"/>
              <a:gd name="connsiteY91" fmla="*/ 2287706 h 6858000"/>
              <a:gd name="connsiteX92" fmla="*/ 10731357 w 12192000"/>
              <a:gd name="connsiteY92" fmla="*/ 2137725 h 6858000"/>
              <a:gd name="connsiteX93" fmla="*/ 10678525 w 12192000"/>
              <a:gd name="connsiteY93" fmla="*/ 2070656 h 6858000"/>
              <a:gd name="connsiteX94" fmla="*/ 10735999 w 12192000"/>
              <a:gd name="connsiteY94" fmla="*/ 1956587 h 6858000"/>
              <a:gd name="connsiteX95" fmla="*/ 10824246 w 12192000"/>
              <a:gd name="connsiteY95" fmla="*/ 1862584 h 6858000"/>
              <a:gd name="connsiteX96" fmla="*/ 10773156 w 12192000"/>
              <a:gd name="connsiteY96" fmla="*/ 1768054 h 6858000"/>
              <a:gd name="connsiteX97" fmla="*/ 10716261 w 12192000"/>
              <a:gd name="connsiteY97" fmla="*/ 1678278 h 6858000"/>
              <a:gd name="connsiteX98" fmla="*/ 10554864 w 12192000"/>
              <a:gd name="connsiteY98" fmla="*/ 1477599 h 6858000"/>
              <a:gd name="connsiteX99" fmla="*/ 10267483 w 12192000"/>
              <a:gd name="connsiteY99" fmla="*/ 1324977 h 6858000"/>
              <a:gd name="connsiteX100" fmla="*/ 9913337 w 12192000"/>
              <a:gd name="connsiteY100" fmla="*/ 1202458 h 6858000"/>
              <a:gd name="connsiteX101" fmla="*/ 10024805 w 12192000"/>
              <a:gd name="connsiteY101" fmla="*/ 1124827 h 6858000"/>
              <a:gd name="connsiteX102" fmla="*/ 9411726 w 12192000"/>
              <a:gd name="connsiteY102" fmla="*/ 980655 h 6858000"/>
              <a:gd name="connsiteX103" fmla="*/ 9930753 w 12192000"/>
              <a:gd name="connsiteY103" fmla="*/ 901968 h 6858000"/>
              <a:gd name="connsiteX104" fmla="*/ 9894178 w 12192000"/>
              <a:gd name="connsiteY104" fmla="*/ 871339 h 6858000"/>
              <a:gd name="connsiteX105" fmla="*/ 9858182 w 12192000"/>
              <a:gd name="connsiteY105" fmla="*/ 839125 h 6858000"/>
              <a:gd name="connsiteX106" fmla="*/ 10131050 w 12192000"/>
              <a:gd name="connsiteY106" fmla="*/ 792652 h 6858000"/>
              <a:gd name="connsiteX107" fmla="*/ 10006808 w 12192000"/>
              <a:gd name="connsiteY107" fmla="*/ 731920 h 6858000"/>
              <a:gd name="connsiteX108" fmla="*/ 10233809 w 12192000"/>
              <a:gd name="connsiteY108" fmla="*/ 710268 h 6858000"/>
              <a:gd name="connsiteX109" fmla="*/ 10267483 w 12192000"/>
              <a:gd name="connsiteY109" fmla="*/ 628940 h 6858000"/>
              <a:gd name="connsiteX110" fmla="*/ 10136275 w 12192000"/>
              <a:gd name="connsiteY110" fmla="*/ 589333 h 6858000"/>
              <a:gd name="connsiteX111" fmla="*/ 9131312 w 12192000"/>
              <a:gd name="connsiteY111" fmla="*/ 480544 h 6858000"/>
              <a:gd name="connsiteX112" fmla="*/ 7479600 w 12192000"/>
              <a:gd name="connsiteY112" fmla="*/ 454667 h 6858000"/>
              <a:gd name="connsiteX113" fmla="*/ 6724001 w 12192000"/>
              <a:gd name="connsiteY113" fmla="*/ 434021 h 6858000"/>
              <a:gd name="connsiteX114" fmla="*/ 0 w 12192000"/>
              <a:gd name="connsiteY114" fmla="*/ 0 h 6858000"/>
              <a:gd name="connsiteX115" fmla="*/ 12192000 w 12192000"/>
              <a:gd name="connsiteY115" fmla="*/ 0 h 6858000"/>
              <a:gd name="connsiteX116" fmla="*/ 12192000 w 12192000"/>
              <a:gd name="connsiteY116" fmla="*/ 6858000 h 6858000"/>
              <a:gd name="connsiteX117" fmla="*/ 0 w 12192000"/>
              <a:gd name="connsiteY1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2192000" h="6858000">
                <a:moveTo>
                  <a:pt x="6724001" y="434021"/>
                </a:moveTo>
                <a:cubicBezTo>
                  <a:pt x="6639882" y="433113"/>
                  <a:pt x="6555627" y="433147"/>
                  <a:pt x="6471155" y="434599"/>
                </a:cubicBezTo>
                <a:cubicBezTo>
                  <a:pt x="6109461" y="440937"/>
                  <a:pt x="5748349" y="439351"/>
                  <a:pt x="5384913" y="497971"/>
                </a:cubicBezTo>
                <a:cubicBezTo>
                  <a:pt x="5199132" y="528072"/>
                  <a:pt x="5005803" y="518038"/>
                  <a:pt x="4818280" y="541802"/>
                </a:cubicBezTo>
                <a:cubicBezTo>
                  <a:pt x="4532641" y="578242"/>
                  <a:pt x="4247003" y="621019"/>
                  <a:pt x="3965428" y="675942"/>
                </a:cubicBezTo>
                <a:cubicBezTo>
                  <a:pt x="3877181" y="693369"/>
                  <a:pt x="3768034" y="703930"/>
                  <a:pt x="3699528" y="770472"/>
                </a:cubicBezTo>
                <a:cubicBezTo>
                  <a:pt x="3590961" y="728224"/>
                  <a:pt x="3523617" y="807966"/>
                  <a:pt x="3438854" y="834899"/>
                </a:cubicBezTo>
                <a:cubicBezTo>
                  <a:pt x="3405761" y="845462"/>
                  <a:pt x="3362218" y="860248"/>
                  <a:pt x="3367443" y="893518"/>
                </a:cubicBezTo>
                <a:cubicBezTo>
                  <a:pt x="3372089" y="935238"/>
                  <a:pt x="3420855" y="962172"/>
                  <a:pt x="3467301" y="953722"/>
                </a:cubicBezTo>
                <a:cubicBezTo>
                  <a:pt x="3611863" y="927317"/>
                  <a:pt x="3741328" y="986464"/>
                  <a:pt x="3889955" y="977486"/>
                </a:cubicBezTo>
                <a:cubicBezTo>
                  <a:pt x="3760488" y="1002836"/>
                  <a:pt x="3631601" y="1028713"/>
                  <a:pt x="3502135" y="1054062"/>
                </a:cubicBezTo>
                <a:cubicBezTo>
                  <a:pt x="3694303" y="1074129"/>
                  <a:pt x="3883568" y="1038218"/>
                  <a:pt x="4072832" y="1017622"/>
                </a:cubicBezTo>
                <a:cubicBezTo>
                  <a:pt x="4133792" y="1011285"/>
                  <a:pt x="4228424" y="962699"/>
                  <a:pt x="4244099" y="1030825"/>
                </a:cubicBezTo>
                <a:cubicBezTo>
                  <a:pt x="4254550" y="1076242"/>
                  <a:pt x="4152951" y="1079410"/>
                  <a:pt x="4095475" y="1092084"/>
                </a:cubicBezTo>
                <a:cubicBezTo>
                  <a:pt x="3841766" y="1146479"/>
                  <a:pt x="3583994" y="1178165"/>
                  <a:pt x="3327386" y="1215660"/>
                </a:cubicBezTo>
                <a:cubicBezTo>
                  <a:pt x="3303001" y="1219357"/>
                  <a:pt x="3271070" y="1216188"/>
                  <a:pt x="3254813" y="1226749"/>
                </a:cubicBezTo>
                <a:cubicBezTo>
                  <a:pt x="3123605" y="1311774"/>
                  <a:pt x="2957563" y="1339765"/>
                  <a:pt x="2776427" y="1401552"/>
                </a:cubicBezTo>
                <a:cubicBezTo>
                  <a:pt x="2890798" y="1430598"/>
                  <a:pt x="2968012" y="1370921"/>
                  <a:pt x="3063226" y="1384124"/>
                </a:cubicBezTo>
                <a:cubicBezTo>
                  <a:pt x="2966272" y="1448024"/>
                  <a:pt x="2853641" y="1460171"/>
                  <a:pt x="2754945" y="1495025"/>
                </a:cubicBezTo>
                <a:cubicBezTo>
                  <a:pt x="2684117" y="1519846"/>
                  <a:pt x="2421119" y="1597477"/>
                  <a:pt x="2381061" y="1619658"/>
                </a:cubicBezTo>
                <a:cubicBezTo>
                  <a:pt x="2260302" y="1688311"/>
                  <a:pt x="2107033" y="1720525"/>
                  <a:pt x="2008336" y="1814527"/>
                </a:cubicBezTo>
                <a:cubicBezTo>
                  <a:pt x="1938668" y="1880540"/>
                  <a:pt x="1822554" y="1868393"/>
                  <a:pt x="1740695" y="1914337"/>
                </a:cubicBezTo>
                <a:cubicBezTo>
                  <a:pt x="1711667" y="1957642"/>
                  <a:pt x="1767982" y="1968733"/>
                  <a:pt x="1787720" y="1991970"/>
                </a:cubicBezTo>
                <a:cubicBezTo>
                  <a:pt x="1813846" y="2023126"/>
                  <a:pt x="1767401" y="2040555"/>
                  <a:pt x="1754048" y="2078049"/>
                </a:cubicBezTo>
                <a:cubicBezTo>
                  <a:pt x="1907898" y="2035802"/>
                  <a:pt x="2054781" y="2010981"/>
                  <a:pt x="2228951" y="1996721"/>
                </a:cubicBezTo>
                <a:cubicBezTo>
                  <a:pt x="2171475" y="2057452"/>
                  <a:pt x="2101807" y="2031048"/>
                  <a:pt x="2054781" y="2053228"/>
                </a:cubicBezTo>
                <a:cubicBezTo>
                  <a:pt x="2024011" y="2067487"/>
                  <a:pt x="1976984" y="2073824"/>
                  <a:pt x="1985693" y="2109207"/>
                </a:cubicBezTo>
                <a:cubicBezTo>
                  <a:pt x="1992660" y="2137196"/>
                  <a:pt x="2032140" y="2133500"/>
                  <a:pt x="2061168" y="2130859"/>
                </a:cubicBezTo>
                <a:cubicBezTo>
                  <a:pt x="2172636" y="2120825"/>
                  <a:pt x="2281202" y="2117656"/>
                  <a:pt x="2388026" y="2184726"/>
                </a:cubicBezTo>
                <a:cubicBezTo>
                  <a:pt x="2116321" y="2282425"/>
                  <a:pt x="1803977" y="2241233"/>
                  <a:pt x="1560719" y="2384876"/>
                </a:cubicBezTo>
                <a:cubicBezTo>
                  <a:pt x="1594973" y="2429237"/>
                  <a:pt x="1643739" y="2405472"/>
                  <a:pt x="1679734" y="2400191"/>
                </a:cubicBezTo>
                <a:cubicBezTo>
                  <a:pt x="1916026" y="2364279"/>
                  <a:pt x="2760170" y="2428180"/>
                  <a:pt x="2882089" y="2383292"/>
                </a:cubicBezTo>
                <a:cubicBezTo>
                  <a:pt x="2956983" y="2355830"/>
                  <a:pt x="3035941" y="2342628"/>
                  <a:pt x="3116638" y="2359528"/>
                </a:cubicBezTo>
                <a:cubicBezTo>
                  <a:pt x="3194434" y="2375898"/>
                  <a:pt x="3174696" y="2605622"/>
                  <a:pt x="2897765" y="2758243"/>
                </a:cubicBezTo>
                <a:cubicBezTo>
                  <a:pt x="2858286" y="2779895"/>
                  <a:pt x="3034779" y="2811053"/>
                  <a:pt x="2981367" y="2829008"/>
                </a:cubicBezTo>
                <a:cubicBezTo>
                  <a:pt x="2939566" y="2843267"/>
                  <a:pt x="2734626" y="2835346"/>
                  <a:pt x="2682955" y="2846436"/>
                </a:cubicBezTo>
                <a:cubicBezTo>
                  <a:pt x="2662635" y="2851188"/>
                  <a:pt x="2040267" y="3029159"/>
                  <a:pt x="2099485" y="3066653"/>
                </a:cubicBezTo>
                <a:cubicBezTo>
                  <a:pt x="2276558" y="3179139"/>
                  <a:pt x="2869897" y="3385098"/>
                  <a:pt x="1807460" y="3454808"/>
                </a:cubicBezTo>
                <a:cubicBezTo>
                  <a:pt x="1841132" y="3495472"/>
                  <a:pt x="1934024" y="3469596"/>
                  <a:pt x="1921251" y="3540889"/>
                </a:cubicBezTo>
                <a:cubicBezTo>
                  <a:pt x="1780173" y="3579440"/>
                  <a:pt x="1617035" y="3577328"/>
                  <a:pt x="1453313" y="3637002"/>
                </a:cubicBezTo>
                <a:cubicBezTo>
                  <a:pt x="1527047" y="3680307"/>
                  <a:pt x="1611808" y="3653902"/>
                  <a:pt x="1686122" y="3667634"/>
                </a:cubicBezTo>
                <a:cubicBezTo>
                  <a:pt x="1644320" y="3722027"/>
                  <a:pt x="1572330" y="3713578"/>
                  <a:pt x="1513692" y="3725196"/>
                </a:cubicBezTo>
                <a:cubicBezTo>
                  <a:pt x="1459700" y="3736286"/>
                  <a:pt x="1345329" y="3830816"/>
                  <a:pt x="1369711" y="3826063"/>
                </a:cubicBezTo>
                <a:cubicBezTo>
                  <a:pt x="1595553" y="3783815"/>
                  <a:pt x="1824877" y="3795434"/>
                  <a:pt x="2051298" y="3754242"/>
                </a:cubicBezTo>
                <a:cubicBezTo>
                  <a:pt x="2126192" y="3740511"/>
                  <a:pt x="2210955" y="3714106"/>
                  <a:pt x="2245207" y="3797018"/>
                </a:cubicBezTo>
                <a:cubicBezTo>
                  <a:pt x="2255659" y="3821310"/>
                  <a:pt x="2248109" y="3829232"/>
                  <a:pt x="2353192" y="3796489"/>
                </a:cubicBezTo>
                <a:cubicBezTo>
                  <a:pt x="2394414" y="3783815"/>
                  <a:pt x="2448988" y="3770085"/>
                  <a:pt x="2490207" y="3801242"/>
                </a:cubicBezTo>
                <a:cubicBezTo>
                  <a:pt x="2464082" y="3840321"/>
                  <a:pt x="2413572" y="3828703"/>
                  <a:pt x="2375835" y="3839794"/>
                </a:cubicBezTo>
                <a:cubicBezTo>
                  <a:pt x="2275978" y="3868311"/>
                  <a:pt x="2619094" y="3977100"/>
                  <a:pt x="2522138" y="4009841"/>
                </a:cubicBezTo>
                <a:cubicBezTo>
                  <a:pt x="2323584" y="4076912"/>
                  <a:pt x="2199343" y="4057372"/>
                  <a:pt x="1998466" y="4130778"/>
                </a:cubicBezTo>
                <a:cubicBezTo>
                  <a:pt x="2066973" y="4129192"/>
                  <a:pt x="2046072" y="4154543"/>
                  <a:pt x="2114580" y="4154543"/>
                </a:cubicBezTo>
                <a:cubicBezTo>
                  <a:pt x="2145350" y="4154543"/>
                  <a:pt x="2177862" y="4160878"/>
                  <a:pt x="2177862" y="4189925"/>
                </a:cubicBezTo>
                <a:cubicBezTo>
                  <a:pt x="2177862" y="4217385"/>
                  <a:pt x="1817330" y="4367895"/>
                  <a:pt x="1868419" y="4382153"/>
                </a:cubicBezTo>
                <a:cubicBezTo>
                  <a:pt x="2007755" y="4420704"/>
                  <a:pt x="2365385" y="4302410"/>
                  <a:pt x="2279460" y="4356805"/>
                </a:cubicBezTo>
                <a:cubicBezTo>
                  <a:pt x="2148834" y="4439716"/>
                  <a:pt x="2129094" y="4456088"/>
                  <a:pt x="2029817" y="4468235"/>
                </a:cubicBezTo>
                <a:cubicBezTo>
                  <a:pt x="1944474" y="4478796"/>
                  <a:pt x="1644320" y="4710633"/>
                  <a:pt x="1560137" y="4730172"/>
                </a:cubicBezTo>
                <a:cubicBezTo>
                  <a:pt x="1485825" y="4747072"/>
                  <a:pt x="1774947" y="4800410"/>
                  <a:pt x="1956664" y="4820477"/>
                </a:cubicBezTo>
                <a:cubicBezTo>
                  <a:pt x="2130256" y="4840017"/>
                  <a:pt x="3101544" y="4789319"/>
                  <a:pt x="3268168" y="4852692"/>
                </a:cubicBezTo>
                <a:cubicBezTo>
                  <a:pt x="3111993" y="4878041"/>
                  <a:pt x="2970336" y="4953030"/>
                  <a:pt x="2807197" y="4939300"/>
                </a:cubicBezTo>
                <a:cubicBezTo>
                  <a:pt x="2773524" y="4936660"/>
                  <a:pt x="2724756" y="4930323"/>
                  <a:pt x="2721272" y="4970458"/>
                </a:cubicBezTo>
                <a:cubicBezTo>
                  <a:pt x="2718369" y="5005313"/>
                  <a:pt x="2788038" y="4981548"/>
                  <a:pt x="2802552" y="5014291"/>
                </a:cubicBezTo>
                <a:cubicBezTo>
                  <a:pt x="2719531" y="5060235"/>
                  <a:pt x="2621415" y="5018515"/>
                  <a:pt x="2537812" y="5053898"/>
                </a:cubicBezTo>
                <a:cubicBezTo>
                  <a:pt x="2491948" y="5099314"/>
                  <a:pt x="2589483" y="5107236"/>
                  <a:pt x="2569744" y="5153182"/>
                </a:cubicBezTo>
                <a:cubicBezTo>
                  <a:pt x="2301522" y="5193845"/>
                  <a:pt x="2252174" y="5268836"/>
                  <a:pt x="1987436" y="5334320"/>
                </a:cubicBezTo>
                <a:cubicBezTo>
                  <a:pt x="1971179" y="5338545"/>
                  <a:pt x="1958407" y="5352274"/>
                  <a:pt x="1972921" y="5382376"/>
                </a:cubicBezTo>
                <a:cubicBezTo>
                  <a:pt x="2087874" y="5396107"/>
                  <a:pt x="2215599" y="5373399"/>
                  <a:pt x="2341001" y="5360725"/>
                </a:cubicBezTo>
                <a:cubicBezTo>
                  <a:pt x="2537812" y="5340129"/>
                  <a:pt x="2533748" y="5339072"/>
                  <a:pt x="2710822" y="5418816"/>
                </a:cubicBezTo>
                <a:cubicBezTo>
                  <a:pt x="2743914" y="5433602"/>
                  <a:pt x="2801390" y="5438355"/>
                  <a:pt x="2833903" y="5413007"/>
                </a:cubicBezTo>
                <a:cubicBezTo>
                  <a:pt x="2896604" y="5364422"/>
                  <a:pt x="2950016" y="5368646"/>
                  <a:pt x="3011556" y="5399276"/>
                </a:cubicBezTo>
                <a:cubicBezTo>
                  <a:pt x="3077160" y="5432547"/>
                  <a:pt x="3171793" y="5391882"/>
                  <a:pt x="3254233" y="5439412"/>
                </a:cubicBezTo>
                <a:cubicBezTo>
                  <a:pt x="3099802" y="5473739"/>
                  <a:pt x="2957563" y="5473739"/>
                  <a:pt x="2792101" y="5471625"/>
                </a:cubicBezTo>
                <a:cubicBezTo>
                  <a:pt x="2846095" y="5537639"/>
                  <a:pt x="2914601" y="5536582"/>
                  <a:pt x="2977303" y="5539751"/>
                </a:cubicBezTo>
                <a:cubicBezTo>
                  <a:pt x="3214174" y="5551898"/>
                  <a:pt x="3601411" y="5660686"/>
                  <a:pt x="3656566" y="5678642"/>
                </a:cubicBezTo>
                <a:cubicBezTo>
                  <a:pt x="4280675" y="5879847"/>
                  <a:pt x="4178497" y="5898332"/>
                  <a:pt x="4858340" y="5969625"/>
                </a:cubicBezTo>
                <a:cubicBezTo>
                  <a:pt x="5261253" y="6011873"/>
                  <a:pt x="4887368" y="6032469"/>
                  <a:pt x="5296668" y="6043559"/>
                </a:cubicBezTo>
                <a:cubicBezTo>
                  <a:pt x="5349500" y="6045143"/>
                  <a:pt x="5402911" y="6044087"/>
                  <a:pt x="5456323" y="6042502"/>
                </a:cubicBezTo>
                <a:cubicBezTo>
                  <a:pt x="5368077" y="6073134"/>
                  <a:pt x="5267058" y="6100066"/>
                  <a:pt x="5267058" y="6100066"/>
                </a:cubicBezTo>
                <a:cubicBezTo>
                  <a:pt x="5267058" y="6100066"/>
                  <a:pt x="5318728" y="6208854"/>
                  <a:pt x="7095266" y="6287541"/>
                </a:cubicBezTo>
                <a:cubicBezTo>
                  <a:pt x="7422124" y="6302329"/>
                  <a:pt x="9563254" y="6024548"/>
                  <a:pt x="9707235" y="5994446"/>
                </a:cubicBezTo>
                <a:cubicBezTo>
                  <a:pt x="9844249" y="5966984"/>
                  <a:pt x="10002164" y="5671247"/>
                  <a:pt x="10083442" y="5678642"/>
                </a:cubicBezTo>
                <a:cubicBezTo>
                  <a:pt x="10103183" y="5653293"/>
                  <a:pt x="10283158" y="5139979"/>
                  <a:pt x="10338892" y="4650957"/>
                </a:cubicBezTo>
                <a:cubicBezTo>
                  <a:pt x="10448618" y="4580718"/>
                  <a:pt x="10551960" y="4503088"/>
                  <a:pt x="10628013" y="4411198"/>
                </a:cubicBezTo>
                <a:cubicBezTo>
                  <a:pt x="10675040" y="4354692"/>
                  <a:pt x="10718003" y="4298185"/>
                  <a:pt x="10802766" y="4258050"/>
                </a:cubicBezTo>
                <a:cubicBezTo>
                  <a:pt x="10755739" y="4203128"/>
                  <a:pt x="10675040" y="4190453"/>
                  <a:pt x="10614662" y="4150318"/>
                </a:cubicBezTo>
                <a:cubicBezTo>
                  <a:pt x="10610017" y="4117046"/>
                  <a:pt x="10705811" y="4127081"/>
                  <a:pt x="10681427" y="4054203"/>
                </a:cubicBezTo>
                <a:cubicBezTo>
                  <a:pt x="10648335" y="3957032"/>
                  <a:pt x="10684328" y="3846131"/>
                  <a:pt x="10520029" y="3804411"/>
                </a:cubicBezTo>
                <a:cubicBezTo>
                  <a:pt x="10476485" y="3709881"/>
                  <a:pt x="10464294" y="3558845"/>
                  <a:pt x="10568798" y="3466426"/>
                </a:cubicBezTo>
                <a:cubicBezTo>
                  <a:pt x="10724388" y="3328592"/>
                  <a:pt x="10699424" y="3240927"/>
                  <a:pt x="10499709" y="3166465"/>
                </a:cubicBezTo>
                <a:cubicBezTo>
                  <a:pt x="10474164" y="3156958"/>
                  <a:pt x="10501452" y="2570768"/>
                  <a:pt x="10489840" y="2546475"/>
                </a:cubicBezTo>
                <a:cubicBezTo>
                  <a:pt x="10508418" y="2513205"/>
                  <a:pt x="10551960" y="2521126"/>
                  <a:pt x="10584471" y="2512148"/>
                </a:cubicBezTo>
                <a:cubicBezTo>
                  <a:pt x="10726711" y="2474125"/>
                  <a:pt x="10731357" y="2474125"/>
                  <a:pt x="10695942" y="2358471"/>
                </a:cubicBezTo>
                <a:cubicBezTo>
                  <a:pt x="10685490" y="2323616"/>
                  <a:pt x="10709874" y="2309357"/>
                  <a:pt x="10732516" y="2287706"/>
                </a:cubicBezTo>
                <a:cubicBezTo>
                  <a:pt x="10817280" y="2206905"/>
                  <a:pt x="10817860" y="2205850"/>
                  <a:pt x="10731357" y="2137725"/>
                </a:cubicBezTo>
                <a:cubicBezTo>
                  <a:pt x="10706391" y="2118185"/>
                  <a:pt x="10689555" y="2097061"/>
                  <a:pt x="10678525" y="2070656"/>
                </a:cubicBezTo>
                <a:cubicBezTo>
                  <a:pt x="10658203" y="2022599"/>
                  <a:pt x="10658784" y="1982463"/>
                  <a:pt x="10735999" y="1956587"/>
                </a:cubicBezTo>
                <a:cubicBezTo>
                  <a:pt x="10789993" y="1938104"/>
                  <a:pt x="10820762" y="1916978"/>
                  <a:pt x="10824246" y="1862584"/>
                </a:cubicBezTo>
                <a:cubicBezTo>
                  <a:pt x="10826570" y="1817166"/>
                  <a:pt x="10832955" y="1787594"/>
                  <a:pt x="10773156" y="1768054"/>
                </a:cubicBezTo>
                <a:cubicBezTo>
                  <a:pt x="10724969" y="1752211"/>
                  <a:pt x="10711036" y="1718412"/>
                  <a:pt x="10716261" y="1678278"/>
                </a:cubicBezTo>
                <a:cubicBezTo>
                  <a:pt x="10728452" y="1580050"/>
                  <a:pt x="10662849" y="1522487"/>
                  <a:pt x="10554864" y="1477599"/>
                </a:cubicBezTo>
                <a:cubicBezTo>
                  <a:pt x="10452101" y="1434822"/>
                  <a:pt x="10362116" y="1377259"/>
                  <a:pt x="10267483" y="1324977"/>
                </a:cubicBezTo>
                <a:cubicBezTo>
                  <a:pt x="10162399" y="1266887"/>
                  <a:pt x="10040481" y="1232031"/>
                  <a:pt x="9913337" y="1202458"/>
                </a:cubicBezTo>
                <a:cubicBezTo>
                  <a:pt x="9936561" y="1160210"/>
                  <a:pt x="10016678" y="1183974"/>
                  <a:pt x="10024805" y="1124827"/>
                </a:cubicBezTo>
                <a:cubicBezTo>
                  <a:pt x="9826251" y="1074658"/>
                  <a:pt x="9636408" y="999139"/>
                  <a:pt x="9411726" y="980655"/>
                </a:cubicBezTo>
                <a:cubicBezTo>
                  <a:pt x="9593444" y="990161"/>
                  <a:pt x="9758326" y="922036"/>
                  <a:pt x="9930753" y="901968"/>
                </a:cubicBezTo>
                <a:cubicBezTo>
                  <a:pt x="9947008" y="868698"/>
                  <a:pt x="9909273" y="877147"/>
                  <a:pt x="9894178" y="871339"/>
                </a:cubicBezTo>
                <a:cubicBezTo>
                  <a:pt x="9879083" y="865001"/>
                  <a:pt x="9860506" y="862889"/>
                  <a:pt x="9858182" y="839125"/>
                </a:cubicBezTo>
                <a:cubicBezTo>
                  <a:pt x="9941205" y="804798"/>
                  <a:pt x="10045126" y="827506"/>
                  <a:pt x="10131050" y="792652"/>
                </a:cubicBezTo>
                <a:cubicBezTo>
                  <a:pt x="10111891" y="741954"/>
                  <a:pt x="10037578" y="772583"/>
                  <a:pt x="10006808" y="731920"/>
                </a:cubicBezTo>
                <a:cubicBezTo>
                  <a:pt x="10086927" y="724526"/>
                  <a:pt x="10161239" y="721357"/>
                  <a:pt x="10233809" y="710268"/>
                </a:cubicBezTo>
                <a:cubicBezTo>
                  <a:pt x="10290705" y="701818"/>
                  <a:pt x="10306380" y="658513"/>
                  <a:pt x="10267483" y="628940"/>
                </a:cubicBezTo>
                <a:cubicBezTo>
                  <a:pt x="10232648" y="602536"/>
                  <a:pt x="10181559" y="600422"/>
                  <a:pt x="10136275" y="589333"/>
                </a:cubicBezTo>
                <a:cubicBezTo>
                  <a:pt x="9813479" y="512230"/>
                  <a:pt x="9474428" y="487409"/>
                  <a:pt x="9131312" y="480544"/>
                </a:cubicBezTo>
                <a:cubicBezTo>
                  <a:pt x="8580936" y="469453"/>
                  <a:pt x="8028817" y="469982"/>
                  <a:pt x="7479600" y="454667"/>
                </a:cubicBezTo>
                <a:cubicBezTo>
                  <a:pt x="7227489" y="447934"/>
                  <a:pt x="6976357" y="436744"/>
                  <a:pt x="6724001" y="434021"/>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8AA4A08-3916-0256-F54D-5C71EA7E3801}"/>
              </a:ext>
            </a:extLst>
          </p:cNvPr>
          <p:cNvPicPr>
            <a:picLocks noChangeAspect="1"/>
          </p:cNvPicPr>
          <p:nvPr/>
        </p:nvPicPr>
        <p:blipFill>
          <a:blip r:embed="rId2">
            <a:duotone>
              <a:schemeClr val="accent4">
                <a:shade val="45000"/>
                <a:satMod val="135000"/>
              </a:schemeClr>
              <a:prstClr val="white"/>
            </a:duotone>
            <a:alphaModFix amt="29000"/>
            <a:extLst>
              <a:ext uri="{BEBA8EAE-BF5A-486C-A8C5-ECC9F3942E4B}">
                <a14:imgProps xmlns:a14="http://schemas.microsoft.com/office/drawing/2010/main">
                  <a14:imgLayer r:embed="rId3">
                    <a14:imgEffect>
                      <a14:saturation sat="24000"/>
                    </a14:imgEffect>
                  </a14:imgLayer>
                </a14:imgProps>
              </a:ext>
            </a:extLst>
          </a:blip>
          <a:stretch>
            <a:fillRect/>
          </a:stretch>
        </p:blipFill>
        <p:spPr>
          <a:xfrm>
            <a:off x="160774" y="120580"/>
            <a:ext cx="11887200" cy="6601767"/>
          </a:xfrm>
          <a:prstGeom prst="rect">
            <a:avLst/>
          </a:prstGeom>
          <a:effectLst>
            <a:outerShdw dist="50800" dir="5400000" algn="ctr" rotWithShape="0">
              <a:srgbClr val="000000">
                <a:alpha val="0"/>
              </a:srgbClr>
            </a:outerShdw>
          </a:effectLst>
        </p:spPr>
      </p:pic>
      <p:sp>
        <p:nvSpPr>
          <p:cNvPr id="4" name="TextBox 3">
            <a:extLst>
              <a:ext uri="{FF2B5EF4-FFF2-40B4-BE49-F238E27FC236}">
                <a16:creationId xmlns:a16="http://schemas.microsoft.com/office/drawing/2014/main" id="{D20ACB4C-D2C1-773C-B921-E2CEF710599A}"/>
              </a:ext>
            </a:extLst>
          </p:cNvPr>
          <p:cNvSpPr txBox="1"/>
          <p:nvPr/>
        </p:nvSpPr>
        <p:spPr>
          <a:xfrm>
            <a:off x="757299" y="521959"/>
            <a:ext cx="4748765" cy="4893647"/>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Module we use</a:t>
            </a:r>
          </a:p>
          <a:p>
            <a:endParaRPr lang="en-IN" sz="4800" dirty="0">
              <a:latin typeface="Times New Roman" panose="02020603050405020304" pitchFamily="18" charset="0"/>
              <a:cs typeface="Times New Roman" panose="02020603050405020304" pitchFamily="18" charset="0"/>
            </a:endParaRPr>
          </a:p>
          <a:p>
            <a:endParaRPr lang="en-IN" sz="4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MS Excel</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My SQL</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Tableau</a:t>
            </a:r>
          </a:p>
          <a:p>
            <a:pPr marL="457200" indent="-457200">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Power BI</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850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85843" y="6496295"/>
            <a:ext cx="461857" cy="147049"/>
          </a:xfrm>
          <a:prstGeom prst="rect">
            <a:avLst/>
          </a:prstGeom>
        </p:spPr>
        <p:txBody>
          <a:bodyPr vert="horz" wrap="square" lIns="0" tIns="8467" rIns="0" bIns="0" rtlCol="0">
            <a:spAutoFit/>
          </a:bodyPr>
          <a:lstStyle/>
          <a:p>
            <a:pPr marL="8467">
              <a:spcBef>
                <a:spcPts val="67"/>
              </a:spcBef>
            </a:pPr>
            <a:r>
              <a:rPr sz="900" spc="-7" dirty="0">
                <a:solidFill>
                  <a:srgbClr val="898989"/>
                </a:solidFill>
                <a:latin typeface="Arial MT"/>
                <a:cs typeface="Arial MT"/>
              </a:rPr>
              <a:t>7/4/2024</a:t>
            </a:r>
            <a:endParaRPr sz="900">
              <a:latin typeface="Arial MT"/>
              <a:cs typeface="Arial MT"/>
            </a:endParaRPr>
          </a:p>
        </p:txBody>
      </p:sp>
      <p:sp>
        <p:nvSpPr>
          <p:cNvPr id="16" name="object 16"/>
          <p:cNvSpPr txBox="1"/>
          <p:nvPr/>
        </p:nvSpPr>
        <p:spPr>
          <a:xfrm>
            <a:off x="11925604" y="6496295"/>
            <a:ext cx="80857" cy="147049"/>
          </a:xfrm>
          <a:prstGeom prst="rect">
            <a:avLst/>
          </a:prstGeom>
        </p:spPr>
        <p:txBody>
          <a:bodyPr vert="horz" wrap="square" lIns="0" tIns="8467" rIns="0" bIns="0" rtlCol="0">
            <a:spAutoFit/>
          </a:bodyPr>
          <a:lstStyle/>
          <a:p>
            <a:pPr marL="8467">
              <a:spcBef>
                <a:spcPts val="67"/>
              </a:spcBef>
            </a:pPr>
            <a:r>
              <a:rPr sz="900" spc="-33" dirty="0">
                <a:solidFill>
                  <a:srgbClr val="898989"/>
                </a:solidFill>
                <a:latin typeface="Arial MT"/>
                <a:cs typeface="Arial MT"/>
              </a:rPr>
              <a:t>3</a:t>
            </a:r>
            <a:endParaRPr sz="900">
              <a:latin typeface="Arial MT"/>
              <a:cs typeface="Arial MT"/>
            </a:endParaRPr>
          </a:p>
        </p:txBody>
      </p:sp>
      <p:pic>
        <p:nvPicPr>
          <p:cNvPr id="21" name="Picture 20">
            <a:extLst>
              <a:ext uri="{FF2B5EF4-FFF2-40B4-BE49-F238E27FC236}">
                <a16:creationId xmlns:a16="http://schemas.microsoft.com/office/drawing/2014/main" id="{08A6776A-F851-1E3D-41CF-CAE5BCC7125A}"/>
              </a:ext>
            </a:extLst>
          </p:cNvPr>
          <p:cNvPicPr>
            <a:picLocks noChangeAspect="1"/>
          </p:cNvPicPr>
          <p:nvPr/>
        </p:nvPicPr>
        <p:blipFill>
          <a:blip r:embed="rId2">
            <a:duotone>
              <a:schemeClr val="accent4">
                <a:shade val="45000"/>
                <a:satMod val="135000"/>
              </a:schemeClr>
              <a:prstClr val="white"/>
            </a:duotone>
            <a:alphaModFix amt="22000"/>
          </a:blip>
          <a:stretch>
            <a:fillRect/>
          </a:stretch>
        </p:blipFill>
        <p:spPr>
          <a:xfrm>
            <a:off x="0" y="-16273"/>
            <a:ext cx="12192000" cy="6858000"/>
          </a:xfrm>
          <a:prstGeom prst="rect">
            <a:avLst/>
          </a:prstGeom>
          <a:effectLst>
            <a:outerShdw blurRad="50800" dist="50800" dir="5400000" algn="ctr" rotWithShape="0">
              <a:srgbClr val="000000">
                <a:alpha val="90000"/>
              </a:srgbClr>
            </a:outerShdw>
          </a:effectLst>
        </p:spPr>
      </p:pic>
      <p:sp>
        <p:nvSpPr>
          <p:cNvPr id="22" name="TextBox 21">
            <a:extLst>
              <a:ext uri="{FF2B5EF4-FFF2-40B4-BE49-F238E27FC236}">
                <a16:creationId xmlns:a16="http://schemas.microsoft.com/office/drawing/2014/main" id="{BCD2968D-9BB3-AB4A-24CA-E9EA0CF33570}"/>
              </a:ext>
            </a:extLst>
          </p:cNvPr>
          <p:cNvSpPr txBox="1"/>
          <p:nvPr/>
        </p:nvSpPr>
        <p:spPr>
          <a:xfrm>
            <a:off x="520139" y="1995948"/>
            <a:ext cx="8614028" cy="3990323"/>
          </a:xfrm>
          <a:prstGeom prst="rect">
            <a:avLst/>
          </a:prstGeom>
          <a:noFill/>
        </p:spPr>
        <p:txBody>
          <a:bodyPr wrap="square" rtlCol="0">
            <a:spAutoFit/>
          </a:bodyPr>
          <a:lstStyle/>
          <a:p>
            <a:pPr marL="298450" marR="5080" indent="-285750">
              <a:lnSpc>
                <a:spcPct val="119400"/>
              </a:lnSpc>
              <a:spcBef>
                <a:spcPts val="100"/>
              </a:spcBef>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Insurance</a:t>
            </a:r>
            <a:r>
              <a:rPr lang="en-IN" sz="2400" b="1" spc="-35"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Analytics Introduction</a:t>
            </a:r>
            <a:endParaRPr lang="en-IN" sz="2400" b="1" dirty="0">
              <a:latin typeface="Times New Roman" panose="02020603050405020304" pitchFamily="18" charset="0"/>
              <a:cs typeface="Times New Roman" panose="02020603050405020304" pitchFamily="18" charset="0"/>
            </a:endParaRPr>
          </a:p>
          <a:p>
            <a:pPr marL="298450" marR="5080" indent="-285750">
              <a:lnSpc>
                <a:spcPct val="119400"/>
              </a:lnSpc>
              <a:spcBef>
                <a:spcPts val="100"/>
              </a:spcBef>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Project</a:t>
            </a:r>
            <a:r>
              <a:rPr lang="en-IN" sz="2400" b="1" spc="-3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Goal</a:t>
            </a:r>
          </a:p>
          <a:p>
            <a:pPr marL="298450" marR="4117340" indent="-285750">
              <a:lnSpc>
                <a:spcPct val="1194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Dataset</a:t>
            </a:r>
            <a:r>
              <a:rPr lang="en-IN" sz="2400" b="1" spc="-85"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Description</a:t>
            </a:r>
          </a:p>
          <a:p>
            <a:pPr marL="298450" marR="4117340" indent="-285750">
              <a:lnSpc>
                <a:spcPct val="119400"/>
              </a:lnSpc>
              <a:buFont typeface="Arial" panose="020B0604020202020204" pitchFamily="34" charset="0"/>
              <a:buChar char="•"/>
            </a:pPr>
            <a:r>
              <a:rPr lang="en-IN" sz="2400" b="1" spc="-1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KPI</a:t>
            </a:r>
            <a:r>
              <a:rPr lang="en-IN" sz="2400" b="1" spc="-10" dirty="0">
                <a:latin typeface="Times New Roman" panose="02020603050405020304" pitchFamily="18" charset="0"/>
                <a:cs typeface="Times New Roman" panose="02020603050405020304" pitchFamily="18" charset="0"/>
              </a:rPr>
              <a:t> Analysis </a:t>
            </a:r>
          </a:p>
          <a:p>
            <a:pPr marL="298450" marR="4117340" indent="-285750">
              <a:lnSpc>
                <a:spcPct val="119400"/>
              </a:lnSpc>
              <a:buFont typeface="Arial" panose="020B0604020202020204" pitchFamily="34" charset="0"/>
              <a:buChar char="•"/>
            </a:pPr>
            <a:r>
              <a:rPr lang="en-IN" sz="2400" b="1" spc="-10" dirty="0">
                <a:latin typeface="Times New Roman" panose="02020603050405020304" pitchFamily="18" charset="0"/>
                <a:cs typeface="Times New Roman" panose="02020603050405020304" pitchFamily="18" charset="0"/>
              </a:rPr>
              <a:t>Dashboard Design </a:t>
            </a:r>
          </a:p>
          <a:p>
            <a:pPr marL="298450" marR="4117340" indent="-285750">
              <a:lnSpc>
                <a:spcPct val="119400"/>
              </a:lnSpc>
              <a:buFont typeface="Arial" panose="020B0604020202020204" pitchFamily="34" charset="0"/>
              <a:buChar char="•"/>
            </a:pPr>
            <a:r>
              <a:rPr lang="en-IN" sz="2400" b="1" spc="-10" dirty="0">
                <a:latin typeface="Times New Roman" panose="02020603050405020304" pitchFamily="18" charset="0"/>
                <a:cs typeface="Times New Roman" panose="02020603050405020304" pitchFamily="18" charset="0"/>
              </a:rPr>
              <a:t>Recommendation </a:t>
            </a:r>
          </a:p>
          <a:p>
            <a:pPr marL="298450" marR="4117340" indent="-285750">
              <a:lnSpc>
                <a:spcPct val="119400"/>
              </a:lnSpc>
              <a:buFont typeface="Arial" panose="020B0604020202020204" pitchFamily="34" charset="0"/>
              <a:buChar char="•"/>
            </a:pPr>
            <a:r>
              <a:rPr lang="en-IN" sz="2400" b="1" spc="-10" dirty="0">
                <a:latin typeface="Times New Roman" panose="02020603050405020304" pitchFamily="18" charset="0"/>
                <a:cs typeface="Times New Roman" panose="02020603050405020304" pitchFamily="18" charset="0"/>
              </a:rPr>
              <a:t>Conclusion </a:t>
            </a:r>
          </a:p>
          <a:p>
            <a:pPr marL="12700" marR="4117340">
              <a:lnSpc>
                <a:spcPct val="119400"/>
              </a:lnSpc>
            </a:pPr>
            <a:endParaRPr lang="en-IN" sz="24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6ADA72D-DE4E-3561-3265-2D2229BF5FA1}"/>
              </a:ext>
            </a:extLst>
          </p:cNvPr>
          <p:cNvSpPr txBox="1"/>
          <p:nvPr/>
        </p:nvSpPr>
        <p:spPr>
          <a:xfrm>
            <a:off x="884903" y="835742"/>
            <a:ext cx="3077497"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Agenda we cover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13462-EED0-C437-F9DF-F52DDE045599}"/>
              </a:ext>
            </a:extLst>
          </p:cNvPr>
          <p:cNvSpPr txBox="1"/>
          <p:nvPr/>
        </p:nvSpPr>
        <p:spPr>
          <a:xfrm>
            <a:off x="589936" y="367233"/>
            <a:ext cx="10500851" cy="6032421"/>
          </a:xfrm>
          <a:prstGeom prst="rect">
            <a:avLst/>
          </a:prstGeom>
          <a:noFill/>
        </p:spPr>
        <p:txBody>
          <a:bodyPr wrap="square" rtlCol="0">
            <a:spAutoFit/>
          </a:bodyPr>
          <a:lstStyle/>
          <a:p>
            <a:pPr algn="ctr">
              <a:buNone/>
            </a:pPr>
            <a:r>
              <a:rPr lang="en-US" sz="4000" b="1" dirty="0">
                <a:latin typeface="Times New Roman" panose="02020603050405020304" pitchFamily="18" charset="0"/>
                <a:cs typeface="Times New Roman" panose="02020603050405020304" pitchFamily="18" charset="0"/>
              </a:rPr>
              <a:t>Insurance Analytics Introduction</a:t>
            </a:r>
          </a:p>
          <a:p>
            <a:pPr algn="ctr">
              <a:buNone/>
            </a:pPr>
            <a:endParaRPr lang="en-US" sz="4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Insurance analytics is the application of data analysis techniques to improve decision-making and operational efficiency within the insurance industry, insurance analytics is transforming the industry by enabling insurers to make data-driven decisions, reduce costs, and improve customer satisfaction. </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Key Benefits:</a:t>
            </a:r>
          </a:p>
          <a:p>
            <a:pPr>
              <a:buNone/>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Risk Assessment</a:t>
            </a:r>
            <a:r>
              <a:rPr lang="en-US" dirty="0">
                <a:latin typeface="Times New Roman" panose="02020603050405020304" pitchFamily="18" charset="0"/>
                <a:cs typeface="Times New Roman" panose="02020603050405020304" pitchFamily="18" charset="0"/>
              </a:rPr>
              <a:t>: Helps insurers evaluate risks more accurately and price policies accordingly.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2.Fraud Detection</a:t>
            </a:r>
            <a:r>
              <a:rPr lang="en-US" dirty="0">
                <a:latin typeface="Times New Roman" panose="02020603050405020304" pitchFamily="18" charset="0"/>
                <a:cs typeface="Times New Roman" panose="02020603050405020304" pitchFamily="18" charset="0"/>
              </a:rPr>
              <a:t>: Identifies anomalies and patterns that may indicate fraudulent activities.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3.Customer Insights</a:t>
            </a:r>
            <a:r>
              <a:rPr lang="en-US" dirty="0">
                <a:latin typeface="Times New Roman" panose="02020603050405020304" pitchFamily="18" charset="0"/>
                <a:cs typeface="Times New Roman" panose="02020603050405020304" pitchFamily="18" charset="0"/>
              </a:rPr>
              <a:t>: Enhances understanding of customer behavior and preferences for personalized services.</a:t>
            </a:r>
          </a:p>
          <a:p>
            <a:pPr>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4.Operational Efficiency</a:t>
            </a:r>
            <a:r>
              <a:rPr lang="en-US" dirty="0">
                <a:latin typeface="Times New Roman" panose="02020603050405020304" pitchFamily="18" charset="0"/>
                <a:cs typeface="Times New Roman" panose="02020603050405020304" pitchFamily="18" charset="0"/>
              </a:rPr>
              <a:t>: Streamlines processes like claims management and underwriting.</a:t>
            </a:r>
          </a:p>
          <a:p>
            <a:pPr>
              <a:buFont typeface="+mj-lt"/>
              <a:buAutoNum type="arabicPeriod"/>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5.Market Trends</a:t>
            </a:r>
            <a:r>
              <a:rPr lang="en-US" dirty="0">
                <a:latin typeface="Times New Roman" panose="02020603050405020304" pitchFamily="18" charset="0"/>
                <a:cs typeface="Times New Roman" panose="02020603050405020304" pitchFamily="18" charset="0"/>
              </a:rPr>
              <a:t>: Provides insights into emerging trends to stay competitive.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092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7EE858-D91B-A42F-285F-20C6DB59115A}"/>
              </a:ext>
            </a:extLst>
          </p:cNvPr>
          <p:cNvPicPr>
            <a:picLocks noChangeAspect="1"/>
          </p:cNvPicPr>
          <p:nvPr/>
        </p:nvPicPr>
        <p:blipFill>
          <a:blip r:embed="rId2">
            <a:alphaModFix amt="65000"/>
          </a:blip>
          <a:stretch>
            <a:fillRect/>
          </a:stretch>
        </p:blipFill>
        <p:spPr>
          <a:xfrm>
            <a:off x="39329" y="41787"/>
            <a:ext cx="12113342" cy="6774426"/>
          </a:xfrm>
          <a:prstGeom prst="rect">
            <a:avLst/>
          </a:prstGeom>
        </p:spPr>
      </p:pic>
      <p:sp>
        <p:nvSpPr>
          <p:cNvPr id="4" name="TextBox 3">
            <a:extLst>
              <a:ext uri="{FF2B5EF4-FFF2-40B4-BE49-F238E27FC236}">
                <a16:creationId xmlns:a16="http://schemas.microsoft.com/office/drawing/2014/main" id="{ED8787EB-E5A0-C9FE-79FE-84D5AD59DF9F}"/>
              </a:ext>
            </a:extLst>
          </p:cNvPr>
          <p:cNvSpPr txBox="1"/>
          <p:nvPr/>
        </p:nvSpPr>
        <p:spPr>
          <a:xfrm>
            <a:off x="5417573" y="1136064"/>
            <a:ext cx="6499123" cy="4585871"/>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Project Goal:-</a:t>
            </a: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Branch dashboard to discuss New and renewal Cross sell business number with each branch. It can provide valuable insights into the Performance </a:t>
            </a:r>
            <a:r>
              <a:rPr lang="en-US" dirty="0">
                <a:latin typeface="Times New Roman" panose="02020603050405020304" pitchFamily="18" charset="0"/>
                <a:cs typeface="Times New Roman" panose="02020603050405020304" pitchFamily="18" charset="0"/>
              </a:rPr>
              <a:t>of </a:t>
            </a:r>
            <a:r>
              <a:rPr lang="en-US" sz="1800" dirty="0">
                <a:latin typeface="Times New Roman" panose="02020603050405020304" pitchFamily="18" charset="0"/>
                <a:cs typeface="Times New Roman" panose="02020603050405020304" pitchFamily="18" charset="0"/>
              </a:rPr>
              <a:t>this specific line of business, help identify trends and support better Decision- Making.</a:t>
            </a:r>
          </a:p>
          <a:p>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Meeting Effectiveness Analysis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Revenue and Fee Insights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Brokerage Optimization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Opportunity Pipeline Tracking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Invoice and Financial Performance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Key insight and action Items</a:t>
            </a:r>
          </a:p>
          <a:p>
            <a:r>
              <a:rPr lang="en-IN" b="1"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09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131DB3-EA0C-54A6-D1B4-D1A9C5662D07}"/>
              </a:ext>
            </a:extLst>
          </p:cNvPr>
          <p:cNvPicPr>
            <a:picLocks noChangeAspect="1"/>
          </p:cNvPicPr>
          <p:nvPr/>
        </p:nvPicPr>
        <p:blipFill>
          <a:blip r:embed="rId2">
            <a:alphaModFix amt="35000"/>
            <a:duotone>
              <a:schemeClr val="accent4">
                <a:shade val="45000"/>
                <a:satMod val="135000"/>
              </a:schemeClr>
              <a:prstClr val="white"/>
            </a:duotone>
            <a:extLst>
              <a:ext uri="{BEBA8EAE-BF5A-486C-A8C5-ECC9F3942E4B}">
                <a14:imgProps xmlns:a14="http://schemas.microsoft.com/office/drawing/2010/main">
                  <a14:imgLayer r:embed="rId3">
                    <a14:imgEffect>
                      <a14:colorTemperature colorTemp="5900"/>
                    </a14:imgEffect>
                    <a14:imgEffect>
                      <a14:saturation sat="89000"/>
                    </a14:imgEffect>
                  </a14:imgLayer>
                </a14:imgProps>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EADF5917-CB58-B6EF-18AC-83233432EEB7}"/>
              </a:ext>
            </a:extLst>
          </p:cNvPr>
          <p:cNvSpPr txBox="1"/>
          <p:nvPr/>
        </p:nvSpPr>
        <p:spPr>
          <a:xfrm>
            <a:off x="4090220" y="240804"/>
            <a:ext cx="3746090" cy="707886"/>
          </a:xfrm>
          <a:prstGeom prst="rect">
            <a:avLst/>
          </a:prstGeom>
          <a:noFill/>
        </p:spPr>
        <p:txBody>
          <a:bodyPr wrap="square" rtlCol="0">
            <a:spAutoFit/>
          </a:bodyPr>
          <a:lstStyle/>
          <a:p>
            <a:pPr algn="ctr"/>
            <a:r>
              <a:rPr lang="en-IN" sz="4000" b="1" dirty="0">
                <a:solidFill>
                  <a:schemeClr val="tx2">
                    <a:lumMod val="75000"/>
                    <a:lumOff val="25000"/>
                  </a:schemeClr>
                </a:solidFill>
                <a:latin typeface="Times New Roman" panose="02020603050405020304" pitchFamily="18" charset="0"/>
                <a:cs typeface="Times New Roman" panose="02020603050405020304" pitchFamily="18" charset="0"/>
              </a:rPr>
              <a:t>Database Set</a:t>
            </a:r>
          </a:p>
        </p:txBody>
      </p:sp>
      <p:sp>
        <p:nvSpPr>
          <p:cNvPr id="4" name="TextBox 3">
            <a:extLst>
              <a:ext uri="{FF2B5EF4-FFF2-40B4-BE49-F238E27FC236}">
                <a16:creationId xmlns:a16="http://schemas.microsoft.com/office/drawing/2014/main" id="{241A3E12-ADC0-C0BE-6567-375B1F329E1E}"/>
              </a:ext>
            </a:extLst>
          </p:cNvPr>
          <p:cNvSpPr txBox="1"/>
          <p:nvPr/>
        </p:nvSpPr>
        <p:spPr>
          <a:xfrm>
            <a:off x="265471" y="1012685"/>
            <a:ext cx="11818374" cy="563231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Brokerage :-</a:t>
            </a:r>
            <a:r>
              <a:rPr lang="en-US" dirty="0">
                <a:latin typeface="Times New Roman" panose="02020603050405020304" pitchFamily="18" charset="0"/>
                <a:cs typeface="Times New Roman" panose="02020603050405020304" pitchFamily="18" charset="0"/>
              </a:rPr>
              <a:t>Typically refers to the commission this metric is often tracked to analyze broker performance, revenue trends, and overall business efficiency.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Fees:- </a:t>
            </a:r>
            <a:r>
              <a:rPr lang="en-US" dirty="0">
                <a:latin typeface="Times New Roman" panose="02020603050405020304" pitchFamily="18" charset="0"/>
                <a:cs typeface="Times New Roman" panose="02020603050405020304" pitchFamily="18" charset="0"/>
              </a:rPr>
              <a:t>Typically refers to data related to various fees charged by the insurance company. These fees could include administrative charges, policy issuance fees, service fees, or any other costs associated with managing insurance policies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Individual Budgets:-</a:t>
            </a:r>
            <a:r>
              <a:rPr lang="en-US" dirty="0">
                <a:latin typeface="Times New Roman" panose="02020603050405020304" pitchFamily="18" charset="0"/>
                <a:cs typeface="Times New Roman" panose="02020603050405020304" pitchFamily="18" charset="0"/>
              </a:rPr>
              <a:t>Typically refer to the allocated financial resources for specific individuals, departments, or projects within the insurance company. These budgets might be used to track expenses, monitor spending patterns, or ensure that financial goals are met.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Invoice:-</a:t>
            </a:r>
            <a:r>
              <a:rPr lang="en-US" dirty="0">
                <a:latin typeface="Times New Roman" panose="02020603050405020304" pitchFamily="18" charset="0"/>
                <a:cs typeface="Times New Roman" panose="02020603050405020304" pitchFamily="18" charset="0"/>
              </a:rPr>
              <a:t>Typically refers </a:t>
            </a:r>
            <a:r>
              <a:rPr lang="en-US" b="0" i="0" dirty="0">
                <a:solidFill>
                  <a:srgbClr val="001D35"/>
                </a:solidFill>
                <a:effectLst/>
                <a:latin typeface="Times New Roman" panose="02020603050405020304" pitchFamily="18" charset="0"/>
                <a:cs typeface="Times New Roman" panose="02020603050405020304" pitchFamily="18" charset="0"/>
              </a:rPr>
              <a:t> to a detailed document outlining the cost of goods or services provided by an insurance company </a:t>
            </a:r>
            <a:r>
              <a:rPr lang="en-US" dirty="0">
                <a:latin typeface="Times New Roman" panose="02020603050405020304" pitchFamily="18" charset="0"/>
                <a:cs typeface="Times New Roman" panose="02020603050405020304" pitchFamily="18" charset="0"/>
              </a:rPr>
              <a:t>the total count of invoices generated within a specific period. These invoices could be related to policy premiums, service fees, or other charges billed to clients.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Meeting :- </a:t>
            </a:r>
            <a:r>
              <a:rPr lang="en-US" dirty="0">
                <a:latin typeface="Times New Roman" panose="02020603050405020304" pitchFamily="18" charset="0"/>
                <a:cs typeface="Times New Roman" panose="02020603050405020304" pitchFamily="18" charset="0"/>
              </a:rPr>
              <a:t>Typically refers to the count of scheduled or completed meetings between insurance agents, brokers, or Account Executive.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Opportunity :-</a:t>
            </a:r>
            <a:r>
              <a:rPr lang="en-US" dirty="0">
                <a:latin typeface="Times New Roman" panose="02020603050405020304" pitchFamily="18" charset="0"/>
                <a:cs typeface="Times New Roman" panose="02020603050405020304" pitchFamily="18" charset="0"/>
              </a:rPr>
              <a:t>Typically refers to potential business prospects or leads that could result in new insurance policies or services. These opportunities are often tracked to evaluate sales performance, forecast revenue, and identify areas for growth.</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07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843" y="6496295"/>
            <a:ext cx="461857" cy="147049"/>
          </a:xfrm>
          <a:prstGeom prst="rect">
            <a:avLst/>
          </a:prstGeom>
        </p:spPr>
        <p:txBody>
          <a:bodyPr vert="horz" wrap="square" lIns="0" tIns="8467" rIns="0" bIns="0" rtlCol="0">
            <a:spAutoFit/>
          </a:bodyPr>
          <a:lstStyle/>
          <a:p>
            <a:pPr marL="8467">
              <a:spcBef>
                <a:spcPts val="67"/>
              </a:spcBef>
            </a:pPr>
            <a:r>
              <a:rPr sz="900" spc="-7" dirty="0">
                <a:solidFill>
                  <a:srgbClr val="FFFFFF"/>
                </a:solidFill>
                <a:latin typeface="Arial MT"/>
                <a:cs typeface="Arial MT"/>
              </a:rPr>
              <a:t>7/4/2024</a:t>
            </a:r>
            <a:endParaRPr sz="900">
              <a:latin typeface="Arial MT"/>
              <a:cs typeface="Arial MT"/>
            </a:endParaRPr>
          </a:p>
        </p:txBody>
      </p:sp>
      <p:sp>
        <p:nvSpPr>
          <p:cNvPr id="3" name="object 3"/>
          <p:cNvSpPr txBox="1"/>
          <p:nvPr/>
        </p:nvSpPr>
        <p:spPr>
          <a:xfrm>
            <a:off x="11925604" y="6496295"/>
            <a:ext cx="80857" cy="147049"/>
          </a:xfrm>
          <a:prstGeom prst="rect">
            <a:avLst/>
          </a:prstGeom>
        </p:spPr>
        <p:txBody>
          <a:bodyPr vert="horz" wrap="square" lIns="0" tIns="8467" rIns="0" bIns="0" rtlCol="0">
            <a:spAutoFit/>
          </a:bodyPr>
          <a:lstStyle/>
          <a:p>
            <a:pPr marL="8467">
              <a:spcBef>
                <a:spcPts val="67"/>
              </a:spcBef>
            </a:pPr>
            <a:r>
              <a:rPr sz="900" spc="-33" dirty="0">
                <a:solidFill>
                  <a:srgbClr val="FFFFFF"/>
                </a:solidFill>
                <a:latin typeface="Arial MT"/>
                <a:cs typeface="Arial MT"/>
              </a:rPr>
              <a:t>7</a:t>
            </a:r>
            <a:endParaRPr sz="900">
              <a:latin typeface="Arial MT"/>
              <a:cs typeface="Arial MT"/>
            </a:endParaRPr>
          </a:p>
        </p:txBody>
      </p:sp>
      <p:sp>
        <p:nvSpPr>
          <p:cNvPr id="4" name="object 4"/>
          <p:cNvSpPr txBox="1">
            <a:spLocks noGrp="1"/>
          </p:cNvSpPr>
          <p:nvPr>
            <p:ph type="title"/>
          </p:nvPr>
        </p:nvSpPr>
        <p:spPr>
          <a:xfrm>
            <a:off x="236690" y="112343"/>
            <a:ext cx="4286250" cy="916491"/>
          </a:xfrm>
          <a:prstGeom prst="rect">
            <a:avLst/>
          </a:prstGeom>
        </p:spPr>
        <p:txBody>
          <a:bodyPr vert="horz" wrap="square" lIns="0" tIns="8467" rIns="0" bIns="0" rtlCol="0" anchor="ctr">
            <a:spAutoFit/>
          </a:bodyPr>
          <a:lstStyle/>
          <a:p>
            <a:pPr marL="8467">
              <a:lnSpc>
                <a:spcPct val="100000"/>
              </a:lnSpc>
              <a:spcBef>
                <a:spcPts val="67"/>
              </a:spcBef>
            </a:pPr>
            <a:r>
              <a:rPr sz="5900" spc="383" dirty="0">
                <a:latin typeface="Times New Roman"/>
                <a:cs typeface="Times New Roman"/>
              </a:rPr>
              <a:t>KPI</a:t>
            </a:r>
            <a:r>
              <a:rPr sz="5900" spc="3" dirty="0">
                <a:latin typeface="Times New Roman"/>
                <a:cs typeface="Times New Roman"/>
              </a:rPr>
              <a:t> </a:t>
            </a:r>
            <a:r>
              <a:rPr sz="5900" spc="76" dirty="0">
                <a:latin typeface="Times New Roman"/>
                <a:cs typeface="Times New Roman"/>
              </a:rPr>
              <a:t>Analysis</a:t>
            </a:r>
            <a:endParaRPr sz="5900">
              <a:latin typeface="Times New Roman"/>
              <a:cs typeface="Times New Roman"/>
            </a:endParaRPr>
          </a:p>
        </p:txBody>
      </p:sp>
      <p:pic>
        <p:nvPicPr>
          <p:cNvPr id="5" name="object 5"/>
          <p:cNvPicPr/>
          <p:nvPr/>
        </p:nvPicPr>
        <p:blipFill>
          <a:blip r:embed="rId2" cstate="print"/>
          <a:stretch>
            <a:fillRect/>
          </a:stretch>
        </p:blipFill>
        <p:spPr>
          <a:xfrm>
            <a:off x="2860037" y="934130"/>
            <a:ext cx="7900304" cy="5680424"/>
          </a:xfrm>
          <a:prstGeom prst="rect">
            <a:avLst/>
          </a:prstGeom>
        </p:spPr>
      </p:pic>
      <p:sp>
        <p:nvSpPr>
          <p:cNvPr id="6" name="object 6"/>
          <p:cNvSpPr txBox="1"/>
          <p:nvPr/>
        </p:nvSpPr>
        <p:spPr>
          <a:xfrm>
            <a:off x="5248288" y="3374813"/>
            <a:ext cx="1393190" cy="1008824"/>
          </a:xfrm>
          <a:prstGeom prst="rect">
            <a:avLst/>
          </a:prstGeom>
        </p:spPr>
        <p:txBody>
          <a:bodyPr vert="horz" wrap="square" lIns="0" tIns="8467" rIns="0" bIns="0" rtlCol="0">
            <a:spAutoFit/>
          </a:bodyPr>
          <a:lstStyle/>
          <a:p>
            <a:pPr marL="8467">
              <a:spcBef>
                <a:spcPts val="67"/>
              </a:spcBef>
            </a:pPr>
            <a:r>
              <a:rPr sz="6500" b="1" spc="-17" dirty="0">
                <a:solidFill>
                  <a:srgbClr val="002060"/>
                </a:solidFill>
                <a:latin typeface="Arial"/>
                <a:cs typeface="Arial"/>
              </a:rPr>
              <a:t>KPI</a:t>
            </a:r>
            <a:endParaRPr sz="6500">
              <a:latin typeface="Arial"/>
              <a:cs typeface="Arial"/>
            </a:endParaRPr>
          </a:p>
        </p:txBody>
      </p:sp>
      <p:sp>
        <p:nvSpPr>
          <p:cNvPr id="7" name="object 7"/>
          <p:cNvSpPr txBox="1"/>
          <p:nvPr/>
        </p:nvSpPr>
        <p:spPr>
          <a:xfrm>
            <a:off x="5386883" y="1318367"/>
            <a:ext cx="1053677" cy="570242"/>
          </a:xfrm>
          <a:prstGeom prst="rect">
            <a:avLst/>
          </a:prstGeom>
        </p:spPr>
        <p:txBody>
          <a:bodyPr vert="horz" wrap="square" lIns="0" tIns="31327" rIns="0" bIns="0" rtlCol="0">
            <a:spAutoFit/>
          </a:bodyPr>
          <a:lstStyle/>
          <a:p>
            <a:pPr marL="8044" marR="3387" algn="ctr">
              <a:lnSpc>
                <a:spcPts val="1400"/>
              </a:lnSpc>
              <a:spcBef>
                <a:spcPts val="247"/>
              </a:spcBef>
            </a:pPr>
            <a:r>
              <a:rPr sz="1300" b="1" dirty="0">
                <a:solidFill>
                  <a:srgbClr val="002060"/>
                </a:solidFill>
                <a:latin typeface="Arial"/>
                <a:cs typeface="Arial"/>
              </a:rPr>
              <a:t>No</a:t>
            </a:r>
            <a:r>
              <a:rPr sz="1300" b="1" spc="-10" dirty="0">
                <a:solidFill>
                  <a:srgbClr val="002060"/>
                </a:solidFill>
                <a:latin typeface="Arial"/>
                <a:cs typeface="Arial"/>
              </a:rPr>
              <a:t> </a:t>
            </a:r>
            <a:r>
              <a:rPr sz="1300" b="1" dirty="0">
                <a:solidFill>
                  <a:srgbClr val="002060"/>
                </a:solidFill>
                <a:latin typeface="Arial"/>
                <a:cs typeface="Arial"/>
              </a:rPr>
              <a:t>of</a:t>
            </a:r>
            <a:r>
              <a:rPr sz="1300" b="1" spc="-10" dirty="0">
                <a:solidFill>
                  <a:srgbClr val="002060"/>
                </a:solidFill>
                <a:latin typeface="Arial"/>
                <a:cs typeface="Arial"/>
              </a:rPr>
              <a:t> </a:t>
            </a:r>
            <a:r>
              <a:rPr sz="1300" b="1" spc="-7" dirty="0">
                <a:solidFill>
                  <a:srgbClr val="002060"/>
                </a:solidFill>
                <a:latin typeface="Arial"/>
                <a:cs typeface="Arial"/>
              </a:rPr>
              <a:t>Invoice </a:t>
            </a:r>
            <a:r>
              <a:rPr sz="1300" b="1" dirty="0">
                <a:solidFill>
                  <a:srgbClr val="002060"/>
                </a:solidFill>
                <a:latin typeface="Arial"/>
                <a:cs typeface="Arial"/>
              </a:rPr>
              <a:t>by </a:t>
            </a:r>
            <a:r>
              <a:rPr sz="1300" b="1" spc="-7" dirty="0">
                <a:solidFill>
                  <a:srgbClr val="002060"/>
                </a:solidFill>
                <a:latin typeface="Arial"/>
                <a:cs typeface="Arial"/>
              </a:rPr>
              <a:t>Account </a:t>
            </a:r>
            <a:r>
              <a:rPr sz="1300" b="1" spc="-13" dirty="0">
                <a:solidFill>
                  <a:srgbClr val="002060"/>
                </a:solidFill>
                <a:latin typeface="Arial"/>
                <a:cs typeface="Arial"/>
              </a:rPr>
              <a:t>Exec</a:t>
            </a:r>
            <a:endParaRPr sz="1300">
              <a:latin typeface="Arial"/>
              <a:cs typeface="Arial"/>
            </a:endParaRPr>
          </a:p>
        </p:txBody>
      </p:sp>
      <p:sp>
        <p:nvSpPr>
          <p:cNvPr id="8" name="object 8"/>
          <p:cNvSpPr txBox="1"/>
          <p:nvPr/>
        </p:nvSpPr>
        <p:spPr>
          <a:xfrm>
            <a:off x="7559658" y="3188321"/>
            <a:ext cx="1063413" cy="390706"/>
          </a:xfrm>
          <a:prstGeom prst="rect">
            <a:avLst/>
          </a:prstGeom>
        </p:spPr>
        <p:txBody>
          <a:bodyPr vert="horz" wrap="square" lIns="0" tIns="31327" rIns="0" bIns="0" rtlCol="0">
            <a:spAutoFit/>
          </a:bodyPr>
          <a:lstStyle/>
          <a:p>
            <a:pPr marL="8467" marR="3387" indent="247662">
              <a:lnSpc>
                <a:spcPts val="1400"/>
              </a:lnSpc>
              <a:spcBef>
                <a:spcPts val="247"/>
              </a:spcBef>
            </a:pPr>
            <a:r>
              <a:rPr sz="1300" b="1" spc="-7" dirty="0">
                <a:solidFill>
                  <a:srgbClr val="002060"/>
                </a:solidFill>
                <a:latin typeface="Arial"/>
                <a:cs typeface="Arial"/>
              </a:rPr>
              <a:t>Target, </a:t>
            </a:r>
            <a:r>
              <a:rPr sz="1300" b="1" dirty="0">
                <a:solidFill>
                  <a:srgbClr val="002060"/>
                </a:solidFill>
                <a:latin typeface="Arial"/>
                <a:cs typeface="Arial"/>
              </a:rPr>
              <a:t>Achieve,</a:t>
            </a:r>
            <a:r>
              <a:rPr sz="1300" b="1" spc="-57" dirty="0">
                <a:solidFill>
                  <a:srgbClr val="002060"/>
                </a:solidFill>
                <a:latin typeface="Arial"/>
                <a:cs typeface="Arial"/>
              </a:rPr>
              <a:t> </a:t>
            </a:r>
            <a:r>
              <a:rPr sz="1300" b="1" spc="-17" dirty="0">
                <a:solidFill>
                  <a:srgbClr val="002060"/>
                </a:solidFill>
                <a:latin typeface="Arial"/>
                <a:cs typeface="Arial"/>
              </a:rPr>
              <a:t>new</a:t>
            </a:r>
            <a:endParaRPr sz="1300">
              <a:latin typeface="Arial"/>
              <a:cs typeface="Arial"/>
            </a:endParaRPr>
          </a:p>
        </p:txBody>
      </p:sp>
      <p:sp>
        <p:nvSpPr>
          <p:cNvPr id="9" name="object 9"/>
          <p:cNvSpPr txBox="1"/>
          <p:nvPr/>
        </p:nvSpPr>
        <p:spPr>
          <a:xfrm>
            <a:off x="6881395" y="5527235"/>
            <a:ext cx="640927" cy="570242"/>
          </a:xfrm>
          <a:prstGeom prst="rect">
            <a:avLst/>
          </a:prstGeom>
        </p:spPr>
        <p:txBody>
          <a:bodyPr vert="horz" wrap="square" lIns="0" tIns="31327" rIns="0" bIns="0" rtlCol="0">
            <a:spAutoFit/>
          </a:bodyPr>
          <a:lstStyle/>
          <a:p>
            <a:pPr marL="8044" marR="3387" indent="-423" algn="ctr">
              <a:lnSpc>
                <a:spcPts val="1400"/>
              </a:lnSpc>
              <a:spcBef>
                <a:spcPts val="247"/>
              </a:spcBef>
            </a:pPr>
            <a:r>
              <a:rPr sz="1300" b="1" spc="-7" dirty="0">
                <a:solidFill>
                  <a:srgbClr val="002060"/>
                </a:solidFill>
                <a:latin typeface="Arial"/>
                <a:cs typeface="Arial"/>
              </a:rPr>
              <a:t>Yearly Meeting Count</a:t>
            </a:r>
            <a:endParaRPr sz="1300">
              <a:latin typeface="Arial"/>
              <a:cs typeface="Arial"/>
            </a:endParaRPr>
          </a:p>
        </p:txBody>
      </p:sp>
      <p:sp>
        <p:nvSpPr>
          <p:cNvPr id="10" name="object 10"/>
          <p:cNvSpPr txBox="1"/>
          <p:nvPr/>
        </p:nvSpPr>
        <p:spPr>
          <a:xfrm>
            <a:off x="3904227" y="5482341"/>
            <a:ext cx="1017270" cy="570242"/>
          </a:xfrm>
          <a:prstGeom prst="rect">
            <a:avLst/>
          </a:prstGeom>
        </p:spPr>
        <p:txBody>
          <a:bodyPr vert="horz" wrap="square" lIns="0" tIns="31327" rIns="0" bIns="0" rtlCol="0">
            <a:spAutoFit/>
          </a:bodyPr>
          <a:lstStyle/>
          <a:p>
            <a:pPr marL="8044" marR="3387" indent="45722" algn="ctr">
              <a:lnSpc>
                <a:spcPts val="1400"/>
              </a:lnSpc>
              <a:spcBef>
                <a:spcPts val="247"/>
              </a:spcBef>
            </a:pPr>
            <a:r>
              <a:rPr sz="1300" b="1" dirty="0">
                <a:solidFill>
                  <a:srgbClr val="002060"/>
                </a:solidFill>
                <a:latin typeface="Arial"/>
                <a:cs typeface="Arial"/>
              </a:rPr>
              <a:t>No</a:t>
            </a:r>
            <a:r>
              <a:rPr sz="1300" b="1" spc="-20" dirty="0">
                <a:solidFill>
                  <a:srgbClr val="002060"/>
                </a:solidFill>
                <a:latin typeface="Arial"/>
                <a:cs typeface="Arial"/>
              </a:rPr>
              <a:t> </a:t>
            </a:r>
            <a:r>
              <a:rPr sz="1300" b="1" spc="-17" dirty="0">
                <a:solidFill>
                  <a:srgbClr val="002060"/>
                </a:solidFill>
                <a:latin typeface="Arial"/>
                <a:cs typeface="Arial"/>
              </a:rPr>
              <a:t>of </a:t>
            </a:r>
            <a:r>
              <a:rPr sz="1300" b="1" dirty="0">
                <a:solidFill>
                  <a:srgbClr val="002060"/>
                </a:solidFill>
                <a:latin typeface="Arial"/>
                <a:cs typeface="Arial"/>
              </a:rPr>
              <a:t>meeting </a:t>
            </a:r>
            <a:r>
              <a:rPr sz="1300" b="1" spc="-17" dirty="0">
                <a:solidFill>
                  <a:srgbClr val="002060"/>
                </a:solidFill>
                <a:latin typeface="Arial"/>
                <a:cs typeface="Arial"/>
              </a:rPr>
              <a:t>By </a:t>
            </a:r>
            <a:r>
              <a:rPr sz="1300" b="1" dirty="0">
                <a:solidFill>
                  <a:srgbClr val="002060"/>
                </a:solidFill>
                <a:latin typeface="Arial"/>
                <a:cs typeface="Arial"/>
              </a:rPr>
              <a:t>Account </a:t>
            </a:r>
            <a:r>
              <a:rPr sz="1300" b="1" spc="-17" dirty="0">
                <a:solidFill>
                  <a:srgbClr val="002060"/>
                </a:solidFill>
                <a:latin typeface="Arial"/>
                <a:cs typeface="Arial"/>
              </a:rPr>
              <a:t>Exe</a:t>
            </a:r>
            <a:endParaRPr sz="1300">
              <a:latin typeface="Arial"/>
              <a:cs typeface="Arial"/>
            </a:endParaRPr>
          </a:p>
        </p:txBody>
      </p:sp>
      <p:sp>
        <p:nvSpPr>
          <p:cNvPr id="11" name="object 11"/>
          <p:cNvSpPr txBox="1"/>
          <p:nvPr/>
        </p:nvSpPr>
        <p:spPr>
          <a:xfrm>
            <a:off x="3125539" y="3025601"/>
            <a:ext cx="961813" cy="390706"/>
          </a:xfrm>
          <a:prstGeom prst="rect">
            <a:avLst/>
          </a:prstGeom>
        </p:spPr>
        <p:txBody>
          <a:bodyPr vert="horz" wrap="square" lIns="0" tIns="31327" rIns="0" bIns="0" rtlCol="0">
            <a:spAutoFit/>
          </a:bodyPr>
          <a:lstStyle/>
          <a:p>
            <a:pPr marL="8467" marR="3387" indent="110072">
              <a:lnSpc>
                <a:spcPts val="1400"/>
              </a:lnSpc>
              <a:spcBef>
                <a:spcPts val="247"/>
              </a:spcBef>
            </a:pPr>
            <a:r>
              <a:rPr sz="1300" b="1" dirty="0">
                <a:solidFill>
                  <a:srgbClr val="002060"/>
                </a:solidFill>
                <a:latin typeface="Arial"/>
                <a:cs typeface="Arial"/>
              </a:rPr>
              <a:t>Top </a:t>
            </a:r>
            <a:r>
              <a:rPr sz="1300" b="1" spc="-13" dirty="0">
                <a:solidFill>
                  <a:srgbClr val="002060"/>
                </a:solidFill>
                <a:latin typeface="Arial"/>
                <a:cs typeface="Arial"/>
              </a:rPr>
              <a:t>Open </a:t>
            </a:r>
            <a:r>
              <a:rPr sz="1300" b="1" spc="-7" dirty="0">
                <a:solidFill>
                  <a:srgbClr val="002060"/>
                </a:solidFill>
                <a:latin typeface="Arial"/>
                <a:cs typeface="Arial"/>
              </a:rPr>
              <a:t>Opportunity</a:t>
            </a:r>
            <a:endParaRPr sz="1300">
              <a:latin typeface="Arial"/>
              <a:cs typeface="Arial"/>
            </a:endParaRPr>
          </a:p>
        </p:txBody>
      </p:sp>
      <p:sp>
        <p:nvSpPr>
          <p:cNvPr id="12" name="object 12"/>
          <p:cNvSpPr txBox="1"/>
          <p:nvPr/>
        </p:nvSpPr>
        <p:spPr>
          <a:xfrm>
            <a:off x="8596532" y="1746661"/>
            <a:ext cx="824653" cy="208604"/>
          </a:xfrm>
          <a:prstGeom prst="rect">
            <a:avLst/>
          </a:prstGeom>
        </p:spPr>
        <p:txBody>
          <a:bodyPr vert="horz" wrap="square" lIns="0" tIns="8467" rIns="0" bIns="0" rtlCol="0">
            <a:spAutoFit/>
          </a:bodyPr>
          <a:lstStyle/>
          <a:p>
            <a:pPr marL="8467">
              <a:spcBef>
                <a:spcPts val="67"/>
              </a:spcBef>
            </a:pPr>
            <a:r>
              <a:rPr sz="1300" b="1" dirty="0">
                <a:solidFill>
                  <a:srgbClr val="002060"/>
                </a:solidFill>
                <a:latin typeface="Arial"/>
                <a:cs typeface="Arial"/>
              </a:rPr>
              <a:t>Cross</a:t>
            </a:r>
            <a:r>
              <a:rPr sz="1300" b="1" spc="-40" dirty="0">
                <a:solidFill>
                  <a:srgbClr val="002060"/>
                </a:solidFill>
                <a:latin typeface="Arial"/>
                <a:cs typeface="Arial"/>
              </a:rPr>
              <a:t> </a:t>
            </a:r>
            <a:r>
              <a:rPr sz="1300" b="1" spc="-13" dirty="0">
                <a:solidFill>
                  <a:srgbClr val="002060"/>
                </a:solidFill>
                <a:latin typeface="Arial"/>
                <a:cs typeface="Arial"/>
              </a:rPr>
              <a:t>Sell</a:t>
            </a:r>
            <a:endParaRPr sz="1300">
              <a:latin typeface="Arial"/>
              <a:cs typeface="Arial"/>
            </a:endParaRPr>
          </a:p>
        </p:txBody>
      </p:sp>
      <p:sp>
        <p:nvSpPr>
          <p:cNvPr id="13" name="object 13"/>
          <p:cNvSpPr txBox="1"/>
          <p:nvPr/>
        </p:nvSpPr>
        <p:spPr>
          <a:xfrm>
            <a:off x="9952407" y="2675815"/>
            <a:ext cx="434763" cy="254771"/>
          </a:xfrm>
          <a:prstGeom prst="rect">
            <a:avLst/>
          </a:prstGeom>
        </p:spPr>
        <p:txBody>
          <a:bodyPr vert="horz" wrap="square" lIns="0" tIns="8467" rIns="0" bIns="0" rtlCol="0">
            <a:spAutoFit/>
          </a:bodyPr>
          <a:lstStyle/>
          <a:p>
            <a:pPr marL="8467">
              <a:spcBef>
                <a:spcPts val="67"/>
              </a:spcBef>
            </a:pPr>
            <a:r>
              <a:rPr sz="1600" b="1" spc="-17" dirty="0">
                <a:solidFill>
                  <a:srgbClr val="002060"/>
                </a:solidFill>
                <a:latin typeface="Arial"/>
                <a:cs typeface="Arial"/>
              </a:rPr>
              <a:t>New</a:t>
            </a:r>
            <a:endParaRPr sz="1600">
              <a:latin typeface="Arial"/>
              <a:cs typeface="Arial"/>
            </a:endParaRPr>
          </a:p>
        </p:txBody>
      </p:sp>
      <p:sp>
        <p:nvSpPr>
          <p:cNvPr id="14" name="object 14"/>
          <p:cNvSpPr txBox="1"/>
          <p:nvPr/>
        </p:nvSpPr>
        <p:spPr>
          <a:xfrm>
            <a:off x="9306501" y="4309456"/>
            <a:ext cx="841587" cy="254771"/>
          </a:xfrm>
          <a:prstGeom prst="rect">
            <a:avLst/>
          </a:prstGeom>
        </p:spPr>
        <p:txBody>
          <a:bodyPr vert="horz" wrap="square" lIns="0" tIns="8467" rIns="0" bIns="0" rtlCol="0">
            <a:spAutoFit/>
          </a:bodyPr>
          <a:lstStyle/>
          <a:p>
            <a:pPr marL="8467">
              <a:spcBef>
                <a:spcPts val="67"/>
              </a:spcBef>
            </a:pPr>
            <a:r>
              <a:rPr sz="1600" b="1" spc="-7" dirty="0">
                <a:solidFill>
                  <a:srgbClr val="002060"/>
                </a:solidFill>
                <a:latin typeface="Arial"/>
                <a:cs typeface="Arial"/>
              </a:rPr>
              <a:t>Renewal</a:t>
            </a:r>
            <a:endParaRPr sz="1600">
              <a:latin typeface="Arial"/>
              <a:cs typeface="Arial"/>
            </a:endParaRPr>
          </a:p>
        </p:txBody>
      </p:sp>
      <p:pic>
        <p:nvPicPr>
          <p:cNvPr id="16" name="Picture 15">
            <a:extLst>
              <a:ext uri="{FF2B5EF4-FFF2-40B4-BE49-F238E27FC236}">
                <a16:creationId xmlns:a16="http://schemas.microsoft.com/office/drawing/2014/main" id="{69CC826F-2509-947E-CBF8-301B5E6D5286}"/>
              </a:ext>
            </a:extLst>
          </p:cNvPr>
          <p:cNvPicPr>
            <a:picLocks noChangeAspect="1"/>
          </p:cNvPicPr>
          <p:nvPr/>
        </p:nvPicPr>
        <p:blipFill>
          <a:blip r:embed="rId3">
            <a:alphaModFix amt="25000"/>
            <a:duotone>
              <a:schemeClr val="accent4">
                <a:shade val="45000"/>
                <a:satMod val="135000"/>
              </a:schemeClr>
              <a:prstClr val="white"/>
            </a:duotone>
          </a:blip>
          <a:stretch>
            <a:fillRect/>
          </a:stretch>
        </p:blipFill>
        <p:spPr>
          <a:xfrm>
            <a:off x="0" y="-12693"/>
            <a:ext cx="12192000" cy="68579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783F26-150B-279C-7A78-95DB712C27F8}"/>
              </a:ext>
            </a:extLst>
          </p:cNvPr>
          <p:cNvPicPr>
            <a:picLocks noChangeAspect="1"/>
          </p:cNvPicPr>
          <p:nvPr/>
        </p:nvPicPr>
        <p:blipFill>
          <a:blip r:embed="rId2"/>
          <a:stretch>
            <a:fillRect/>
          </a:stretch>
        </p:blipFill>
        <p:spPr>
          <a:xfrm>
            <a:off x="98323" y="830317"/>
            <a:ext cx="12024852" cy="5953941"/>
          </a:xfrm>
          <a:prstGeom prst="rect">
            <a:avLst/>
          </a:prstGeom>
        </p:spPr>
      </p:pic>
      <p:sp>
        <p:nvSpPr>
          <p:cNvPr id="4" name="TextBox 3">
            <a:extLst>
              <a:ext uri="{FF2B5EF4-FFF2-40B4-BE49-F238E27FC236}">
                <a16:creationId xmlns:a16="http://schemas.microsoft.com/office/drawing/2014/main" id="{9D300A41-556C-2EB6-1D87-7A399E68691E}"/>
              </a:ext>
            </a:extLst>
          </p:cNvPr>
          <p:cNvSpPr txBox="1"/>
          <p:nvPr/>
        </p:nvSpPr>
        <p:spPr>
          <a:xfrm>
            <a:off x="3765755" y="143077"/>
            <a:ext cx="5181600" cy="584775"/>
          </a:xfrm>
          <a:prstGeom prst="rect">
            <a:avLst/>
          </a:prstGeom>
          <a:noFill/>
        </p:spPr>
        <p:txBody>
          <a:bodyPr wrap="square" rtlCol="0">
            <a:spAutoFit/>
          </a:bodyPr>
          <a:lstStyle/>
          <a:p>
            <a:pPr algn="ctr"/>
            <a:r>
              <a:rPr lang="en-IN" sz="3200" b="1" dirty="0">
                <a:solidFill>
                  <a:schemeClr val="accent1"/>
                </a:solidFill>
                <a:latin typeface="Times New Roman" panose="02020603050405020304" pitchFamily="18" charset="0"/>
                <a:cs typeface="Times New Roman" panose="02020603050405020304" pitchFamily="18" charset="0"/>
              </a:rPr>
              <a:t>Excel Dashboard</a:t>
            </a:r>
          </a:p>
        </p:txBody>
      </p:sp>
    </p:spTree>
    <p:extLst>
      <p:ext uri="{BB962C8B-B14F-4D97-AF65-F5344CB8AC3E}">
        <p14:creationId xmlns:p14="http://schemas.microsoft.com/office/powerpoint/2010/main" val="304312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684</TotalTime>
  <Words>714</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Arial MT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KPI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Gupta</dc:creator>
  <cp:lastModifiedBy>Nitin Gupta</cp:lastModifiedBy>
  <cp:revision>36</cp:revision>
  <dcterms:created xsi:type="dcterms:W3CDTF">2025-04-20T16:10:18Z</dcterms:created>
  <dcterms:modified xsi:type="dcterms:W3CDTF">2025-04-24T15:48:35Z</dcterms:modified>
</cp:coreProperties>
</file>