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3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830D4F-ED46-4D31-A26F-C6B2B6F4C34C}" v="1585" dt="2024-03-25T03:43:06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30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120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186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154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81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06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35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87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9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3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22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0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1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9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70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3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hasp02/DE_Assesment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7466" y="6270720"/>
            <a:ext cx="3304646" cy="522625"/>
          </a:xfrm>
        </p:spPr>
        <p:txBody>
          <a:bodyPr>
            <a:normAutofit/>
          </a:bodyPr>
          <a:lstStyle/>
          <a:p>
            <a:r>
              <a:rPr lang="en-US" dirty="0"/>
              <a:t>Suhas Prasanna Murthy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4FE2-D7CD-152F-C058-F4F2FE82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887" y="285427"/>
            <a:ext cx="10018713" cy="590227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Use Case :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22C3C-EB08-D49A-955D-B12D3E227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395" y="988016"/>
            <a:ext cx="10005798" cy="16131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1F1F1F"/>
                </a:solidFill>
              </a:rPr>
              <a:t>Generate a price reconciliation report that shows difference between the price on EOM date from the reference date vs the price in the fund report . </a:t>
            </a:r>
            <a:endParaRPr lang="en-US" dirty="0"/>
          </a:p>
          <a:p>
            <a:pPr>
              <a:buClr>
                <a:srgbClr val="1287C3"/>
              </a:buClr>
            </a:pPr>
            <a:r>
              <a:rPr lang="en-US" sz="2000" dirty="0">
                <a:solidFill>
                  <a:srgbClr val="1F1F1F"/>
                </a:solidFill>
              </a:rPr>
              <a:t>Create a view which gives a report as to which was the best performing fund for equities every month and the cumulative profit and loss for that fund for equities. 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C9901C8-E17B-A214-0588-F3A8F0CFBC1D}"/>
              </a:ext>
            </a:extLst>
          </p:cNvPr>
          <p:cNvSpPr txBox="1">
            <a:spLocks/>
          </p:cNvSpPr>
          <p:nvPr/>
        </p:nvSpPr>
        <p:spPr>
          <a:xfrm>
            <a:off x="1623796" y="2607590"/>
            <a:ext cx="10018713" cy="59022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Assumption : 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153114-2053-A765-B97C-C50B4E00FEE7}"/>
              </a:ext>
            </a:extLst>
          </p:cNvPr>
          <p:cNvSpPr txBox="1">
            <a:spLocks/>
          </p:cNvSpPr>
          <p:nvPr/>
        </p:nvSpPr>
        <p:spPr>
          <a:xfrm>
            <a:off x="1546304" y="3297263"/>
            <a:ext cx="10031628" cy="33825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1F1F1F"/>
                </a:solidFill>
              </a:rPr>
              <a:t>Assume that the Reference data is already available in the DB.</a:t>
            </a:r>
            <a:endParaRPr lang="en-US" dirty="0"/>
          </a:p>
          <a:p>
            <a:pPr>
              <a:buClr>
                <a:srgbClr val="1287C3"/>
              </a:buClr>
            </a:pPr>
            <a:r>
              <a:rPr lang="en-US" sz="2000" dirty="0">
                <a:solidFill>
                  <a:srgbClr val="1F1F1F"/>
                </a:solidFill>
              </a:rPr>
              <a:t>Developer updates the necessary details into the </a:t>
            </a:r>
            <a:r>
              <a:rPr lang="en-US" sz="2000" dirty="0" err="1">
                <a:solidFill>
                  <a:srgbClr val="1F1F1F"/>
                </a:solidFill>
              </a:rPr>
              <a:t>yaml</a:t>
            </a:r>
            <a:r>
              <a:rPr lang="en-US" sz="2000" dirty="0">
                <a:solidFill>
                  <a:srgbClr val="1F1F1F"/>
                </a:solidFill>
              </a:rPr>
              <a:t> file , predefines the DB table structure to load the data from the files . </a:t>
            </a:r>
          </a:p>
          <a:p>
            <a:pPr>
              <a:buClr>
                <a:srgbClr val="1287C3"/>
              </a:buClr>
            </a:pPr>
            <a:r>
              <a:rPr lang="en-US" sz="2000" dirty="0">
                <a:solidFill>
                  <a:srgbClr val="1F1F1F"/>
                </a:solidFill>
              </a:rPr>
              <a:t>File format , separator &amp; date in the filename doesn’t change , if we get a format which is different from the current files , process will throw an exception and exit. </a:t>
            </a:r>
          </a:p>
          <a:p>
            <a:pPr>
              <a:buClr>
                <a:srgbClr val="1287C3"/>
              </a:buClr>
            </a:pPr>
            <a:r>
              <a:rPr lang="en-US" sz="2000" dirty="0">
                <a:solidFill>
                  <a:srgbClr val="1F1F1F"/>
                </a:solidFill>
              </a:rPr>
              <a:t>Number of columns , position of the columns , name of the columns in the data doesn’t change dynamically. If these change process will throw an exception. </a:t>
            </a:r>
          </a:p>
          <a:p>
            <a:pPr>
              <a:buClr>
                <a:srgbClr val="1287C3"/>
              </a:buClr>
            </a:pPr>
            <a:r>
              <a:rPr lang="en-US" sz="2000" dirty="0">
                <a:solidFill>
                  <a:srgbClr val="1F1F1F"/>
                </a:solidFill>
              </a:rPr>
              <a:t>A cleanup job cleans up the files after successful processing of the data into the DB </a:t>
            </a:r>
          </a:p>
          <a:p>
            <a:pPr>
              <a:buClr>
                <a:srgbClr val="1287C3"/>
              </a:buClr>
            </a:pPr>
            <a:endParaRPr lang="en-US" sz="2000" b="1" dirty="0">
              <a:solidFill>
                <a:srgbClr val="1F1F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726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D40DF-F666-6EFC-52CA-0815E5BC9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565" y="595393"/>
            <a:ext cx="10018713" cy="706464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Implementation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2847C9A-56DB-3687-6303-D5CCCFFB2559}"/>
              </a:ext>
            </a:extLst>
          </p:cNvPr>
          <p:cNvSpPr txBox="1">
            <a:spLocks/>
          </p:cNvSpPr>
          <p:nvPr/>
        </p:nvSpPr>
        <p:spPr>
          <a:xfrm>
            <a:off x="1404236" y="1450382"/>
            <a:ext cx="10005798" cy="50098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/>
              <a:buChar char="§"/>
            </a:pPr>
            <a:r>
              <a:rPr lang="en-US" sz="2000" dirty="0">
                <a:solidFill>
                  <a:srgbClr val="1F1F1F"/>
                </a:solidFill>
              </a:rPr>
              <a:t>Install the required python packages from requirement.txt</a:t>
            </a:r>
            <a:endParaRPr lang="en-US" dirty="0">
              <a:solidFill>
                <a:srgbClr val="000000"/>
              </a:solidFill>
            </a:endParaRPr>
          </a:p>
          <a:p>
            <a:pPr marL="457200" indent="-457200">
              <a:buClr>
                <a:srgbClr val="1287C3"/>
              </a:buClr>
              <a:buFont typeface="Wingdings"/>
              <a:buChar char="§"/>
            </a:pPr>
            <a:r>
              <a:rPr lang="en-US" sz="2000" dirty="0">
                <a:solidFill>
                  <a:srgbClr val="1F1F1F"/>
                </a:solidFill>
              </a:rPr>
              <a:t>The main script performs the following functions </a:t>
            </a:r>
          </a:p>
          <a:p>
            <a:pPr lvl="1">
              <a:buClr>
                <a:srgbClr val="1287C3"/>
              </a:buClr>
            </a:pPr>
            <a:r>
              <a:rPr lang="en-US" sz="1600" dirty="0">
                <a:solidFill>
                  <a:srgbClr val="1F1F1F"/>
                </a:solidFill>
              </a:rPr>
              <a:t>     Creates a DB connection (Postgres) </a:t>
            </a:r>
          </a:p>
          <a:p>
            <a:pPr marL="914400" lvl="1" indent="-457200">
              <a:buClr>
                <a:srgbClr val="1287C3"/>
              </a:buClr>
            </a:pPr>
            <a:r>
              <a:rPr lang="en-US" sz="1600" dirty="0">
                <a:solidFill>
                  <a:srgbClr val="1F1F1F"/>
                </a:solidFill>
              </a:rPr>
              <a:t>Create a table based on the DDL provided in the </a:t>
            </a:r>
            <a:r>
              <a:rPr lang="en-US" sz="1600" dirty="0" err="1">
                <a:solidFill>
                  <a:srgbClr val="1F1F1F"/>
                </a:solidFill>
              </a:rPr>
              <a:t>yaml</a:t>
            </a:r>
            <a:r>
              <a:rPr lang="en-US" sz="1600" dirty="0">
                <a:solidFill>
                  <a:srgbClr val="1F1F1F"/>
                </a:solidFill>
              </a:rPr>
              <a:t> file if  the table is not present  in DB. </a:t>
            </a:r>
          </a:p>
          <a:p>
            <a:pPr marL="914400" lvl="1" indent="-457200">
              <a:buClr>
                <a:srgbClr val="1287C3"/>
              </a:buClr>
            </a:pPr>
            <a:r>
              <a:rPr lang="en-US" sz="1600" dirty="0">
                <a:solidFill>
                  <a:srgbClr val="1F1F1F"/>
                </a:solidFill>
              </a:rPr>
              <a:t>Read the files from a source location and load into the database table . </a:t>
            </a:r>
          </a:p>
          <a:p>
            <a:pPr marL="914400" lvl="1" indent="-457200">
              <a:buClr>
                <a:srgbClr val="1287C3"/>
              </a:buClr>
            </a:pPr>
            <a:r>
              <a:rPr lang="en-US" sz="1600" dirty="0">
                <a:solidFill>
                  <a:srgbClr val="1F1F1F"/>
                </a:solidFill>
              </a:rPr>
              <a:t>Schema check is performed . Date , Fund name and Filename is extracted by parsing . </a:t>
            </a:r>
          </a:p>
          <a:p>
            <a:pPr marL="914400" lvl="1" indent="-457200">
              <a:buClr>
                <a:srgbClr val="1287C3"/>
              </a:buClr>
            </a:pPr>
            <a:r>
              <a:rPr lang="en-US" sz="1600" dirty="0">
                <a:solidFill>
                  <a:srgbClr val="1F1F1F"/>
                </a:solidFill>
              </a:rPr>
              <a:t>Main script call the modules to refresh the View from the </a:t>
            </a:r>
            <a:r>
              <a:rPr lang="en-US" sz="1600" dirty="0" err="1">
                <a:solidFill>
                  <a:srgbClr val="1F1F1F"/>
                </a:solidFill>
              </a:rPr>
              <a:t>yaml</a:t>
            </a:r>
            <a:r>
              <a:rPr lang="en-US" sz="1600" dirty="0">
                <a:solidFill>
                  <a:srgbClr val="1F1F1F"/>
                </a:solidFill>
              </a:rPr>
              <a:t> file. </a:t>
            </a:r>
          </a:p>
          <a:p>
            <a:pPr marL="914400" lvl="1" indent="-457200">
              <a:buClr>
                <a:srgbClr val="1287C3"/>
              </a:buClr>
            </a:pPr>
            <a:r>
              <a:rPr lang="en-US" sz="1600" dirty="0">
                <a:solidFill>
                  <a:srgbClr val="1F1F1F"/>
                </a:solidFill>
              </a:rPr>
              <a:t>Recon report and the Funds report which are created as view are extracted into  csv files from the program and stored into a location defined in </a:t>
            </a:r>
            <a:r>
              <a:rPr lang="en-US" sz="1600" dirty="0" err="1">
                <a:solidFill>
                  <a:srgbClr val="1F1F1F"/>
                </a:solidFill>
              </a:rPr>
              <a:t>config.yaml</a:t>
            </a:r>
            <a:r>
              <a:rPr lang="en-US" sz="1600" dirty="0">
                <a:solidFill>
                  <a:srgbClr val="1F1F1F"/>
                </a:solidFill>
              </a:rPr>
              <a:t> file. </a:t>
            </a:r>
          </a:p>
          <a:p>
            <a:pPr marL="457200" lvl="1" indent="0">
              <a:buClr>
                <a:srgbClr val="1287C3"/>
              </a:buClr>
              <a:buNone/>
            </a:pPr>
            <a:endParaRPr lang="en-US" sz="1600" dirty="0">
              <a:solidFill>
                <a:srgbClr val="1F1F1F"/>
              </a:solidFill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rgbClr val="1F1F1F"/>
                </a:solidFill>
              </a:rPr>
              <a:t>GitHub link for the code : </a:t>
            </a:r>
            <a:endParaRPr lang="en-US" dirty="0"/>
          </a:p>
          <a:p>
            <a:pPr marL="914400" lvl="1" indent="-457200">
              <a:buClr>
                <a:srgbClr val="1287C3"/>
              </a:buClr>
            </a:pPr>
            <a:r>
              <a:rPr lang="en-US" sz="1600" dirty="0">
                <a:solidFill>
                  <a:srgbClr val="1F1F1F"/>
                </a:solidFill>
                <a:ea typeface="+mn-lt"/>
                <a:cs typeface="+mn-lt"/>
                <a:hlinkClick r:id="rId2"/>
              </a:rPr>
              <a:t>https://github.com/Suhasp02/DE_Assesment.git</a:t>
            </a:r>
            <a:r>
              <a:rPr lang="en-US" sz="1600" dirty="0">
                <a:solidFill>
                  <a:srgbClr val="1F1F1F"/>
                </a:solidFill>
                <a:ea typeface="+mn-lt"/>
                <a:cs typeface="+mn-lt"/>
              </a:rPr>
              <a:t> </a:t>
            </a:r>
            <a:endParaRPr lang="en-US" sz="1600" dirty="0">
              <a:solidFill>
                <a:srgbClr val="1F1F1F"/>
              </a:solidFill>
            </a:endParaRPr>
          </a:p>
          <a:p>
            <a:pPr marL="914400" lvl="1" indent="-457200">
              <a:buClr>
                <a:srgbClr val="1287C3"/>
              </a:buClr>
            </a:pPr>
            <a:endParaRPr lang="en-US" sz="1600" dirty="0">
              <a:solidFill>
                <a:srgbClr val="1F1F1F"/>
              </a:solidFill>
            </a:endParaRPr>
          </a:p>
          <a:p>
            <a:pPr>
              <a:buClr>
                <a:srgbClr val="1287C3"/>
              </a:buClr>
              <a:buFont typeface="Wingdings"/>
              <a:buChar char="§"/>
            </a:pPr>
            <a:endParaRPr lang="en-US" sz="2000" b="1" dirty="0">
              <a:solidFill>
                <a:srgbClr val="1F1F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65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D40DF-F666-6EFC-52CA-0815E5BC9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565" y="595393"/>
            <a:ext cx="10018713" cy="706464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Implementation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2847C9A-56DB-3687-6303-D5CCCFFB2559}"/>
              </a:ext>
            </a:extLst>
          </p:cNvPr>
          <p:cNvSpPr txBox="1">
            <a:spLocks/>
          </p:cNvSpPr>
          <p:nvPr/>
        </p:nvSpPr>
        <p:spPr>
          <a:xfrm>
            <a:off x="1404236" y="1450382"/>
            <a:ext cx="10005798" cy="50098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/>
              <a:buChar char="§"/>
            </a:pPr>
            <a:r>
              <a:rPr lang="en-US" sz="2000" dirty="0">
                <a:solidFill>
                  <a:srgbClr val="1F1F1F"/>
                </a:solidFill>
              </a:rPr>
              <a:t> Database view scripts are written after the analysis and the same is saved in </a:t>
            </a:r>
            <a:r>
              <a:rPr lang="en-US" sz="2000" err="1">
                <a:solidFill>
                  <a:srgbClr val="1F1F1F"/>
                </a:solidFill>
              </a:rPr>
              <a:t>view_scripts</a:t>
            </a:r>
            <a:r>
              <a:rPr lang="en-US" sz="2000" dirty="0">
                <a:solidFill>
                  <a:srgbClr val="1F1F1F"/>
                </a:solidFill>
              </a:rPr>
              <a:t> in the </a:t>
            </a:r>
            <a:r>
              <a:rPr lang="en-US" sz="2000" err="1">
                <a:solidFill>
                  <a:srgbClr val="1F1F1F"/>
                </a:solidFill>
              </a:rPr>
              <a:t>Git</a:t>
            </a:r>
            <a:r>
              <a:rPr lang="en-US" sz="2000" dirty="0">
                <a:solidFill>
                  <a:srgbClr val="1F1F1F"/>
                </a:solidFill>
              </a:rPr>
              <a:t> repo.</a:t>
            </a:r>
            <a:endParaRPr lang="en-US"/>
          </a:p>
          <a:p>
            <a:pPr>
              <a:buClr>
                <a:srgbClr val="1287C3"/>
              </a:buClr>
              <a:buFont typeface="Wingdings"/>
              <a:buChar char="§"/>
            </a:pPr>
            <a:r>
              <a:rPr lang="en-US" sz="2000" dirty="0">
                <a:solidFill>
                  <a:srgbClr val="1F1F1F"/>
                </a:solidFill>
                <a:ea typeface="+mn-lt"/>
                <a:cs typeface="+mn-lt"/>
              </a:rPr>
              <a:t>TestScriptFunctions.py has test cases written to test the DB connection , different funds loaded , splitting of the file names.  Due to time constraint currently it is not done by following best coding practices(Parameterization) and covers only minimal test cases due to time constraint </a:t>
            </a: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Clr>
                <a:srgbClr val="1287C3"/>
              </a:buClr>
              <a:buFont typeface="Wingdings"/>
              <a:buChar char="§"/>
            </a:pPr>
            <a:endParaRPr lang="en-US" sz="2000" dirty="0">
              <a:solidFill>
                <a:srgbClr val="1F1F1F"/>
              </a:solidFill>
            </a:endParaRPr>
          </a:p>
          <a:p>
            <a:pPr marL="914400" lvl="1" indent="-457200">
              <a:buClr>
                <a:srgbClr val="1287C3"/>
              </a:buClr>
            </a:pPr>
            <a:endParaRPr lang="en-US" sz="1600" dirty="0">
              <a:solidFill>
                <a:srgbClr val="1F1F1F"/>
              </a:solidFill>
            </a:endParaRPr>
          </a:p>
          <a:p>
            <a:pPr>
              <a:buClr>
                <a:srgbClr val="1287C3"/>
              </a:buClr>
              <a:buFont typeface="Wingdings"/>
              <a:buChar char="§"/>
            </a:pPr>
            <a:endParaRPr lang="en-US" sz="2000" b="1" dirty="0">
              <a:solidFill>
                <a:srgbClr val="1F1F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6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EFC31-7E58-D3B1-5C18-C4219ECEF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48145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Orchestration Recommendation :Airflow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50ADE-407A-1290-DD19-4BCAB930F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8065" y="1649250"/>
            <a:ext cx="10018713" cy="43595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1F1F1F"/>
                </a:solidFill>
              </a:rPr>
              <a:t>Why Use Airflow for Python Orchestration?</a:t>
            </a: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1F1F1F"/>
              </a:solidFill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sz="2000" b="1" dirty="0">
                <a:solidFill>
                  <a:srgbClr val="1F1F1F"/>
                </a:solidFill>
                <a:ea typeface="+mn-lt"/>
                <a:cs typeface="+mn-lt"/>
              </a:rPr>
              <a:t>Scheduling:</a:t>
            </a:r>
            <a:r>
              <a:rPr lang="en-US" sz="2000" dirty="0">
                <a:solidFill>
                  <a:srgbClr val="1F1F1F"/>
                </a:solidFill>
                <a:ea typeface="+mn-lt"/>
                <a:cs typeface="+mn-lt"/>
              </a:rPr>
              <a:t> Schedule Python scripts to run at specific times or intervals.</a:t>
            </a:r>
            <a:endParaRPr lang="en-US" sz="2000"/>
          </a:p>
          <a:p>
            <a:pPr>
              <a:buClr>
                <a:srgbClr val="1287C3"/>
              </a:buClr>
            </a:pPr>
            <a:r>
              <a:rPr lang="en-US" sz="2000" b="1" dirty="0">
                <a:solidFill>
                  <a:srgbClr val="1F1F1F"/>
                </a:solidFill>
                <a:ea typeface="+mn-lt"/>
                <a:cs typeface="+mn-lt"/>
              </a:rPr>
              <a:t>Workflow Management:</a:t>
            </a:r>
            <a:r>
              <a:rPr lang="en-US" sz="2000" dirty="0">
                <a:solidFill>
                  <a:srgbClr val="1F1F1F"/>
                </a:solidFill>
                <a:ea typeface="+mn-lt"/>
                <a:cs typeface="+mn-lt"/>
              </a:rPr>
              <a:t> Define dependencies between tasks for complex workflows.</a:t>
            </a:r>
            <a:endParaRPr lang="en-US" sz="2000"/>
          </a:p>
          <a:p>
            <a:pPr>
              <a:buClr>
                <a:srgbClr val="1287C3"/>
              </a:buClr>
            </a:pPr>
            <a:r>
              <a:rPr lang="en-US" sz="2000" b="1" dirty="0">
                <a:solidFill>
                  <a:srgbClr val="1F1F1F"/>
                </a:solidFill>
                <a:ea typeface="+mn-lt"/>
                <a:cs typeface="+mn-lt"/>
              </a:rPr>
              <a:t>Scalability:</a:t>
            </a:r>
            <a:r>
              <a:rPr lang="en-US" sz="2000" dirty="0">
                <a:solidFill>
                  <a:srgbClr val="1F1F1F"/>
                </a:solidFill>
                <a:ea typeface="+mn-lt"/>
                <a:cs typeface="+mn-lt"/>
              </a:rPr>
              <a:t> Manage and scale large workflows efficiently.</a:t>
            </a:r>
            <a:endParaRPr lang="en-US" sz="2000"/>
          </a:p>
          <a:p>
            <a:pPr>
              <a:buClr>
                <a:srgbClr val="1287C3"/>
              </a:buClr>
            </a:pPr>
            <a:r>
              <a:rPr lang="en-US" sz="2000" b="1" dirty="0">
                <a:solidFill>
                  <a:srgbClr val="1F1F1F"/>
                </a:solidFill>
                <a:ea typeface="+mn-lt"/>
                <a:cs typeface="+mn-lt"/>
              </a:rPr>
              <a:t>Monitoring and Logging:</a:t>
            </a:r>
            <a:r>
              <a:rPr lang="en-US" sz="2000" dirty="0">
                <a:solidFill>
                  <a:srgbClr val="1F1F1F"/>
                </a:solidFill>
                <a:ea typeface="+mn-lt"/>
                <a:cs typeface="+mn-lt"/>
              </a:rPr>
              <a:t> Monitor workflow progress and access logs for debugging.</a:t>
            </a:r>
            <a:endParaRPr lang="en-US" sz="2000"/>
          </a:p>
          <a:p>
            <a:pPr>
              <a:buClr>
                <a:srgbClr val="1287C3"/>
              </a:buClr>
            </a:pPr>
            <a:r>
              <a:rPr lang="en-US" sz="2000" b="1" dirty="0">
                <a:solidFill>
                  <a:srgbClr val="1F1F1F"/>
                </a:solidFill>
                <a:ea typeface="+mn-lt"/>
                <a:cs typeface="+mn-lt"/>
              </a:rPr>
              <a:t>User Interface:</a:t>
            </a:r>
            <a:r>
              <a:rPr lang="en-US" sz="2000" dirty="0">
                <a:solidFill>
                  <a:srgbClr val="1F1F1F"/>
                </a:solidFill>
                <a:ea typeface="+mn-lt"/>
                <a:cs typeface="+mn-lt"/>
              </a:rPr>
              <a:t> User-friendly interface for workflow management and visualization.</a:t>
            </a:r>
            <a:endParaRPr lang="en-US" sz="2000" dirty="0"/>
          </a:p>
          <a:p>
            <a:pPr>
              <a:buClr>
                <a:srgbClr val="1287C3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7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305E-72E7-3436-24FB-AE9050BEB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4069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Opportunities for Further Enhancement/Improvements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3CF519-D9FF-20F1-6832-9C9C0082F56A}"/>
              </a:ext>
            </a:extLst>
          </p:cNvPr>
          <p:cNvSpPr txBox="1">
            <a:spLocks/>
          </p:cNvSpPr>
          <p:nvPr/>
        </p:nvSpPr>
        <p:spPr>
          <a:xfrm>
            <a:off x="1636711" y="1824924"/>
            <a:ext cx="10018713" cy="41703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1F1F1F"/>
                </a:solidFill>
                <a:ea typeface="+mn-lt"/>
                <a:cs typeface="+mn-lt"/>
              </a:rPr>
              <a:t>A cleanup job cleans up the files after successful processing of the data into the DB </a:t>
            </a:r>
            <a:endParaRPr lang="en-US" sz="2000" dirty="0">
              <a:solidFill>
                <a:srgbClr val="1F1F1F"/>
              </a:solidFill>
            </a:endParaRPr>
          </a:p>
          <a:p>
            <a:pPr>
              <a:buClr>
                <a:srgbClr val="1287C3"/>
              </a:buClr>
            </a:pPr>
            <a:r>
              <a:rPr lang="en-US" sz="2000" dirty="0">
                <a:solidFill>
                  <a:srgbClr val="1F1F1F"/>
                </a:solidFill>
              </a:rPr>
              <a:t>Dynamic handling of schema evolution . </a:t>
            </a:r>
            <a:endParaRPr lang="en-US" dirty="0">
              <a:solidFill>
                <a:srgbClr val="000000"/>
              </a:solidFill>
            </a:endParaRPr>
          </a:p>
          <a:p>
            <a:pPr>
              <a:buClr>
                <a:srgbClr val="1287C3"/>
              </a:buClr>
            </a:pPr>
            <a:r>
              <a:rPr lang="en-US" sz="2000" dirty="0">
                <a:solidFill>
                  <a:srgbClr val="1F1F1F"/>
                </a:solidFill>
              </a:rPr>
              <a:t>Creation of the UDF to handle any possible date formats. </a:t>
            </a:r>
          </a:p>
          <a:p>
            <a:pPr>
              <a:buClr>
                <a:srgbClr val="1287C3"/>
              </a:buClr>
            </a:pPr>
            <a:r>
              <a:rPr lang="en-US" sz="2000" dirty="0">
                <a:solidFill>
                  <a:srgbClr val="1F1F1F"/>
                </a:solidFill>
                <a:ea typeface="+mn-lt"/>
                <a:cs typeface="+mn-lt"/>
              </a:rPr>
              <a:t>Containerization of </a:t>
            </a:r>
            <a:r>
              <a:rPr lang="en-US" sz="2000" dirty="0">
                <a:solidFill>
                  <a:srgbClr val="1F1F1F"/>
                </a:solidFill>
              </a:rPr>
              <a:t>the solution and implement it on Docker etc. </a:t>
            </a:r>
          </a:p>
          <a:p>
            <a:pPr>
              <a:buClr>
                <a:srgbClr val="1287C3"/>
              </a:buClr>
            </a:pPr>
            <a:r>
              <a:rPr lang="en-US" sz="2000" dirty="0">
                <a:solidFill>
                  <a:srgbClr val="1F1F1F"/>
                </a:solidFill>
                <a:ea typeface="+mn-lt"/>
                <a:cs typeface="+mn-lt"/>
              </a:rPr>
              <a:t>More test cases and scenarios can be included in testing, currently it is not done by following best coding practices(Parameterization) and covers only minimal test cases due to time constraint .</a:t>
            </a:r>
          </a:p>
          <a:p>
            <a:pPr>
              <a:buClr>
                <a:srgbClr val="1287C3"/>
              </a:buClr>
            </a:pPr>
            <a:r>
              <a:rPr lang="en-US" sz="2000" dirty="0">
                <a:solidFill>
                  <a:srgbClr val="1F1F1F"/>
                </a:solidFill>
                <a:ea typeface="+mn-lt"/>
                <a:cs typeface="+mn-lt"/>
              </a:rPr>
              <a:t>The reporting views can be exposed to any BI solution to create visualizations .</a:t>
            </a:r>
          </a:p>
          <a:p>
            <a:pPr>
              <a:buClr>
                <a:srgbClr val="1287C3"/>
              </a:buClr>
            </a:pPr>
            <a:r>
              <a:rPr lang="en-US" sz="2000" dirty="0">
                <a:solidFill>
                  <a:srgbClr val="1F1F1F"/>
                </a:solidFill>
                <a:ea typeface="+mn-lt"/>
                <a:cs typeface="+mn-lt"/>
              </a:rPr>
              <a:t>Apache Airflow can be used orchestration of the process. </a:t>
            </a:r>
          </a:p>
          <a:p>
            <a:pPr>
              <a:buClr>
                <a:srgbClr val="1287C3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19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Parallax</vt:lpstr>
      <vt:lpstr>PowerPoint Presentation</vt:lpstr>
      <vt:lpstr>Use Case : </vt:lpstr>
      <vt:lpstr>Implementation</vt:lpstr>
      <vt:lpstr>Implementation</vt:lpstr>
      <vt:lpstr>Orchestration Recommendation :Airflow</vt:lpstr>
      <vt:lpstr>Opportunities for Further Enhancement/Improvements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428</cp:revision>
  <dcterms:created xsi:type="dcterms:W3CDTF">2024-03-24T11:25:34Z</dcterms:created>
  <dcterms:modified xsi:type="dcterms:W3CDTF">2024-03-25T03:43:15Z</dcterms:modified>
</cp:coreProperties>
</file>