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F4EC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</a:defRPr>
            </a:pPr>
            <a:r>
              <a:t>DDS Framework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4747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FFFFFF"/>
                </a:solidFill>
              </a:defRPr>
            </a:pPr>
            <a:r>
              <a:t>PySpark Ingestion Framework</a:t>
            </a:r>
          </a:p>
          <a:p>
            <a:pPr algn="ctr">
              <a:defRPr sz="2800">
                <a:solidFill>
                  <a:srgbClr val="FFFFFF"/>
                </a:solidFill>
              </a:defRPr>
            </a:pPr>
            <a:r>
              <a:t>Architecture &amp; Design Documentation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DDS Framework Benefits</a:t>
            </a:r>
          </a:p>
          <a:p>
            <a:pPr lvl="1"/>
            <a:r>
              <a:t>Reusable and scalable PySpark ingestion solution</a:t>
            </a:r>
          </a:p>
          <a:p>
            <a:pPr lvl="1"/>
            <a:r>
              <a:t>Clear separation of concerns (launcher vs. job)</a:t>
            </a:r>
          </a:p>
          <a:p>
            <a:pPr lvl="1"/>
            <a:r>
              <a:t>Robust handling of concurrent operations</a:t>
            </a:r>
          </a:p>
          <a:p>
            <a:pPr lvl="1"/>
            <a:r>
              <a:t>Comprehensive auditing and logging</a:t>
            </a:r>
          </a:p>
          <a:p>
            <a:pPr lvl="1"/>
            <a:r>
              <a:t>Flexible configuration management</a:t>
            </a:r>
          </a:p>
          <a:p/>
          <a:p>
            <a:pPr/>
            <a:r>
              <a:t>Production Ready Features</a:t>
            </a:r>
          </a:p>
          <a:p>
            <a:pPr lvl="1"/>
            <a:r>
              <a:t>SQL-only operations for reliability</a:t>
            </a:r>
          </a:p>
          <a:p>
            <a:pPr lvl="1"/>
            <a:r>
              <a:t>Dynamic partitioning support</a:t>
            </a:r>
          </a:p>
          <a:p>
            <a:pPr lvl="1"/>
            <a:r>
              <a:t>Automatic business date resolution</a:t>
            </a:r>
          </a:p>
          <a:p>
            <a:pPr lvl="1"/>
            <a:r>
              <a:t>Designed for CDP/Hive at scale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Framework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</a:t>
            </a:r>
          </a:p>
          <a:p>
            <a:pPr lvl="1"/>
            <a:r>
              <a:t>Reusable PySpark ingestion framework for data movement</a:t>
            </a:r>
          </a:p>
          <a:p>
            <a:pPr lvl="1"/>
            <a:r>
              <a:t>Moves data from curated Hive views to managed Hive tables</a:t>
            </a:r>
          </a:p>
          <a:p>
            <a:pPr lvl="1"/>
            <a:r>
              <a:t>Designed for scale in CDP/Hive environment</a:t>
            </a:r>
          </a:p>
          <a:p/>
          <a:p>
            <a:pPr/>
            <a:r>
              <a:t>Key Features</a:t>
            </a:r>
          </a:p>
          <a:p>
            <a:pPr lvl="1"/>
            <a:r>
              <a:t>Robust filtering with dynamic partitioning</a:t>
            </a:r>
          </a:p>
          <a:p>
            <a:pPr lvl="1"/>
            <a:r>
              <a:t>Comprehensive audit trail and logging</a:t>
            </a:r>
          </a:p>
          <a:p>
            <a:pPr lvl="1"/>
            <a:r>
              <a:t>Automatic business date resolution</a:t>
            </a:r>
          </a:p>
          <a:p>
            <a:pPr lvl="1"/>
            <a:r>
              <a:t>SQL-only ingestion (CTAS/INSERT statements)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Flowchart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2286000" cy="731520"/>
          </a:xfrm>
          <a:prstGeom prst="roundRect">
            <a:avLst/>
          </a:prstGeom>
          <a:solidFill>
            <a:srgbClr val="ADD8E6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/>
            </a:pPr>
            <a:r>
              <a:t>User</a:t>
            </a:r>
          </a:p>
          <a:p>
            <a:r>
              <a:t>spark3-submit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2560320"/>
            <a:ext cx="2286000" cy="877824"/>
          </a:xfrm>
          <a:prstGeom prst="roundRect">
            <a:avLst/>
          </a:prstGeom>
          <a:solidFill>
            <a:srgbClr val="87CEFA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/>
            </a:pPr>
            <a:r>
              <a:t>Launcher</a:t>
            </a:r>
          </a:p>
          <a:p>
            <a:r>
              <a:t>(run_ingestion.py)</a:t>
            </a:r>
          </a:p>
          <a:p>
            <a:r>
              <a:t>Read config &amp; validate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57600" y="2560320"/>
            <a:ext cx="2057400" cy="731520"/>
          </a:xfrm>
          <a:prstGeom prst="roundRect">
            <a:avLst/>
          </a:prstGeom>
          <a:solidFill>
            <a:srgbClr val="FFFAC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/>
            </a:pPr>
            <a:r>
              <a:t>HDFS Config</a:t>
            </a:r>
          </a:p>
          <a:p>
            <a:r>
              <a:t>/user/.../jobs.config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" y="4343400"/>
            <a:ext cx="2286000" cy="877824"/>
          </a:xfrm>
          <a:prstGeom prst="roundRect">
            <a:avLst/>
          </a:prstGeom>
          <a:solidFill>
            <a:srgbClr val="FFC87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/>
            </a:pPr>
            <a:r>
              <a:t>Ingestion Job</a:t>
            </a:r>
          </a:p>
          <a:p>
            <a:r>
              <a:t>(ingestion_job.py)</a:t>
            </a:r>
          </a:p>
          <a:p>
            <a:r>
              <a:t>SparkSession + SQL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657600" y="4343400"/>
            <a:ext cx="2057400" cy="731520"/>
          </a:xfrm>
          <a:prstGeom prst="roundRect">
            <a:avLst/>
          </a:prstGeom>
          <a:solidFill>
            <a:srgbClr val="DDA0DD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/>
            </a:pPr>
            <a:r>
              <a:t>Date Dimension</a:t>
            </a:r>
          </a:p>
          <a:p>
            <a:r>
              <a:t>dds_meta.date_dim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" y="6126480"/>
            <a:ext cx="2286000" cy="731520"/>
          </a:xfrm>
          <a:prstGeom prst="roundRect">
            <a:avLst/>
          </a:prstGeom>
          <a:solidFill>
            <a:srgbClr val="FFFF99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/>
            </a:pPr>
            <a:r>
              <a:t>Target Table</a:t>
            </a:r>
          </a:p>
          <a:p>
            <a:r>
              <a:t>Exists?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0" y="7315200"/>
            <a:ext cx="1943100" cy="731520"/>
          </a:xfrm>
          <a:prstGeom prst="roundRect">
            <a:avLst/>
          </a:prstGeom>
          <a:solidFill>
            <a:srgbClr val="90EE9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/>
            </a:pPr>
            <a:r>
              <a:t>CTAS</a:t>
            </a:r>
          </a:p>
          <a:p>
            <a:r>
              <a:t>IF NOT EXISTS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2057400" y="7315200"/>
            <a:ext cx="1943100" cy="731520"/>
          </a:xfrm>
          <a:prstGeom prst="roundRect">
            <a:avLst/>
          </a:prstGeom>
          <a:solidFill>
            <a:srgbClr val="90EE9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/>
            </a:pPr>
            <a:r>
              <a:t>INSERT</a:t>
            </a:r>
          </a:p>
          <a:p>
            <a:r>
              <a:t>INTO/OVERWRITE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" y="8503920"/>
            <a:ext cx="2286000" cy="731520"/>
          </a:xfrm>
          <a:prstGeom prst="roundRect">
            <a:avLst/>
          </a:prstGeom>
          <a:solidFill>
            <a:srgbClr val="B0C4DE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/>
            </a:pPr>
            <a:r>
              <a:t>Count &amp; Audit</a:t>
            </a:r>
          </a:p>
          <a:p>
            <a:r>
              <a:t>(SQL)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57200" y="9692640"/>
            <a:ext cx="2286000" cy="731520"/>
          </a:xfrm>
          <a:prstGeom prst="roundRect">
            <a:avLst/>
          </a:prstGeom>
          <a:solidFill>
            <a:srgbClr val="D3D3D3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100" b="1"/>
            </a:pPr>
            <a:r>
              <a:t>Stop Spark</a:t>
            </a:r>
          </a:p>
          <a:p>
            <a:r>
              <a:t>&amp; Copy Logs</a:t>
            </a:r>
          </a:p>
        </p:txBody>
      </p:sp>
      <p:cxnSp>
        <p:nvCxnSpPr>
          <p:cNvPr id="14" name="Connector 13"/>
          <p:cNvCxnSpPr/>
          <p:nvPr/>
        </p:nvCxnSpPr>
        <p:spPr>
          <a:xfrm>
            <a:off x="1600200.0" y="2103120"/>
            <a:ext cx="0.0" cy="4572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14"/>
          <p:cNvCxnSpPr/>
          <p:nvPr/>
        </p:nvCxnSpPr>
        <p:spPr>
          <a:xfrm>
            <a:off x="1600200.0" y="4032504.0"/>
            <a:ext cx="0.0" cy="310896.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>
            <a:off x="1600200.0" y="5221224.0"/>
            <a:ext cx="0.0" cy="905256.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 flipH="1">
            <a:off x="365760" y="6492240.0"/>
            <a:ext cx="91440" cy="822960.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>
            <a:off x="2743200" y="6492240.0"/>
            <a:ext cx="274320.0" cy="822960.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>
            <a:off x="365760" y="8046720"/>
            <a:ext cx="1234440.0" cy="4572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9"/>
          <p:cNvCxnSpPr/>
          <p:nvPr/>
        </p:nvCxnSpPr>
        <p:spPr>
          <a:xfrm flipH="1">
            <a:off x="1600200.0" y="8046720"/>
            <a:ext cx="1417320.0" cy="4572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 20"/>
          <p:cNvCxnSpPr/>
          <p:nvPr/>
        </p:nvCxnSpPr>
        <p:spPr>
          <a:xfrm>
            <a:off x="1600200.0" y="9235440"/>
            <a:ext cx="0.0" cy="45720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Framework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Launcher (bin/run_ingestion.py)</a:t>
            </a:r>
          </a:p>
          <a:p>
            <a:pPr lvl="1"/>
            <a:r>
              <a:t>Python launcher without SparkSession</a:t>
            </a:r>
          </a:p>
          <a:p>
            <a:pPr lvl="1"/>
            <a:r>
              <a:t>Reads HDFS config: /user/&lt;os_user&gt;/jobs.config</a:t>
            </a:r>
          </a:p>
          <a:p>
            <a:pPr lvl="1"/>
            <a:r>
              <a:t>Validates parameters and manages unified logging</a:t>
            </a:r>
          </a:p>
          <a:p/>
          <a:p>
            <a:pPr/>
            <a:r>
              <a:t>2. Ingestion Job (src/dds_framework/ingestion_job.py)</a:t>
            </a:r>
          </a:p>
          <a:p>
            <a:pPr lvl="1"/>
            <a:r>
              <a:t>Creates SparkSession with Hive support</a:t>
            </a:r>
          </a:p>
          <a:p>
            <a:pPr lvl="1"/>
            <a:r>
              <a:t>Performs SQL-only CTAS/INSERT operations</a:t>
            </a:r>
          </a:p>
          <a:p>
            <a:pPr lvl="1"/>
            <a:r>
              <a:t>Handles dynamic partitioning</a:t>
            </a:r>
          </a:p>
          <a:p/>
          <a:p>
            <a:pPr/>
            <a:r>
              <a:t>3. Supporting Modules</a:t>
            </a:r>
          </a:p>
          <a:p>
            <a:pPr lvl="1"/>
            <a:r>
              <a:t>logging_utils.py - Unified logging infrastructure</a:t>
            </a:r>
          </a:p>
          <a:p>
            <a:pPr lvl="1"/>
            <a:r>
              <a:t>audit_capture.py - SQL-only audit INSERT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Design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Separation of Concerns</a:t>
            </a:r>
          </a:p>
          <a:p>
            <a:pPr lvl="1"/>
            <a:r>
              <a:t>Launcher: Orchestration only (no Spark)</a:t>
            </a:r>
          </a:p>
          <a:p>
            <a:pPr lvl="1"/>
            <a:r>
              <a:t>Ingestion: All Spark operations</a:t>
            </a:r>
          </a:p>
          <a:p/>
          <a:p>
            <a:pPr/>
            <a:r>
              <a:t>Configuration Management</a:t>
            </a:r>
          </a:p>
          <a:p>
            <a:pPr lvl="1"/>
            <a:r>
              <a:t>INI format stored in HDFS per user</a:t>
            </a:r>
          </a:p>
          <a:p>
            <a:pPr lvl="1"/>
            <a:r>
              <a:t>[common] section for shared defaults</a:t>
            </a:r>
          </a:p>
          <a:p>
            <a:pPr lvl="1"/>
            <a:r>
              <a:t>[jobs.&lt;name&gt;] sections for job-specific config</a:t>
            </a:r>
          </a:p>
          <a:p/>
          <a:p>
            <a:pPr/>
            <a:r>
              <a:t>Data Management</a:t>
            </a:r>
          </a:p>
          <a:p>
            <a:pPr lvl="1"/>
            <a:r>
              <a:t>Managed Hive tables with PARQUET format</a:t>
            </a:r>
          </a:p>
          <a:p>
            <a:pPr lvl="1"/>
            <a:r>
              <a:t>Dynamic partitioning enabled</a:t>
            </a:r>
          </a:p>
          <a:p>
            <a:pPr lvl="1"/>
            <a:r>
              <a:t>First-time creation via CTAS IF NOT EXISTS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Flow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Rounded Rectangle 3"/>
          <p:cNvSpPr/>
          <p:nvPr/>
        </p:nvSpPr>
        <p:spPr>
          <a:xfrm>
            <a:off x="914400" y="1828800"/>
            <a:ext cx="1828800" cy="914400"/>
          </a:xfrm>
          <a:prstGeom prst="roundRect">
            <a:avLst/>
          </a:prstGeom>
          <a:solidFill>
            <a:srgbClr val="ADD8E6"/>
          </a:solidFill>
          <a:ln w="25400">
            <a:solidFill>
              <a:srgbClr val="3232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/>
            </a:pPr>
            <a:r>
              <a:t>Source</a:t>
            </a:r>
          </a:p>
          <a:p>
            <a:r>
              <a:t>Hive View</a:t>
            </a:r>
          </a:p>
        </p:txBody>
      </p:sp>
      <p:cxnSp>
        <p:nvCxnSpPr>
          <p:cNvPr id="5" name="Connector 4"/>
          <p:cNvCxnSpPr/>
          <p:nvPr/>
        </p:nvCxnSpPr>
        <p:spPr>
          <a:xfrm>
            <a:off x="2743200" y="2286000.0"/>
            <a:ext cx="731520" cy="0.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3474720" y="1828800"/>
            <a:ext cx="1828800" cy="914400"/>
          </a:xfrm>
          <a:prstGeom prst="roundRect">
            <a:avLst/>
          </a:prstGeom>
          <a:solidFill>
            <a:srgbClr val="FFE4B5"/>
          </a:solidFill>
          <a:ln w="25400">
            <a:solidFill>
              <a:srgbClr val="3232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/>
            </a:pPr>
            <a:r>
              <a:t>Filter by</a:t>
            </a:r>
          </a:p>
          <a:p>
            <a:r>
              <a:t>src_system</a:t>
            </a:r>
          </a:p>
          <a:p>
            <a:r>
              <a:t>site_id</a:t>
            </a:r>
          </a:p>
          <a:p>
            <a:r>
              <a:t>biz_dt</a:t>
            </a:r>
          </a:p>
        </p:txBody>
      </p:sp>
      <p:cxnSp>
        <p:nvCxnSpPr>
          <p:cNvPr id="7" name="Connector 6"/>
          <p:cNvCxnSpPr/>
          <p:nvPr/>
        </p:nvCxnSpPr>
        <p:spPr>
          <a:xfrm>
            <a:off x="6035040" y="2286000.0"/>
            <a:ext cx="2560320" cy="0.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8595360" y="1828800"/>
            <a:ext cx="1828800" cy="914400"/>
          </a:xfrm>
          <a:prstGeom prst="roundRect">
            <a:avLst/>
          </a:prstGeom>
          <a:solidFill>
            <a:srgbClr val="90EE90"/>
          </a:solidFill>
          <a:ln w="25400">
            <a:solidFill>
              <a:srgbClr val="3232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/>
            </a:pPr>
            <a:r>
              <a:t>Target</a:t>
            </a:r>
          </a:p>
          <a:p>
            <a:r>
              <a:t>Hive Table</a:t>
            </a:r>
          </a:p>
          <a:p>
            <a:r>
              <a:t>(Parquet)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754880" y="3474720"/>
            <a:ext cx="1828800" cy="731520"/>
          </a:xfrm>
          <a:prstGeom prst="roundRect">
            <a:avLst/>
          </a:prstGeom>
          <a:solidFill>
            <a:srgbClr val="DDA0DD"/>
          </a:solidFill>
          <a:ln w="25400">
            <a:solidFill>
              <a:srgbClr val="3232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/>
            </a:pPr>
            <a:r>
              <a:t>Audit Table</a:t>
            </a:r>
          </a:p>
          <a:p>
            <a:r>
              <a:t>(dds_ingestion_audit)</a:t>
            </a:r>
          </a:p>
        </p:txBody>
      </p:sp>
      <p:cxnSp>
        <p:nvCxnSpPr>
          <p:cNvPr id="10" name="Connector 9"/>
          <p:cNvCxnSpPr/>
          <p:nvPr/>
        </p:nvCxnSpPr>
        <p:spPr>
          <a:xfrm flipH="1">
            <a:off x="7315200.0" y="2743200"/>
            <a:ext cx="2560320.0" cy="73152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4754880" y="548640"/>
            <a:ext cx="1828800" cy="731520"/>
          </a:xfrm>
          <a:prstGeom prst="roundRect">
            <a:avLst/>
          </a:prstGeom>
          <a:solidFill>
            <a:srgbClr val="FFDAB9"/>
          </a:solidFill>
          <a:ln w="25400">
            <a:solidFill>
              <a:srgbClr val="32323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/>
            </a:pPr>
            <a:r>
              <a:t>Date Dimension</a:t>
            </a:r>
          </a:p>
          <a:p>
            <a:r>
              <a:t>(dds_meta.date_dim)</a:t>
            </a:r>
          </a:p>
        </p:txBody>
      </p:sp>
      <p:cxnSp>
        <p:nvCxnSpPr>
          <p:cNvPr id="12" name="Connector 11"/>
          <p:cNvCxnSpPr/>
          <p:nvPr/>
        </p:nvCxnSpPr>
        <p:spPr>
          <a:xfrm flipH="1">
            <a:off x="4754880.0" y="1280160.0"/>
            <a:ext cx="1280160.0" cy="548640.0"/>
          </a:xfrm>
          <a:prstGeom prst="line">
            <a:avLst/>
          </a:prstGeom>
          <a:ln w="381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 1: User invokes launcher</a:t>
            </a:r>
          </a:p>
          <a:p>
            <a:pPr lvl="1"/>
            <a:r>
              <a:t>spark3-submit bin/run_ingestion.py --job-name &lt;name&gt;</a:t>
            </a:r>
          </a:p>
          <a:p/>
          <a:p>
            <a:pPr/>
            <a:r>
              <a:t>Step 2: Configuration loading &amp; validation</a:t>
            </a:r>
          </a:p>
          <a:p>
            <a:pPr lvl="1"/>
            <a:r>
              <a:t>Read /user/&lt;os_user&gt;/jobs.config from HDFS</a:t>
            </a:r>
          </a:p>
          <a:p>
            <a:pPr lvl="1"/>
            <a:r>
              <a:t>Merge [common] + [jobs.&lt;name&gt;] settings</a:t>
            </a:r>
          </a:p>
          <a:p>
            <a:pPr lvl="1"/>
            <a:r>
              <a:t>Validate required keys: VIEW_NAME, TARGET_TABLE, etc.</a:t>
            </a:r>
          </a:p>
          <a:p/>
          <a:p>
            <a:pPr/>
            <a:r>
              <a:t>Step 3: Ingestion execution</a:t>
            </a:r>
          </a:p>
          <a:p>
            <a:pPr lvl="1"/>
            <a:r>
              <a:t>Create SparkSession with Hive support</a:t>
            </a:r>
          </a:p>
          <a:p>
            <a:pPr lvl="1"/>
            <a:r>
              <a:t>Resolve business date from date dimension if needed</a:t>
            </a:r>
          </a:p>
          <a:p>
            <a:pPr lvl="1"/>
            <a:r>
              <a:t>Discover schema and build predicates</a:t>
            </a:r>
          </a:p>
          <a:p>
            <a:pPr lvl="1"/>
            <a:r>
              <a:t>Execute CTAS or INSERT based on target existence</a:t>
            </a:r>
          </a:p>
          <a:p>
            <a:pPr lvl="1"/>
            <a:r>
              <a:t>Count records and insert audit trail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Configuration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Location: /user/&lt;os_user&gt;/jobs.config</a:t>
            </a:r>
          </a:p>
          <a:p/>
          <a:p>
            <a:pPr/>
            <a:r>
              <a:t>Required Job Parameters</a:t>
            </a:r>
          </a:p>
          <a:p>
            <a:pPr lvl="1"/>
            <a:r>
              <a:t>VIEW_NAME - Source Hive view</a:t>
            </a:r>
          </a:p>
          <a:p>
            <a:pPr lvl="1"/>
            <a:r>
              <a:t>TARGET_TABLE - Destination Hive table</a:t>
            </a:r>
          </a:p>
          <a:p>
            <a:pPr lvl="1"/>
            <a:r>
              <a:t>LOAD_METHOD - append or overwrite</a:t>
            </a:r>
          </a:p>
          <a:p>
            <a:pPr lvl="1"/>
            <a:r>
              <a:t>SRC_SYSTEM - Source system identifier (comma-separated)</a:t>
            </a:r>
          </a:p>
          <a:p>
            <a:pPr lvl="1"/>
            <a:r>
              <a:t>SITE_ID - Site identifier (comma-separated)</a:t>
            </a:r>
          </a:p>
          <a:p/>
          <a:p>
            <a:pPr/>
            <a:r>
              <a:t>Optional Parameters</a:t>
            </a:r>
          </a:p>
          <a:p>
            <a:pPr lvl="1"/>
            <a:r>
              <a:t>BIZ_DT - Business date (auto-resolved if omitted)</a:t>
            </a:r>
          </a:p>
          <a:p>
            <a:pPr lvl="1"/>
            <a:r>
              <a:t>Spark configuration overrides (executor memory, cores, etc.)</a:t>
            </a:r>
          </a:p>
          <a:p>
            <a:pPr lvl="1"/>
            <a:r>
              <a:t>Log level customization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&amp; 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Automatic Date Resolution</a:t>
            </a:r>
          </a:p>
          <a:p>
            <a:pPr lvl="1"/>
            <a:r>
              <a:t>Resolves latest business date from dds_meta.date_dim</a:t>
            </a:r>
          </a:p>
          <a:p>
            <a:pPr lvl="1"/>
            <a:r>
              <a:t>Filtered by src_system and site_id for efficiency</a:t>
            </a:r>
          </a:p>
          <a:p/>
          <a:p>
            <a:pPr/>
            <a:r>
              <a:t>Robust Concurrency</a:t>
            </a:r>
          </a:p>
          <a:p>
            <a:pPr lvl="1"/>
            <a:r>
              <a:t>CTAS IF NOT EXISTS prevents conflicts</a:t>
            </a:r>
          </a:p>
          <a:p>
            <a:pPr lvl="1"/>
            <a:r>
              <a:t>Unique log filenames for concurrent runs</a:t>
            </a:r>
          </a:p>
          <a:p>
            <a:pPr lvl="1"/>
            <a:r>
              <a:t>Dynamic partitions for safe multi-partition writes</a:t>
            </a:r>
          </a:p>
          <a:p/>
          <a:p>
            <a:pPr/>
            <a:r>
              <a:t>Comprehensive Auditing &amp; Logging</a:t>
            </a:r>
          </a:p>
          <a:p>
            <a:pPr lvl="1"/>
            <a:r>
              <a:t>Unified log file (launcher + ingestion)</a:t>
            </a:r>
          </a:p>
          <a:p>
            <a:pPr lvl="1"/>
            <a:r>
              <a:t>Audit table: default.dds_ingestion_audit</a:t>
            </a:r>
          </a:p>
          <a:p>
            <a:pPr lvl="1"/>
            <a:r>
              <a:t>Captures user, timing, counts, and configurations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