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8" r:id="rId2"/>
    <p:sldId id="257" r:id="rId3"/>
    <p:sldId id="279" r:id="rId4"/>
    <p:sldId id="258" r:id="rId5"/>
    <p:sldId id="297" r:id="rId6"/>
    <p:sldId id="280" r:id="rId7"/>
    <p:sldId id="276" r:id="rId8"/>
    <p:sldId id="298" r:id="rId9"/>
    <p:sldId id="281" r:id="rId10"/>
    <p:sldId id="299" r:id="rId11"/>
    <p:sldId id="300" r:id="rId12"/>
    <p:sldId id="260" r:id="rId13"/>
    <p:sldId id="301" r:id="rId14"/>
    <p:sldId id="261" r:id="rId15"/>
    <p:sldId id="263" r:id="rId16"/>
    <p:sldId id="264" r:id="rId17"/>
    <p:sldId id="296" r:id="rId18"/>
    <p:sldId id="287" r:id="rId19"/>
    <p:sldId id="288" r:id="rId20"/>
    <p:sldId id="289" r:id="rId21"/>
    <p:sldId id="290" r:id="rId22"/>
    <p:sldId id="291" r:id="rId23"/>
    <p:sldId id="265" r:id="rId24"/>
    <p:sldId id="302"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Social media analysis for prediction of stock market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dirty="0">
                <a:latin typeface="Cambria" panose="02040503050406030204" pitchFamily="18" charset="0"/>
                <a:ea typeface="Cambria" panose="02040503050406030204" pitchFamily="18" charset="0"/>
              </a:rPr>
              <a:t>Batch Number:</a:t>
            </a:r>
            <a:r>
              <a:rPr lang="en-GB" dirty="0"/>
              <a:t> </a:t>
            </a:r>
            <a:r>
              <a:rPr lang="en-GB" b="0" dirty="0"/>
              <a:t>CST-13</a:t>
            </a:r>
            <a:endParaRPr b="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52641559"/>
              </p:ext>
            </p:extLst>
          </p:nvPr>
        </p:nvGraphicFramePr>
        <p:xfrm>
          <a:off x="248195" y="2721840"/>
          <a:ext cx="6087292" cy="1188730"/>
        </p:xfrm>
        <a:graphic>
          <a:graphicData uri="http://schemas.openxmlformats.org/drawingml/2006/table">
            <a:tbl>
              <a:tblPr firstRow="1" bandRow="1">
                <a:noFill/>
              </a:tblPr>
              <a:tblGrid>
                <a:gridCol w="2342271">
                  <a:extLst>
                    <a:ext uri="{9D8B030D-6E8A-4147-A177-3AD203B41FA5}">
                      <a16:colId xmlns:a16="http://schemas.microsoft.com/office/drawing/2014/main" val="20000"/>
                    </a:ext>
                  </a:extLst>
                </a:gridCol>
                <a:gridCol w="3745021">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p>
                      <a:pPr marL="0" marR="0" lvl="1" indent="0" algn="ctr" rtl="0">
                        <a:spcBef>
                          <a:spcPts val="0"/>
                        </a:spcBef>
                        <a:spcAft>
                          <a:spcPts val="0"/>
                        </a:spcAft>
                        <a:buNone/>
                      </a:pPr>
                      <a:r>
                        <a:rPr lang="en-GB" sz="1800" b="1" u="none" strike="noStrike" cap="none" dirty="0">
                          <a:solidFill>
                            <a:srgbClr val="17365D"/>
                          </a:solidFill>
                        </a:rPr>
                        <a:t>20211CST0123</a:t>
                      </a:r>
                    </a:p>
                    <a:p>
                      <a:pPr marL="0" marR="0" lvl="1" indent="0" algn="ctr" rtl="0">
                        <a:spcBef>
                          <a:spcPts val="0"/>
                        </a:spcBef>
                        <a:spcAft>
                          <a:spcPts val="0"/>
                        </a:spcAft>
                        <a:buNone/>
                      </a:pPr>
                      <a:r>
                        <a:rPr lang="en-GB" sz="1800" b="1" u="none" strike="noStrike" cap="none" dirty="0">
                          <a:solidFill>
                            <a:srgbClr val="17365D"/>
                          </a:solidFill>
                        </a:rPr>
                        <a:t>20211CST0087</a:t>
                      </a:r>
                    </a:p>
                    <a:p>
                      <a:pPr marL="0" marR="0" lvl="1" indent="0" algn="ctr" rtl="0">
                        <a:spcBef>
                          <a:spcPts val="0"/>
                        </a:spcBef>
                        <a:spcAft>
                          <a:spcPts val="0"/>
                        </a:spcAft>
                        <a:buNone/>
                      </a:pPr>
                      <a:r>
                        <a:rPr lang="en-GB" sz="1800" b="1" u="none" strike="noStrike" cap="none" dirty="0">
                          <a:solidFill>
                            <a:srgbClr val="17365D"/>
                          </a:solidFill>
                        </a:rPr>
                        <a:t>20211CST0103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rgbClr val="17365D"/>
                          </a:solidFill>
                        </a:rPr>
                        <a:t>Student Name</a:t>
                      </a:r>
                    </a:p>
                    <a:p>
                      <a:pPr marL="0" marR="0" lvl="0" indent="0" algn="ctr" rtl="0">
                        <a:spcBef>
                          <a:spcPts val="0"/>
                        </a:spcBef>
                        <a:spcAft>
                          <a:spcPts val="0"/>
                        </a:spcAft>
                        <a:buNone/>
                      </a:pPr>
                      <a:r>
                        <a:rPr lang="en-US" sz="1800" b="1" u="none" strike="noStrike" cap="none" dirty="0">
                          <a:solidFill>
                            <a:srgbClr val="17365D"/>
                          </a:solidFill>
                        </a:rPr>
                        <a:t>Suheal I.S</a:t>
                      </a:r>
                    </a:p>
                    <a:p>
                      <a:pPr marL="0" marR="0" lvl="0" indent="0" algn="ctr" rtl="0">
                        <a:spcBef>
                          <a:spcPts val="0"/>
                        </a:spcBef>
                        <a:spcAft>
                          <a:spcPts val="0"/>
                        </a:spcAft>
                        <a:buNone/>
                      </a:pPr>
                      <a:r>
                        <a:rPr lang="en-US" sz="1800" b="1" u="none" strike="noStrike" cap="none" dirty="0">
                          <a:solidFill>
                            <a:srgbClr val="17365D"/>
                          </a:solidFill>
                        </a:rPr>
                        <a:t>Krishna </a:t>
                      </a:r>
                      <a:r>
                        <a:rPr lang="en-US" sz="1800" b="1" u="none" strike="noStrike" cap="none" dirty="0" err="1">
                          <a:solidFill>
                            <a:srgbClr val="17365D"/>
                          </a:solidFill>
                        </a:rPr>
                        <a:t>Rajath</a:t>
                      </a:r>
                      <a:endParaRPr lang="en-US" sz="1800" b="1" u="none" strike="noStrike" cap="none" dirty="0">
                        <a:solidFill>
                          <a:srgbClr val="17365D"/>
                        </a:solidFill>
                      </a:endParaRPr>
                    </a:p>
                    <a:p>
                      <a:pPr marL="0" marR="0" lvl="0" indent="0" algn="ctr" rtl="0">
                        <a:spcBef>
                          <a:spcPts val="0"/>
                        </a:spcBef>
                        <a:spcAft>
                          <a:spcPts val="0"/>
                        </a:spcAft>
                        <a:buNone/>
                      </a:pPr>
                      <a:r>
                        <a:rPr lang="en-US" sz="1800" b="1" u="none" strike="noStrike" cap="none" dirty="0">
                          <a:solidFill>
                            <a:srgbClr val="17365D"/>
                          </a:solidFill>
                        </a:rPr>
                        <a:t>Nikhil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spcBef>
                <a:spcPts val="400"/>
              </a:spcBef>
              <a:buClr>
                <a:srgbClr val="17365D"/>
              </a:buClr>
              <a:buSzPts val="2000"/>
            </a:pPr>
            <a:r>
              <a:rPr lang="en-GB" sz="2000" b="1" dirty="0">
                <a:solidFill>
                  <a:srgbClr val="17365D"/>
                </a:solidFill>
                <a:latin typeface="Cambria" panose="02040503050406030204" pitchFamily="18" charset="0"/>
                <a:ea typeface="Cambria" panose="02040503050406030204" pitchFamily="18" charset="0"/>
                <a:cs typeface="Verdana"/>
                <a:sym typeface="Verdana"/>
              </a:rPr>
              <a:t>Dr </a:t>
            </a:r>
            <a:r>
              <a:rPr lang="en-GB" sz="2000" b="1" dirty="0" err="1">
                <a:solidFill>
                  <a:srgbClr val="17365D"/>
                </a:solidFill>
                <a:latin typeface="Cambria" panose="02040503050406030204" pitchFamily="18" charset="0"/>
                <a:ea typeface="Cambria" panose="02040503050406030204" pitchFamily="18" charset="0"/>
                <a:cs typeface="Verdana"/>
                <a:sym typeface="Verdana"/>
              </a:rPr>
              <a:t>Manjunath</a:t>
            </a:r>
            <a:r>
              <a:rPr lang="en-GB" sz="2000" b="1" dirty="0">
                <a:solidFill>
                  <a:srgbClr val="17365D"/>
                </a:solidFill>
                <a:latin typeface="Cambria" panose="02040503050406030204" pitchFamily="18" charset="0"/>
                <a:ea typeface="Cambria" panose="02040503050406030204" pitchFamily="18" charset="0"/>
                <a:cs typeface="Verdana"/>
                <a:sym typeface="Verdana"/>
              </a:rPr>
              <a:t> K V </a:t>
            </a:r>
            <a:r>
              <a:rPr lang="en-GB" sz="2000" dirty="0">
                <a:latin typeface="Cambria" panose="02040503050406030204" pitchFamily="18" charset="0"/>
                <a:ea typeface="Cambria" panose="02040503050406030204" pitchFamily="18" charset="0"/>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16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33256"/>
            <a:ext cx="12249915" cy="1410789"/>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dirty="0">
                <a:solidFill>
                  <a:schemeClr val="tx1"/>
                </a:solidFill>
                <a:latin typeface="Cambria" panose="02040503050406030204" pitchFamily="18" charset="0"/>
                <a:ea typeface="Cambria" panose="02040503050406030204" pitchFamily="18" charset="0"/>
                <a:cs typeface="Verdana"/>
                <a:sym typeface="Verdana"/>
              </a:rPr>
              <a:t> Computer Science and Technology (</a:t>
            </a:r>
            <a:r>
              <a:rPr lang="en-US" sz="2000" b="1" dirty="0" err="1">
                <a:solidFill>
                  <a:schemeClr val="tx1"/>
                </a:solidFill>
                <a:latin typeface="Cambria" panose="02040503050406030204" pitchFamily="18" charset="0"/>
                <a:ea typeface="Cambria" panose="02040503050406030204" pitchFamily="18" charset="0"/>
                <a:cs typeface="Verdana"/>
                <a:sym typeface="Verdana"/>
              </a:rPr>
              <a:t>Spl</a:t>
            </a:r>
            <a:r>
              <a:rPr lang="en-US" sz="2000" b="1" dirty="0">
                <a:solidFill>
                  <a:schemeClr val="tx1"/>
                </a:solidFill>
                <a:latin typeface="Cambria" panose="02040503050406030204" pitchFamily="18" charset="0"/>
                <a:ea typeface="Cambria" panose="02040503050406030204" pitchFamily="18" charset="0"/>
                <a:cs typeface="Verdana"/>
                <a:sym typeface="Verdana"/>
              </a:rPr>
              <a:t> in AI and 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Dr.Saira</a:t>
            </a: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Bhanu</a:t>
            </a: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Atham</a:t>
            </a:r>
            <a:r>
              <a:rPr lang="en-US" sz="2000" b="1" dirty="0">
                <a:solidFill>
                  <a:schemeClr val="tx1"/>
                </a:solidFill>
                <a:latin typeface="Cambria" panose="02040503050406030204" pitchFamily="18" charset="0"/>
                <a:ea typeface="Cambria" panose="02040503050406030204" pitchFamily="18" charset="0"/>
                <a:cs typeface="Verdana"/>
                <a:sym typeface="Verdana"/>
              </a:rPr>
              <a:t>.</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Dr.Manjula</a:t>
            </a:r>
            <a:r>
              <a:rPr lang="en-US" sz="2000" b="1" dirty="0">
                <a:solidFill>
                  <a:schemeClr val="tx1"/>
                </a:solidFill>
                <a:latin typeface="Cambria" panose="02040503050406030204" pitchFamily="18" charset="0"/>
                <a:ea typeface="Cambria" panose="02040503050406030204" pitchFamily="18" charset="0"/>
                <a:cs typeface="Verdana"/>
                <a:sym typeface="Verdana"/>
              </a:rPr>
              <a:t> HM.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Md</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Zia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2B6C-9B81-3FBB-516D-FFED1B8BCE91}"/>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AAC7C8F5-DE42-7132-0D92-C81565BEA9D4}"/>
              </a:ext>
            </a:extLst>
          </p:cNvPr>
          <p:cNvSpPr>
            <a:spLocks noGrp="1"/>
          </p:cNvSpPr>
          <p:nvPr>
            <p:ph idx="1"/>
          </p:nvPr>
        </p:nvSpPr>
        <p:spPr/>
        <p:txBody>
          <a:bodyPr>
            <a:normAutofit fontScale="92500" lnSpcReduction="10000"/>
          </a:bodyPr>
          <a:lstStyle/>
          <a:p>
            <a:pPr marL="0" indent="0">
              <a:buNone/>
            </a:pPr>
            <a:r>
              <a:rPr lang="en-US" sz="1400" b="1" dirty="0"/>
              <a:t>3. Stock Market Data Processing</a:t>
            </a:r>
          </a:p>
          <a:p>
            <a:pPr>
              <a:buFont typeface="Arial" panose="020B0604020202020204" pitchFamily="34" charset="0"/>
              <a:buChar char="•"/>
            </a:pPr>
            <a:r>
              <a:rPr lang="en-US" sz="1400" b="1" dirty="0"/>
              <a:t>Collect historical stock prices (closing prices, volume, moving averages).</a:t>
            </a:r>
            <a:endParaRPr lang="en-US" sz="1400" dirty="0"/>
          </a:p>
          <a:p>
            <a:pPr>
              <a:buFont typeface="Arial" panose="020B0604020202020204" pitchFamily="34" charset="0"/>
              <a:buChar char="•"/>
            </a:pPr>
            <a:r>
              <a:rPr lang="en-US" sz="1400" b="1" dirty="0"/>
              <a:t>Normalize and transform stock data for feature extraction.</a:t>
            </a:r>
            <a:endParaRPr lang="en-US" sz="1400" dirty="0"/>
          </a:p>
          <a:p>
            <a:pPr>
              <a:buFont typeface="Arial" panose="020B0604020202020204" pitchFamily="34" charset="0"/>
              <a:buChar char="•"/>
            </a:pPr>
            <a:r>
              <a:rPr lang="en-US" sz="1400" b="1" dirty="0"/>
              <a:t>Time-series forecasting using machine learning models.</a:t>
            </a:r>
          </a:p>
          <a:p>
            <a:pPr marL="0" indent="0">
              <a:buNone/>
            </a:pPr>
            <a:r>
              <a:rPr lang="en-IN" sz="1400" b="1" dirty="0"/>
              <a:t>4. Machine Learning &amp; Deep Learning Models</a:t>
            </a:r>
          </a:p>
          <a:p>
            <a:pPr>
              <a:buFont typeface="Arial" panose="020B0604020202020204" pitchFamily="34" charset="0"/>
              <a:buChar char="•"/>
            </a:pPr>
            <a:r>
              <a:rPr lang="en-IN" sz="1400" b="1" dirty="0"/>
              <a:t>Feature Engineering:</a:t>
            </a:r>
            <a:r>
              <a:rPr lang="en-IN" sz="1400" dirty="0"/>
              <a:t> Combine stock market indicators with social media sentiment scores.</a:t>
            </a:r>
          </a:p>
          <a:p>
            <a:pPr>
              <a:buFont typeface="Arial" panose="020B0604020202020204" pitchFamily="34" charset="0"/>
              <a:buChar char="•"/>
            </a:pPr>
            <a:r>
              <a:rPr lang="en-IN" sz="1400" b="1" dirty="0"/>
              <a:t>Prediction Models:</a:t>
            </a:r>
            <a:endParaRPr lang="en-IN" sz="1400" dirty="0"/>
          </a:p>
          <a:p>
            <a:pPr marL="742950" lvl="1" indent="-285750">
              <a:buFont typeface="Arial" panose="020B0604020202020204" pitchFamily="34" charset="0"/>
              <a:buChar char="•"/>
            </a:pPr>
            <a:r>
              <a:rPr lang="en-IN" sz="1400" b="1" dirty="0"/>
              <a:t>Traditional Models:</a:t>
            </a:r>
            <a:r>
              <a:rPr lang="en-IN" sz="1400" dirty="0"/>
              <a:t> ARIMA, Random Forest Regression.</a:t>
            </a:r>
          </a:p>
          <a:p>
            <a:pPr marL="742950" lvl="1" indent="-285750">
              <a:buFont typeface="Arial" panose="020B0604020202020204" pitchFamily="34" charset="0"/>
              <a:buChar char="•"/>
            </a:pPr>
            <a:r>
              <a:rPr lang="en-IN" sz="1400" b="1" dirty="0"/>
              <a:t>Deep Learning Models:</a:t>
            </a:r>
            <a:endParaRPr lang="en-IN" sz="1400" dirty="0"/>
          </a:p>
          <a:p>
            <a:pPr marL="1143000" lvl="2" indent="-228600">
              <a:buFont typeface="Arial" panose="020B0604020202020204" pitchFamily="34" charset="0"/>
              <a:buChar char="•"/>
            </a:pPr>
            <a:r>
              <a:rPr lang="en-IN" sz="1400" b="1" dirty="0"/>
              <a:t>LSTM (Long Short-Term Memory):</a:t>
            </a:r>
            <a:r>
              <a:rPr lang="en-IN" sz="1400" dirty="0"/>
              <a:t> Captures temporal dependencies in stock data.</a:t>
            </a:r>
          </a:p>
          <a:p>
            <a:pPr marL="1143000" lvl="2" indent="-228600">
              <a:buFont typeface="Arial" panose="020B0604020202020204" pitchFamily="34" charset="0"/>
              <a:buChar char="•"/>
            </a:pPr>
            <a:r>
              <a:rPr lang="en-IN" sz="1400" b="1" dirty="0"/>
              <a:t>GRU (Gated Recurrent Units):</a:t>
            </a:r>
            <a:r>
              <a:rPr lang="en-IN" sz="1400" dirty="0"/>
              <a:t> Alternative to LSTM with lower computational cost.</a:t>
            </a:r>
          </a:p>
          <a:p>
            <a:pPr marL="1143000" lvl="2" indent="-228600">
              <a:buFont typeface="Arial" panose="020B0604020202020204" pitchFamily="34" charset="0"/>
              <a:buChar char="•"/>
            </a:pPr>
            <a:r>
              <a:rPr lang="en-IN" sz="1400" b="1" dirty="0"/>
              <a:t>Hybrid Models:</a:t>
            </a:r>
            <a:r>
              <a:rPr lang="en-IN" sz="1400" dirty="0"/>
              <a:t> Combine </a:t>
            </a:r>
            <a:r>
              <a:rPr lang="en-IN" sz="1400" b="1" dirty="0"/>
              <a:t>LSTM + Sentiment Scores</a:t>
            </a:r>
            <a:r>
              <a:rPr lang="en-IN" sz="1400" dirty="0"/>
              <a:t> for improved accuracy.</a:t>
            </a:r>
          </a:p>
          <a:p>
            <a:pPr marL="0" indent="0">
              <a:buNone/>
            </a:pPr>
            <a:r>
              <a:rPr lang="en-IN" sz="1500" b="1" dirty="0"/>
              <a:t>5. Model Evaluation &amp; Performance Metrics</a:t>
            </a:r>
          </a:p>
          <a:p>
            <a:pPr>
              <a:buFont typeface="Arial" panose="020B0604020202020204" pitchFamily="34" charset="0"/>
              <a:buChar char="•"/>
            </a:pPr>
            <a:r>
              <a:rPr lang="en-IN" sz="1500" b="1" dirty="0"/>
              <a:t>Evaluation Metrics:</a:t>
            </a:r>
            <a:endParaRPr lang="en-IN" sz="1500" dirty="0"/>
          </a:p>
          <a:p>
            <a:pPr marL="742950" lvl="1" indent="-285750">
              <a:buFont typeface="Arial" panose="020B0604020202020204" pitchFamily="34" charset="0"/>
              <a:buChar char="•"/>
            </a:pPr>
            <a:r>
              <a:rPr lang="en-IN" sz="1500" dirty="0"/>
              <a:t>Mean Squared Error (MSE)</a:t>
            </a:r>
          </a:p>
          <a:p>
            <a:pPr marL="742950" lvl="1" indent="-285750">
              <a:buFont typeface="Arial" panose="020B0604020202020204" pitchFamily="34" charset="0"/>
              <a:buChar char="•"/>
            </a:pPr>
            <a:r>
              <a:rPr lang="en-IN" sz="1500" dirty="0"/>
              <a:t>Root Mean Squared Error (RMSE)</a:t>
            </a:r>
          </a:p>
          <a:p>
            <a:pPr marL="742950" lvl="1" indent="-285750">
              <a:buFont typeface="Arial" panose="020B0604020202020204" pitchFamily="34" charset="0"/>
              <a:buChar char="•"/>
            </a:pPr>
            <a:r>
              <a:rPr lang="en-IN" sz="1500" dirty="0"/>
              <a:t>R-Squared Score (R²)</a:t>
            </a:r>
          </a:p>
          <a:p>
            <a:pPr marL="742950" lvl="1" indent="-285750">
              <a:buFont typeface="Arial" panose="020B0604020202020204" pitchFamily="34" charset="0"/>
              <a:buChar char="•"/>
            </a:pPr>
            <a:r>
              <a:rPr lang="en-IN" sz="1500" dirty="0"/>
              <a:t>Accuracy in Trend Prediction (Up/Down movements)</a:t>
            </a:r>
          </a:p>
          <a:p>
            <a:pPr>
              <a:buFont typeface="Arial" panose="020B0604020202020204" pitchFamily="34" charset="0"/>
              <a:buChar char="•"/>
            </a:pPr>
            <a:r>
              <a:rPr lang="en-IN" sz="1500" b="1" dirty="0" err="1"/>
              <a:t>Backtesting</a:t>
            </a:r>
            <a:r>
              <a:rPr lang="en-IN" sz="1500" b="1" dirty="0"/>
              <a:t> with historical stock data.</a:t>
            </a:r>
            <a:endParaRPr lang="en-IN" sz="1500" dirty="0"/>
          </a:p>
          <a:p>
            <a:pPr>
              <a:buFont typeface="Arial" panose="020B0604020202020204" pitchFamily="34" charset="0"/>
              <a:buChar char="•"/>
            </a:pPr>
            <a:r>
              <a:rPr lang="en-IN" sz="1500" b="1" dirty="0"/>
              <a:t>Comparing models to select the best-performing one.</a:t>
            </a:r>
            <a:endParaRPr lang="en-IN" sz="1500" dirty="0"/>
          </a:p>
          <a:p>
            <a:pPr marL="1143000" lvl="2" indent="-228600">
              <a:buFont typeface="Arial" panose="020B0604020202020204" pitchFamily="34" charset="0"/>
              <a:buChar char="•"/>
            </a:pPr>
            <a:endParaRPr lang="en-IN" sz="1500" dirty="0"/>
          </a:p>
          <a:p>
            <a:pPr>
              <a:buFont typeface="Arial" panose="020B0604020202020204" pitchFamily="34" charset="0"/>
              <a:buChar char="•"/>
            </a:pPr>
            <a:endParaRPr lang="en-US" sz="1400" dirty="0"/>
          </a:p>
          <a:p>
            <a:endParaRPr lang="en-IN" sz="1400" dirty="0"/>
          </a:p>
          <a:p>
            <a:endParaRPr lang="en-IN" sz="1400" dirty="0"/>
          </a:p>
        </p:txBody>
      </p:sp>
    </p:spTree>
    <p:extLst>
      <p:ext uri="{BB962C8B-B14F-4D97-AF65-F5344CB8AC3E}">
        <p14:creationId xmlns:p14="http://schemas.microsoft.com/office/powerpoint/2010/main" val="118323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D21E-73C0-0333-C561-2EC9CFD7F4A6}"/>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B864CEF0-A596-604B-402B-E0F5365E72C7}"/>
              </a:ext>
            </a:extLst>
          </p:cNvPr>
          <p:cNvSpPr>
            <a:spLocks noGrp="1"/>
          </p:cNvSpPr>
          <p:nvPr>
            <p:ph idx="1"/>
          </p:nvPr>
        </p:nvSpPr>
        <p:spPr/>
        <p:txBody>
          <a:bodyPr>
            <a:normAutofit/>
          </a:bodyPr>
          <a:lstStyle/>
          <a:p>
            <a:r>
              <a:rPr lang="en-US" sz="1400" b="1" dirty="0"/>
              <a:t>6. Real-Time Prediction &amp; Visualization</a:t>
            </a:r>
          </a:p>
          <a:p>
            <a:pPr>
              <a:buFont typeface="Arial" panose="020B0604020202020204" pitchFamily="34" charset="0"/>
              <a:buChar char="•"/>
            </a:pPr>
            <a:r>
              <a:rPr lang="en-US" sz="1400" b="1" dirty="0"/>
              <a:t>Deploy the model on a web-based or dashboard application.</a:t>
            </a:r>
            <a:endParaRPr lang="en-US" sz="1400" dirty="0"/>
          </a:p>
          <a:p>
            <a:pPr>
              <a:buFont typeface="Arial" panose="020B0604020202020204" pitchFamily="34" charset="0"/>
              <a:buChar char="•"/>
            </a:pPr>
            <a:r>
              <a:rPr lang="en-US" sz="1400" b="1" dirty="0"/>
              <a:t>Display stock trend predictions, sentiment analysis charts, and alerts for stock movements.</a:t>
            </a:r>
            <a:endParaRPr lang="en-US" sz="1400" dirty="0"/>
          </a:p>
          <a:p>
            <a:pPr>
              <a:buFont typeface="Arial" panose="020B0604020202020204" pitchFamily="34" charset="0"/>
              <a:buChar char="•"/>
            </a:pPr>
            <a:r>
              <a:rPr lang="en-US" sz="1400" b="1" dirty="0"/>
              <a:t>Provide insights for traders and investors.</a:t>
            </a:r>
            <a:endParaRPr lang="en-US" sz="1400" dirty="0"/>
          </a:p>
          <a:p>
            <a:r>
              <a:rPr lang="en-US" sz="1400" b="1" dirty="0"/>
              <a:t>Advantages of the Proposed Method</a:t>
            </a:r>
          </a:p>
          <a:p>
            <a:r>
              <a:rPr lang="en-US" sz="1400" b="1" dirty="0"/>
              <a:t>Real-Time Analysis:</a:t>
            </a:r>
            <a:r>
              <a:rPr lang="en-US" sz="1400" dirty="0"/>
              <a:t> Continuously updates with live social media sentiment.</a:t>
            </a:r>
            <a:br>
              <a:rPr lang="en-US" sz="1400" dirty="0"/>
            </a:br>
            <a:r>
              <a:rPr lang="en-US" sz="1400" b="1" dirty="0"/>
              <a:t>Improved Prediction Accuracy:</a:t>
            </a:r>
            <a:r>
              <a:rPr lang="en-US" sz="1400" dirty="0"/>
              <a:t> Combines sentiment analysis with stock market indicators.</a:t>
            </a:r>
            <a:br>
              <a:rPr lang="en-US" sz="1400" dirty="0"/>
            </a:br>
            <a:r>
              <a:rPr lang="en-US" sz="1400" b="1" dirty="0"/>
              <a:t>Handles Market Trends Effectively:</a:t>
            </a:r>
            <a:r>
              <a:rPr lang="en-US" sz="1400" dirty="0"/>
              <a:t> Captures sudden market changes influenced by public opinion.</a:t>
            </a:r>
            <a:br>
              <a:rPr lang="en-US" sz="1400" dirty="0"/>
            </a:br>
            <a:r>
              <a:rPr lang="en-US" sz="1400" b="1" dirty="0"/>
              <a:t>User-Friendly Interface:</a:t>
            </a:r>
            <a:r>
              <a:rPr lang="en-US" sz="1400" dirty="0"/>
              <a:t> Provides insights via an interactive dashboard.</a:t>
            </a:r>
          </a:p>
          <a:p>
            <a:r>
              <a:rPr lang="en-US" sz="1400" dirty="0"/>
              <a:t>This proposed method </a:t>
            </a:r>
            <a:r>
              <a:rPr lang="en-US" sz="1400" b="1" dirty="0"/>
              <a:t>bridges the gap</a:t>
            </a:r>
            <a:r>
              <a:rPr lang="en-US" sz="1400" dirty="0"/>
              <a:t> between social media influence and stock price prediction, offering a </a:t>
            </a:r>
            <a:r>
              <a:rPr lang="en-US" sz="1400" b="1" dirty="0"/>
              <a:t>more accurate and data-driven decision-making tool</a:t>
            </a:r>
            <a:r>
              <a:rPr lang="en-US" sz="1400" dirty="0"/>
              <a:t> for investors.</a:t>
            </a:r>
          </a:p>
          <a:p>
            <a:endParaRPr lang="en-IN" sz="1400" dirty="0"/>
          </a:p>
        </p:txBody>
      </p:sp>
    </p:spTree>
    <p:extLst>
      <p:ext uri="{BB962C8B-B14F-4D97-AF65-F5344CB8AC3E}">
        <p14:creationId xmlns:p14="http://schemas.microsoft.com/office/powerpoint/2010/main" val="79379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55000" lnSpcReduction="20000"/>
          </a:bodyPr>
          <a:lstStyle/>
          <a:p>
            <a:r>
              <a:rPr lang="en-US" b="1" dirty="0"/>
              <a:t>Objectives</a:t>
            </a:r>
          </a:p>
          <a:p>
            <a:pPr>
              <a:buFont typeface="+mj-lt"/>
              <a:buAutoNum type="arabicPeriod"/>
            </a:pPr>
            <a:r>
              <a:rPr lang="en-US" b="1" dirty="0"/>
              <a:t>To analyze the impact of social media sentiment on stock market trends</a:t>
            </a:r>
            <a:endParaRPr lang="en-US" dirty="0"/>
          </a:p>
          <a:p>
            <a:pPr marL="742950" lvl="1" indent="-285750">
              <a:buFont typeface="+mj-lt"/>
              <a:buAutoNum type="arabicPeriod"/>
            </a:pPr>
            <a:r>
              <a:rPr lang="en-US" dirty="0"/>
              <a:t>Investigate how sentiments expressed on platforms like Twitter, Reddit, and financial news portals influence stock price movements.</a:t>
            </a:r>
          </a:p>
          <a:p>
            <a:pPr>
              <a:buFont typeface="+mj-lt"/>
              <a:buAutoNum type="arabicPeriod"/>
            </a:pPr>
            <a:r>
              <a:rPr lang="en-US" b="1" dirty="0"/>
              <a:t>To implement sentiment analysis techniques for financial forecasting</a:t>
            </a:r>
            <a:endParaRPr lang="en-US" dirty="0"/>
          </a:p>
          <a:p>
            <a:pPr marL="742950" lvl="1" indent="-285750">
              <a:buFont typeface="+mj-lt"/>
              <a:buAutoNum type="arabicPeriod"/>
            </a:pPr>
            <a:r>
              <a:rPr lang="en-US" dirty="0"/>
              <a:t>Utilize Natural Language Processing (NLP) and machine learning models to extract sentiment (positive, negative, or neutral) from social media posts.</a:t>
            </a:r>
          </a:p>
          <a:p>
            <a:pPr>
              <a:buFont typeface="+mj-lt"/>
              <a:buAutoNum type="arabicPeriod"/>
            </a:pPr>
            <a:r>
              <a:rPr lang="en-US" b="1" dirty="0"/>
              <a:t>To develop a predictive model integrating sentiment analysis with stock market data</a:t>
            </a:r>
            <a:endParaRPr lang="en-US" dirty="0"/>
          </a:p>
          <a:p>
            <a:pPr marL="742950" lvl="1" indent="-285750">
              <a:buFont typeface="+mj-lt"/>
              <a:buAutoNum type="arabicPeriod"/>
            </a:pPr>
            <a:r>
              <a:rPr lang="en-US" dirty="0"/>
              <a:t>Build machine learning models such as Long Short-Term Memory (LSTM), Random Forest, or ARIMA to forecast stock price fluctuations based on social media sentiment and historical stock prices.</a:t>
            </a:r>
          </a:p>
          <a:p>
            <a:pPr>
              <a:buFont typeface="+mj-lt"/>
              <a:buAutoNum type="arabicPeriod"/>
            </a:pPr>
            <a:r>
              <a:rPr lang="en-US" b="1" dirty="0"/>
              <a:t>To improve the accuracy of stock market prediction by incorporating alternative data sources</a:t>
            </a:r>
            <a:endParaRPr lang="en-US" dirty="0"/>
          </a:p>
          <a:p>
            <a:pPr marL="742950" lvl="1" indent="-285750">
              <a:buFont typeface="+mj-lt"/>
              <a:buAutoNum type="arabicPeriod"/>
            </a:pPr>
            <a:r>
              <a:rPr lang="en-US" dirty="0"/>
              <a:t>Enhance traditional prediction models by integrating real-time sentiment data with conventional financial indicators (e.g., stock prices, trading volume).</a:t>
            </a:r>
          </a:p>
          <a:p>
            <a:pPr>
              <a:buFont typeface="+mj-lt"/>
              <a:buAutoNum type="arabicPeriod"/>
            </a:pPr>
            <a:r>
              <a:rPr lang="en-US" b="1" dirty="0"/>
              <a:t>To evaluate the performance of different machine learning models for stock prediction</a:t>
            </a:r>
            <a:endParaRPr lang="en-US" dirty="0"/>
          </a:p>
          <a:p>
            <a:pPr marL="742950" lvl="1" indent="-285750">
              <a:buFont typeface="+mj-lt"/>
              <a:buAutoNum type="arabicPeriod"/>
            </a:pPr>
            <a:r>
              <a:rPr lang="en-US" dirty="0"/>
              <a:t>Compare various models (such as SVM, </a:t>
            </a:r>
            <a:r>
              <a:rPr lang="en-US" dirty="0" err="1"/>
              <a:t>XGBoost</a:t>
            </a:r>
            <a:r>
              <a:rPr lang="en-US" dirty="0"/>
              <a:t>, and deep learning architectures) to determine the most effective approach for sentiment-based stock forecasting.</a:t>
            </a:r>
          </a:p>
          <a:p>
            <a:pPr>
              <a:buFont typeface="+mj-lt"/>
              <a:buAutoNum type="arabicPeriod"/>
            </a:pPr>
            <a:r>
              <a:rPr lang="en-US" b="1" dirty="0"/>
              <a:t>To design a user-friendly system for real-time sentiment-based stock market analysis</a:t>
            </a:r>
            <a:endParaRPr lang="en-US" dirty="0"/>
          </a:p>
          <a:p>
            <a:pPr marL="742950" lvl="1" indent="-285750">
              <a:buFont typeface="+mj-lt"/>
              <a:buAutoNum type="arabicPeriod"/>
            </a:pPr>
            <a:r>
              <a:rPr lang="en-US" dirty="0"/>
              <a:t>Develop a web-based or dashboard application that provides real-time insights into stock sentiment trends for investors and traders.</a:t>
            </a:r>
          </a:p>
          <a:p>
            <a:pPr>
              <a:buFont typeface="+mj-lt"/>
              <a:buAutoNum type="arabicPeriod"/>
            </a:pPr>
            <a:r>
              <a:rPr lang="en-US" b="1" dirty="0"/>
              <a:t>To minimize risks associated with stock market investments using sentiment-driven insights</a:t>
            </a:r>
            <a:endParaRPr lang="en-US" dirty="0"/>
          </a:p>
          <a:p>
            <a:pPr marL="742950" lvl="1" indent="-285750">
              <a:buFont typeface="+mj-lt"/>
              <a:buAutoNum type="arabicPeriod"/>
            </a:pPr>
            <a:r>
              <a:rPr lang="en-US" dirty="0"/>
              <a:t>Provide decision-making support for traders by analyzing how public sentiment affects short-term and long-term stock performance.</a:t>
            </a:r>
          </a:p>
          <a:p>
            <a:pPr>
              <a:buFont typeface="+mj-lt"/>
              <a:buAutoNum type="arabicPeriod"/>
            </a:pPr>
            <a:r>
              <a:rPr lang="en-US" b="1" dirty="0"/>
              <a:t>To validate the proposed model using real-world stock market data</a:t>
            </a:r>
            <a:endParaRPr lang="en-US" dirty="0"/>
          </a:p>
          <a:p>
            <a:pPr marL="742950" lvl="1" indent="-285750">
              <a:buFont typeface="+mj-lt"/>
              <a:buAutoNum type="arabicPeriod"/>
            </a:pPr>
            <a:r>
              <a:rPr lang="en-US" dirty="0"/>
              <a:t>Test the model with historical stock prices and social media datasets to ensure reliability and accuracy in stock prediction.</a:t>
            </a:r>
          </a:p>
          <a:p>
            <a:pPr>
              <a:buFont typeface="+mj-lt"/>
              <a:buAutoNum type="arabicPeriod"/>
            </a:pPr>
            <a:r>
              <a:rPr lang="en-US" b="1" dirty="0"/>
              <a:t>To explore the role of big data and artificial intelligence in financial markets</a:t>
            </a:r>
            <a:endParaRPr lang="en-US" dirty="0"/>
          </a:p>
          <a:p>
            <a:pPr marL="742950" lvl="1" indent="-285750">
              <a:buFont typeface="+mj-lt"/>
              <a:buAutoNum type="arabicPeriod"/>
            </a:pPr>
            <a:r>
              <a:rPr lang="en-US" dirty="0"/>
              <a:t>Highlight the growing significance of AI-driven analytics in stock market forecasting and algorithmic trading.</a:t>
            </a:r>
          </a:p>
          <a:p>
            <a:pPr>
              <a:buFont typeface="+mj-lt"/>
              <a:buAutoNum type="arabicPeriod"/>
            </a:pPr>
            <a:r>
              <a:rPr lang="en-US" b="1" dirty="0"/>
              <a:t>To contribute to financial research by demonstrating the effectiveness of social media analysis</a:t>
            </a:r>
            <a:endParaRPr lang="en-US" dirty="0"/>
          </a:p>
          <a:p>
            <a:pPr>
              <a:buFont typeface="Arial" panose="020B0604020202020204" pitchFamily="34" charset="0"/>
              <a:buChar char="•"/>
            </a:pPr>
            <a:r>
              <a:rPr lang="en-US" dirty="0"/>
              <a:t>Provide insights into how alternative data sources can improve traditional financial forecasting methods.</a:t>
            </a:r>
          </a:p>
          <a:p>
            <a:pPr algn="just"/>
            <a:endParaRPr lang="en-GB" dirty="0"/>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B658-74D2-AC6D-FBC2-BCF23B956C30}"/>
              </a:ext>
            </a:extLst>
          </p:cNvPr>
          <p:cNvSpPr>
            <a:spLocks noGrp="1"/>
          </p:cNvSpPr>
          <p:nvPr>
            <p:ph type="title"/>
          </p:nvPr>
        </p:nvSpPr>
        <p:spPr/>
        <p:txBody>
          <a:bodyPr/>
          <a:lstStyle/>
          <a:p>
            <a:r>
              <a:rPr lang="en-IN" dirty="0"/>
              <a:t>Architecture</a:t>
            </a:r>
          </a:p>
        </p:txBody>
      </p:sp>
      <p:pic>
        <p:nvPicPr>
          <p:cNvPr id="5122" name="Picture 2">
            <a:extLst>
              <a:ext uri="{FF2B5EF4-FFF2-40B4-BE49-F238E27FC236}">
                <a16:creationId xmlns:a16="http://schemas.microsoft.com/office/drawing/2014/main" id="{0EE12299-87A8-3CD1-7E62-409B9DB01F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748" y="1354347"/>
            <a:ext cx="9265697" cy="423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10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668000" cy="5185610"/>
          </a:xfrm>
        </p:spPr>
        <p:txBody>
          <a:bodyPr>
            <a:normAutofit fontScale="47500" lnSpcReduction="20000"/>
          </a:bodyPr>
          <a:lstStyle/>
          <a:p>
            <a:pPr algn="just"/>
            <a:r>
              <a:rPr lang="en-US" dirty="0"/>
              <a:t>The proposed methodology combines sentiment analysis from social media platforms with historical stock market data to boost the predictive power of a Long Short-Term Memory (LSTM) deep learning model. This strategy utilizes the psychological impact of public sentiment on market behavior, with the goal of enhancing the precision of stock price forecasts. The process is organized into several main stages: </a:t>
            </a:r>
          </a:p>
          <a:p>
            <a:pPr algn="just"/>
            <a:r>
              <a:rPr lang="en-US" dirty="0"/>
              <a:t>A. Data Collection </a:t>
            </a:r>
          </a:p>
          <a:p>
            <a:pPr algn="just"/>
            <a:r>
              <a:rPr lang="en-US" dirty="0"/>
              <a:t>1. Stock Market Data: Historical stock data is gathered from reliable financial data sources like Yahoo Finance, Alpha Vantage, or Kaggle. </a:t>
            </a:r>
          </a:p>
          <a:p>
            <a:pPr algn="just"/>
            <a:r>
              <a:rPr lang="en-US" dirty="0"/>
              <a:t>2. Social Media and News Data: To gauge market sentiment, unstructured text data is collected from various social media platforms and financial news outlets. </a:t>
            </a:r>
          </a:p>
          <a:p>
            <a:pPr algn="just"/>
            <a:r>
              <a:rPr lang="en-US" dirty="0"/>
              <a:t>B. Data Preprocessing </a:t>
            </a:r>
          </a:p>
          <a:p>
            <a:pPr algn="just"/>
            <a:r>
              <a:rPr lang="en-US" dirty="0"/>
              <a:t>1. Stock Data Processing: Handling Missing Values: Techniques for imputation or forward-filling methods are employed to address any missing entries in the dataset. </a:t>
            </a:r>
          </a:p>
          <a:p>
            <a:pPr algn="just"/>
            <a:r>
              <a:rPr lang="en-US" dirty="0"/>
              <a:t>2. Normalization: Features are scaled using Min-Max Scaling or Standard Scaling to standardize all data, which aids model convergence. </a:t>
            </a:r>
          </a:p>
          <a:p>
            <a:pPr algn="just"/>
            <a:r>
              <a:rPr lang="en-US" dirty="0"/>
              <a:t>3. Textual Data Processing: Text Cleaning: This involves removing URLs, mentions, hashtags, special characters, and converting the text to lowercase. </a:t>
            </a:r>
          </a:p>
          <a:p>
            <a:pPr algn="just"/>
            <a:r>
              <a:rPr lang="en-US" dirty="0"/>
              <a:t>4. Tokenization: The text is divided into tokens or words. </a:t>
            </a:r>
          </a:p>
          <a:p>
            <a:pPr algn="just"/>
            <a:r>
              <a:rPr lang="en-US" dirty="0"/>
              <a:t>5. Stop word Removal Lemmatization: Common stop words are eliminated, and words are reduced to their base forms to decrease dimensionality. </a:t>
            </a:r>
          </a:p>
          <a:p>
            <a:pPr algn="just"/>
            <a:r>
              <a:rPr lang="en-US" dirty="0"/>
              <a:t>C. Feature Engineering To provide the model with rich information, features are created by combining stock data and sentiment scores: </a:t>
            </a:r>
          </a:p>
          <a:p>
            <a:pPr algn="just"/>
            <a:r>
              <a:rPr lang="en-US" dirty="0"/>
              <a:t>1. Moving Averages: Simple and exponential moving aver ages are calculated over various time frames (e.g., 5, 10, 30 days). </a:t>
            </a:r>
          </a:p>
          <a:p>
            <a:pPr algn="just"/>
            <a:r>
              <a:rPr lang="en-US" dirty="0"/>
              <a:t>2. Sentiment Features: Daily sentiment scores, sentiment momentum (changes from the previous day), and sentiment volatility. </a:t>
            </a:r>
          </a:p>
          <a:p>
            <a:pPr algn="just"/>
            <a:r>
              <a:rPr lang="en-US" dirty="0"/>
              <a:t>D. Model Architecture A Long Short-Term Memory (LSTM) neural network is chosen for its capabilities in handling time-sensitive data and learning enduring dependencies. The architecture typically comprises: </a:t>
            </a:r>
          </a:p>
          <a:p>
            <a:pPr algn="just"/>
            <a:r>
              <a:rPr lang="en-US" dirty="0"/>
              <a:t>1. Input Layer: Accepts sequences of time-dependent feature vectors. </a:t>
            </a:r>
          </a:p>
          <a:p>
            <a:pPr algn="just"/>
            <a:r>
              <a:rPr lang="en-US" dirty="0"/>
              <a:t>2. LSTM Layers: One or more layers with dropout regularization to mitigate overfitting. </a:t>
            </a:r>
          </a:p>
          <a:p>
            <a:pPr algn="just"/>
            <a:r>
              <a:rPr lang="en-US" dirty="0"/>
              <a:t>3. Dense Layers: Fully connected layers to map the final output. </a:t>
            </a:r>
          </a:p>
          <a:p>
            <a:pPr algn="just"/>
            <a:r>
              <a:rPr lang="en-US" dirty="0"/>
              <a:t>4. Output Layer: Predicts the stock price (e.g., the closing price for the following day). </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12289" name="Rectangle 1"/>
          <p:cNvSpPr>
            <a:spLocks noGrp="1" noChangeArrowheads="1"/>
          </p:cNvSpPr>
          <p:nvPr>
            <p:ph idx="1"/>
          </p:nvPr>
        </p:nvSpPr>
        <p:spPr bwMode="auto">
          <a:xfrm>
            <a:off x="350921" y="1164924"/>
            <a:ext cx="1149015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The proposed LSTM model was trained using both historical stock prices and sentiment scores from social media. Its performance was assessed for several individual companies and in aggregate across all evaluated companies. Key evaluation metrics included Accuracy, Precision, Recall, F1 Score, F1-Beta Score, RMSE, MAE, and R² Score.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 Prediction Performance (Line Graphs) The line graphs comparing predicted versus actual closing stock prices showed that the LSTM model was capable of effectively learning temporal dependencies and short-term market trends. The predicted trajectories closely aligned with the actual stock price behaviors, especially during stable market periods. Minor discrepancies occurred during volatile times, likely due to abrupt market responses or unseen sentiment changes.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 Evaluation Metrics (Company-Level) For specific companies such as Tesla, Apple, and Amazon, the model achieved: Precision and Recall values exceeding 85 F1 Scores consistently above 0.87, indicating a strong balance between precision and recall. The F1-Beta Score, computed with =0.5 to prioritize precision in volatile scenarios, yielded robust scores ranging from 0.85 to 0.89. RMSE values fell within a reasonable range, suggesting that predicted prices were close to actual outcomes. Low MAE values indicated minimal average prediction errors. R² Scores spanned from 0.82 to 0.90, reflecting a high degree of correlation between predicted and actual data.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 Overall Model Performance When evaluated across all stocks: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AverageAccuracy:88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Precision:0.87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Recall:0.86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F1Score:0.865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F1-BetaScore (=0.5):0.872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RMSE: Approximately 2.5 to 3.8 (depending on stock volatility)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MAE: Typically, below 2.1 </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1200" dirty="0"/>
              <a:t>Average R² Score:0.87</a:t>
            </a:r>
            <a:endParaRPr kumimoji="0" lang="en-US" sz="1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77500" lnSpcReduction="20000"/>
          </a:bodyPr>
          <a:lstStyle/>
          <a:p>
            <a:pPr algn="just"/>
            <a:r>
              <a:rPr lang="en-US" dirty="0"/>
              <a:t>This study illustrates the efficacy of combining social media sentiment analysis with historical stock market data for forecasting stock price trends utilizing a Long Short-Term Memory (LSTM) model. By integrating unstructured sentiment data from platforms like Twitter and Reddit with structured historical financial data, the proposed model provides a comprehensive approach to understanding and anticipating market movements. </a:t>
            </a:r>
          </a:p>
          <a:p>
            <a:pPr algn="just"/>
            <a:r>
              <a:rPr lang="en-US" dirty="0"/>
              <a:t>The LSTM model demonstrated strong predictive capabilities, achieving high scores in key performance metrics such as accuracy, precision, recall, F1 score, RMSE, MAE, and R². These results affirm that incorporating sentiment elements enhances the model’s capacity to grasp the psychological and behavioral drivers influencing stock prices—factors often neglected by conventional predictions. </a:t>
            </a:r>
          </a:p>
          <a:p>
            <a:pPr algn="just"/>
            <a:r>
              <a:rPr lang="en-US" dirty="0"/>
              <a:t>Moreover, the experimental results indicate that social media sentiment can often precede significant price shifts, highlighting its potential as an early indicator. This aspect makes the model not only suitable for forecasting but also valuable for real-time trading strategy decisions. </a:t>
            </a:r>
          </a:p>
          <a:p>
            <a:pPr algn="just"/>
            <a:r>
              <a:rPr lang="en-US" dirty="0"/>
              <a:t>In summary, this research offers a scalable and adaptable framework for stock market predictions by harnessing the strengths of deep learning and sentiment analysis. Future endeavors might consider incorporating advanced NLP models like BERT, developing real-time prediction systems, and extending the approach to encompass global financial markets for broader applications. </a:t>
            </a: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32CC-34C0-5F10-386B-4E41D489F7AC}"/>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3B3362A0-C661-60AF-D506-42473712E7A2}"/>
              </a:ext>
            </a:extLst>
          </p:cNvPr>
          <p:cNvSpPr>
            <a:spLocks noGrp="1"/>
          </p:cNvSpPr>
          <p:nvPr>
            <p:ph idx="1"/>
          </p:nvPr>
        </p:nvSpPr>
        <p:spPr/>
        <p:txBody>
          <a:body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https://github.com/Suheal-IS/Stock-Prediction.git</a:t>
            </a: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92424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of Result</a:t>
            </a:r>
          </a:p>
        </p:txBody>
      </p:sp>
      <p:sp>
        <p:nvSpPr>
          <p:cNvPr id="3" name="Text Placeholder 2"/>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97C3BDFE-D07F-2493-DDF8-F791D4543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1" y="1143001"/>
            <a:ext cx="10667999" cy="45719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Screenshot of Website</a:t>
            </a:r>
            <a:endParaRPr lang="en-US"/>
          </a:p>
        </p:txBody>
      </p:sp>
      <p:sp>
        <p:nvSpPr>
          <p:cNvPr id="3" name="Text Placeholder 2"/>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30F184F9-C3A7-7727-F423-5EBBABAFA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43002"/>
            <a:ext cx="10667999" cy="49529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62500" lnSpcReduction="20000"/>
          </a:bodyPr>
          <a:lstStyle/>
          <a:p>
            <a:r>
              <a:rPr lang="en-US" sz="2600" b="1" dirty="0"/>
              <a:t>Problem Description:</a:t>
            </a:r>
            <a:r>
              <a:rPr lang="en-US" b="1" dirty="0"/>
              <a:t> </a:t>
            </a:r>
            <a:r>
              <a:rPr lang="en-US" dirty="0"/>
              <a:t>The stock market is highly volatile and influenced by various factors such as economic conditions, corporate earnings, geopolitical events, and investor sentiment. Traditional stock market prediction models rely primarily on </a:t>
            </a:r>
            <a:r>
              <a:rPr lang="en-US" b="1" dirty="0"/>
              <a:t>historical stock prices, financial indicators, and news articles</a:t>
            </a:r>
            <a:r>
              <a:rPr lang="en-US" dirty="0"/>
              <a:t>, which may not fully capture the impact of public sentiment on market trends.</a:t>
            </a:r>
          </a:p>
          <a:p>
            <a:r>
              <a:rPr lang="en-US" dirty="0"/>
              <a:t>With the rise of </a:t>
            </a:r>
            <a:r>
              <a:rPr lang="en-US" b="1" dirty="0"/>
              <a:t>social media platforms</a:t>
            </a:r>
            <a:r>
              <a:rPr lang="en-US" dirty="0"/>
              <a:t> such as </a:t>
            </a:r>
            <a:r>
              <a:rPr lang="en-US" b="1" dirty="0"/>
              <a:t>Twitter, Reddit, and financial forums</a:t>
            </a:r>
            <a:r>
              <a:rPr lang="en-US" dirty="0"/>
              <a:t>, a significant portion of investor discussions, opinions, and market sentiment is shared online. Retail investors, influencers, and financial analysts often express their views on stock movements, which can create rapid market fluctuations, as seen in events like the </a:t>
            </a:r>
            <a:r>
              <a:rPr lang="en-US" b="1" dirty="0"/>
              <a:t>GameStop (GME) short squeeze</a:t>
            </a:r>
            <a:r>
              <a:rPr lang="en-US" dirty="0"/>
              <a:t> driven by the Reddit community. However, analyzing and extracting meaningful insights from this vast and unstructured social media data is challenging.</a:t>
            </a:r>
          </a:p>
          <a:p>
            <a:endParaRPr lang="en-US" dirty="0"/>
          </a:p>
          <a:p>
            <a:r>
              <a:rPr lang="en-US" b="1" dirty="0"/>
              <a:t>Challenges in Existing Stock Market Prediction Methods</a:t>
            </a:r>
          </a:p>
          <a:p>
            <a:pPr>
              <a:buFont typeface="+mj-lt"/>
              <a:buAutoNum type="arabicPeriod"/>
            </a:pPr>
            <a:r>
              <a:rPr lang="en-US" b="1" dirty="0"/>
              <a:t>Limited Sentiment Consideration:</a:t>
            </a:r>
            <a:r>
              <a:rPr lang="en-US" dirty="0"/>
              <a:t> Traditional models do not incorporate real-time investor sentiment from social media.</a:t>
            </a:r>
          </a:p>
          <a:p>
            <a:pPr>
              <a:buFont typeface="+mj-lt"/>
              <a:buAutoNum type="arabicPeriod"/>
            </a:pPr>
            <a:r>
              <a:rPr lang="en-US" b="1" dirty="0"/>
              <a:t>Market Manipulation &amp; Noise:</a:t>
            </a:r>
            <a:r>
              <a:rPr lang="en-US" dirty="0"/>
              <a:t> Social media contains misleading or biased opinions, requiring effective filtering techniques.</a:t>
            </a:r>
          </a:p>
          <a:p>
            <a:pPr>
              <a:buFont typeface="+mj-lt"/>
              <a:buAutoNum type="arabicPeriod"/>
            </a:pPr>
            <a:r>
              <a:rPr lang="en-US" b="1" dirty="0"/>
              <a:t>Unstructured Data Complexity:</a:t>
            </a:r>
            <a:r>
              <a:rPr lang="en-US" dirty="0"/>
              <a:t> Sentiment analysis of financial discussions involves handling slang, sarcasm, and abbreviations.</a:t>
            </a:r>
          </a:p>
          <a:p>
            <a:pPr>
              <a:buFont typeface="+mj-lt"/>
              <a:buAutoNum type="arabicPeriod"/>
            </a:pPr>
            <a:r>
              <a:rPr lang="en-US" b="1" dirty="0"/>
              <a:t>Delayed Decision-Making:</a:t>
            </a:r>
            <a:r>
              <a:rPr lang="en-US" dirty="0"/>
              <a:t> Many existing systems lack real-time analysis capabilities for timely investment decisions.</a:t>
            </a:r>
          </a:p>
          <a:p>
            <a:pPr>
              <a:buFont typeface="+mj-lt"/>
              <a:buAutoNum type="arabicPeriod"/>
            </a:pPr>
            <a:r>
              <a:rPr lang="en-US" b="1" dirty="0"/>
              <a:t>High Volatility &amp; External Factors:</a:t>
            </a:r>
            <a:r>
              <a:rPr lang="en-US" dirty="0"/>
              <a:t> Stock prices are influenced by sudden events, making prediction difficult. </a:t>
            </a:r>
          </a:p>
          <a:p>
            <a:pPr algn="just"/>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Screenshot of Website</a:t>
            </a:r>
            <a:endParaRPr lang="en-US"/>
          </a:p>
        </p:txBody>
      </p:sp>
      <p:sp>
        <p:nvSpPr>
          <p:cNvPr id="3" name="Text Placeholder 2"/>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97896B9-67D3-65C1-64EF-4A02616EB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428"/>
            <a:ext cx="12192000" cy="522514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Screenshot of Website</a:t>
            </a:r>
            <a:endParaRPr lang="en-US"/>
          </a:p>
        </p:txBody>
      </p:sp>
      <p:sp>
        <p:nvSpPr>
          <p:cNvPr id="3" name="Text Placeholder 2"/>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F634B65F-7AE1-BB66-B59E-5C2A8E079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54"/>
            <a:ext cx="12192000" cy="52251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Screenshot of Website</a:t>
            </a:r>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EB25B9FA-D9DA-92B2-E089-C44F0F7F0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428"/>
            <a:ext cx="12192000" cy="52251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7500" lnSpcReduction="20000"/>
          </a:bodyPr>
          <a:lstStyle/>
          <a:p>
            <a:pPr lvl="0" algn="just"/>
            <a:r>
              <a:rPr lang="en-IN" dirty="0"/>
              <a:t>[1] M. Choi, H. J. Lee, S. H. Park, S. W. Jeon, and S. Cho, ”Stock price momentum </a:t>
            </a:r>
            <a:r>
              <a:rPr lang="en-IN" dirty="0" err="1"/>
              <a:t>modeling</a:t>
            </a:r>
            <a:r>
              <a:rPr lang="en-IN" dirty="0"/>
              <a:t> using social media data,” Expert Systems with Ap plications, vol. 237, 2024, Art. no. 121589, </a:t>
            </a:r>
            <a:r>
              <a:rPr lang="en-IN" dirty="0" err="1"/>
              <a:t>doi</a:t>
            </a:r>
            <a:r>
              <a:rPr lang="en-IN" dirty="0"/>
              <a:t>: 10.1016/j.eswa.121589. IEEE, 2024. </a:t>
            </a:r>
          </a:p>
          <a:p>
            <a:pPr lvl="0" algn="just"/>
            <a:r>
              <a:rPr lang="en-IN" dirty="0"/>
              <a:t>[2] M. J. Awan, M. S. M. Rahim, H. </a:t>
            </a:r>
            <a:r>
              <a:rPr lang="en-IN" dirty="0" err="1"/>
              <a:t>Nobanee</a:t>
            </a:r>
            <a:r>
              <a:rPr lang="en-IN" dirty="0"/>
              <a:t>, A. Munawar, A. Yasin, and A. M. Zain, ”Social Media and Stock Market Prediction: A Big Data Approach,” Computers, Materials Continua, vol. 67, no. 2, pp. 2570–2583, 2021, </a:t>
            </a:r>
            <a:r>
              <a:rPr lang="en-IN" dirty="0" err="1"/>
              <a:t>doi</a:t>
            </a:r>
            <a:r>
              <a:rPr lang="en-IN" dirty="0"/>
              <a:t>: 10.32604/cmc.014253. 2023. </a:t>
            </a:r>
          </a:p>
          <a:p>
            <a:pPr lvl="0" algn="just"/>
            <a:r>
              <a:rPr lang="en-IN" dirty="0"/>
              <a:t>[3] S. Coyne, P. Madiraju, and J. Coelho, ”Forecasting Stock Prices using Social Media Analysis,” in Proc. IEEE DASC-</a:t>
            </a:r>
            <a:r>
              <a:rPr lang="en-IN" dirty="0" err="1"/>
              <a:t>PICom</a:t>
            </a:r>
            <a:r>
              <a:rPr lang="en-IN" dirty="0"/>
              <a:t> </a:t>
            </a:r>
            <a:r>
              <a:rPr lang="en-IN" dirty="0" err="1"/>
              <a:t>DataCom</a:t>
            </a:r>
            <a:r>
              <a:rPr lang="en-IN" dirty="0"/>
              <a:t> </a:t>
            </a:r>
            <a:r>
              <a:rPr lang="en-IN" dirty="0" err="1"/>
              <a:t>CyberSciTec</a:t>
            </a:r>
            <a:r>
              <a:rPr lang="en-IN" dirty="0"/>
              <a:t>, 2017, pp. 1031–1036, </a:t>
            </a:r>
            <a:r>
              <a:rPr lang="en-IN" dirty="0" err="1"/>
              <a:t>doi</a:t>
            </a:r>
            <a:r>
              <a:rPr lang="en-IN" dirty="0"/>
              <a:t>: 10.1109/DASC-</a:t>
            </a:r>
            <a:r>
              <a:rPr lang="en-IN" dirty="0" err="1"/>
              <a:t>PICom</a:t>
            </a:r>
            <a:r>
              <a:rPr lang="en-IN" dirty="0"/>
              <a:t> </a:t>
            </a:r>
            <a:r>
              <a:rPr lang="en-IN" dirty="0" err="1"/>
              <a:t>DataCom-CyberSciTec.Papers</a:t>
            </a:r>
            <a:r>
              <a:rPr lang="en-IN" dirty="0"/>
              <a:t>, 2017. </a:t>
            </a:r>
          </a:p>
          <a:p>
            <a:pPr lvl="0" algn="just"/>
            <a:r>
              <a:rPr lang="en-IN" dirty="0"/>
              <a:t>[4] B. Mahajan and N. Chaudhary, ”Forecasting Stock Prices with Sentiment Analysis on Twitter,” International Journal of Research, vol. 11, no. 12, pp. 2312–2314. Dec. 2022. </a:t>
            </a:r>
          </a:p>
          <a:p>
            <a:pPr lvl="0" algn="just"/>
            <a:r>
              <a:rPr lang="en-IN" dirty="0"/>
              <a:t>[5] P. Mehta, S. Pandya, and K. Kotecha, ”Harvesting social media sentiment analysis to enhance stock market prediction using deep learning,” </a:t>
            </a:r>
            <a:r>
              <a:rPr lang="en-IN" dirty="0" err="1"/>
              <a:t>PeerJ</a:t>
            </a:r>
            <a:r>
              <a:rPr lang="en-IN" dirty="0"/>
              <a:t> Computer Science, vol. 7, p. e476, Apr. 2021, </a:t>
            </a:r>
            <a:r>
              <a:rPr lang="en-IN" dirty="0" err="1"/>
              <a:t>doi</a:t>
            </a:r>
            <a:r>
              <a:rPr lang="en-IN" dirty="0"/>
              <a:t>: 10.7717/peerj-cs.476. April. 2021. </a:t>
            </a:r>
          </a:p>
          <a:p>
            <a:pPr lvl="0" algn="just"/>
            <a:r>
              <a:rPr lang="en-IN" dirty="0"/>
              <a:t>[6] B. A. </a:t>
            </a:r>
            <a:r>
              <a:rPr lang="en-IN" dirty="0" err="1"/>
              <a:t>Sivamani</a:t>
            </a:r>
            <a:r>
              <a:rPr lang="en-IN" dirty="0"/>
              <a:t>, D. Karthikeyan, C. Arumugam, and P. Kalyan, ”Time Series for Forecasting Stock Market Prices Based on Sentiment Analysis of Social Media,” International Journal of Business Strategy and Automation, vol. 2, no. 2, pp. 16–22, </a:t>
            </a:r>
            <a:r>
              <a:rPr lang="en-IN" dirty="0" err="1"/>
              <a:t>doi</a:t>
            </a:r>
            <a:r>
              <a:rPr lang="en-IN" dirty="0"/>
              <a:t>: 10.4018/IJBSA.20210401.oa2. Apr.–Jun. 2021. </a:t>
            </a:r>
          </a:p>
          <a:p>
            <a:pPr lvl="0" algn="just"/>
            <a:r>
              <a:rPr lang="en-IN" dirty="0"/>
              <a:t>[7] D. Tsui, ”Predicting Stock Price Movement Using Social Media Analy sis,” Stanford University Technical Report. 0218 </a:t>
            </a:r>
          </a:p>
          <a:p>
            <a:pPr lvl="0" algn="just"/>
            <a:r>
              <a:rPr lang="en-IN" dirty="0"/>
              <a:t>[8] Garg, D., Pandey, R. K., Tiwari, P. (2024). Beyond traditional analysis: Leveraging social media sentiments and market data for Nifty50 returns forecasting. International Journal of Economic Perspectives. 2024. </a:t>
            </a:r>
          </a:p>
          <a:p>
            <a:pPr lvl="0" algn="just"/>
            <a:r>
              <a:rPr lang="en-IN" dirty="0"/>
              <a:t>[9] Mas </a:t>
            </a:r>
            <a:r>
              <a:rPr lang="en-IN" dirty="0" err="1"/>
              <a:t>Diyasa</a:t>
            </a:r>
            <a:r>
              <a:rPr lang="en-IN" dirty="0"/>
              <a:t>, I. G. S., Mustika, A., Amanullah, N. Long Short Term Memory Method and Social Media Sentiment Analysis for Stock Price Prediction. Information Technology International Journal, 2(1) 2024. </a:t>
            </a:r>
          </a:p>
          <a:p>
            <a:pPr lvl="0" algn="just"/>
            <a:r>
              <a:rPr lang="en-IN" dirty="0"/>
              <a:t>[10] Ahire, V., Borase, S. Enhancing Stock Market Predictions with Social Media Sentiment and Multi-Headed Attention Mechanisms. International Research Journal of Multidisciplinary Scope (IRJMS), 5(4), 912–924. 2024. </a:t>
            </a:r>
          </a:p>
          <a:p>
            <a:pPr lvl="0" algn="just"/>
            <a:r>
              <a:rPr lang="en-IN" dirty="0"/>
              <a:t>[11] Ferdus, M. Z., Anjum, N., Nguyen, T. N., Jisan, A. H., Raju, M. A. H. The Influence of Social Media on Stock Market: A Transformer Based Stock Price Forecasting with External Factors. Journal of Computer Science and Technology Studies, 6(1), 189 194. 2023. </a:t>
            </a:r>
          </a:p>
          <a:p>
            <a:pPr lvl="0" algn="just"/>
            <a:r>
              <a:rPr lang="en-IN" dirty="0"/>
              <a:t>[12] Kandasamy, T., </a:t>
            </a:r>
            <a:r>
              <a:rPr lang="en-IN" dirty="0" err="1"/>
              <a:t>Bechkoum</a:t>
            </a:r>
            <a:r>
              <a:rPr lang="en-IN" dirty="0"/>
              <a:t>, K. Impact of Social Media Sentiments on Stock Market </a:t>
            </a:r>
            <a:r>
              <a:rPr lang="en-IN" dirty="0" err="1"/>
              <a:t>Behavior</a:t>
            </a:r>
            <a:r>
              <a:rPr lang="en-IN" dirty="0"/>
              <a:t>: A Machine Learning Approach to </a:t>
            </a:r>
            <a:r>
              <a:rPr lang="en-IN" dirty="0" err="1"/>
              <a:t>Analyzing</a:t>
            </a:r>
            <a:r>
              <a:rPr lang="en-IN" dirty="0"/>
              <a:t> Market Dynamics. Journal of Comprehensive Business Administration Research. 2022 </a:t>
            </a:r>
          </a:p>
          <a:p>
            <a:pPr lvl="0" algn="just"/>
            <a:r>
              <a:rPr lang="en-IN" dirty="0"/>
              <a:t>[13] </a:t>
            </a:r>
            <a:r>
              <a:rPr lang="en-IN" dirty="0" err="1"/>
              <a:t>Thripuranthakam</a:t>
            </a:r>
            <a:r>
              <a:rPr lang="en-IN" dirty="0"/>
              <a:t>, L., Gohad, S. B., Singh, H. N. S., Charan, G., Amardeep, R. Stock Market Prediction Using Machine Learning and Twitter Sentiment Analysis: An </a:t>
            </a:r>
            <a:r>
              <a:rPr lang="en-IN" dirty="0" err="1"/>
              <a:t>Implemen</a:t>
            </a:r>
            <a:endParaRPr lang="en-IN" dirty="0"/>
          </a:p>
          <a:p>
            <a:pPr lvl="0" algn="just"/>
            <a:r>
              <a:rPr lang="en-IN" dirty="0"/>
              <a:t>[14] Chong, E., Han, C., Park, F. C. Deep learning networks for stock market analysis and prediction: Methodology, data representations, and case studies. Expert Systems with Applications, 83, 187–205. 2017 </a:t>
            </a:r>
            <a:r>
              <a:rPr lang="en-IN" dirty="0" err="1"/>
              <a:t>tation</a:t>
            </a:r>
            <a:r>
              <a:rPr lang="en-IN" dirty="0"/>
              <a:t> Survey. International Journal of Research in Engineering, Science and Management 2023</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203-7788-C9F7-3125-CDFDA6B977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33FA1E-2F8A-E5DA-3943-64840F964FA0}"/>
              </a:ext>
            </a:extLst>
          </p:cNvPr>
          <p:cNvSpPr>
            <a:spLocks noGrp="1"/>
          </p:cNvSpPr>
          <p:nvPr>
            <p:ph idx="1"/>
          </p:nvPr>
        </p:nvSpPr>
        <p:spPr/>
        <p:txBody>
          <a:bodyPr>
            <a:normAutofit fontScale="77500" lnSpcReduction="20000"/>
          </a:bodyPr>
          <a:lstStyle/>
          <a:p>
            <a:r>
              <a:rPr lang="en-IN" dirty="0"/>
              <a:t>[15] Mehta, P., Pandya, S., Kotecha, K. Harvesting social media sentiment analysis to enhance stock market prediction using deep learning. </a:t>
            </a:r>
            <a:r>
              <a:rPr lang="en-IN" dirty="0" err="1"/>
              <a:t>PeerJ</a:t>
            </a:r>
            <a:r>
              <a:rPr lang="en-IN" dirty="0"/>
              <a:t> Computer Science, 7, e476. 2021. </a:t>
            </a:r>
          </a:p>
          <a:p>
            <a:r>
              <a:rPr lang="en-IN" dirty="0"/>
              <a:t>[16] Liu, Y., Qin, Z., Li, P., Wan, T. Stock Volatility Prediction Using Recurrent Neural Networks with Sentiment Analysis. </a:t>
            </a:r>
            <a:r>
              <a:rPr lang="en-IN" dirty="0" err="1"/>
              <a:t>arXiv</a:t>
            </a:r>
            <a:r>
              <a:rPr lang="en-IN" dirty="0"/>
              <a:t> preprint arXiv:1705.02447. 2017. </a:t>
            </a:r>
          </a:p>
          <a:p>
            <a:r>
              <a:rPr lang="en-IN" dirty="0"/>
              <a:t>[17] Ranco, G., </a:t>
            </a:r>
            <a:r>
              <a:rPr lang="en-IN" dirty="0" err="1"/>
              <a:t>Aleksovski</a:t>
            </a:r>
            <a:r>
              <a:rPr lang="en-IN" dirty="0"/>
              <a:t>, D., Caldarelli, G., </a:t>
            </a:r>
            <a:r>
              <a:rPr lang="en-IN" dirty="0" err="1"/>
              <a:t>Grˇcar</a:t>
            </a:r>
            <a:r>
              <a:rPr lang="en-IN" dirty="0"/>
              <a:t>, M., </a:t>
            </a:r>
            <a:r>
              <a:rPr lang="en-IN" dirty="0" err="1"/>
              <a:t>Mozetiˇc</a:t>
            </a:r>
            <a:r>
              <a:rPr lang="en-IN" dirty="0"/>
              <a:t>, I. The Effects of Twitter Sentiment on Stock Price Returns. </a:t>
            </a:r>
            <a:r>
              <a:rPr lang="en-IN" dirty="0" err="1"/>
              <a:t>arXiv</a:t>
            </a:r>
            <a:r>
              <a:rPr lang="en-IN" dirty="0"/>
              <a:t> preprint arXiv:1506.02431. 2015. </a:t>
            </a:r>
          </a:p>
          <a:p>
            <a:r>
              <a:rPr lang="en-IN" dirty="0"/>
              <a:t>[18] Zaman, N., Ghazanfar, M. A., Anwar, M., Lee, S. W., Qazi, N., Karimi, A., Javed, A. Stock market prediction based on machine learning and social sentiment analysis. </a:t>
            </a:r>
            <a:r>
              <a:rPr lang="en-IN" dirty="0" err="1"/>
              <a:t>TechRxiv</a:t>
            </a:r>
            <a:r>
              <a:rPr lang="en-IN" dirty="0"/>
              <a:t>. 2023.</a:t>
            </a:r>
          </a:p>
          <a:p>
            <a:r>
              <a:rPr lang="en-IN" dirty="0"/>
              <a:t>[19] Mokhtari, M., Seraj, A., Saeedi, N., </a:t>
            </a:r>
            <a:r>
              <a:rPr lang="en-IN" dirty="0" err="1"/>
              <a:t>Karshenas</a:t>
            </a:r>
            <a:r>
              <a:rPr lang="en-IN" dirty="0"/>
              <a:t>, A. The Impact of Twitter Sentiments on Stock Market Trends. </a:t>
            </a:r>
            <a:r>
              <a:rPr lang="en-IN" dirty="0" err="1"/>
              <a:t>arXiv</a:t>
            </a:r>
            <a:r>
              <a:rPr lang="en-IN" dirty="0"/>
              <a:t> preprint arXiv:2302.07244. 2023. </a:t>
            </a:r>
          </a:p>
          <a:p>
            <a:r>
              <a:rPr lang="en-IN" dirty="0"/>
              <a:t>[20] Oliveira, N., Cortez, P., Areal, N. The impact of microblogging data for stock market prediction: Using Twitter to predict returns, volatility, trading volume and survey sentiment indices. Expert Systems with Applications, 73, 125–144. 2017 [21] Mittal, A., Goel, A. Stock prediction using Twitter sentiment analysis. Stanford University, CS229. 2012.</a:t>
            </a:r>
          </a:p>
        </p:txBody>
      </p:sp>
    </p:spTree>
    <p:extLst>
      <p:ext uri="{BB962C8B-B14F-4D97-AF65-F5344CB8AC3E}">
        <p14:creationId xmlns:p14="http://schemas.microsoft.com/office/powerpoint/2010/main" val="164471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a:xfrm>
            <a:off x="812799" y="1143001"/>
            <a:ext cx="10942053" cy="5113420"/>
          </a:xfrm>
        </p:spPr>
        <p:txBody>
          <a:bodyPr>
            <a:noAutofit/>
          </a:bodyPr>
          <a:lstStyle/>
          <a:p>
            <a:r>
              <a:rPr lang="en-US" sz="1400" dirty="0"/>
              <a:t>In the era of digital transformation, social media has emerged as a powerful platform influencing public sentiment and financial markets. The stock market, being highly volatile, is significantly impacted by investor emotions, opinions, and news trends circulating on social media platforms such as Twitter, Reddit, and financial forums. This project explores the integration of social media analysis with stock market prediction to enhance forecasting accuracy.</a:t>
            </a:r>
          </a:p>
          <a:p>
            <a:r>
              <a:rPr lang="en-US" sz="1400" dirty="0"/>
              <a:t>The primary objective of this research is to analyze sentiment from social media posts and correlate it with stock market fluctuations. The proposed methodology employs Natural Language Processing (NLP) and machine learning techniques to extract meaningful insights from textual data. Sentiment analysis is performed using lexicon-based and deep learning approaches to classify opinions as positive, negative, or neutral. Additionally, time-series forecasting models such as Long Short-Term Memory (LSTM) networks and ARIMA are utilized to predict stock price movements based on historical trends and real-time sentiment analysis.</a:t>
            </a:r>
          </a:p>
          <a:p>
            <a:r>
              <a:rPr lang="en-US" sz="1400" dirty="0"/>
              <a:t>The project addresses the limitations of traditional stock market prediction models, which rely primarily on historical prices and financial indicators, by incorporating real-time sentiment as an additional predictive factor. By leveraging big data analytics and artificial intelligence, this approach aims to improve decision-making for investors and traders.</a:t>
            </a:r>
          </a:p>
          <a:p>
            <a:r>
              <a:rPr lang="en-US" sz="1400" dirty="0"/>
              <a:t>The expected outcome of this research is a predictive model that provides more accurate stock price forecasts by integrating social sentiment and historical stock data. The findings of this study could be instrumental in developing advanced trading strategies and financial risk management systems.</a:t>
            </a:r>
          </a:p>
          <a:p>
            <a:r>
              <a:rPr lang="en-US" sz="1400" dirty="0"/>
              <a:t>This study highlights the growing significance of alternative data sources in financial forecasting and demonstrates the potential of social media-driven analytics in predicting market trends. The proposed system has broad applications in algorithmic trading, portfolio management, and financial advisory services.</a:t>
            </a:r>
          </a:p>
          <a:p>
            <a:pPr algn="just"/>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76706" y="1118938"/>
            <a:ext cx="10668000" cy="4952997"/>
          </a:xfrm>
        </p:spPr>
        <p:txBody>
          <a:bodyPr>
            <a:noAutofit/>
          </a:bodyPr>
          <a:lstStyle/>
          <a:p>
            <a:r>
              <a:rPr lang="en-US" sz="1400" dirty="0"/>
              <a:t>Stock market prediction has been a widely researched area, with traditional models relying on historical price movements and financial indicators. However, recent advancements in artificial intelligence (AI) and natural language processing (NLP) have enabled the use of alternative data sources, such as social media, to improve prediction accuracy. This literature survey explores various studies that integrate social media analysis into stock market forecasting.</a:t>
            </a:r>
          </a:p>
          <a:p>
            <a:r>
              <a:rPr lang="en-US" sz="1400" b="1" dirty="0"/>
              <a:t>1. Impact of Social Media Sentiment on Stock Market Trends</a:t>
            </a:r>
          </a:p>
          <a:p>
            <a:r>
              <a:rPr lang="en-US" sz="1400" b="1" dirty="0"/>
              <a:t>Reference:</a:t>
            </a:r>
            <a:r>
              <a:rPr lang="en-US" sz="1400" dirty="0"/>
              <a:t> Bollen, J., Mao, H., &amp; Zeng, X. (2011). </a:t>
            </a:r>
            <a:r>
              <a:rPr lang="en-US" sz="1400" i="1" dirty="0"/>
              <a:t>Twitter mood predicts the stock market.</a:t>
            </a:r>
            <a:r>
              <a:rPr lang="en-US" sz="1400" dirty="0"/>
              <a:t> Journal of Computational Science.</a:t>
            </a:r>
          </a:p>
          <a:p>
            <a:pPr>
              <a:buFont typeface="Arial" panose="020B0604020202020204" pitchFamily="34" charset="0"/>
              <a:buChar char="•"/>
            </a:pPr>
            <a:r>
              <a:rPr lang="en-US" sz="1400" dirty="0"/>
              <a:t>This study investigated how public sentiment on Twitter affects stock market fluctuations. The authors found a correlation between collective mood patterns and the Dow Jones Industrial Average (DJIA).</a:t>
            </a:r>
          </a:p>
          <a:p>
            <a:r>
              <a:rPr lang="en-US" sz="1400" b="1" dirty="0"/>
              <a:t>2. Sentiment Analysis for Financial Forecasting</a:t>
            </a:r>
          </a:p>
          <a:p>
            <a:r>
              <a:rPr lang="en-US" sz="1400" b="1" dirty="0"/>
              <a:t>Reference:</a:t>
            </a:r>
            <a:r>
              <a:rPr lang="en-US" sz="1400" dirty="0"/>
              <a:t> Tetlock, P. C. (2007). </a:t>
            </a:r>
            <a:r>
              <a:rPr lang="en-US" sz="1400" i="1" dirty="0"/>
              <a:t>Giving content to investor sentiment: The role of media in the stock market.</a:t>
            </a:r>
            <a:r>
              <a:rPr lang="en-US" sz="1400" dirty="0"/>
              <a:t> Journal of Finance.</a:t>
            </a:r>
          </a:p>
          <a:p>
            <a:pPr>
              <a:buFont typeface="Arial" panose="020B0604020202020204" pitchFamily="34" charset="0"/>
              <a:buChar char="•"/>
            </a:pPr>
            <a:r>
              <a:rPr lang="en-US" sz="1400" dirty="0"/>
              <a:t>This paper highlighted how news sentiment influences investor behavior and contributes to market volatility.</a:t>
            </a:r>
          </a:p>
          <a:p>
            <a:r>
              <a:rPr lang="en-US" sz="1400" b="1" dirty="0"/>
              <a:t>3. Predicting Stock Market Trends Using Twitter Data</a:t>
            </a:r>
          </a:p>
          <a:p>
            <a:r>
              <a:rPr lang="en-US" sz="1400" b="1" dirty="0"/>
              <a:t>Reference:</a:t>
            </a:r>
            <a:r>
              <a:rPr lang="en-US" sz="1400" dirty="0"/>
              <a:t> Sprenger, T. O., </a:t>
            </a:r>
            <a:r>
              <a:rPr lang="en-US" sz="1400" dirty="0" err="1"/>
              <a:t>Tumasjan</a:t>
            </a:r>
            <a:r>
              <a:rPr lang="en-US" sz="1400" dirty="0"/>
              <a:t>, A., </a:t>
            </a:r>
            <a:r>
              <a:rPr lang="en-US" sz="1400" dirty="0" err="1"/>
              <a:t>Sandner</a:t>
            </a:r>
            <a:r>
              <a:rPr lang="en-US" sz="1400" dirty="0"/>
              <a:t>, P. G., &amp; </a:t>
            </a:r>
            <a:r>
              <a:rPr lang="en-US" sz="1400" dirty="0" err="1"/>
              <a:t>Welpe</a:t>
            </a:r>
            <a:r>
              <a:rPr lang="en-US" sz="1400" dirty="0"/>
              <a:t>, I. M. (2014). </a:t>
            </a:r>
            <a:r>
              <a:rPr lang="en-US" sz="1400" i="1" dirty="0"/>
              <a:t>Tweets and trades: The information content of stock microblogs.</a:t>
            </a:r>
            <a:r>
              <a:rPr lang="en-US" sz="1400" dirty="0"/>
              <a:t> European Financial Management.</a:t>
            </a:r>
          </a:p>
          <a:p>
            <a:pPr>
              <a:buFont typeface="Arial" panose="020B0604020202020204" pitchFamily="34" charset="0"/>
              <a:buChar char="•"/>
            </a:pPr>
            <a:r>
              <a:rPr lang="en-US" sz="1400" dirty="0"/>
              <a:t>The study analyzed the role of Twitter discussions in stock prediction, concluding that financial microblogs provide valuable predictive signals.</a:t>
            </a:r>
          </a:p>
          <a:p>
            <a:pPr algn="just"/>
            <a:endParaRPr lang="en-US" sz="1400" u="sng"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F9F0-1F65-3665-3633-A015B6FBC4DB}"/>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9933F4F7-C45F-5814-570A-B97CFCD8FD51}"/>
              </a:ext>
            </a:extLst>
          </p:cNvPr>
          <p:cNvSpPr>
            <a:spLocks noGrp="1"/>
          </p:cNvSpPr>
          <p:nvPr>
            <p:ph idx="1"/>
          </p:nvPr>
        </p:nvSpPr>
        <p:spPr/>
        <p:txBody>
          <a:bodyPr>
            <a:normAutofit/>
          </a:bodyPr>
          <a:lstStyle/>
          <a:p>
            <a:r>
              <a:rPr lang="en-US" sz="1400" b="1" dirty="0"/>
              <a:t>4. Deep Learning for Stock Prediction Using Sentiment Analysis</a:t>
            </a:r>
          </a:p>
          <a:p>
            <a:r>
              <a:rPr lang="en-US" sz="1400" b="1" dirty="0"/>
              <a:t>Reference:</a:t>
            </a:r>
            <a:r>
              <a:rPr lang="en-US" sz="1400" dirty="0"/>
              <a:t> </a:t>
            </a:r>
            <a:r>
              <a:rPr lang="en-US" sz="1400" dirty="0" err="1"/>
              <a:t>Hossin</a:t>
            </a:r>
            <a:r>
              <a:rPr lang="en-US" sz="1400" dirty="0"/>
              <a:t>, M. A., &amp; Sulaiman, M. N. (2019). </a:t>
            </a:r>
            <a:r>
              <a:rPr lang="en-US" sz="1400" i="1" dirty="0"/>
              <a:t>Deep learning-based sentiment analysis for stock market prediction.</a:t>
            </a:r>
            <a:r>
              <a:rPr lang="en-US" sz="1400" dirty="0"/>
              <a:t> IEEE Access.</a:t>
            </a:r>
          </a:p>
          <a:p>
            <a:pPr>
              <a:buFont typeface="Arial" panose="020B0604020202020204" pitchFamily="34" charset="0"/>
              <a:buChar char="•"/>
            </a:pPr>
            <a:r>
              <a:rPr lang="en-US" sz="1400" dirty="0"/>
              <a:t>The paper introduced deep learning techniques, such as LSTM, to process sentiment scores and forecast stock price movements.</a:t>
            </a:r>
          </a:p>
          <a:p>
            <a:r>
              <a:rPr lang="en-US" sz="1400" b="1" dirty="0"/>
              <a:t>5. Social Media and Market Movements: A Machine Learning Perspective</a:t>
            </a:r>
          </a:p>
          <a:p>
            <a:r>
              <a:rPr lang="en-US" sz="1400" b="1" dirty="0"/>
              <a:t>Reference:</a:t>
            </a:r>
            <a:r>
              <a:rPr lang="en-US" sz="1400" dirty="0"/>
              <a:t> Oliveira, N., Cortez, P., &amp; Areal, N. (2017). </a:t>
            </a:r>
            <a:r>
              <a:rPr lang="en-US" sz="1400" i="1" dirty="0"/>
              <a:t>The impact of microblogging sentiment on stock market returns: An ensemble learning approach.</a:t>
            </a:r>
            <a:r>
              <a:rPr lang="en-US" sz="1400" dirty="0"/>
              <a:t> Decision Support Systems.</a:t>
            </a:r>
          </a:p>
          <a:p>
            <a:pPr>
              <a:buFont typeface="Arial" panose="020B0604020202020204" pitchFamily="34" charset="0"/>
              <a:buChar char="•"/>
            </a:pPr>
            <a:r>
              <a:rPr lang="en-US" sz="1400" dirty="0"/>
              <a:t>This research proposed an ensemble model combining NLP with machine learning to enhance stock market prediction.</a:t>
            </a:r>
          </a:p>
          <a:p>
            <a:r>
              <a:rPr lang="en-US" sz="1400" b="1" dirty="0"/>
              <a:t>6. A Comparative Study of Sentiment Analysis Techniques for Financial Markets</a:t>
            </a:r>
          </a:p>
          <a:p>
            <a:r>
              <a:rPr lang="en-US" sz="1400" b="1" dirty="0"/>
              <a:t>Reference:</a:t>
            </a:r>
            <a:r>
              <a:rPr lang="en-US" sz="1400" dirty="0"/>
              <a:t> </a:t>
            </a:r>
            <a:r>
              <a:rPr lang="en-US" sz="1400" dirty="0" err="1"/>
              <a:t>Smailović</a:t>
            </a:r>
            <a:r>
              <a:rPr lang="en-US" sz="1400" dirty="0"/>
              <a:t>, J., </a:t>
            </a:r>
            <a:r>
              <a:rPr lang="en-US" sz="1400" dirty="0" err="1"/>
              <a:t>Žnidaršič</a:t>
            </a:r>
            <a:r>
              <a:rPr lang="en-US" sz="1400" dirty="0"/>
              <a:t>, M., </a:t>
            </a:r>
            <a:r>
              <a:rPr lang="en-US" sz="1400" dirty="0" err="1"/>
              <a:t>Lavrač</a:t>
            </a:r>
            <a:r>
              <a:rPr lang="en-US" sz="1400" dirty="0"/>
              <a:t>, N., &amp; Gams, M. (2014). </a:t>
            </a:r>
            <a:r>
              <a:rPr lang="en-US" sz="1400" i="1" dirty="0"/>
              <a:t>Predictive sentiment analysis of tweets: A stock market application.</a:t>
            </a:r>
            <a:r>
              <a:rPr lang="en-US" sz="1400" dirty="0"/>
              <a:t> IEEE Transactions on Systems, Man, and Cybernetics.</a:t>
            </a:r>
          </a:p>
          <a:p>
            <a:pPr>
              <a:buFont typeface="Arial" panose="020B0604020202020204" pitchFamily="34" charset="0"/>
              <a:buChar char="•"/>
            </a:pPr>
            <a:r>
              <a:rPr lang="en-US" sz="1400" dirty="0"/>
              <a:t>The paper compared machine learning and lexicon-based methods for sentiment analysis in financial markets.</a:t>
            </a:r>
          </a:p>
          <a:p>
            <a:r>
              <a:rPr lang="en-US" sz="1400" b="1" dirty="0"/>
              <a:t>7. Leveraging Reddit Data for Stock Market Forecasting</a:t>
            </a:r>
          </a:p>
          <a:p>
            <a:r>
              <a:rPr lang="en-US" sz="1400" b="1" dirty="0"/>
              <a:t>Reference:</a:t>
            </a:r>
            <a:r>
              <a:rPr lang="en-US" sz="1400" dirty="0"/>
              <a:t> Mittal, A., &amp; Goel, A. (2012). </a:t>
            </a:r>
            <a:r>
              <a:rPr lang="en-US" sz="1400" i="1" dirty="0"/>
              <a:t>Stock prediction using Twitter sentiment analysis.</a:t>
            </a:r>
            <a:r>
              <a:rPr lang="en-US" sz="1400" dirty="0"/>
              <a:t> Stanford University Research Paper.</a:t>
            </a:r>
          </a:p>
          <a:p>
            <a:pPr>
              <a:buFont typeface="Arial" panose="020B0604020202020204" pitchFamily="34" charset="0"/>
              <a:buChar char="•"/>
            </a:pPr>
            <a:r>
              <a:rPr lang="en-US" sz="1400" dirty="0"/>
              <a:t>This study extended sentiment analysis beyond Twitter to Reddit, finding that investor discussions provide significant insights.</a:t>
            </a:r>
          </a:p>
          <a:p>
            <a:endParaRPr lang="en-IN" sz="1400" dirty="0"/>
          </a:p>
        </p:txBody>
      </p:sp>
    </p:spTree>
    <p:extLst>
      <p:ext uri="{BB962C8B-B14F-4D97-AF65-F5344CB8AC3E}">
        <p14:creationId xmlns:p14="http://schemas.microsoft.com/office/powerpoint/2010/main" val="187455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Autofit/>
          </a:bodyPr>
          <a:lstStyle/>
          <a:p>
            <a:r>
              <a:rPr lang="en-US" sz="1400" b="1" dirty="0"/>
              <a:t>8. The Role of NLP in Financial Market Analysis</a:t>
            </a:r>
          </a:p>
          <a:p>
            <a:r>
              <a:rPr lang="en-US" sz="1400" b="1" dirty="0"/>
              <a:t>Reference:</a:t>
            </a:r>
            <a:r>
              <a:rPr lang="en-US" sz="1400" dirty="0"/>
              <a:t> Schumaker, R. P., &amp; Chen, H. (2009). </a:t>
            </a:r>
            <a:r>
              <a:rPr lang="en-US" sz="1400" i="1" dirty="0"/>
              <a:t>Textual analysis of stock market prediction using breaking financial news: The </a:t>
            </a:r>
            <a:r>
              <a:rPr lang="en-US" sz="1400" i="1" dirty="0" err="1"/>
              <a:t>AZFinText</a:t>
            </a:r>
            <a:r>
              <a:rPr lang="en-US" sz="1400" i="1" dirty="0"/>
              <a:t> system.</a:t>
            </a:r>
            <a:r>
              <a:rPr lang="en-US" sz="1400" dirty="0"/>
              <a:t> ACM Transactions on Information Systems.</a:t>
            </a:r>
          </a:p>
          <a:p>
            <a:pPr>
              <a:buFont typeface="Arial" panose="020B0604020202020204" pitchFamily="34" charset="0"/>
              <a:buChar char="•"/>
            </a:pPr>
            <a:r>
              <a:rPr lang="en-US" sz="1400" dirty="0"/>
              <a:t>The research demonstrated how NLP techniques applied to financial news can improve stock prediction accuracy.</a:t>
            </a:r>
          </a:p>
          <a:p>
            <a:r>
              <a:rPr lang="en-US" sz="1400" b="1" dirty="0"/>
              <a:t>9. A Hybrid Approach for Stock Prediction Using Social Media and Traditional Indicators</a:t>
            </a:r>
          </a:p>
          <a:p>
            <a:r>
              <a:rPr lang="en-US" sz="1400" b="1" dirty="0"/>
              <a:t>Reference:</a:t>
            </a:r>
            <a:r>
              <a:rPr lang="en-US" sz="1400" dirty="0"/>
              <a:t> Li, X., Xie, H., Wang, F., &amp; Cai, Y. (2020). </a:t>
            </a:r>
            <a:r>
              <a:rPr lang="en-US" sz="1400" i="1" dirty="0"/>
              <a:t>Combining stock market indicators with social media sentiment for better prediction.</a:t>
            </a:r>
            <a:r>
              <a:rPr lang="en-US" sz="1400" dirty="0"/>
              <a:t> Expert Systems with Applications.</a:t>
            </a:r>
          </a:p>
          <a:p>
            <a:pPr>
              <a:buFont typeface="Arial" panose="020B0604020202020204" pitchFamily="34" charset="0"/>
              <a:buChar char="•"/>
            </a:pPr>
            <a:r>
              <a:rPr lang="en-US" sz="1400" dirty="0"/>
              <a:t>This paper presented a hybrid model that integrates technical stock indicators with social media sentiment analysis.</a:t>
            </a:r>
          </a:p>
          <a:p>
            <a:r>
              <a:rPr lang="en-US" sz="1400" b="1" dirty="0"/>
              <a:t>10. The Use of Big Data and AI in Stock Market Prediction</a:t>
            </a:r>
          </a:p>
          <a:p>
            <a:r>
              <a:rPr lang="en-US" sz="1400" b="1" dirty="0"/>
              <a:t>Reference:</a:t>
            </a:r>
            <a:r>
              <a:rPr lang="en-US" sz="1400" dirty="0"/>
              <a:t> Zhang, W., &amp; </a:t>
            </a:r>
            <a:r>
              <a:rPr lang="en-US" sz="1400" dirty="0" err="1"/>
              <a:t>Skiena</a:t>
            </a:r>
            <a:r>
              <a:rPr lang="en-US" sz="1400" dirty="0"/>
              <a:t>, S. (2010). </a:t>
            </a:r>
            <a:r>
              <a:rPr lang="en-US" sz="1400" i="1" dirty="0"/>
              <a:t>Trading strategies to exploit news and sentiment.</a:t>
            </a:r>
            <a:r>
              <a:rPr lang="en-US" sz="1400" dirty="0"/>
              <a:t> Proceedings of the International Conference on Machine Learning.</a:t>
            </a:r>
          </a:p>
          <a:p>
            <a:pPr>
              <a:buFont typeface="Arial" panose="020B0604020202020204" pitchFamily="34" charset="0"/>
              <a:buChar char="•"/>
            </a:pPr>
            <a:r>
              <a:rPr lang="en-US" sz="1400" dirty="0"/>
              <a:t>The study explored AI-based trading strategies that leverage news articles and social media sentiment for financial forecasting.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r>
              <a:rPr lang="en-US" sz="1400" b="1" dirty="0"/>
              <a:t>Existing Methods for Stock Market Prediction</a:t>
            </a:r>
          </a:p>
          <a:p>
            <a:pPr>
              <a:buFont typeface="+mj-lt"/>
              <a:buAutoNum type="arabicPeriod"/>
            </a:pPr>
            <a:r>
              <a:rPr lang="en-US" sz="1400" b="1" dirty="0"/>
              <a:t>Fundamental Analysis</a:t>
            </a:r>
            <a:endParaRPr lang="en-US" sz="1400" dirty="0"/>
          </a:p>
          <a:p>
            <a:pPr marL="742950" lvl="1" indent="-285750">
              <a:buFont typeface="+mj-lt"/>
              <a:buAutoNum type="arabicPeriod"/>
            </a:pPr>
            <a:r>
              <a:rPr lang="en-US" sz="1400" dirty="0"/>
              <a:t>Involves analyzing a company's financial statements, revenue, earnings, and macroeconomic factors to determine stock value.</a:t>
            </a:r>
          </a:p>
          <a:p>
            <a:pPr marL="742950" lvl="1" indent="-285750">
              <a:buFont typeface="+mj-lt"/>
              <a:buAutoNum type="arabicPeriod"/>
            </a:pPr>
            <a:r>
              <a:rPr lang="en-US" sz="1400" b="1" dirty="0"/>
              <a:t>Example:</a:t>
            </a:r>
            <a:r>
              <a:rPr lang="en-US" sz="1400" dirty="0"/>
              <a:t> Price-to-Earnings (P/E) ratio, Return on Investment (ROI), and balance sheet analysis.</a:t>
            </a:r>
          </a:p>
          <a:p>
            <a:pPr>
              <a:buFont typeface="+mj-lt"/>
              <a:buAutoNum type="arabicPeriod"/>
            </a:pPr>
            <a:r>
              <a:rPr lang="en-US" sz="1400" b="1" dirty="0"/>
              <a:t>Technical Analysis</a:t>
            </a:r>
            <a:endParaRPr lang="en-US" sz="1400" dirty="0"/>
          </a:p>
          <a:p>
            <a:pPr marL="742950" lvl="1" indent="-285750">
              <a:buFont typeface="+mj-lt"/>
              <a:buAutoNum type="arabicPeriod"/>
            </a:pPr>
            <a:r>
              <a:rPr lang="en-US" sz="1400" dirty="0"/>
              <a:t>Uses historical stock prices, trading volume, and chart patterns to predict future price movements.</a:t>
            </a:r>
          </a:p>
          <a:p>
            <a:pPr marL="742950" lvl="1" indent="-285750">
              <a:buFont typeface="+mj-lt"/>
              <a:buAutoNum type="arabicPeriod"/>
            </a:pPr>
            <a:r>
              <a:rPr lang="en-US" sz="1400" b="1" dirty="0"/>
              <a:t>Example:</a:t>
            </a:r>
            <a:r>
              <a:rPr lang="en-US" sz="1400" dirty="0"/>
              <a:t> Moving Averages, Relative Strength Index (RSI), Bollinger Bands.</a:t>
            </a:r>
          </a:p>
          <a:p>
            <a:pPr>
              <a:buFont typeface="+mj-lt"/>
              <a:buAutoNum type="arabicPeriod"/>
            </a:pPr>
            <a:r>
              <a:rPr lang="en-US" sz="1400" b="1" dirty="0"/>
              <a:t>Time-Series Forecasting Models</a:t>
            </a:r>
            <a:endParaRPr lang="en-US" sz="1400" dirty="0"/>
          </a:p>
          <a:p>
            <a:pPr marL="742950" lvl="1" indent="-285750">
              <a:buFont typeface="+mj-lt"/>
              <a:buAutoNum type="arabicPeriod"/>
            </a:pPr>
            <a:r>
              <a:rPr lang="en-US" sz="1400" dirty="0"/>
              <a:t>Uses past stock price data to predict future trends.</a:t>
            </a:r>
          </a:p>
          <a:p>
            <a:pPr marL="742950" lvl="1" indent="-285750">
              <a:buFont typeface="+mj-lt"/>
              <a:buAutoNum type="arabicPeriod"/>
            </a:pPr>
            <a:r>
              <a:rPr lang="en-US" sz="1400" b="1" dirty="0"/>
              <a:t>Example:</a:t>
            </a:r>
            <a:endParaRPr lang="en-US" sz="1400" dirty="0"/>
          </a:p>
          <a:p>
            <a:pPr marL="1143000" lvl="2" indent="-228600">
              <a:buFont typeface="+mj-lt"/>
              <a:buAutoNum type="arabicPeriod"/>
            </a:pPr>
            <a:r>
              <a:rPr lang="en-US" sz="1400" b="1" dirty="0"/>
              <a:t>ARIMA (</a:t>
            </a:r>
            <a:r>
              <a:rPr lang="en-US" sz="1400" b="1" dirty="0" err="1"/>
              <a:t>AutoRegressive</a:t>
            </a:r>
            <a:r>
              <a:rPr lang="en-US" sz="1400" b="1" dirty="0"/>
              <a:t> Integrated Moving Average)</a:t>
            </a:r>
            <a:r>
              <a:rPr lang="en-US" sz="1400" dirty="0"/>
              <a:t> – Assumes past price trends will continue.</a:t>
            </a:r>
          </a:p>
          <a:p>
            <a:pPr marL="1143000" lvl="2" indent="-228600">
              <a:buFont typeface="+mj-lt"/>
              <a:buAutoNum type="arabicPeriod"/>
            </a:pPr>
            <a:r>
              <a:rPr lang="en-US" sz="1400" b="1" dirty="0"/>
              <a:t>LSTM (Long Short-Term Memory Networks)</a:t>
            </a:r>
            <a:r>
              <a:rPr lang="en-US" sz="1400" dirty="0"/>
              <a:t> – A deep learning approach that captures long-term dependencies in financial data.</a:t>
            </a:r>
          </a:p>
          <a:p>
            <a:pPr>
              <a:buFont typeface="+mj-lt"/>
              <a:buAutoNum type="arabicPeriod"/>
            </a:pPr>
            <a:r>
              <a:rPr lang="en-US" sz="1400" b="1" dirty="0"/>
              <a:t>News-Based Stock Prediction</a:t>
            </a:r>
            <a:endParaRPr lang="en-US" sz="1400" dirty="0"/>
          </a:p>
          <a:p>
            <a:pPr marL="742950" lvl="1" indent="-285750">
              <a:buFont typeface="+mj-lt"/>
              <a:buAutoNum type="arabicPeriod"/>
            </a:pPr>
            <a:r>
              <a:rPr lang="en-US" sz="1400" dirty="0"/>
              <a:t>Uses financial news articles and press releases to predict stock price movements.</a:t>
            </a:r>
          </a:p>
          <a:p>
            <a:pPr marL="742950" lvl="1" indent="-285750">
              <a:buFont typeface="+mj-lt"/>
              <a:buAutoNum type="arabicPeriod"/>
            </a:pPr>
            <a:r>
              <a:rPr lang="en-US" sz="1400" b="1" dirty="0"/>
              <a:t>Example:</a:t>
            </a:r>
            <a:r>
              <a:rPr lang="en-US" sz="1400" dirty="0"/>
              <a:t> Analyzing headlines and news sentiment to determine the market’s response.</a:t>
            </a:r>
          </a:p>
          <a:p>
            <a:pPr>
              <a:buFont typeface="+mj-lt"/>
              <a:buAutoNum type="arabicPeriod"/>
            </a:pPr>
            <a:r>
              <a:rPr lang="en-US" sz="1400" b="1" dirty="0"/>
              <a:t>Social Media-Based Prediction (Existing Approaches)</a:t>
            </a:r>
            <a:endParaRPr lang="en-US" sz="1400" dirty="0"/>
          </a:p>
          <a:p>
            <a:pPr marL="742950" lvl="1" indent="-285750">
              <a:buFont typeface="+mj-lt"/>
              <a:buAutoNum type="arabicPeriod"/>
            </a:pPr>
            <a:r>
              <a:rPr lang="en-US" sz="1400" dirty="0"/>
              <a:t>Some models analyze Twitter, Reddit, and financial blogs to gauge public sentiment and predict stock trends.</a:t>
            </a:r>
          </a:p>
          <a:p>
            <a:pPr marL="742950" lvl="1" indent="-285750">
              <a:buFont typeface="+mj-lt"/>
              <a:buAutoNum type="arabicPeriod"/>
            </a:pPr>
            <a:r>
              <a:rPr lang="en-US" sz="1400" b="1" dirty="0"/>
              <a:t>Example:</a:t>
            </a:r>
            <a:r>
              <a:rPr lang="en-US" sz="1400" dirty="0"/>
              <a:t> Sentiment analysis using lexicon-based or machine learning approaches.</a:t>
            </a:r>
          </a:p>
          <a:p>
            <a:pPr algn="just"/>
            <a:endParaRPr lang="en-IN" sz="1400" dirty="0"/>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89C9-168D-8A51-5500-1106EFDCDE4F}"/>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8871495E-A777-C861-1924-621913C3BC5D}"/>
              </a:ext>
            </a:extLst>
          </p:cNvPr>
          <p:cNvSpPr>
            <a:spLocks noGrp="1"/>
          </p:cNvSpPr>
          <p:nvPr>
            <p:ph idx="1"/>
          </p:nvPr>
        </p:nvSpPr>
        <p:spPr/>
        <p:txBody>
          <a:bodyPr>
            <a:normAutofit/>
          </a:bodyPr>
          <a:lstStyle/>
          <a:p>
            <a:r>
              <a:rPr lang="en-US" sz="1400" b="1" dirty="0"/>
              <a:t>Key Limitations of Traditional Approaches</a:t>
            </a:r>
          </a:p>
          <a:p>
            <a:pPr>
              <a:buFont typeface="Arial" panose="020B0604020202020204" pitchFamily="34" charset="0"/>
              <a:buChar char="•"/>
            </a:pPr>
            <a:r>
              <a:rPr lang="en-US" sz="1400" b="1" dirty="0"/>
              <a:t>Lack of Real-Time Adaptability:</a:t>
            </a:r>
            <a:r>
              <a:rPr lang="en-US" sz="1400" dirty="0"/>
              <a:t> Many existing models do not process market changes in real time, leading to outdated predictions.</a:t>
            </a:r>
          </a:p>
          <a:p>
            <a:pPr>
              <a:buFont typeface="Arial" panose="020B0604020202020204" pitchFamily="34" charset="0"/>
              <a:buChar char="•"/>
            </a:pPr>
            <a:r>
              <a:rPr lang="en-US" sz="1400" b="1" dirty="0"/>
              <a:t>Exclusion of Retail Investor Sentiment:</a:t>
            </a:r>
            <a:r>
              <a:rPr lang="en-US" sz="1400" dirty="0"/>
              <a:t> Most traditional methods focus on institutional investors, ignoring the influence of retail investors, especially from platforms like Reddit and Twitter.</a:t>
            </a:r>
          </a:p>
          <a:p>
            <a:pPr>
              <a:buFont typeface="Arial" panose="020B0604020202020204" pitchFamily="34" charset="0"/>
              <a:buChar char="•"/>
            </a:pPr>
            <a:r>
              <a:rPr lang="en-US" sz="1400" b="1" dirty="0"/>
              <a:t>Inability to Handle Market Manipulation:</a:t>
            </a:r>
            <a:r>
              <a:rPr lang="en-US" sz="1400" dirty="0"/>
              <a:t> Sudden spikes in sentiment (e.g., meme stock trends) can mislead machine learning models.</a:t>
            </a:r>
          </a:p>
          <a:p>
            <a:pPr>
              <a:buFont typeface="Arial" panose="020B0604020202020204" pitchFamily="34" charset="0"/>
              <a:buChar char="•"/>
            </a:pPr>
            <a:r>
              <a:rPr lang="en-US" sz="1400" b="1" dirty="0"/>
              <a:t>Complexity and Computational Cost:</a:t>
            </a:r>
            <a:r>
              <a:rPr lang="en-US" sz="1400" dirty="0"/>
              <a:t> Advanced deep learning models require high computational power, making real-time processing difficult.</a:t>
            </a:r>
          </a:p>
          <a:p>
            <a:r>
              <a:rPr lang="en-US" sz="1400" dirty="0"/>
              <a:t>The proposed method aims to overcome these drawbacks by integrating </a:t>
            </a:r>
            <a:r>
              <a:rPr lang="en-US" sz="1400" b="1" dirty="0"/>
              <a:t>real-time social media sentiment analysis with machine learning models</a:t>
            </a:r>
            <a:r>
              <a:rPr lang="en-US" sz="1400" dirty="0"/>
              <a:t> to improve stock market predictions.</a:t>
            </a:r>
          </a:p>
          <a:p>
            <a:endParaRPr lang="en-IN" sz="1400" dirty="0"/>
          </a:p>
        </p:txBody>
      </p:sp>
    </p:spTree>
    <p:extLst>
      <p:ext uri="{BB962C8B-B14F-4D97-AF65-F5344CB8AC3E}">
        <p14:creationId xmlns:p14="http://schemas.microsoft.com/office/powerpoint/2010/main" val="36096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400" dirty="0"/>
              <a:t>The proposed method aims to enhance stock market prediction accuracy by integrating </a:t>
            </a:r>
            <a:r>
              <a:rPr lang="en-US" sz="1400" b="1" dirty="0"/>
              <a:t>real-time social media sentiment analysis</a:t>
            </a:r>
            <a:r>
              <a:rPr lang="en-US" sz="1400" dirty="0"/>
              <a:t> with traditional stock forecasting models. By leveraging </a:t>
            </a:r>
            <a:r>
              <a:rPr lang="en-US" sz="1400" b="1" dirty="0"/>
              <a:t>Natural Language Processing (NLP), Machine Learning (ML), and Deep Learning</a:t>
            </a:r>
            <a:r>
              <a:rPr lang="en-US" sz="1400" dirty="0"/>
              <a:t>, this approach captures public sentiment from platforms like </a:t>
            </a:r>
            <a:r>
              <a:rPr lang="en-US" sz="1400" b="1" dirty="0"/>
              <a:t>Twitter, Reddit, and financial news</a:t>
            </a:r>
            <a:r>
              <a:rPr lang="en-US" sz="1400" dirty="0"/>
              <a:t> to predict stock market fluctuations effectively.</a:t>
            </a:r>
          </a:p>
          <a:p>
            <a:pPr algn="just"/>
            <a:endParaRPr lang="en-US" sz="1400" dirty="0"/>
          </a:p>
          <a:p>
            <a:pPr marL="0" indent="0">
              <a:buNone/>
            </a:pPr>
            <a:r>
              <a:rPr lang="en-IN" sz="1500" b="1" dirty="0"/>
              <a:t>1. Data Collection</a:t>
            </a:r>
          </a:p>
          <a:p>
            <a:pPr>
              <a:buFont typeface="Arial" panose="020B0604020202020204" pitchFamily="34" charset="0"/>
              <a:buChar char="•"/>
            </a:pPr>
            <a:r>
              <a:rPr lang="en-IN" sz="1500" b="1" dirty="0"/>
              <a:t>Sources:</a:t>
            </a:r>
            <a:endParaRPr lang="en-IN" sz="1500" dirty="0"/>
          </a:p>
          <a:p>
            <a:pPr marL="742950" lvl="1" indent="-285750">
              <a:buFont typeface="Arial" panose="020B0604020202020204" pitchFamily="34" charset="0"/>
              <a:buChar char="•"/>
            </a:pPr>
            <a:r>
              <a:rPr lang="en-IN" sz="1500" dirty="0"/>
              <a:t>Twitter (Stock-related hashtags, tweets, and financial influencers)</a:t>
            </a:r>
          </a:p>
          <a:p>
            <a:pPr marL="742950" lvl="1" indent="-285750">
              <a:buFont typeface="Arial" panose="020B0604020202020204" pitchFamily="34" charset="0"/>
              <a:buChar char="•"/>
            </a:pPr>
            <a:r>
              <a:rPr lang="en-IN" sz="1500" dirty="0"/>
              <a:t>Financial News Websites (Bloomberg, CNBC, Yahoo Finance)</a:t>
            </a:r>
          </a:p>
          <a:p>
            <a:pPr>
              <a:buFont typeface="Arial" panose="020B0604020202020204" pitchFamily="34" charset="0"/>
              <a:buChar char="•"/>
            </a:pPr>
            <a:r>
              <a:rPr lang="en-IN" sz="1500" b="1" dirty="0"/>
              <a:t>APIs &amp; Tools:</a:t>
            </a:r>
            <a:endParaRPr lang="en-IN" sz="1500" dirty="0"/>
          </a:p>
          <a:p>
            <a:pPr marL="742950" lvl="1" indent="-285750">
              <a:buFont typeface="Arial" panose="020B0604020202020204" pitchFamily="34" charset="0"/>
              <a:buChar char="•"/>
            </a:pPr>
            <a:r>
              <a:rPr lang="en-IN" sz="1500" dirty="0"/>
              <a:t>Twitter API</a:t>
            </a:r>
          </a:p>
          <a:p>
            <a:pPr marL="0" indent="0">
              <a:buNone/>
            </a:pPr>
            <a:r>
              <a:rPr lang="en-IN" sz="1500" b="1" dirty="0"/>
              <a:t>2. Preprocessing &amp; Sentiment Analysis</a:t>
            </a:r>
          </a:p>
          <a:p>
            <a:pPr>
              <a:buFont typeface="Arial" panose="020B0604020202020204" pitchFamily="34" charset="0"/>
              <a:buChar char="•"/>
            </a:pPr>
            <a:r>
              <a:rPr lang="en-IN" sz="1500" b="1" dirty="0"/>
              <a:t>Text Cleaning:</a:t>
            </a:r>
            <a:r>
              <a:rPr lang="en-IN" sz="1500" dirty="0"/>
              <a:t> Remove </a:t>
            </a:r>
            <a:r>
              <a:rPr lang="en-IN" sz="1500" dirty="0" err="1"/>
              <a:t>stopwords</a:t>
            </a:r>
            <a:r>
              <a:rPr lang="en-IN" sz="1500" dirty="0"/>
              <a:t>, punctuation, special characters, and irrelevant content.</a:t>
            </a:r>
          </a:p>
          <a:p>
            <a:pPr>
              <a:buFont typeface="Arial" panose="020B0604020202020204" pitchFamily="34" charset="0"/>
              <a:buChar char="•"/>
            </a:pPr>
            <a:r>
              <a:rPr lang="en-IN" sz="1500" b="1" dirty="0"/>
              <a:t>Tokenization &amp; Vectorization:</a:t>
            </a:r>
            <a:r>
              <a:rPr lang="en-IN" sz="1500" dirty="0"/>
              <a:t> Convert text into numerical format using </a:t>
            </a:r>
            <a:r>
              <a:rPr lang="en-IN" sz="1500" b="1" dirty="0"/>
              <a:t>TF-IDF, Word2Vec, or BERT embeddings</a:t>
            </a:r>
            <a:r>
              <a:rPr lang="en-IN" sz="1500" dirty="0"/>
              <a:t>.</a:t>
            </a:r>
          </a:p>
          <a:p>
            <a:pPr>
              <a:buFont typeface="Arial" panose="020B0604020202020204" pitchFamily="34" charset="0"/>
              <a:buChar char="•"/>
            </a:pPr>
            <a:r>
              <a:rPr lang="en-IN" sz="1500" b="1" dirty="0"/>
              <a:t>Sentiment Analysis Approaches:</a:t>
            </a:r>
            <a:endParaRPr lang="en-IN" sz="1500" dirty="0"/>
          </a:p>
          <a:p>
            <a:pPr marL="742950" lvl="1" indent="-285750">
              <a:buFont typeface="Arial" panose="020B0604020202020204" pitchFamily="34" charset="0"/>
              <a:buChar char="•"/>
            </a:pPr>
            <a:r>
              <a:rPr lang="en-IN" sz="1500" b="1" dirty="0"/>
              <a:t>Lexicon-Based (VADER, </a:t>
            </a:r>
            <a:r>
              <a:rPr lang="en-IN" sz="1500" b="1" dirty="0" err="1"/>
              <a:t>TextBlob</a:t>
            </a:r>
            <a:r>
              <a:rPr lang="en-IN" sz="1500" b="1" dirty="0"/>
              <a:t>):</a:t>
            </a:r>
            <a:r>
              <a:rPr lang="en-IN" sz="1500" dirty="0"/>
              <a:t> Assigns sentiment scores to words.</a:t>
            </a:r>
          </a:p>
          <a:p>
            <a:pPr marL="742950" lvl="1" indent="-285750">
              <a:buFont typeface="Arial" panose="020B0604020202020204" pitchFamily="34" charset="0"/>
              <a:buChar char="•"/>
            </a:pPr>
            <a:r>
              <a:rPr lang="en-IN" sz="1500" b="1" dirty="0"/>
              <a:t>Machine Learning-Based (SVM, Random Forest):</a:t>
            </a:r>
            <a:r>
              <a:rPr lang="en-IN" sz="1500" dirty="0"/>
              <a:t> Classifies sentiments into </a:t>
            </a:r>
            <a:r>
              <a:rPr lang="en-IN" sz="1500" b="1" dirty="0"/>
              <a:t>positive, negative, or neutral</a:t>
            </a:r>
            <a:r>
              <a:rPr lang="en-IN" sz="1500" dirty="0"/>
              <a:t>.</a:t>
            </a:r>
          </a:p>
          <a:p>
            <a:pPr marL="742950" lvl="1" indent="-285750">
              <a:buFont typeface="Arial" panose="020B0604020202020204" pitchFamily="34" charset="0"/>
              <a:buChar char="•"/>
            </a:pPr>
            <a:r>
              <a:rPr lang="en-IN" sz="1500" b="1" dirty="0"/>
              <a:t>Deep Learning-Based (LSTM, BERT):</a:t>
            </a:r>
            <a:r>
              <a:rPr lang="en-IN" sz="1500" dirty="0"/>
              <a:t> Captures context and sarcasm better for accurate sentiment prediction.</a:t>
            </a:r>
          </a:p>
          <a:p>
            <a:pPr marL="742950" lvl="1" indent="-285750">
              <a:buFont typeface="Arial" panose="020B0604020202020204" pitchFamily="34" charset="0"/>
              <a:buChar char="•"/>
            </a:pPr>
            <a:endParaRPr lang="en-IN" sz="1600" dirty="0"/>
          </a:p>
          <a:p>
            <a:pPr algn="just"/>
            <a:endParaRPr lang="en-US" sz="1400"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2813</TotalTime>
  <Words>4524</Words>
  <Application>Microsoft Office PowerPoint</Application>
  <PresentationFormat>Widescreen</PresentationFormat>
  <Paragraphs>238</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Cambria</vt:lpstr>
      <vt:lpstr>Verdana</vt:lpstr>
      <vt:lpstr>Bioinformatics</vt:lpstr>
      <vt:lpstr>Social media analysis for prediction of stock market</vt:lpstr>
      <vt:lpstr>Introduction</vt:lpstr>
      <vt:lpstr>Introduction</vt:lpstr>
      <vt:lpstr>Literature Review</vt:lpstr>
      <vt:lpstr>Literature Review</vt:lpstr>
      <vt:lpstr>Literature Review</vt:lpstr>
      <vt:lpstr>Existing method Drawback</vt:lpstr>
      <vt:lpstr>Existing method Drawback</vt:lpstr>
      <vt:lpstr>Proposed Method</vt:lpstr>
      <vt:lpstr>Proposed Method</vt:lpstr>
      <vt:lpstr>Proposed Method</vt:lpstr>
      <vt:lpstr>Objectives</vt:lpstr>
      <vt:lpstr>Architecture</vt:lpstr>
      <vt:lpstr>Methodology/Modules</vt:lpstr>
      <vt:lpstr>Expected Outcomes</vt:lpstr>
      <vt:lpstr>Conclusion</vt:lpstr>
      <vt:lpstr>Github Link</vt:lpstr>
      <vt:lpstr>Screenshot of Result</vt:lpstr>
      <vt:lpstr>Screenshot of Website</vt:lpstr>
      <vt:lpstr>Screenshot of Website</vt:lpstr>
      <vt:lpstr>Screenshot of Website</vt:lpstr>
      <vt:lpstr>Screenshot of Website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SUHEAL I S</cp:lastModifiedBy>
  <cp:revision>35</cp:revision>
  <dcterms:created xsi:type="dcterms:W3CDTF">2023-03-16T03:26:27Z</dcterms:created>
  <dcterms:modified xsi:type="dcterms:W3CDTF">2025-05-08T11:17:46Z</dcterms:modified>
</cp:coreProperties>
</file>