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56" r:id="rId2"/>
    <p:sldId id="268" r:id="rId3"/>
    <p:sldId id="257" r:id="rId4"/>
    <p:sldId id="258" r:id="rId5"/>
    <p:sldId id="259" r:id="rId6"/>
    <p:sldId id="265" r:id="rId7"/>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768"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394296"/>
            <a:ext cx="10693400" cy="262550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0693400" cy="339429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23521" y="4435012"/>
            <a:ext cx="6592170" cy="774304"/>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956116" y="2749455"/>
            <a:ext cx="8391174" cy="1574002"/>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27792" y="642111"/>
            <a:ext cx="7485380" cy="30500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256" y="330498"/>
            <a:ext cx="2406015" cy="4598098"/>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887366" y="642112"/>
            <a:ext cx="5647583" cy="42964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336675" y="642112"/>
            <a:ext cx="7485380"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77709" y="1907102"/>
            <a:ext cx="6977684" cy="2127159"/>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365129" y="4044371"/>
            <a:ext cx="6982161" cy="733348"/>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336674" y="642111"/>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432247" y="642112"/>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6675"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52401" y="1229176"/>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34762"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432099" y="1228039"/>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1276" y="1939714"/>
            <a:ext cx="4252199" cy="1104677"/>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371861" y="642112"/>
            <a:ext cx="4697758" cy="4296485"/>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8047" y="3070293"/>
            <a:ext cx="3962850" cy="18780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33469" y="1003300"/>
            <a:ext cx="4812030" cy="274551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26640" y="886982"/>
            <a:ext cx="4320061" cy="1898651"/>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850500" y="3918770"/>
            <a:ext cx="7465193" cy="10033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4481407"/>
            <a:ext cx="10693400" cy="153839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4481407"/>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307734"/>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097152" y="3837792"/>
            <a:ext cx="7616020" cy="10033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36675" y="642762"/>
            <a:ext cx="7485380" cy="30500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18045" y="5417820"/>
            <a:ext cx="2940685" cy="320499"/>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12/22/2019</a:t>
            </a:fld>
            <a:endParaRPr lang="en-US"/>
          </a:p>
        </p:txBody>
      </p:sp>
      <p:sp>
        <p:nvSpPr>
          <p:cNvPr id="5" name="Footer Placeholder 4"/>
          <p:cNvSpPr>
            <a:spLocks noGrp="1"/>
          </p:cNvSpPr>
          <p:nvPr>
            <p:ph type="ftr" sz="quarter" idx="3"/>
          </p:nvPr>
        </p:nvSpPr>
        <p:spPr>
          <a:xfrm>
            <a:off x="534669" y="5417820"/>
            <a:ext cx="3920915" cy="320499"/>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55583" y="5417820"/>
            <a:ext cx="2138680" cy="320499"/>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84500" y="1409700"/>
            <a:ext cx="4170046" cy="362920"/>
          </a:xfrm>
          <a:prstGeom prst="rect">
            <a:avLst/>
          </a:prstGeom>
        </p:spPr>
        <p:txBody>
          <a:bodyPr vert="horz" wrap="square" lIns="0" tIns="16510" rIns="0" bIns="0" rtlCol="0">
            <a:spAutoFit/>
          </a:bodyPr>
          <a:lstStyle/>
          <a:p>
            <a:pPr marL="0" indent="0">
              <a:lnSpc>
                <a:spcPct val="100000"/>
              </a:lnSpc>
              <a:spcBef>
                <a:spcPts val="130"/>
              </a:spcBef>
              <a:buNone/>
            </a:pPr>
            <a:r>
              <a:rPr sz="2250" spc="25" dirty="0">
                <a:solidFill>
                  <a:srgbClr val="808080"/>
                </a:solidFill>
              </a:rPr>
              <a:t>Batch </a:t>
            </a:r>
            <a:r>
              <a:rPr sz="2250" spc="10" dirty="0">
                <a:solidFill>
                  <a:srgbClr val="808080"/>
                </a:solidFill>
              </a:rPr>
              <a:t>Name:</a:t>
            </a:r>
            <a:r>
              <a:rPr sz="2250" spc="-340" dirty="0">
                <a:solidFill>
                  <a:srgbClr val="808080"/>
                </a:solidFill>
              </a:rPr>
              <a:t> </a:t>
            </a:r>
            <a:r>
              <a:rPr lang="en-US" sz="2250" spc="-340" dirty="0" smtClean="0">
                <a:solidFill>
                  <a:srgbClr val="808080"/>
                </a:solidFill>
              </a:rPr>
              <a:t>UST-GLOBAL BATCH-3</a:t>
            </a:r>
            <a:endParaRPr sz="2250" dirty="0"/>
          </a:p>
        </p:txBody>
      </p:sp>
      <p:sp>
        <p:nvSpPr>
          <p:cNvPr id="4" name="object 4"/>
          <p:cNvSpPr txBox="1"/>
          <p:nvPr/>
        </p:nvSpPr>
        <p:spPr>
          <a:xfrm>
            <a:off x="488916" y="1938330"/>
            <a:ext cx="9220200" cy="2368149"/>
          </a:xfrm>
          <a:prstGeom prst="rect">
            <a:avLst/>
          </a:prstGeom>
        </p:spPr>
        <p:txBody>
          <a:bodyPr vert="horz" wrap="square" lIns="0" tIns="11430" rIns="0" bIns="0" rtlCol="0">
            <a:spAutoFit/>
          </a:bodyPr>
          <a:lstStyle/>
          <a:p>
            <a:pPr marL="1762125" algn="ctr">
              <a:lnSpc>
                <a:spcPct val="100000"/>
              </a:lnSpc>
            </a:pPr>
            <a:r>
              <a:rPr lang="en-US" sz="3600" b="1" dirty="0" smtClean="0">
                <a:solidFill>
                  <a:srgbClr val="002060"/>
                </a:solidFill>
                <a:latin typeface="Bell MT" pitchFamily="18" charset="0"/>
                <a:cs typeface="Arial"/>
              </a:rPr>
              <a:t>STOCK MANAGEMENT </a:t>
            </a:r>
            <a:r>
              <a:rPr lang="en-US" sz="3600" b="1" dirty="0">
                <a:solidFill>
                  <a:srgbClr val="002060"/>
                </a:solidFill>
                <a:latin typeface="Bell MT" pitchFamily="18" charset="0"/>
                <a:cs typeface="Arial"/>
              </a:rPr>
              <a:t>A</a:t>
            </a:r>
            <a:r>
              <a:rPr lang="en-US" sz="3600" b="1" dirty="0" smtClean="0">
                <a:solidFill>
                  <a:srgbClr val="002060"/>
                </a:solidFill>
                <a:latin typeface="Bell MT" pitchFamily="18" charset="0"/>
                <a:cs typeface="Arial"/>
              </a:rPr>
              <a:t>PPLICATION</a:t>
            </a:r>
            <a:endParaRPr sz="3600" b="1" dirty="0">
              <a:solidFill>
                <a:srgbClr val="002060"/>
              </a:solidFill>
              <a:latin typeface="Bell MT" pitchFamily="18" charset="0"/>
              <a:cs typeface="Arial"/>
            </a:endParaRPr>
          </a:p>
          <a:p>
            <a:pPr>
              <a:lnSpc>
                <a:spcPct val="100000"/>
              </a:lnSpc>
              <a:spcBef>
                <a:spcPts val="20"/>
              </a:spcBef>
            </a:pPr>
            <a:endParaRPr sz="2300" dirty="0">
              <a:latin typeface="Arial"/>
              <a:cs typeface="Arial"/>
            </a:endParaRPr>
          </a:p>
          <a:p>
            <a:pPr marL="12700" marR="5021580">
              <a:lnSpc>
                <a:spcPct val="102200"/>
              </a:lnSpc>
            </a:pPr>
            <a:r>
              <a:rPr lang="en-US" sz="1900" spc="-60" dirty="0" smtClean="0">
                <a:solidFill>
                  <a:srgbClr val="808080"/>
                </a:solidFill>
                <a:latin typeface="Arial"/>
                <a:cs typeface="Arial"/>
              </a:rPr>
              <a:t>           </a:t>
            </a:r>
            <a:r>
              <a:rPr sz="1900" spc="-60" dirty="0" smtClean="0">
                <a:solidFill>
                  <a:srgbClr val="808080"/>
                </a:solidFill>
                <a:latin typeface="Arial"/>
                <a:cs typeface="Arial"/>
              </a:rPr>
              <a:t>By:</a:t>
            </a:r>
            <a:endParaRPr lang="en-US" sz="1900" spc="-60" dirty="0" smtClean="0">
              <a:solidFill>
                <a:srgbClr val="808080"/>
              </a:solidFill>
              <a:latin typeface="Arial"/>
              <a:cs typeface="Arial"/>
            </a:endParaRPr>
          </a:p>
          <a:p>
            <a:pPr marL="12700" marR="5021580">
              <a:lnSpc>
                <a:spcPct val="102200"/>
              </a:lnSpc>
            </a:pPr>
            <a:r>
              <a:rPr lang="en-US" sz="1900" spc="-60" dirty="0" smtClean="0">
                <a:solidFill>
                  <a:srgbClr val="808080"/>
                </a:solidFill>
                <a:latin typeface="Arial"/>
                <a:cs typeface="Arial"/>
              </a:rPr>
              <a:t>           </a:t>
            </a:r>
            <a:r>
              <a:rPr lang="en-US" sz="1900" spc="-60" dirty="0" smtClean="0">
                <a:solidFill>
                  <a:srgbClr val="808080"/>
                </a:solidFill>
                <a:latin typeface="Arial"/>
                <a:cs typeface="Arial"/>
              </a:rPr>
              <a:t>Suhelahmad Langoti</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endParaRPr sz="1900" dirty="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22700" y="127001"/>
            <a:ext cx="2971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p:cNvSpPr txBox="1">
            <a:spLocks/>
          </p:cNvSpPr>
          <p:nvPr/>
        </p:nvSpPr>
        <p:spPr>
          <a:xfrm>
            <a:off x="2984500" y="527910"/>
            <a:ext cx="4267200" cy="544380"/>
          </a:xfrm>
          <a:prstGeom prst="rect">
            <a:avLst/>
          </a:prstGeom>
        </p:spPr>
        <p:txBody>
          <a:bodyPr vert="horz" wrap="square" lIns="0" tIns="43815" rIns="0" bIns="0" rtlCol="0">
            <a:sp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5080" indent="0">
              <a:lnSpc>
                <a:spcPts val="3860"/>
              </a:lnSpc>
              <a:spcBef>
                <a:spcPts val="345"/>
              </a:spcBef>
              <a:buFont typeface="Georgia" pitchFamily="18" charset="0"/>
              <a:buNone/>
            </a:pPr>
            <a:r>
              <a:rPr lang="en-US" sz="3200" spc="-114" dirty="0" smtClean="0"/>
              <a:t>PROBLEM STATEMENT</a:t>
            </a:r>
            <a:endParaRPr lang="en-US" sz="3200" spc="-114" dirty="0"/>
          </a:p>
        </p:txBody>
      </p:sp>
      <p:sp>
        <p:nvSpPr>
          <p:cNvPr id="4" name="TextBox 3"/>
          <p:cNvSpPr txBox="1"/>
          <p:nvPr/>
        </p:nvSpPr>
        <p:spPr>
          <a:xfrm>
            <a:off x="1079500" y="1562100"/>
            <a:ext cx="8534400" cy="2400657"/>
          </a:xfrm>
          <a:prstGeom prst="rect">
            <a:avLst/>
          </a:prstGeom>
          <a:noFill/>
        </p:spPr>
        <p:txBody>
          <a:bodyPr wrap="square" rtlCol="0">
            <a:spAutoFit/>
          </a:bodyPr>
          <a:lstStyle/>
          <a:p>
            <a:r>
              <a:rPr lang="en-US" dirty="0" smtClean="0"/>
              <a:t>In any store, store-Manager have to do a lot of work to maintain the record of what the products he has in his store. He has to update everyday what are the products sold out and how many of them are still available in the store. All these things to be </a:t>
            </a:r>
            <a:r>
              <a:rPr lang="en-US" dirty="0" smtClean="0"/>
              <a:t>done </a:t>
            </a:r>
            <a:r>
              <a:rPr lang="en-US" dirty="0" smtClean="0"/>
              <a:t>manually.</a:t>
            </a:r>
          </a:p>
          <a:p>
            <a:pPr marL="285750" indent="-285750">
              <a:buFont typeface="Wingdings" pitchFamily="2" charset="2"/>
              <a:buChar char="v"/>
            </a:pPr>
            <a:r>
              <a:rPr lang="en-US" sz="2400" dirty="0" smtClean="0">
                <a:solidFill>
                  <a:srgbClr val="002060"/>
                </a:solidFill>
              </a:rPr>
              <a:t>Solution</a:t>
            </a:r>
            <a:endParaRPr lang="en-US" sz="2400" dirty="0">
              <a:solidFill>
                <a:srgbClr val="002060"/>
              </a:solidFill>
            </a:endParaRPr>
          </a:p>
          <a:p>
            <a:r>
              <a:rPr lang="en-US" dirty="0" smtClean="0"/>
              <a:t>To remove all the </a:t>
            </a:r>
            <a:r>
              <a:rPr lang="en-US" dirty="0" smtClean="0"/>
              <a:t>manual </a:t>
            </a:r>
            <a:r>
              <a:rPr lang="en-US" dirty="0" smtClean="0"/>
              <a:t>work of store-manager and automate it </a:t>
            </a:r>
            <a:r>
              <a:rPr lang="en-US" dirty="0" err="1" smtClean="0"/>
              <a:t>vai</a:t>
            </a:r>
            <a:r>
              <a:rPr lang="en-US" dirty="0" smtClean="0"/>
              <a:t> web application .this will reduce the work of store-manager and he can maintain the products very easily </a:t>
            </a:r>
            <a:r>
              <a:rPr lang="en-US" dirty="0" err="1" smtClean="0"/>
              <a:t>vai</a:t>
            </a:r>
            <a:r>
              <a:rPr lang="en-US" dirty="0" smtClean="0"/>
              <a:t> web app.</a:t>
            </a:r>
          </a:p>
        </p:txBody>
      </p:sp>
    </p:spTree>
    <p:extLst>
      <p:ext uri="{BB962C8B-B14F-4D97-AF65-F5344CB8AC3E}">
        <p14:creationId xmlns:p14="http://schemas.microsoft.com/office/powerpoint/2010/main" xmlns="" val="120736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93700" y="800100"/>
            <a:ext cx="10134600" cy="513602"/>
          </a:xfrm>
          <a:prstGeom prst="rect">
            <a:avLst/>
          </a:prstGeom>
        </p:spPr>
        <p:txBody>
          <a:bodyPr vert="horz" wrap="square" lIns="0" tIns="43815" rIns="0" bIns="0" rtlCol="0">
            <a:spAutoFit/>
          </a:bodyPr>
          <a:lstStyle/>
          <a:p>
            <a:pPr marL="0" marR="5080" indent="0" algn="ctr">
              <a:lnSpc>
                <a:spcPts val="3860"/>
              </a:lnSpc>
              <a:spcBef>
                <a:spcPts val="345"/>
              </a:spcBef>
              <a:buNone/>
            </a:pPr>
            <a:r>
              <a:rPr sz="3200" spc="-175" dirty="0" smtClean="0"/>
              <a:t>TECHNOLOGIES </a:t>
            </a:r>
            <a:r>
              <a:rPr sz="3200" spc="-215" dirty="0" smtClean="0"/>
              <a:t>USED </a:t>
            </a:r>
            <a:r>
              <a:rPr sz="3200" spc="-240" dirty="0" smtClean="0"/>
              <a:t> </a:t>
            </a:r>
            <a:endParaRPr sz="3200" spc="-114" dirty="0"/>
          </a:p>
        </p:txBody>
      </p:sp>
      <p:sp>
        <p:nvSpPr>
          <p:cNvPr id="14" name="TextBox 13"/>
          <p:cNvSpPr txBox="1"/>
          <p:nvPr/>
        </p:nvSpPr>
        <p:spPr>
          <a:xfrm>
            <a:off x="927099" y="1790700"/>
            <a:ext cx="9428843" cy="3570208"/>
          </a:xfrm>
          <a:prstGeom prst="rect">
            <a:avLst/>
          </a:prstGeom>
          <a:noFill/>
        </p:spPr>
        <p:txBody>
          <a:bodyPr wrap="square" rtlCol="0">
            <a:spAutoFit/>
          </a:bodyPr>
          <a:lstStyle/>
          <a:p>
            <a:pPr marL="285750" indent="-285750">
              <a:buFont typeface="Wingdings" pitchFamily="2" charset="2"/>
              <a:buChar char="v"/>
            </a:pPr>
            <a:r>
              <a:rPr lang="en-US" dirty="0" smtClean="0"/>
              <a:t>JPA With Spring Boot</a:t>
            </a:r>
          </a:p>
          <a:p>
            <a:pPr marL="285750" indent="-285750">
              <a:buFont typeface="Wingdings" pitchFamily="2" charset="2"/>
              <a:buChar char="v"/>
            </a:pPr>
            <a:r>
              <a:rPr lang="en-US" dirty="0" smtClean="0"/>
              <a:t>Angular 7</a:t>
            </a:r>
          </a:p>
          <a:p>
            <a:pPr marL="285750" indent="-285750">
              <a:buFont typeface="Wingdings" pitchFamily="2" charset="2"/>
              <a:buChar char="v"/>
            </a:pPr>
            <a:endParaRPr lang="en-US" dirty="0"/>
          </a:p>
          <a:p>
            <a:endParaRPr lang="en-US" dirty="0"/>
          </a:p>
          <a:p>
            <a:r>
              <a:rPr lang="en-US" sz="2400" dirty="0" smtClean="0"/>
              <a:t>SOFTWARE REQUIREMENTS</a:t>
            </a:r>
          </a:p>
          <a:p>
            <a:pPr marL="285750" indent="-285750">
              <a:buFont typeface="Wingdings" pitchFamily="2" charset="2"/>
              <a:buChar char="v"/>
            </a:pPr>
            <a:endParaRPr lang="en-US" dirty="0"/>
          </a:p>
          <a:p>
            <a:pPr marL="285750" indent="-285750">
              <a:buFont typeface="Wingdings" pitchFamily="2" charset="2"/>
              <a:buChar char="v"/>
            </a:pPr>
            <a:r>
              <a:rPr lang="en-US" dirty="0" smtClean="0"/>
              <a:t>Apache Tomcat Web Server</a:t>
            </a:r>
          </a:p>
          <a:p>
            <a:pPr marL="285750" indent="-285750">
              <a:buFont typeface="Wingdings" pitchFamily="2" charset="2"/>
              <a:buChar char="v"/>
            </a:pPr>
            <a:r>
              <a:rPr lang="en-US" dirty="0" smtClean="0"/>
              <a:t>MySQL</a:t>
            </a:r>
          </a:p>
          <a:p>
            <a:pPr marL="285750" indent="-285750">
              <a:buFont typeface="Wingdings" pitchFamily="2" charset="2"/>
              <a:buChar char="v"/>
            </a:pPr>
            <a:r>
              <a:rPr lang="en-US" dirty="0" smtClean="0"/>
              <a:t>Visual Studio Code</a:t>
            </a:r>
          </a:p>
          <a:p>
            <a:pPr marL="285750" indent="-285750">
              <a:buFont typeface="Wingdings" pitchFamily="2" charset="2"/>
              <a:buChar char="v"/>
            </a:pPr>
            <a:endParaRPr lang="en-US" dirty="0"/>
          </a:p>
          <a:p>
            <a:pPr marL="285750" indent="-285750">
              <a:buFont typeface="Wingdings" pitchFamily="2" charset="2"/>
              <a:buChar char="v"/>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51300" y="723900"/>
            <a:ext cx="1676400" cy="509114"/>
          </a:xfrm>
          <a:prstGeom prst="rect">
            <a:avLst/>
          </a:prstGeom>
        </p:spPr>
        <p:txBody>
          <a:bodyPr vert="horz" wrap="square" lIns="0" tIns="16510" rIns="0" bIns="0" rtlCol="0">
            <a:spAutoFit/>
          </a:bodyPr>
          <a:lstStyle/>
          <a:p>
            <a:pPr marL="0" indent="0">
              <a:lnSpc>
                <a:spcPct val="100000"/>
              </a:lnSpc>
              <a:spcBef>
                <a:spcPts val="130"/>
              </a:spcBef>
              <a:buNone/>
            </a:pPr>
            <a:r>
              <a:rPr lang="en-US" sz="3200" spc="-225" dirty="0" smtClean="0"/>
              <a:t>MODULES</a:t>
            </a:r>
            <a:endParaRPr sz="3200" spc="-225" dirty="0"/>
          </a:p>
        </p:txBody>
      </p:sp>
      <p:sp>
        <p:nvSpPr>
          <p:cNvPr id="4" name="object 4"/>
          <p:cNvSpPr txBox="1"/>
          <p:nvPr/>
        </p:nvSpPr>
        <p:spPr>
          <a:xfrm>
            <a:off x="1612900" y="1717560"/>
            <a:ext cx="5105400" cy="3391954"/>
          </a:xfrm>
          <a:prstGeom prst="rect">
            <a:avLst/>
          </a:prstGeom>
        </p:spPr>
        <p:txBody>
          <a:bodyPr vert="horz" wrap="square" lIns="0" tIns="120650" rIns="0" bIns="0" rtlCol="0">
            <a:spAutoFit/>
          </a:bodyPr>
          <a:lstStyle/>
          <a:p>
            <a:pPr marL="12065">
              <a:lnSpc>
                <a:spcPct val="100000"/>
              </a:lnSpc>
              <a:spcBef>
                <a:spcPts val="950"/>
              </a:spcBef>
              <a:buSzPct val="93548"/>
              <a:tabLst>
                <a:tab pos="180340" algn="l"/>
              </a:tabLst>
            </a:pPr>
            <a:r>
              <a:rPr lang="en-US" sz="2000" dirty="0" smtClean="0">
                <a:solidFill>
                  <a:srgbClr val="002060"/>
                </a:solidFill>
                <a:latin typeface="Arial"/>
                <a:cs typeface="Arial"/>
              </a:rPr>
              <a:t>1.Add the products</a:t>
            </a:r>
            <a:endParaRPr sz="2000" dirty="0">
              <a:solidFill>
                <a:srgbClr val="002060"/>
              </a:solidFill>
              <a:latin typeface="Arial"/>
              <a:cs typeface="Arial"/>
            </a:endParaRPr>
          </a:p>
          <a:p>
            <a:pPr marL="12064">
              <a:lnSpc>
                <a:spcPct val="100000"/>
              </a:lnSpc>
              <a:spcBef>
                <a:spcPts val="860"/>
              </a:spcBef>
              <a:buSzPct val="93548"/>
              <a:tabLst>
                <a:tab pos="224790" algn="l"/>
              </a:tabLst>
            </a:pPr>
            <a:r>
              <a:rPr lang="en-US" sz="2000" spc="-5" dirty="0" smtClean="0">
                <a:solidFill>
                  <a:srgbClr val="002060"/>
                </a:solidFill>
                <a:latin typeface="Arial"/>
                <a:cs typeface="Arial"/>
              </a:rPr>
              <a:t>2.Modify the products</a:t>
            </a:r>
            <a:endParaRPr sz="2000" dirty="0">
              <a:solidFill>
                <a:srgbClr val="002060"/>
              </a:solidFill>
              <a:latin typeface="Arial"/>
              <a:cs typeface="Arial"/>
            </a:endParaRP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3.Search by name</a:t>
            </a: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4.Search by company</a:t>
            </a: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5.Search by </a:t>
            </a:r>
            <a:r>
              <a:rPr lang="en-US" sz="2000" spc="10" dirty="0" err="1" smtClean="0">
                <a:solidFill>
                  <a:srgbClr val="002060"/>
                </a:solidFill>
                <a:latin typeface="Arial"/>
                <a:cs typeface="Arial"/>
              </a:rPr>
              <a:t>catagory</a:t>
            </a:r>
            <a:endParaRPr lang="en-US" sz="2000" spc="10" dirty="0" smtClean="0">
              <a:solidFill>
                <a:srgbClr val="002060"/>
              </a:solidFill>
              <a:latin typeface="Arial"/>
              <a:cs typeface="Arial"/>
            </a:endParaRP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6.Add to the cart</a:t>
            </a: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7.Generate the bill</a:t>
            </a:r>
          </a:p>
          <a:p>
            <a:pPr marL="12064">
              <a:lnSpc>
                <a:spcPct val="100000"/>
              </a:lnSpc>
              <a:spcBef>
                <a:spcPts val="860"/>
              </a:spcBef>
              <a:buSzPct val="93548"/>
              <a:tabLst>
                <a:tab pos="224790" algn="l"/>
              </a:tabLst>
            </a:pPr>
            <a:r>
              <a:rPr lang="en-US" sz="2000" spc="10" dirty="0" smtClean="0">
                <a:solidFill>
                  <a:srgbClr val="002060"/>
                </a:solidFill>
                <a:latin typeface="Arial"/>
                <a:cs typeface="Arial"/>
              </a:rPr>
              <a:t>8.Show result</a:t>
            </a:r>
            <a:endParaRPr sz="2000" dirty="0">
              <a:solidFill>
                <a:srgbClr val="002060"/>
              </a:solidFill>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62332" y="495300"/>
            <a:ext cx="5867400" cy="498213"/>
          </a:xfrm>
          <a:prstGeom prst="rect">
            <a:avLst/>
          </a:prstGeom>
        </p:spPr>
        <p:txBody>
          <a:bodyPr vert="horz" wrap="square" lIns="0" tIns="13335" rIns="0" bIns="0" rtlCol="0">
            <a:spAutoFit/>
          </a:bodyPr>
          <a:lstStyle/>
          <a:p>
            <a:pPr marL="0" indent="0">
              <a:lnSpc>
                <a:spcPct val="100000"/>
              </a:lnSpc>
              <a:spcBef>
                <a:spcPts val="105"/>
              </a:spcBef>
              <a:buNone/>
            </a:pPr>
            <a:r>
              <a:rPr lang="en-US" sz="3150" spc="-204" dirty="0" smtClean="0">
                <a:solidFill>
                  <a:srgbClr val="002060"/>
                </a:solidFill>
              </a:rPr>
              <a:t> DESIGN  PATTERNS</a:t>
            </a:r>
            <a:endParaRPr sz="3150" dirty="0">
              <a:solidFill>
                <a:srgbClr val="002060"/>
              </a:solidFill>
            </a:endParaRPr>
          </a:p>
        </p:txBody>
      </p:sp>
      <p:sp>
        <p:nvSpPr>
          <p:cNvPr id="9" name="object 9"/>
          <p:cNvSpPr txBox="1"/>
          <p:nvPr/>
        </p:nvSpPr>
        <p:spPr>
          <a:xfrm>
            <a:off x="1231900" y="1790700"/>
            <a:ext cx="8499168" cy="1642115"/>
          </a:xfrm>
          <a:prstGeom prst="rect">
            <a:avLst/>
          </a:prstGeom>
        </p:spPr>
        <p:txBody>
          <a:bodyPr vert="horz" wrap="square" lIns="0" tIns="26034" rIns="0" bIns="0" rtlCol="0">
            <a:spAutoFit/>
          </a:bodyPr>
          <a:lstStyle/>
          <a:p>
            <a:pPr marL="298450" marR="372110" indent="-285750">
              <a:lnSpc>
                <a:spcPts val="1839"/>
              </a:lnSpc>
              <a:spcBef>
                <a:spcPts val="204"/>
              </a:spcBef>
              <a:buFont typeface="Wingdings" pitchFamily="2" charset="2"/>
              <a:buChar char="v"/>
            </a:pPr>
            <a:r>
              <a:rPr lang="en-US" b="1" spc="-15" dirty="0" smtClean="0">
                <a:solidFill>
                  <a:srgbClr val="404040"/>
                </a:solidFill>
                <a:latin typeface="Arial"/>
                <a:cs typeface="Arial"/>
              </a:rPr>
              <a:t>DTO</a:t>
            </a:r>
            <a:r>
              <a:rPr b="1" spc="-15" dirty="0" smtClean="0">
                <a:solidFill>
                  <a:srgbClr val="404040"/>
                </a:solidFill>
                <a:latin typeface="Arial"/>
                <a:cs typeface="Arial"/>
              </a:rPr>
              <a:t>: </a:t>
            </a:r>
            <a:r>
              <a:rPr spc="40" dirty="0">
                <a:solidFill>
                  <a:srgbClr val="404040"/>
                </a:solidFill>
                <a:latin typeface="Arial"/>
                <a:cs typeface="Arial"/>
              </a:rPr>
              <a:t>It </a:t>
            </a:r>
            <a:r>
              <a:rPr spc="25" dirty="0" smtClean="0">
                <a:solidFill>
                  <a:srgbClr val="404040"/>
                </a:solidFill>
                <a:latin typeface="Arial"/>
                <a:cs typeface="Arial"/>
              </a:rPr>
              <a:t>contains</a:t>
            </a:r>
            <a:r>
              <a:rPr lang="en-US" spc="25" dirty="0" smtClean="0">
                <a:solidFill>
                  <a:srgbClr val="404040"/>
                </a:solidFill>
                <a:latin typeface="Arial"/>
                <a:cs typeface="Arial"/>
              </a:rPr>
              <a:t> Bean Classes ie.</a:t>
            </a:r>
            <a:r>
              <a:rPr spc="-35" dirty="0" smtClean="0">
                <a:solidFill>
                  <a:srgbClr val="404040"/>
                </a:solidFill>
                <a:latin typeface="Arial"/>
                <a:cs typeface="Arial"/>
              </a:rPr>
              <a:t>POJO(Plain </a:t>
            </a:r>
            <a:r>
              <a:rPr spc="-45" dirty="0">
                <a:solidFill>
                  <a:srgbClr val="404040"/>
                </a:solidFill>
                <a:latin typeface="Arial"/>
                <a:cs typeface="Arial"/>
              </a:rPr>
              <a:t>Old  </a:t>
            </a:r>
            <a:r>
              <a:rPr spc="25" dirty="0">
                <a:solidFill>
                  <a:srgbClr val="404040"/>
                </a:solidFill>
                <a:latin typeface="Arial"/>
                <a:cs typeface="Arial"/>
              </a:rPr>
              <a:t>Java</a:t>
            </a:r>
            <a:r>
              <a:rPr spc="-70" dirty="0">
                <a:solidFill>
                  <a:srgbClr val="404040"/>
                </a:solidFill>
                <a:latin typeface="Arial"/>
                <a:cs typeface="Arial"/>
              </a:rPr>
              <a:t> </a:t>
            </a:r>
            <a:r>
              <a:rPr spc="-5" dirty="0">
                <a:solidFill>
                  <a:srgbClr val="404040"/>
                </a:solidFill>
                <a:latin typeface="Arial"/>
                <a:cs typeface="Arial"/>
              </a:rPr>
              <a:t>Object).</a:t>
            </a:r>
            <a:endParaRPr dirty="0">
              <a:latin typeface="Arial"/>
              <a:cs typeface="Arial"/>
            </a:endParaRPr>
          </a:p>
          <a:p>
            <a:pPr marL="298450" marR="925194" indent="-285750">
              <a:lnSpc>
                <a:spcPts val="1839"/>
              </a:lnSpc>
              <a:spcBef>
                <a:spcPts val="880"/>
              </a:spcBef>
              <a:buFont typeface="Wingdings" pitchFamily="2" charset="2"/>
              <a:buChar char="v"/>
            </a:pPr>
            <a:r>
              <a:rPr b="1" spc="-65" dirty="0">
                <a:solidFill>
                  <a:srgbClr val="404040"/>
                </a:solidFill>
                <a:latin typeface="Arial"/>
                <a:cs typeface="Arial"/>
              </a:rPr>
              <a:t>DAO:</a:t>
            </a:r>
            <a:r>
              <a:rPr spc="-125" dirty="0">
                <a:solidFill>
                  <a:srgbClr val="404040"/>
                </a:solidFill>
                <a:latin typeface="Arial"/>
                <a:cs typeface="Arial"/>
              </a:rPr>
              <a:t> </a:t>
            </a:r>
            <a:r>
              <a:rPr spc="40" dirty="0">
                <a:solidFill>
                  <a:srgbClr val="404040"/>
                </a:solidFill>
                <a:latin typeface="Arial"/>
                <a:cs typeface="Arial"/>
              </a:rPr>
              <a:t>It</a:t>
            </a:r>
            <a:r>
              <a:rPr spc="-85" dirty="0">
                <a:solidFill>
                  <a:srgbClr val="404040"/>
                </a:solidFill>
                <a:latin typeface="Arial"/>
                <a:cs typeface="Arial"/>
              </a:rPr>
              <a:t> </a:t>
            </a:r>
            <a:r>
              <a:rPr spc="20" dirty="0">
                <a:solidFill>
                  <a:srgbClr val="404040"/>
                </a:solidFill>
                <a:latin typeface="Arial"/>
                <a:cs typeface="Arial"/>
              </a:rPr>
              <a:t>is</a:t>
            </a:r>
            <a:r>
              <a:rPr spc="-120" dirty="0">
                <a:solidFill>
                  <a:srgbClr val="404040"/>
                </a:solidFill>
                <a:latin typeface="Arial"/>
                <a:cs typeface="Arial"/>
              </a:rPr>
              <a:t> </a:t>
            </a:r>
            <a:r>
              <a:rPr spc="15" dirty="0">
                <a:solidFill>
                  <a:srgbClr val="404040"/>
                </a:solidFill>
                <a:latin typeface="Arial"/>
                <a:cs typeface="Arial"/>
              </a:rPr>
              <a:t>used</a:t>
            </a:r>
            <a:r>
              <a:rPr spc="-105" dirty="0">
                <a:solidFill>
                  <a:srgbClr val="404040"/>
                </a:solidFill>
                <a:latin typeface="Arial"/>
                <a:cs typeface="Arial"/>
              </a:rPr>
              <a:t> </a:t>
            </a:r>
            <a:r>
              <a:rPr spc="40" dirty="0">
                <a:solidFill>
                  <a:srgbClr val="404040"/>
                </a:solidFill>
                <a:latin typeface="Arial"/>
                <a:cs typeface="Arial"/>
              </a:rPr>
              <a:t>for</a:t>
            </a:r>
            <a:r>
              <a:rPr spc="-100" dirty="0">
                <a:solidFill>
                  <a:srgbClr val="404040"/>
                </a:solidFill>
                <a:latin typeface="Arial"/>
                <a:cs typeface="Arial"/>
              </a:rPr>
              <a:t> </a:t>
            </a:r>
            <a:r>
              <a:rPr spc="15" dirty="0">
                <a:solidFill>
                  <a:srgbClr val="404040"/>
                </a:solidFill>
                <a:latin typeface="Arial"/>
                <a:cs typeface="Arial"/>
              </a:rPr>
              <a:t>database  </a:t>
            </a:r>
            <a:r>
              <a:rPr spc="20" dirty="0">
                <a:solidFill>
                  <a:srgbClr val="404040"/>
                </a:solidFill>
                <a:latin typeface="Arial"/>
                <a:cs typeface="Arial"/>
              </a:rPr>
              <a:t>interaction.</a:t>
            </a:r>
            <a:endParaRPr dirty="0">
              <a:latin typeface="Arial"/>
              <a:cs typeface="Arial"/>
            </a:endParaRPr>
          </a:p>
          <a:p>
            <a:pPr marL="298450" marR="402590" indent="-285750">
              <a:lnSpc>
                <a:spcPts val="1839"/>
              </a:lnSpc>
              <a:spcBef>
                <a:spcPts val="880"/>
              </a:spcBef>
              <a:buFont typeface="Wingdings" pitchFamily="2" charset="2"/>
              <a:buChar char="v"/>
            </a:pPr>
            <a:r>
              <a:rPr b="1" spc="-10" dirty="0">
                <a:solidFill>
                  <a:srgbClr val="404040"/>
                </a:solidFill>
                <a:latin typeface="Arial"/>
                <a:cs typeface="Arial"/>
              </a:rPr>
              <a:t>Service:</a:t>
            </a:r>
            <a:r>
              <a:rPr spc="-125"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25" dirty="0">
                <a:solidFill>
                  <a:srgbClr val="404040"/>
                </a:solidFill>
                <a:latin typeface="Arial"/>
                <a:cs typeface="Arial"/>
              </a:rPr>
              <a:t>contains</a:t>
            </a:r>
            <a:r>
              <a:rPr spc="-114" dirty="0">
                <a:solidFill>
                  <a:srgbClr val="404040"/>
                </a:solidFill>
                <a:latin typeface="Arial"/>
                <a:cs typeface="Arial"/>
              </a:rPr>
              <a:t> </a:t>
            </a:r>
            <a:r>
              <a:rPr spc="10" dirty="0">
                <a:solidFill>
                  <a:srgbClr val="404040"/>
                </a:solidFill>
                <a:latin typeface="Arial"/>
                <a:cs typeface="Arial"/>
              </a:rPr>
              <a:t>business</a:t>
            </a:r>
            <a:r>
              <a:rPr spc="-114" dirty="0">
                <a:solidFill>
                  <a:srgbClr val="404040"/>
                </a:solidFill>
                <a:latin typeface="Arial"/>
                <a:cs typeface="Arial"/>
              </a:rPr>
              <a:t> </a:t>
            </a:r>
            <a:r>
              <a:rPr spc="15" dirty="0">
                <a:solidFill>
                  <a:srgbClr val="404040"/>
                </a:solidFill>
                <a:latin typeface="Arial"/>
                <a:cs typeface="Arial"/>
              </a:rPr>
              <a:t>logic  </a:t>
            </a:r>
            <a:r>
              <a:rPr spc="5" dirty="0">
                <a:solidFill>
                  <a:srgbClr val="404040"/>
                </a:solidFill>
                <a:latin typeface="Arial"/>
                <a:cs typeface="Arial"/>
              </a:rPr>
              <a:t>codes.</a:t>
            </a:r>
            <a:endParaRPr dirty="0">
              <a:latin typeface="Arial"/>
              <a:cs typeface="Arial"/>
            </a:endParaRPr>
          </a:p>
          <a:p>
            <a:pPr marL="298450" marR="5080" indent="-285750">
              <a:lnSpc>
                <a:spcPts val="1839"/>
              </a:lnSpc>
              <a:spcBef>
                <a:spcPts val="885"/>
              </a:spcBef>
              <a:buFont typeface="Wingdings" pitchFamily="2" charset="2"/>
              <a:buChar char="v"/>
            </a:pPr>
            <a:r>
              <a:rPr b="1" dirty="0">
                <a:solidFill>
                  <a:srgbClr val="404040"/>
                </a:solidFill>
                <a:latin typeface="Arial"/>
                <a:cs typeface="Arial"/>
              </a:rPr>
              <a:t>Controller:</a:t>
            </a:r>
            <a:r>
              <a:rPr spc="-120"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15" dirty="0">
                <a:solidFill>
                  <a:srgbClr val="404040"/>
                </a:solidFill>
                <a:latin typeface="Arial"/>
                <a:cs typeface="Arial"/>
              </a:rPr>
              <a:t>handles</a:t>
            </a:r>
            <a:r>
              <a:rPr spc="-114" dirty="0">
                <a:solidFill>
                  <a:srgbClr val="404040"/>
                </a:solidFill>
                <a:latin typeface="Arial"/>
                <a:cs typeface="Arial"/>
              </a:rPr>
              <a:t> </a:t>
            </a:r>
            <a:r>
              <a:rPr spc="55" dirty="0">
                <a:solidFill>
                  <a:srgbClr val="404040"/>
                </a:solidFill>
                <a:latin typeface="Arial"/>
                <a:cs typeface="Arial"/>
              </a:rPr>
              <a:t>Http</a:t>
            </a:r>
            <a:r>
              <a:rPr spc="-90" dirty="0">
                <a:solidFill>
                  <a:srgbClr val="404040"/>
                </a:solidFill>
                <a:latin typeface="Arial"/>
                <a:cs typeface="Arial"/>
              </a:rPr>
              <a:t> </a:t>
            </a:r>
            <a:r>
              <a:rPr spc="20" dirty="0">
                <a:solidFill>
                  <a:srgbClr val="404040"/>
                </a:solidFill>
                <a:latin typeface="Arial"/>
                <a:cs typeface="Arial"/>
              </a:rPr>
              <a:t>request</a:t>
            </a:r>
            <a:r>
              <a:rPr spc="-75" dirty="0">
                <a:solidFill>
                  <a:srgbClr val="404040"/>
                </a:solidFill>
                <a:latin typeface="Arial"/>
                <a:cs typeface="Arial"/>
              </a:rPr>
              <a:t> </a:t>
            </a:r>
            <a:r>
              <a:rPr spc="15" dirty="0">
                <a:solidFill>
                  <a:srgbClr val="404040"/>
                </a:solidFill>
                <a:latin typeface="Arial"/>
                <a:cs typeface="Arial"/>
              </a:rPr>
              <a:t>and  </a:t>
            </a:r>
            <a:r>
              <a:rPr spc="5" dirty="0">
                <a:solidFill>
                  <a:srgbClr val="404040"/>
                </a:solidFill>
                <a:latin typeface="Arial"/>
                <a:cs typeface="Arial"/>
              </a:rPr>
              <a:t>response</a:t>
            </a:r>
            <a:r>
              <a:rPr spc="5" dirty="0" smtClean="0">
                <a:solidFill>
                  <a:srgbClr val="404040"/>
                </a:solidFill>
                <a:latin typeface="Arial"/>
                <a:cs typeface="Arial"/>
              </a:rPr>
              <a:t>.</a:t>
            </a:r>
          </a:p>
          <a:p>
            <a:pPr marL="298450" marR="664210" indent="-285750">
              <a:lnSpc>
                <a:spcPts val="1839"/>
              </a:lnSpc>
              <a:spcBef>
                <a:spcPts val="880"/>
              </a:spcBef>
              <a:buFont typeface="Wingdings" pitchFamily="2" charset="2"/>
              <a:buChar char="v"/>
            </a:pPr>
            <a:r>
              <a:rPr b="1" spc="10" dirty="0" smtClean="0">
                <a:solidFill>
                  <a:srgbClr val="404040"/>
                </a:solidFill>
                <a:latin typeface="Arial"/>
                <a:cs typeface="Arial"/>
              </a:rPr>
              <a:t>Conﬁguration:</a:t>
            </a:r>
            <a:r>
              <a:rPr spc="-125" dirty="0" smtClean="0">
                <a:solidFill>
                  <a:srgbClr val="404040"/>
                </a:solidFill>
                <a:latin typeface="Arial"/>
                <a:cs typeface="Arial"/>
              </a:rPr>
              <a:t> </a:t>
            </a:r>
            <a:r>
              <a:rPr spc="40" dirty="0" smtClean="0">
                <a:solidFill>
                  <a:srgbClr val="404040"/>
                </a:solidFill>
                <a:latin typeface="Arial"/>
                <a:cs typeface="Arial"/>
              </a:rPr>
              <a:t>It</a:t>
            </a:r>
            <a:r>
              <a:rPr spc="-85" dirty="0" smtClean="0">
                <a:solidFill>
                  <a:srgbClr val="404040"/>
                </a:solidFill>
                <a:latin typeface="Arial"/>
                <a:cs typeface="Arial"/>
              </a:rPr>
              <a:t> </a:t>
            </a:r>
            <a:r>
              <a:rPr spc="25" dirty="0" smtClean="0">
                <a:solidFill>
                  <a:srgbClr val="404040"/>
                </a:solidFill>
                <a:latin typeface="Arial"/>
                <a:cs typeface="Arial"/>
              </a:rPr>
              <a:t>contains</a:t>
            </a:r>
            <a:r>
              <a:rPr spc="-120" dirty="0" smtClean="0">
                <a:solidFill>
                  <a:srgbClr val="404040"/>
                </a:solidFill>
                <a:latin typeface="Arial"/>
                <a:cs typeface="Arial"/>
              </a:rPr>
              <a:t> </a:t>
            </a:r>
            <a:r>
              <a:rPr spc="10" dirty="0" smtClean="0">
                <a:solidFill>
                  <a:srgbClr val="404040"/>
                </a:solidFill>
                <a:latin typeface="Arial"/>
                <a:cs typeface="Arial"/>
              </a:rPr>
              <a:t>bean  </a:t>
            </a:r>
            <a:r>
              <a:rPr spc="25" dirty="0" smtClean="0">
                <a:solidFill>
                  <a:srgbClr val="404040"/>
                </a:solidFill>
                <a:latin typeface="Arial"/>
                <a:cs typeface="Arial"/>
              </a:rPr>
              <a:t>deﬁnition.</a:t>
            </a:r>
            <a:endParaRPr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238" y="2147260"/>
            <a:ext cx="3312160" cy="740587"/>
          </a:xfrm>
          <a:prstGeom prst="rect">
            <a:avLst/>
          </a:prstGeom>
        </p:spPr>
        <p:txBody>
          <a:bodyPr vert="horz" wrap="square" lIns="0" tIns="17145" rIns="0" bIns="0" rtlCol="0">
            <a:spAutoFit/>
          </a:bodyPr>
          <a:lstStyle/>
          <a:p>
            <a:pPr marL="12700">
              <a:lnSpc>
                <a:spcPct val="100000"/>
              </a:lnSpc>
              <a:spcBef>
                <a:spcPts val="135"/>
              </a:spcBef>
            </a:pPr>
            <a:r>
              <a:rPr sz="4700" spc="-50" dirty="0">
                <a:solidFill>
                  <a:srgbClr val="000000"/>
                </a:solidFill>
              </a:rPr>
              <a:t>THANK</a:t>
            </a:r>
            <a:r>
              <a:rPr sz="4700" spc="-235" dirty="0">
                <a:solidFill>
                  <a:srgbClr val="000000"/>
                </a:solidFill>
              </a:rPr>
              <a:t> </a:t>
            </a:r>
            <a:r>
              <a:rPr sz="4700" spc="-390" dirty="0">
                <a:solidFill>
                  <a:srgbClr val="000000"/>
                </a:solidFill>
              </a:rPr>
              <a:t>YOU</a:t>
            </a:r>
            <a:endParaRPr sz="47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307</TotalTime>
  <Words>202</Words>
  <Application>Microsoft Office PowerPoint</Application>
  <PresentationFormat>Custom</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Batch Name: UST-GLOBAL BATCH-3</vt:lpstr>
      <vt:lpstr>Slide 2</vt:lpstr>
      <vt:lpstr>TECHNOLOGIES USED  </vt:lpstr>
      <vt:lpstr>MODULES</vt:lpstr>
      <vt:lpstr> DESIGN  PATTERNS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Name: UST-GLOBAL BATCH-3</dc:title>
  <dc:creator>Admin</dc:creator>
  <cp:lastModifiedBy>Suhelahmad Langoti</cp:lastModifiedBy>
  <cp:revision>28</cp:revision>
  <dcterms:created xsi:type="dcterms:W3CDTF">2019-12-17T18:02:52Z</dcterms:created>
  <dcterms:modified xsi:type="dcterms:W3CDTF">2019-12-22T05:20:36Z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2019-12-17T00:00:00Z</vt:filetime>
  </property>
</Properties>
</file>