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571408" cy="731040"/>
          </a:xfrm>
          <a:prstGeom prst="rect">
            <a:avLst/>
          </a:prstGeom>
          <a:noFill/>
          <a:ln>
            <a:noFill/>
          </a:ln>
        </p:spPr>
        <p:txBody>
          <a:bodyPr vert="horz" wrap="none" lIns="112725" tIns="56363" rIns="112725" bIns="56363" anchorCtr="0" compatLnSpc="0">
            <a:noAutofit/>
          </a:bodyPr>
          <a:lstStyle/>
          <a:p>
            <a:pPr hangingPunct="0">
              <a:defRPr sz="1400"/>
            </a:pPr>
            <a:endParaRPr lang="en-IN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658154" y="0"/>
            <a:ext cx="3571408" cy="731040"/>
          </a:xfrm>
          <a:prstGeom prst="rect">
            <a:avLst/>
          </a:prstGeom>
          <a:noFill/>
          <a:ln>
            <a:noFill/>
          </a:ln>
        </p:spPr>
        <p:txBody>
          <a:bodyPr vert="horz" wrap="none" lIns="112725" tIns="56363" rIns="112725" bIns="56363" anchorCtr="0" compatLnSpc="0">
            <a:noAutofit/>
          </a:bodyPr>
          <a:lstStyle/>
          <a:p>
            <a:pPr algn="r" hangingPunct="0">
              <a:defRPr sz="1400"/>
            </a:pPr>
            <a:endParaRPr lang="en-IN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3899123"/>
            <a:ext cx="3571408" cy="731040"/>
          </a:xfrm>
          <a:prstGeom prst="rect">
            <a:avLst/>
          </a:prstGeom>
          <a:noFill/>
          <a:ln>
            <a:noFill/>
          </a:ln>
        </p:spPr>
        <p:txBody>
          <a:bodyPr vert="horz" wrap="none" lIns="112725" tIns="56363" rIns="112725" bIns="56363" anchor="b" anchorCtr="0" compatLnSpc="0">
            <a:noAutofit/>
          </a:bodyPr>
          <a:lstStyle/>
          <a:p>
            <a:pPr hangingPunct="0">
              <a:defRPr sz="1400"/>
            </a:pPr>
            <a:endParaRPr lang="en-IN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658154" y="13899123"/>
            <a:ext cx="3571408" cy="731040"/>
          </a:xfrm>
          <a:prstGeom prst="rect">
            <a:avLst/>
          </a:prstGeom>
          <a:noFill/>
          <a:ln>
            <a:noFill/>
          </a:ln>
        </p:spPr>
        <p:txBody>
          <a:bodyPr vert="horz" wrap="none" lIns="112725" tIns="56363" rIns="112725" bIns="56363" anchor="b" anchorCtr="0" compatLnSpc="0">
            <a:noAutofit/>
          </a:bodyPr>
          <a:lstStyle/>
          <a:p>
            <a:pPr algn="r" hangingPunct="0">
              <a:defRPr sz="1400"/>
            </a:pPr>
            <a:fld id="{683601FC-98EF-46B9-A603-A2B78572E6B5}" type="slidenum">
              <a:t>‹#›</a:t>
            </a:fld>
            <a:endParaRPr lang="en-IN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37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5229A96-34E9-41F8-97CC-FC6310A4321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7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AD6EE658-51AA-4F33-9A0D-893B2CF3CCA2}" type="slidenum">
              <a:t>1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6528B6-4BE1-4748-82C2-66D99A969F67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9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3EF43469-EB1B-4201-BF34-F63C65894FE1}" type="slidenum">
              <a:t>10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8BA475-B738-4F4F-90E4-42EE967F0189}" type="slidenum">
              <a:t>10</a:t>
            </a:fld>
            <a:endParaRPr lang="en-IN"/>
          </a:p>
        </p:txBody>
      </p:sp>
      <p:sp>
        <p:nvSpPr>
          <p:cNvPr id="2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22960" y="6949440"/>
            <a:ext cx="6583320" cy="658332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  <p:sp>
        <p:nvSpPr>
          <p:cNvPr id="4" name="Slide Image Placeholder 3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1539875"/>
            <a:ext cx="8229600" cy="4629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52558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C392FEC-F1CC-4871-ACF3-D0E516BBCAE0}" type="slidenum">
              <a:t>2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985BAB-4BB6-414A-A148-EC2D6943D291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8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29F75C7-E59D-4FEF-AC6A-FB0930FAC9E9}" type="slidenum">
              <a:t>3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3D6041-DD46-4E4D-A2B0-322F3BFFE422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70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B7179B0D-183E-4B1C-B5EC-390063564E1E}" type="slidenum">
              <a:t>4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A6D588-4240-4D9D-BCA9-3C6FFA295C0C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542D84D-EEF7-446C-9F8C-9DE48BA0DCB3}" type="slidenum">
              <a:t>5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9F882E-137C-485E-A963-7080F1317A78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6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AFB79960-98B2-42E8-A6DA-23E04941B35F}" type="slidenum">
              <a:t>6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683084-680E-4E26-BED7-564BA6DEAD42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8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AB9843A9-6A1B-4DAB-9399-878F73C3304B}" type="slidenum">
              <a:t>7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A25248-A100-4A93-849F-6DE1449DA094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4C493640-18CC-40DF-9E22-BCBFD28AEEF4}" type="slidenum">
              <a:t>8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579BCF-DC86-41C0-A917-245ACE765F43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2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0ACCDA96-4415-4F20-AB58-714E5D825D53}" type="slidenum">
              <a:t>9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63B8DD-5F9F-4992-8305-904CFC602352}" type="slidenum">
              <a:t>9</a:t>
            </a:fld>
            <a:endParaRPr lang="en-IN"/>
          </a:p>
        </p:txBody>
      </p:sp>
      <p:sp>
        <p:nvSpPr>
          <p:cNvPr id="2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22960" y="6949440"/>
            <a:ext cx="6583320" cy="658332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  <p:sp>
        <p:nvSpPr>
          <p:cNvPr id="4" name="Slide Image Placeholder 3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1539875"/>
            <a:ext cx="8229600" cy="46291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795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5" y="328613"/>
            <a:ext cx="3290888" cy="702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328613"/>
            <a:ext cx="9723437" cy="702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75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925638"/>
            <a:ext cx="6507162" cy="5430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925638"/>
            <a:ext cx="6507163" cy="5430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3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46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96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31519" y="328320"/>
            <a:ext cx="13167000" cy="13737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31519" y="1925640"/>
            <a:ext cx="13167000" cy="543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en-IN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IN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uhelbashakalaigiri/Keylogger-and-security-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64000" y="1720080"/>
            <a:ext cx="7415640" cy="212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Kalaigiri Suhel Basha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 Keylogger and Security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					Final Project</a:t>
            </a:r>
          </a:p>
        </p:txBody>
      </p:sp>
      <p:sp>
        <p:nvSpPr>
          <p:cNvPr id="6" name="Shape 3"/>
          <p:cNvSpPr/>
          <p:nvPr/>
        </p:nvSpPr>
        <p:spPr>
          <a:xfrm>
            <a:off x="864000" y="6095880"/>
            <a:ext cx="394560" cy="394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56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1263600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Project gitHub link:-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IN" sz="4860" b="1" i="0" u="none" strike="noStrike" kern="1200" spc="0">
              <a:ln>
                <a:noFill/>
              </a:ln>
              <a:solidFill>
                <a:srgbClr val="000000"/>
              </a:solidFill>
              <a:latin typeface="p22-mackinac-pro" pitchFamily="34"/>
              <a:ea typeface="p22-mackinac-pro" pitchFamily="1"/>
              <a:cs typeface="p22-mackinac-pro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IN" sz="4860" b="1" i="0" u="none" strike="noStrike" kern="1200" spc="0">
              <a:ln>
                <a:noFill/>
              </a:ln>
              <a:solidFill>
                <a:srgbClr val="000000"/>
              </a:solidFill>
              <a:latin typeface="p22-mackinac-pro" pitchFamily="34"/>
              <a:ea typeface="p22-mackinac-pro" pitchFamily="1"/>
              <a:cs typeface="p22-mackinac-pro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IN" sz="1500" b="1" i="0" u="none" strike="noStrike" kern="1200" spc="0">
              <a:ln>
                <a:noFill/>
              </a:ln>
              <a:solidFill>
                <a:srgbClr val="000000"/>
              </a:solidFill>
              <a:latin typeface="p22-mackinac-pro" pitchFamily="34"/>
              <a:ea typeface="p22-mackinac-pro" pitchFamily="1"/>
              <a:cs typeface="p22-mackinac-pro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IN" sz="4860" b="1" i="0" u="none" strike="noStrike" kern="1200" spc="0">
              <a:ln>
                <a:noFill/>
              </a:ln>
              <a:solidFill>
                <a:srgbClr val="000000"/>
              </a:solidFill>
              <a:latin typeface="p22-mackinac-pro" pitchFamily="34"/>
              <a:ea typeface="p22-mackinac-pro" pitchFamily="1"/>
              <a:cs typeface="p22-mackinac-pro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  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IN" sz="4860" b="1" i="0" u="none" strike="noStrike" kern="1200" spc="0">
              <a:ln>
                <a:noFill/>
              </a:ln>
              <a:solidFill>
                <a:srgbClr val="000000"/>
              </a:solidFill>
              <a:latin typeface="p22-mackinac-pro" pitchFamily="34"/>
              <a:ea typeface="p22-mackinac-pro" pitchFamily="1"/>
              <a:cs typeface="p22-mackinac-pro" pitchFamily="34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64000" y="2529000"/>
            <a:ext cx="12902040" cy="4436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5120">
            <a:solidFill>
              <a:srgbClr val="000000">
                <a:alpha val="8000"/>
              </a:srgbClr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79119" y="2580119"/>
            <a:ext cx="12871440" cy="110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  <a:hlinkClick r:id="rId4"/>
              </a:rPr>
              <a:t>https://github.com/Suhelbashakalaigiri/Keylogger-and-security-project.git</a:t>
            </a:r>
          </a:p>
        </p:txBody>
      </p:sp>
      <p:sp>
        <p:nvSpPr>
          <p:cNvPr id="7" name="Text 7"/>
          <p:cNvSpPr/>
          <p:nvPr/>
        </p:nvSpPr>
        <p:spPr>
          <a:xfrm>
            <a:off x="1126080" y="3801600"/>
            <a:ext cx="5938199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36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64000" y="1720080"/>
            <a:ext cx="7415640" cy="212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/>
            </a:pPr>
            <a:r>
              <a:rPr lang="en-IN" sz="5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Project Title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/>
            </a:pPr>
            <a:r>
              <a:rPr lang="en-IN" sz="4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 Keylogger and Security</a:t>
            </a:r>
          </a:p>
        </p:txBody>
      </p:sp>
      <p:sp>
        <p:nvSpPr>
          <p:cNvPr id="6" name="Text 2"/>
          <p:cNvSpPr/>
          <p:nvPr/>
        </p:nvSpPr>
        <p:spPr>
          <a:xfrm>
            <a:off x="864000" y="4219559"/>
            <a:ext cx="741564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 .</a:t>
            </a:r>
          </a:p>
        </p:txBody>
      </p:sp>
      <p:sp>
        <p:nvSpPr>
          <p:cNvPr id="7" name="Shape 3"/>
          <p:cNvSpPr/>
          <p:nvPr/>
        </p:nvSpPr>
        <p:spPr>
          <a:xfrm>
            <a:off x="864000" y="6095880"/>
            <a:ext cx="394560" cy="394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56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0972799" y="0"/>
            <a:ext cx="36572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64000" y="1230839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Problem Statement</a:t>
            </a:r>
          </a:p>
        </p:txBody>
      </p:sp>
      <p:sp>
        <p:nvSpPr>
          <p:cNvPr id="6" name="Shape 2"/>
          <p:cNvSpPr/>
          <p:nvPr/>
        </p:nvSpPr>
        <p:spPr>
          <a:xfrm>
            <a:off x="864000" y="2650319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66680" y="2742840"/>
            <a:ext cx="15012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1</a:t>
            </a:r>
          </a:p>
        </p:txBody>
      </p:sp>
      <p:sp>
        <p:nvSpPr>
          <p:cNvPr id="8" name="Text 4"/>
          <p:cNvSpPr/>
          <p:nvPr/>
        </p:nvSpPr>
        <p:spPr>
          <a:xfrm>
            <a:off x="1666439" y="2650319"/>
            <a:ext cx="36964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Increasing Cybersecurity Threats</a:t>
            </a:r>
          </a:p>
        </p:txBody>
      </p:sp>
      <p:sp>
        <p:nvSpPr>
          <p:cNvPr id="9" name="Text 5"/>
          <p:cNvSpPr/>
          <p:nvPr/>
        </p:nvSpPr>
        <p:spPr>
          <a:xfrm>
            <a:off x="1666439" y="3570120"/>
            <a:ext cx="3696479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Cyber attacks and data breaches are on the rise, putting sensitive information and systems at risk.</a:t>
            </a:r>
          </a:p>
        </p:txBody>
      </p:sp>
      <p:sp>
        <p:nvSpPr>
          <p:cNvPr id="10" name="Shape 6"/>
          <p:cNvSpPr/>
          <p:nvPr/>
        </p:nvSpPr>
        <p:spPr>
          <a:xfrm>
            <a:off x="5609880" y="2650319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779800" y="2742840"/>
            <a:ext cx="21528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2</a:t>
            </a:r>
          </a:p>
        </p:txBody>
      </p:sp>
      <p:sp>
        <p:nvSpPr>
          <p:cNvPr id="12" name="Text 8"/>
          <p:cNvSpPr/>
          <p:nvPr/>
        </p:nvSpPr>
        <p:spPr>
          <a:xfrm>
            <a:off x="6411960" y="2650319"/>
            <a:ext cx="36964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Lack of Effective Monitoring</a:t>
            </a:r>
          </a:p>
        </p:txBody>
      </p:sp>
      <p:sp>
        <p:nvSpPr>
          <p:cNvPr id="13" name="Text 9"/>
          <p:cNvSpPr/>
          <p:nvPr/>
        </p:nvSpPr>
        <p:spPr>
          <a:xfrm>
            <a:off x="6411960" y="3570120"/>
            <a:ext cx="3696479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Existing security solutions often fail to provide comprehensive monitoring and early detection of suspicious activities.</a:t>
            </a:r>
          </a:p>
        </p:txBody>
      </p:sp>
      <p:sp>
        <p:nvSpPr>
          <p:cNvPr id="14" name="Shape 10"/>
          <p:cNvSpPr/>
          <p:nvPr/>
        </p:nvSpPr>
        <p:spPr>
          <a:xfrm>
            <a:off x="864000" y="5674680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1030680" y="5767200"/>
            <a:ext cx="22140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3</a:t>
            </a:r>
          </a:p>
        </p:txBody>
      </p:sp>
      <p:sp>
        <p:nvSpPr>
          <p:cNvPr id="16" name="Text 12"/>
          <p:cNvSpPr/>
          <p:nvPr/>
        </p:nvSpPr>
        <p:spPr>
          <a:xfrm>
            <a:off x="1666439" y="5674680"/>
            <a:ext cx="443376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Need for Proactive Protection</a:t>
            </a:r>
          </a:p>
        </p:txBody>
      </p:sp>
      <p:sp>
        <p:nvSpPr>
          <p:cNvPr id="17" name="Text 13"/>
          <p:cNvSpPr/>
          <p:nvPr/>
        </p:nvSpPr>
        <p:spPr>
          <a:xfrm>
            <a:off x="1666439" y="6208559"/>
            <a:ext cx="8442000" cy="78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Organizations require a proactive approach to safeguard their assets and stay ahead of evolving threats.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31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3657240" cy="823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4500000" y="661680"/>
            <a:ext cx="6015600" cy="75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74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Project Overview</a:t>
            </a:r>
          </a:p>
        </p:txBody>
      </p:sp>
      <p:sp>
        <p:nvSpPr>
          <p:cNvPr id="6" name="Shape 2"/>
          <p:cNvSpPr/>
          <p:nvPr/>
        </p:nvSpPr>
        <p:spPr>
          <a:xfrm>
            <a:off x="4836600" y="1774800"/>
            <a:ext cx="47880" cy="57949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2D4E5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131440" y="2291760"/>
            <a:ext cx="842039" cy="4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2D4E5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Shape 4"/>
          <p:cNvSpPr/>
          <p:nvPr/>
        </p:nvSpPr>
        <p:spPr>
          <a:xfrm>
            <a:off x="4590000" y="2045160"/>
            <a:ext cx="541080" cy="541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756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 5"/>
          <p:cNvSpPr/>
          <p:nvPr/>
        </p:nvSpPr>
        <p:spPr>
          <a:xfrm>
            <a:off x="4787279" y="2135520"/>
            <a:ext cx="146160" cy="3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4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1</a:t>
            </a:r>
          </a:p>
        </p:txBody>
      </p:sp>
      <p:sp>
        <p:nvSpPr>
          <p:cNvPr id="10" name="Text 6"/>
          <p:cNvSpPr/>
          <p:nvPr/>
        </p:nvSpPr>
        <p:spPr>
          <a:xfrm>
            <a:off x="6184080" y="2015280"/>
            <a:ext cx="3139199" cy="37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37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Assess Security Risks</a:t>
            </a:r>
          </a:p>
        </p:txBody>
      </p:sp>
      <p:sp>
        <p:nvSpPr>
          <p:cNvPr id="11" name="Text 7"/>
          <p:cNvSpPr/>
          <p:nvPr/>
        </p:nvSpPr>
        <p:spPr>
          <a:xfrm>
            <a:off x="6184080" y="2535480"/>
            <a:ext cx="7603560" cy="76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Conduct a thorough analysis of the client's current security posture and identify potential vulnerabilities.</a:t>
            </a:r>
          </a:p>
        </p:txBody>
      </p:sp>
      <p:sp>
        <p:nvSpPr>
          <p:cNvPr id="12" name="Shape 8"/>
          <p:cNvSpPr/>
          <p:nvPr/>
        </p:nvSpPr>
        <p:spPr>
          <a:xfrm>
            <a:off x="5131440" y="4303800"/>
            <a:ext cx="842039" cy="4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2D4E5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4590000" y="4057200"/>
            <a:ext cx="541080" cy="541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756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4755600" y="4147200"/>
            <a:ext cx="209880" cy="3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4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2</a:t>
            </a:r>
          </a:p>
        </p:txBody>
      </p:sp>
      <p:sp>
        <p:nvSpPr>
          <p:cNvPr id="15" name="Text 11"/>
          <p:cNvSpPr/>
          <p:nvPr/>
        </p:nvSpPr>
        <p:spPr>
          <a:xfrm>
            <a:off x="6184080" y="4027320"/>
            <a:ext cx="4060079" cy="37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37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Develop Keylogger Solution</a:t>
            </a:r>
          </a:p>
        </p:txBody>
      </p:sp>
      <p:sp>
        <p:nvSpPr>
          <p:cNvPr id="16" name="Text 12"/>
          <p:cNvSpPr/>
          <p:nvPr/>
        </p:nvSpPr>
        <p:spPr>
          <a:xfrm>
            <a:off x="6184080" y="4547520"/>
            <a:ext cx="7603560" cy="76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Design and implement a robust keylogger system to monitor user activity and detect suspicious behavior.</a:t>
            </a:r>
          </a:p>
        </p:txBody>
      </p:sp>
      <p:sp>
        <p:nvSpPr>
          <p:cNvPr id="17" name="Shape 13"/>
          <p:cNvSpPr/>
          <p:nvPr/>
        </p:nvSpPr>
        <p:spPr>
          <a:xfrm>
            <a:off x="5131440" y="6315840"/>
            <a:ext cx="842039" cy="4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2D4E5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4590000" y="6069240"/>
            <a:ext cx="541080" cy="541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756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4752720" y="6159240"/>
            <a:ext cx="216000" cy="3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4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3</a:t>
            </a:r>
          </a:p>
        </p:txBody>
      </p:sp>
      <p:sp>
        <p:nvSpPr>
          <p:cNvPr id="20" name="Text 16"/>
          <p:cNvSpPr/>
          <p:nvPr/>
        </p:nvSpPr>
        <p:spPr>
          <a:xfrm>
            <a:off x="6184080" y="6038999"/>
            <a:ext cx="5077440" cy="37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37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Integrate with Security Ecosystem</a:t>
            </a:r>
          </a:p>
        </p:txBody>
      </p:sp>
      <p:sp>
        <p:nvSpPr>
          <p:cNvPr id="21" name="Text 17"/>
          <p:cNvSpPr/>
          <p:nvPr/>
        </p:nvSpPr>
        <p:spPr>
          <a:xfrm>
            <a:off x="6184080" y="6559200"/>
            <a:ext cx="7603560" cy="76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Seamlessly integrate the keylogger with the client's existing security infrastructure for a comprehensive solution.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2010239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End Users</a:t>
            </a:r>
          </a:p>
        </p:txBody>
      </p:sp>
      <p:sp>
        <p:nvSpPr>
          <p:cNvPr id="5" name="Text 2"/>
          <p:cNvSpPr/>
          <p:nvPr/>
        </p:nvSpPr>
        <p:spPr>
          <a:xfrm>
            <a:off x="864000" y="3398759"/>
            <a:ext cx="308592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IT Security Teams</a:t>
            </a:r>
          </a:p>
        </p:txBody>
      </p:sp>
      <p:sp>
        <p:nvSpPr>
          <p:cNvPr id="6" name="Text 3"/>
          <p:cNvSpPr/>
          <p:nvPr/>
        </p:nvSpPr>
        <p:spPr>
          <a:xfrm>
            <a:off x="864000" y="4031279"/>
            <a:ext cx="389844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Our solution empowers IT security professionals to proactively monitor and respond to potential threats.</a:t>
            </a:r>
          </a:p>
        </p:txBody>
      </p:sp>
      <p:sp>
        <p:nvSpPr>
          <p:cNvPr id="7" name="Text 4"/>
          <p:cNvSpPr/>
          <p:nvPr/>
        </p:nvSpPr>
        <p:spPr>
          <a:xfrm>
            <a:off x="5372640" y="3398759"/>
            <a:ext cx="34938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System Administrators</a:t>
            </a:r>
          </a:p>
        </p:txBody>
      </p:sp>
      <p:sp>
        <p:nvSpPr>
          <p:cNvPr id="8" name="Text 5"/>
          <p:cNvSpPr/>
          <p:nvPr/>
        </p:nvSpPr>
        <p:spPr>
          <a:xfrm>
            <a:off x="5372640" y="4031279"/>
            <a:ext cx="389844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System administrators can leverage the keylogger's features to maintain tight control over their infrastructure.</a:t>
            </a:r>
          </a:p>
        </p:txBody>
      </p:sp>
      <p:sp>
        <p:nvSpPr>
          <p:cNvPr id="9" name="Text 6"/>
          <p:cNvSpPr/>
          <p:nvPr/>
        </p:nvSpPr>
        <p:spPr>
          <a:xfrm>
            <a:off x="9881279" y="3398759"/>
            <a:ext cx="38984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Data Governance Managers</a:t>
            </a:r>
          </a:p>
        </p:txBody>
      </p:sp>
      <p:sp>
        <p:nvSpPr>
          <p:cNvPr id="10" name="Text 7"/>
          <p:cNvSpPr/>
          <p:nvPr/>
        </p:nvSpPr>
        <p:spPr>
          <a:xfrm>
            <a:off x="9881279" y="4417200"/>
            <a:ext cx="389844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Data governance managers can use the keylogger to ensure compliance and data privacy protocols are followed.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1115640"/>
            <a:ext cx="1067868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Our Solution and Value Proposition</a:t>
            </a:r>
          </a:p>
        </p:txBody>
      </p:sp>
      <p:sp>
        <p:nvSpPr>
          <p:cNvPr id="5" name="Shape 2"/>
          <p:cNvSpPr/>
          <p:nvPr/>
        </p:nvSpPr>
        <p:spPr>
          <a:xfrm>
            <a:off x="864000" y="2381039"/>
            <a:ext cx="6327360" cy="2242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26080" y="2643120"/>
            <a:ext cx="511344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Advanced Keylogging Capabilities</a:t>
            </a:r>
          </a:p>
        </p:txBody>
      </p:sp>
      <p:sp>
        <p:nvSpPr>
          <p:cNvPr id="7" name="Text 4"/>
          <p:cNvSpPr/>
          <p:nvPr/>
        </p:nvSpPr>
        <p:spPr>
          <a:xfrm>
            <a:off x="1126080" y="3177000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Our solution provides comprehensive keylogging functionality to capture user activities and detect anomalies.</a:t>
            </a:r>
          </a:p>
        </p:txBody>
      </p:sp>
      <p:sp>
        <p:nvSpPr>
          <p:cNvPr id="8" name="Shape 5"/>
          <p:cNvSpPr/>
          <p:nvPr/>
        </p:nvSpPr>
        <p:spPr>
          <a:xfrm>
            <a:off x="7438680" y="2381039"/>
            <a:ext cx="6327360" cy="2242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 6"/>
          <p:cNvSpPr/>
          <p:nvPr/>
        </p:nvSpPr>
        <p:spPr>
          <a:xfrm>
            <a:off x="7700760" y="2643120"/>
            <a:ext cx="31744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Seamless Integration</a:t>
            </a:r>
          </a:p>
        </p:txBody>
      </p:sp>
      <p:sp>
        <p:nvSpPr>
          <p:cNvPr id="10" name="Text 7"/>
          <p:cNvSpPr/>
          <p:nvPr/>
        </p:nvSpPr>
        <p:spPr>
          <a:xfrm>
            <a:off x="7700760" y="3177000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The keylogger seamlessly integrates with the client's existing security infrastructure, enhancing overall protection.</a:t>
            </a:r>
          </a:p>
        </p:txBody>
      </p:sp>
      <p:sp>
        <p:nvSpPr>
          <p:cNvPr id="11" name="Shape 8"/>
          <p:cNvSpPr/>
          <p:nvPr/>
        </p:nvSpPr>
        <p:spPr>
          <a:xfrm>
            <a:off x="864000" y="4870800"/>
            <a:ext cx="6327360" cy="2242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126080" y="5132880"/>
            <a:ext cx="50508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Intuitive Reporting and Analytics</a:t>
            </a:r>
          </a:p>
        </p:txBody>
      </p:sp>
      <p:sp>
        <p:nvSpPr>
          <p:cNvPr id="13" name="Text 10"/>
          <p:cNvSpPr/>
          <p:nvPr/>
        </p:nvSpPr>
        <p:spPr>
          <a:xfrm>
            <a:off x="1126080" y="5666759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Detailed reporting and analytics empower security teams to quickly identify and respond to threats.</a:t>
            </a:r>
          </a:p>
        </p:txBody>
      </p:sp>
      <p:sp>
        <p:nvSpPr>
          <p:cNvPr id="14" name="Shape 11"/>
          <p:cNvSpPr/>
          <p:nvPr/>
        </p:nvSpPr>
        <p:spPr>
          <a:xfrm>
            <a:off x="7438680" y="4870800"/>
            <a:ext cx="6327360" cy="2242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EEFF"/>
          </a:solidFill>
          <a:ln w="15120">
            <a:solidFill>
              <a:srgbClr val="B2D4E5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700760" y="5132880"/>
            <a:ext cx="39844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Proactive Security Posture</a:t>
            </a:r>
          </a:p>
        </p:txBody>
      </p:sp>
      <p:sp>
        <p:nvSpPr>
          <p:cNvPr id="16" name="Text 13"/>
          <p:cNvSpPr/>
          <p:nvPr/>
        </p:nvSpPr>
        <p:spPr>
          <a:xfrm>
            <a:off x="7700760" y="5666759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Our solution enables organizations to adopt a proactive approach to cybersecurity, staying ahead of evolving threats.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1602720"/>
            <a:ext cx="764280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The Wow in Our Solution</a:t>
            </a:r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864000" y="286812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2"/>
          <p:cNvSpPr/>
          <p:nvPr/>
        </p:nvSpPr>
        <p:spPr>
          <a:xfrm>
            <a:off x="864000" y="3732120"/>
            <a:ext cx="29476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Advanced AI-Powered Detection</a:t>
            </a:r>
          </a:p>
        </p:txBody>
      </p:sp>
      <p:sp>
        <p:nvSpPr>
          <p:cNvPr id="7" name="Text 3"/>
          <p:cNvSpPr/>
          <p:nvPr/>
        </p:nvSpPr>
        <p:spPr>
          <a:xfrm>
            <a:off x="864000" y="4651560"/>
            <a:ext cx="2947679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Leverage machine learning algorithms to accurately identify and flag suspicious user activities.</a:t>
            </a:r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4182119" y="286812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4"/>
          <p:cNvSpPr/>
          <p:nvPr/>
        </p:nvSpPr>
        <p:spPr>
          <a:xfrm>
            <a:off x="4182119" y="3732120"/>
            <a:ext cx="29476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Real-Time Monitoring</a:t>
            </a:r>
          </a:p>
        </p:txBody>
      </p:sp>
      <p:sp>
        <p:nvSpPr>
          <p:cNvPr id="10" name="Text 5"/>
          <p:cNvSpPr/>
          <p:nvPr/>
        </p:nvSpPr>
        <p:spPr>
          <a:xfrm>
            <a:off x="4182119" y="4651560"/>
            <a:ext cx="2947679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Provide real-time alerts and incident reporting, enabling quick response to potential threats.</a:t>
            </a:r>
          </a:p>
        </p:txBody>
      </p:sp>
      <p:pic>
        <p:nvPicPr>
          <p:cNvPr id="11" name="Image 3"/>
          <p:cNvPicPr>
            <a:picLocks noChangeAspect="1"/>
          </p:cNvPicPr>
          <p:nvPr/>
        </p:nvPicPr>
        <p:blipFill>
          <a:blip r:embed="rId6">
            <a:lum bright="-50000"/>
            <a:alphaModFix/>
          </a:blip>
          <a:srcRect/>
          <a:stretch>
            <a:fillRect/>
          </a:stretch>
        </p:blipFill>
        <p:spPr>
          <a:xfrm>
            <a:off x="7500240" y="286812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6"/>
          <p:cNvSpPr/>
          <p:nvPr/>
        </p:nvSpPr>
        <p:spPr>
          <a:xfrm>
            <a:off x="7500240" y="3732120"/>
            <a:ext cx="29476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Robust Privacy Safeguards</a:t>
            </a:r>
          </a:p>
        </p:txBody>
      </p:sp>
      <p:sp>
        <p:nvSpPr>
          <p:cNvPr id="13" name="Text 7"/>
          <p:cNvSpPr/>
          <p:nvPr/>
        </p:nvSpPr>
        <p:spPr>
          <a:xfrm>
            <a:off x="7500240" y="4651560"/>
            <a:ext cx="2947679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Implement stringent data privacy controls to protect sensitive information and user privacy.</a:t>
            </a:r>
          </a:p>
        </p:txBody>
      </p:sp>
      <p:pic>
        <p:nvPicPr>
          <p:cNvPr id="14" name="Image 4"/>
          <p:cNvPicPr>
            <a:picLocks noChangeAspect="1"/>
          </p:cNvPicPr>
          <p:nvPr/>
        </p:nvPicPr>
        <p:blipFill>
          <a:blip r:embed="rId7">
            <a:lum bright="-50000"/>
            <a:alphaModFix/>
          </a:blip>
          <a:srcRect/>
          <a:stretch>
            <a:fillRect/>
          </a:stretch>
        </p:blipFill>
        <p:spPr>
          <a:xfrm>
            <a:off x="10818360" y="286812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8"/>
          <p:cNvSpPr/>
          <p:nvPr/>
        </p:nvSpPr>
        <p:spPr>
          <a:xfrm>
            <a:off x="10818360" y="3732120"/>
            <a:ext cx="29476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Scalable and Adaptable</a:t>
            </a:r>
          </a:p>
        </p:txBody>
      </p:sp>
      <p:sp>
        <p:nvSpPr>
          <p:cNvPr id="16" name="Text 9"/>
          <p:cNvSpPr/>
          <p:nvPr/>
        </p:nvSpPr>
        <p:spPr>
          <a:xfrm>
            <a:off x="10818360" y="4651560"/>
            <a:ext cx="2947679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Our solution is designed to scale with the client's growing security needs and adapt to evolving threats.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1034999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Modeling</a:t>
            </a:r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864000" y="23000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2"/>
          <p:cNvSpPr/>
          <p:nvPr/>
        </p:nvSpPr>
        <p:spPr>
          <a:xfrm>
            <a:off x="1110960" y="3657960"/>
            <a:ext cx="273168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Threat Identification</a:t>
            </a:r>
          </a:p>
        </p:txBody>
      </p:sp>
      <p:sp>
        <p:nvSpPr>
          <p:cNvPr id="7" name="Text 3"/>
          <p:cNvSpPr/>
          <p:nvPr/>
        </p:nvSpPr>
        <p:spPr>
          <a:xfrm>
            <a:off x="1110960" y="4577760"/>
            <a:ext cx="273168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Analyze potential threats and attack vectors to the client's systems and data.</a:t>
            </a:r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4089600" y="23000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4"/>
          <p:cNvSpPr/>
          <p:nvPr/>
        </p:nvSpPr>
        <p:spPr>
          <a:xfrm>
            <a:off x="4336200" y="3657960"/>
            <a:ext cx="27316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Risk Assessment</a:t>
            </a:r>
          </a:p>
        </p:txBody>
      </p:sp>
      <p:sp>
        <p:nvSpPr>
          <p:cNvPr id="10" name="Text 5"/>
          <p:cNvSpPr/>
          <p:nvPr/>
        </p:nvSpPr>
        <p:spPr>
          <a:xfrm>
            <a:off x="4336200" y="4191839"/>
            <a:ext cx="273168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Evaluate the likelihood and impact of identified threats to prioritize security measures.</a:t>
            </a:r>
          </a:p>
        </p:txBody>
      </p:sp>
      <p:pic>
        <p:nvPicPr>
          <p:cNvPr id="11" name="Image 3"/>
          <p:cNvPicPr>
            <a:picLocks noChangeAspect="1"/>
          </p:cNvPicPr>
          <p:nvPr/>
        </p:nvPicPr>
        <p:blipFill>
          <a:blip r:embed="rId6">
            <a:lum bright="-50000"/>
            <a:alphaModFix/>
          </a:blip>
          <a:srcRect/>
          <a:stretch>
            <a:fillRect/>
          </a:stretch>
        </p:blipFill>
        <p:spPr>
          <a:xfrm>
            <a:off x="7315200" y="23000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6"/>
          <p:cNvSpPr/>
          <p:nvPr/>
        </p:nvSpPr>
        <p:spPr>
          <a:xfrm>
            <a:off x="7562160" y="3657960"/>
            <a:ext cx="273168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Countermeasure Design</a:t>
            </a:r>
          </a:p>
        </p:txBody>
      </p:sp>
      <p:sp>
        <p:nvSpPr>
          <p:cNvPr id="13" name="Text 7"/>
          <p:cNvSpPr/>
          <p:nvPr/>
        </p:nvSpPr>
        <p:spPr>
          <a:xfrm>
            <a:off x="7562160" y="4577760"/>
            <a:ext cx="273168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Develop and implement effective countermeasures to mitigate the identified risks.</a:t>
            </a:r>
          </a:p>
        </p:txBody>
      </p:sp>
      <p:pic>
        <p:nvPicPr>
          <p:cNvPr id="14" name="Image 4"/>
          <p:cNvPicPr>
            <a:picLocks noChangeAspect="1"/>
          </p:cNvPicPr>
          <p:nvPr/>
        </p:nvPicPr>
        <p:blipFill>
          <a:blip r:embed="rId7">
            <a:lum bright="-50000"/>
            <a:alphaModFix/>
          </a:blip>
          <a:srcRect/>
          <a:stretch>
            <a:fillRect/>
          </a:stretch>
        </p:blipFill>
        <p:spPr>
          <a:xfrm>
            <a:off x="10540800" y="23000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8"/>
          <p:cNvSpPr/>
          <p:nvPr/>
        </p:nvSpPr>
        <p:spPr>
          <a:xfrm>
            <a:off x="10787399" y="3657960"/>
            <a:ext cx="273168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p22-mackinac-pro" pitchFamily="34"/>
                <a:ea typeface="p22-mackinac-pro" pitchFamily="1"/>
                <a:cs typeface="p22-mackinac-pro" pitchFamily="34"/>
              </a:rPr>
              <a:t>Continuous Monitoring</a:t>
            </a:r>
          </a:p>
        </p:txBody>
      </p:sp>
      <p:sp>
        <p:nvSpPr>
          <p:cNvPr id="16" name="Text 9"/>
          <p:cNvSpPr/>
          <p:nvPr/>
        </p:nvSpPr>
        <p:spPr>
          <a:xfrm>
            <a:off x="10787399" y="4577760"/>
            <a:ext cx="2731680" cy="236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Eudoxus Sans" pitchFamily="34"/>
                <a:ea typeface="Eudoxus Sans" pitchFamily="1"/>
                <a:cs typeface="Eudoxus Sans" pitchFamily="34"/>
              </a:rPr>
              <a:t>Establish a comprehensive monitoring and response plan to detect and address evolving threats.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432800" y="768599"/>
            <a:ext cx="5384160" cy="67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24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Results</a:t>
            </a:r>
          </a:p>
        </p:txBody>
      </p:sp>
      <p:sp>
        <p:nvSpPr>
          <p:cNvPr id="5" name="Shape 2"/>
          <p:cNvSpPr/>
          <p:nvPr/>
        </p:nvSpPr>
        <p:spPr>
          <a:xfrm>
            <a:off x="1432800" y="1872000"/>
            <a:ext cx="11764800" cy="558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560">
            <a:solidFill>
              <a:srgbClr val="000000">
                <a:alpha val="8000"/>
              </a:srgbClr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440360" y="1879560"/>
            <a:ext cx="11749320" cy="13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55640" y="2016360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Increased User Awareness</a:t>
            </a:r>
          </a:p>
        </p:txBody>
      </p:sp>
      <p:sp>
        <p:nvSpPr>
          <p:cNvPr id="8" name="Text 5"/>
          <p:cNvSpPr/>
          <p:nvPr/>
        </p:nvSpPr>
        <p:spPr>
          <a:xfrm>
            <a:off x="7534439" y="2016360"/>
            <a:ext cx="5440320" cy="103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has successfully raised awareness among users about cybersecurity best practices and the importance of protecting their devices and data.</a:t>
            </a:r>
          </a:p>
        </p:txBody>
      </p:sp>
      <p:sp>
        <p:nvSpPr>
          <p:cNvPr id="9" name="Shape 6"/>
          <p:cNvSpPr/>
          <p:nvPr/>
        </p:nvSpPr>
        <p:spPr>
          <a:xfrm>
            <a:off x="1440360" y="3187080"/>
            <a:ext cx="11749320" cy="13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655640" y="3323879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Reduced Cyber Incidents</a:t>
            </a:r>
          </a:p>
        </p:txBody>
      </p:sp>
      <p:sp>
        <p:nvSpPr>
          <p:cNvPr id="11" name="Text 8"/>
          <p:cNvSpPr/>
          <p:nvPr/>
        </p:nvSpPr>
        <p:spPr>
          <a:xfrm>
            <a:off x="7534439" y="3323879"/>
            <a:ext cx="5440320" cy="103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Since the implementation of our keylogger and security solution, the number of cyber incidents and breaches has significantly decreased.</a:t>
            </a:r>
          </a:p>
        </p:txBody>
      </p:sp>
      <p:sp>
        <p:nvSpPr>
          <p:cNvPr id="12" name="Shape 9"/>
          <p:cNvSpPr/>
          <p:nvPr/>
        </p:nvSpPr>
        <p:spPr>
          <a:xfrm>
            <a:off x="1440360" y="4494240"/>
            <a:ext cx="11749320" cy="13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655640" y="4631040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Improved Customer Satisfaction</a:t>
            </a:r>
          </a:p>
        </p:txBody>
      </p:sp>
      <p:sp>
        <p:nvSpPr>
          <p:cNvPr id="14" name="Text 11"/>
          <p:cNvSpPr/>
          <p:nvPr/>
        </p:nvSpPr>
        <p:spPr>
          <a:xfrm>
            <a:off x="7534439" y="4631040"/>
            <a:ext cx="5440320" cy="103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customers have expressed high levels of satisfaction with the comprehensive protection and user-friendly features of our solution.</a:t>
            </a:r>
          </a:p>
        </p:txBody>
      </p:sp>
      <p:sp>
        <p:nvSpPr>
          <p:cNvPr id="15" name="Shape 12"/>
          <p:cNvSpPr/>
          <p:nvPr/>
        </p:nvSpPr>
        <p:spPr>
          <a:xfrm>
            <a:off x="1440360" y="5801400"/>
            <a:ext cx="11749320" cy="165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655640" y="5938199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Positive ROI</a:t>
            </a:r>
          </a:p>
        </p:txBody>
      </p:sp>
      <p:sp>
        <p:nvSpPr>
          <p:cNvPr id="17" name="Text 14"/>
          <p:cNvSpPr/>
          <p:nvPr/>
        </p:nvSpPr>
        <p:spPr>
          <a:xfrm>
            <a:off x="7534439" y="5938199"/>
            <a:ext cx="5440320" cy="137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implementation of our solution has resulted in a positive return on investment for our clients, as it has helped them avoid costly security breaches and data loss.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547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Microsoft YaHei</vt:lpstr>
      <vt:lpstr>Arial</vt:lpstr>
      <vt:lpstr>Calibri</vt:lpstr>
      <vt:lpstr>Eudoxus Sans</vt:lpstr>
      <vt:lpstr>Instrument Sans</vt:lpstr>
      <vt:lpstr>Lucida Sans Unicode</vt:lpstr>
      <vt:lpstr>p22-mackinac-pro</vt:lpstr>
      <vt:lpstr>Tahoma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modified xsi:type="dcterms:W3CDTF">2024-06-24T10:41:27Z</dcterms:modified>
</cp:coreProperties>
</file>