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37" d="100"/>
          <a:sy n="137" d="100"/>
        </p:scale>
        <p:origin x="138" y="138"/>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463C41C-A487-0C45-A261-16903102544D}" type="datetimeFigureOut">
              <a:rPr lang="en-US" smtClean="0"/>
              <a:t>5/11/2022</a:t>
            </a:fld>
            <a:endParaRPr lang="en-US"/>
          </a:p>
        </p:txBody>
      </p:sp>
      <p:sp>
        <p:nvSpPr>
          <p:cNvPr id="5" name="Footer Placeholder 4"/>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3387458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63C41C-A487-0C45-A261-16903102544D}" type="datetimeFigureOut">
              <a:rPr lang="en-US" smtClean="0"/>
              <a:t>5/11/2022</a:t>
            </a:fld>
            <a:endParaRPr lang="en-US"/>
          </a:p>
        </p:txBody>
      </p:sp>
      <p:sp>
        <p:nvSpPr>
          <p:cNvPr id="5" name="Footer Placeholder 4"/>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3073516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63C41C-A487-0C45-A261-16903102544D}" type="datetimeFigureOut">
              <a:rPr lang="en-US" smtClean="0"/>
              <a:t>5/11/2022</a:t>
            </a:fld>
            <a:endParaRPr lang="en-US"/>
          </a:p>
        </p:txBody>
      </p:sp>
      <p:sp>
        <p:nvSpPr>
          <p:cNvPr id="5" name="Footer Placeholder 4"/>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997952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51426"/>
            <a:ext cx="4038600" cy="317339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51426"/>
            <a:ext cx="4038600" cy="317339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463C41C-A487-0C45-A261-16903102544D}" type="datetimeFigureOut">
              <a:rPr lang="en-US" smtClean="0"/>
              <a:t>5/11/2022</a:t>
            </a:fld>
            <a:endParaRPr lang="en-US"/>
          </a:p>
        </p:txBody>
      </p:sp>
      <p:sp>
        <p:nvSpPr>
          <p:cNvPr id="6" name="Footer Placeholder 5"/>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767819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199" y="1397255"/>
            <a:ext cx="4040188" cy="43620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199" y="1989969"/>
            <a:ext cx="4040188" cy="26940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397255"/>
            <a:ext cx="4041775" cy="43620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989969"/>
            <a:ext cx="4041775" cy="26940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463C41C-A487-0C45-A261-16903102544D}" type="datetimeFigureOut">
              <a:rPr lang="en-US" smtClean="0"/>
              <a:t>5/11/2022</a:t>
            </a:fld>
            <a:endParaRPr lang="en-US"/>
          </a:p>
        </p:txBody>
      </p:sp>
      <p:sp>
        <p:nvSpPr>
          <p:cNvPr id="8" name="Footer Placeholder 7"/>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2205807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463C41C-A487-0C45-A261-16903102544D}" type="datetimeFigureOut">
              <a:rPr lang="en-US" smtClean="0"/>
              <a:t>5/11/2022</a:t>
            </a:fld>
            <a:endParaRPr lang="en-US"/>
          </a:p>
        </p:txBody>
      </p:sp>
      <p:sp>
        <p:nvSpPr>
          <p:cNvPr id="4" name="Footer Placeholder 3"/>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2535540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63C41C-A487-0C45-A261-16903102544D}" type="datetimeFigureOut">
              <a:rPr lang="en-US" smtClean="0"/>
              <a:t>5/11/2022</a:t>
            </a:fld>
            <a:endParaRPr lang="en-US"/>
          </a:p>
        </p:txBody>
      </p:sp>
      <p:sp>
        <p:nvSpPr>
          <p:cNvPr id="3" name="Footer Placeholder 2"/>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1410809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679122"/>
            <a:ext cx="3008313" cy="777366"/>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679122"/>
            <a:ext cx="5111750" cy="391550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609519"/>
            <a:ext cx="3008313" cy="298510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63C41C-A487-0C45-A261-16903102544D}" type="datetimeFigureOut">
              <a:rPr lang="en-US" smtClean="0"/>
              <a:t>5/11/2022</a:t>
            </a:fld>
            <a:endParaRPr lang="en-US"/>
          </a:p>
        </p:txBody>
      </p:sp>
      <p:sp>
        <p:nvSpPr>
          <p:cNvPr id="6" name="Footer Placeholder 5"/>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2373430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858517"/>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717648"/>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283570"/>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08032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702644"/>
            <a:ext cx="8229600" cy="64406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10179"/>
            <a:ext cx="8229600" cy="298444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463C41C-A487-0C45-A261-16903102544D}" type="datetimeFigureOut">
              <a:rPr lang="en-US" smtClean="0"/>
              <a:t>5/11/2022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URL</a:t>
            </a:r>
          </a:p>
        </p:txBody>
      </p:sp>
      <p:pic>
        <p:nvPicPr>
          <p:cNvPr id="7" name="Picture 6" descr="MD-flag-background-ppt.png"/>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9143999" cy="571500"/>
          </a:xfrm>
          <a:prstGeom prst="rect">
            <a:avLst/>
          </a:prstGeom>
        </p:spPr>
      </p:pic>
      <p:pic>
        <p:nvPicPr>
          <p:cNvPr id="8" name="Picture 7" descr="UMBC-primary-logo-CMYK-on-black.png"/>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294287" y="86177"/>
            <a:ext cx="1749252" cy="402989"/>
          </a:xfrm>
          <a:prstGeom prst="rect">
            <a:avLst/>
          </a:prstGeom>
        </p:spPr>
      </p:pic>
      <p:pic>
        <p:nvPicPr>
          <p:cNvPr id="10" name="Picture 9" descr="corner-element.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919918" y="3901058"/>
            <a:ext cx="1224081" cy="1242442"/>
          </a:xfrm>
          <a:prstGeom prst="rect">
            <a:avLst/>
          </a:prstGeom>
          <a:noFill/>
          <a:ln>
            <a:noFill/>
          </a:ln>
        </p:spPr>
      </p:pic>
    </p:spTree>
    <p:extLst>
      <p:ext uri="{BB962C8B-B14F-4D97-AF65-F5344CB8AC3E}">
        <p14:creationId xmlns:p14="http://schemas.microsoft.com/office/powerpoint/2010/main" val="802903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hyperlink" Target="https://ssd.jpl.nasa.gov/tools/sbdb_query.html#!#result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3200" b="1" dirty="0"/>
              <a:t>602 Project: Potential Hazardous Asteroid Detection</a:t>
            </a:r>
          </a:p>
        </p:txBody>
      </p:sp>
      <p:sp>
        <p:nvSpPr>
          <p:cNvPr id="3" name="Subtitle 2"/>
          <p:cNvSpPr>
            <a:spLocks noGrp="1"/>
          </p:cNvSpPr>
          <p:nvPr>
            <p:ph type="subTitle" idx="1"/>
          </p:nvPr>
        </p:nvSpPr>
        <p:spPr/>
        <p:txBody>
          <a:bodyPr>
            <a:normAutofit/>
          </a:bodyPr>
          <a:lstStyle/>
          <a:p>
            <a:r>
              <a:rPr lang="en-US" sz="2000" dirty="0"/>
              <a:t>Submitted By: Suhetu Ring</a:t>
            </a:r>
          </a:p>
          <a:p>
            <a:r>
              <a:rPr lang="en-US" sz="2000" dirty="0"/>
              <a:t>Presented To: Christopher McGraw</a:t>
            </a:r>
          </a:p>
        </p:txBody>
      </p:sp>
    </p:spTree>
    <p:extLst>
      <p:ext uri="{BB962C8B-B14F-4D97-AF65-F5344CB8AC3E}">
        <p14:creationId xmlns:p14="http://schemas.microsoft.com/office/powerpoint/2010/main" val="2689409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2EC0B-DC23-6304-8A1A-7F007796DBD0}"/>
              </a:ext>
            </a:extLst>
          </p:cNvPr>
          <p:cNvSpPr>
            <a:spLocks noGrp="1"/>
          </p:cNvSpPr>
          <p:nvPr>
            <p:ph type="title"/>
          </p:nvPr>
        </p:nvSpPr>
        <p:spPr/>
        <p:txBody>
          <a:bodyPr>
            <a:noAutofit/>
          </a:bodyPr>
          <a:lstStyle/>
          <a:p>
            <a:r>
              <a:rPr lang="en-US" sz="3200" b="1" dirty="0"/>
              <a:t>Support Vector Classifier</a:t>
            </a:r>
            <a:endParaRPr lang="en-IN" sz="3200" b="1" dirty="0"/>
          </a:p>
        </p:txBody>
      </p:sp>
      <p:sp>
        <p:nvSpPr>
          <p:cNvPr id="3" name="Content Placeholder 2">
            <a:extLst>
              <a:ext uri="{FF2B5EF4-FFF2-40B4-BE49-F238E27FC236}">
                <a16:creationId xmlns:a16="http://schemas.microsoft.com/office/drawing/2014/main" id="{B42AB7CD-ABA5-123F-940C-2CC9A44ABA30}"/>
              </a:ext>
            </a:extLst>
          </p:cNvPr>
          <p:cNvSpPr>
            <a:spLocks noGrp="1"/>
          </p:cNvSpPr>
          <p:nvPr>
            <p:ph idx="1"/>
          </p:nvPr>
        </p:nvSpPr>
        <p:spPr/>
        <p:txBody>
          <a:bodyPr>
            <a:normAutofit/>
          </a:bodyPr>
          <a:lstStyle/>
          <a:p>
            <a:r>
              <a:rPr lang="en-US" sz="1400" dirty="0"/>
              <a:t>Support Vector Classifier also performed really well, getting a recall score of 99% for the minority class. This model also gave very few false positives and false negatives.</a:t>
            </a:r>
          </a:p>
          <a:p>
            <a:r>
              <a:rPr lang="en-US" sz="1400" dirty="0"/>
              <a:t>However, the model took 54 minutes to train. The hyperparameters were chosen after monitoring model performance on previous training runs.</a:t>
            </a:r>
            <a:endParaRPr lang="en-IN" sz="1400" dirty="0"/>
          </a:p>
        </p:txBody>
      </p:sp>
      <p:pic>
        <p:nvPicPr>
          <p:cNvPr id="5" name="Picture 4" descr="Table&#10;&#10;Description automatically generated">
            <a:extLst>
              <a:ext uri="{FF2B5EF4-FFF2-40B4-BE49-F238E27FC236}">
                <a16:creationId xmlns:a16="http://schemas.microsoft.com/office/drawing/2014/main" id="{8D3E9C13-EE31-D9C8-F1AC-7B5E545A0736}"/>
              </a:ext>
            </a:extLst>
          </p:cNvPr>
          <p:cNvPicPr>
            <a:picLocks noChangeAspect="1"/>
          </p:cNvPicPr>
          <p:nvPr/>
        </p:nvPicPr>
        <p:blipFill>
          <a:blip r:embed="rId2"/>
          <a:stretch>
            <a:fillRect/>
          </a:stretch>
        </p:blipFill>
        <p:spPr>
          <a:xfrm>
            <a:off x="6209359" y="3190484"/>
            <a:ext cx="2697315" cy="940923"/>
          </a:xfrm>
          <a:prstGeom prst="rect">
            <a:avLst/>
          </a:prstGeom>
        </p:spPr>
      </p:pic>
      <p:pic>
        <p:nvPicPr>
          <p:cNvPr id="7" name="Picture 6" descr="Chart&#10;&#10;Description automatically generated">
            <a:extLst>
              <a:ext uri="{FF2B5EF4-FFF2-40B4-BE49-F238E27FC236}">
                <a16:creationId xmlns:a16="http://schemas.microsoft.com/office/drawing/2014/main" id="{759ED491-6808-71BE-7662-D13C51422EC2}"/>
              </a:ext>
            </a:extLst>
          </p:cNvPr>
          <p:cNvPicPr>
            <a:picLocks noChangeAspect="1"/>
          </p:cNvPicPr>
          <p:nvPr/>
        </p:nvPicPr>
        <p:blipFill>
          <a:blip r:embed="rId3"/>
          <a:stretch>
            <a:fillRect/>
          </a:stretch>
        </p:blipFill>
        <p:spPr>
          <a:xfrm>
            <a:off x="692847" y="2644426"/>
            <a:ext cx="2476142" cy="2364542"/>
          </a:xfrm>
          <a:prstGeom prst="rect">
            <a:avLst/>
          </a:prstGeom>
        </p:spPr>
      </p:pic>
      <p:pic>
        <p:nvPicPr>
          <p:cNvPr id="9" name="Picture 8" descr="Chart, line chart&#10;&#10;Description automatically generated">
            <a:extLst>
              <a:ext uri="{FF2B5EF4-FFF2-40B4-BE49-F238E27FC236}">
                <a16:creationId xmlns:a16="http://schemas.microsoft.com/office/drawing/2014/main" id="{54AA49CD-32C6-41E6-C3A7-032FFC8F9E4E}"/>
              </a:ext>
            </a:extLst>
          </p:cNvPr>
          <p:cNvPicPr>
            <a:picLocks noChangeAspect="1"/>
          </p:cNvPicPr>
          <p:nvPr/>
        </p:nvPicPr>
        <p:blipFill>
          <a:blip r:embed="rId4"/>
          <a:stretch>
            <a:fillRect/>
          </a:stretch>
        </p:blipFill>
        <p:spPr>
          <a:xfrm>
            <a:off x="3498870" y="2625039"/>
            <a:ext cx="2476143" cy="2403316"/>
          </a:xfrm>
          <a:prstGeom prst="rect">
            <a:avLst/>
          </a:prstGeom>
        </p:spPr>
      </p:pic>
    </p:spTree>
    <p:extLst>
      <p:ext uri="{BB962C8B-B14F-4D97-AF65-F5344CB8AC3E}">
        <p14:creationId xmlns:p14="http://schemas.microsoft.com/office/powerpoint/2010/main" val="3926609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552BC-04D7-B882-5171-017CA02983AD}"/>
              </a:ext>
            </a:extLst>
          </p:cNvPr>
          <p:cNvSpPr>
            <a:spLocks noGrp="1"/>
          </p:cNvSpPr>
          <p:nvPr>
            <p:ph type="title"/>
          </p:nvPr>
        </p:nvSpPr>
        <p:spPr/>
        <p:txBody>
          <a:bodyPr>
            <a:noAutofit/>
          </a:bodyPr>
          <a:lstStyle/>
          <a:p>
            <a:r>
              <a:rPr lang="en-US" sz="3200" b="1" dirty="0"/>
              <a:t>KNN</a:t>
            </a:r>
            <a:endParaRPr lang="en-IN" sz="3200" b="1" dirty="0"/>
          </a:p>
        </p:txBody>
      </p:sp>
      <p:sp>
        <p:nvSpPr>
          <p:cNvPr id="3" name="Content Placeholder 2">
            <a:extLst>
              <a:ext uri="{FF2B5EF4-FFF2-40B4-BE49-F238E27FC236}">
                <a16:creationId xmlns:a16="http://schemas.microsoft.com/office/drawing/2014/main" id="{EEEFB086-5102-3670-7E85-7C353CC352F2}"/>
              </a:ext>
            </a:extLst>
          </p:cNvPr>
          <p:cNvSpPr>
            <a:spLocks noGrp="1"/>
          </p:cNvSpPr>
          <p:nvPr>
            <p:ph idx="1"/>
          </p:nvPr>
        </p:nvSpPr>
        <p:spPr/>
        <p:txBody>
          <a:bodyPr>
            <a:normAutofit/>
          </a:bodyPr>
          <a:lstStyle/>
          <a:p>
            <a:r>
              <a:rPr lang="en-US" sz="1400" dirty="0"/>
              <a:t>A KNN classifier was implemented after the SVC and this model surprised me the most. This model gave horrible results with recall score of 28% for the minority class. This model’s results were then ignored. This performance may be due to the nature of how this algorithm works, like it’s supposed to classify based on neighboring data points. Also, it took infinite amount of time (2 hours) to train the model.</a:t>
            </a:r>
            <a:endParaRPr lang="en-IN" sz="1400" dirty="0"/>
          </a:p>
        </p:txBody>
      </p:sp>
      <p:pic>
        <p:nvPicPr>
          <p:cNvPr id="5" name="Picture 4" descr="Table&#10;&#10;Description automatically generated">
            <a:extLst>
              <a:ext uri="{FF2B5EF4-FFF2-40B4-BE49-F238E27FC236}">
                <a16:creationId xmlns:a16="http://schemas.microsoft.com/office/drawing/2014/main" id="{7BF6C72C-AF22-CED2-49C7-7ACF974D2491}"/>
              </a:ext>
            </a:extLst>
          </p:cNvPr>
          <p:cNvPicPr>
            <a:picLocks noChangeAspect="1"/>
          </p:cNvPicPr>
          <p:nvPr/>
        </p:nvPicPr>
        <p:blipFill>
          <a:blip r:embed="rId2"/>
          <a:stretch>
            <a:fillRect/>
          </a:stretch>
        </p:blipFill>
        <p:spPr>
          <a:xfrm>
            <a:off x="6203146" y="3146387"/>
            <a:ext cx="2797582" cy="964907"/>
          </a:xfrm>
          <a:prstGeom prst="rect">
            <a:avLst/>
          </a:prstGeom>
        </p:spPr>
      </p:pic>
      <p:pic>
        <p:nvPicPr>
          <p:cNvPr id="7" name="Picture 6" descr="Chart, treemap chart&#10;&#10;Description automatically generated">
            <a:extLst>
              <a:ext uri="{FF2B5EF4-FFF2-40B4-BE49-F238E27FC236}">
                <a16:creationId xmlns:a16="http://schemas.microsoft.com/office/drawing/2014/main" id="{7655E62D-4CE0-1F19-C886-341F2A79DD55}"/>
              </a:ext>
            </a:extLst>
          </p:cNvPr>
          <p:cNvPicPr>
            <a:picLocks noChangeAspect="1"/>
          </p:cNvPicPr>
          <p:nvPr/>
        </p:nvPicPr>
        <p:blipFill>
          <a:blip r:embed="rId3"/>
          <a:stretch>
            <a:fillRect/>
          </a:stretch>
        </p:blipFill>
        <p:spPr>
          <a:xfrm>
            <a:off x="722325" y="2674026"/>
            <a:ext cx="2397804" cy="2292815"/>
          </a:xfrm>
          <a:prstGeom prst="rect">
            <a:avLst/>
          </a:prstGeom>
        </p:spPr>
      </p:pic>
      <p:pic>
        <p:nvPicPr>
          <p:cNvPr id="9" name="Picture 8" descr="Chart, line chart&#10;&#10;Description automatically generated">
            <a:extLst>
              <a:ext uri="{FF2B5EF4-FFF2-40B4-BE49-F238E27FC236}">
                <a16:creationId xmlns:a16="http://schemas.microsoft.com/office/drawing/2014/main" id="{B20AD6E1-EDB2-46E8-FC82-D3B293C9E4C7}"/>
              </a:ext>
            </a:extLst>
          </p:cNvPr>
          <p:cNvPicPr>
            <a:picLocks noChangeAspect="1"/>
          </p:cNvPicPr>
          <p:nvPr/>
        </p:nvPicPr>
        <p:blipFill>
          <a:blip r:embed="rId4"/>
          <a:stretch>
            <a:fillRect/>
          </a:stretch>
        </p:blipFill>
        <p:spPr>
          <a:xfrm>
            <a:off x="3540217" y="2622137"/>
            <a:ext cx="2422323" cy="2344704"/>
          </a:xfrm>
          <a:prstGeom prst="rect">
            <a:avLst/>
          </a:prstGeom>
        </p:spPr>
      </p:pic>
    </p:spTree>
    <p:extLst>
      <p:ext uri="{BB962C8B-B14F-4D97-AF65-F5344CB8AC3E}">
        <p14:creationId xmlns:p14="http://schemas.microsoft.com/office/powerpoint/2010/main" val="368256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174E-6445-A9BC-9306-1081C180807B}"/>
              </a:ext>
            </a:extLst>
          </p:cNvPr>
          <p:cNvSpPr>
            <a:spLocks noGrp="1"/>
          </p:cNvSpPr>
          <p:nvPr>
            <p:ph type="title"/>
          </p:nvPr>
        </p:nvSpPr>
        <p:spPr/>
        <p:txBody>
          <a:bodyPr>
            <a:noAutofit/>
          </a:bodyPr>
          <a:lstStyle/>
          <a:p>
            <a:r>
              <a:rPr lang="en-US" sz="3200" b="1" dirty="0"/>
              <a:t>Ensemble</a:t>
            </a:r>
            <a:endParaRPr lang="en-IN" sz="3200" b="1" dirty="0"/>
          </a:p>
        </p:txBody>
      </p:sp>
      <p:sp>
        <p:nvSpPr>
          <p:cNvPr id="3" name="Content Placeholder 2">
            <a:extLst>
              <a:ext uri="{FF2B5EF4-FFF2-40B4-BE49-F238E27FC236}">
                <a16:creationId xmlns:a16="http://schemas.microsoft.com/office/drawing/2014/main" id="{D3584CDA-D6D2-14A7-F7C1-17FF7F88C9B8}"/>
              </a:ext>
            </a:extLst>
          </p:cNvPr>
          <p:cNvSpPr>
            <a:spLocks noGrp="1"/>
          </p:cNvSpPr>
          <p:nvPr>
            <p:ph idx="1"/>
          </p:nvPr>
        </p:nvSpPr>
        <p:spPr/>
        <p:txBody>
          <a:bodyPr>
            <a:normAutofit/>
          </a:bodyPr>
          <a:lstStyle/>
          <a:p>
            <a:r>
              <a:rPr lang="en-US" sz="1400" dirty="0"/>
              <a:t>This ensemble consisted of Logistic Regression with Regularization, Decision Trees, Random Forest and Support Vector Classifier. This model gave 99% minority class recall score and took just 12 minutes to train.</a:t>
            </a:r>
          </a:p>
          <a:p>
            <a:r>
              <a:rPr lang="en-US" sz="1400" dirty="0"/>
              <a:t>All the hyperparameters were tuned using </a:t>
            </a:r>
            <a:r>
              <a:rPr lang="en-US" sz="1400" dirty="0" err="1"/>
              <a:t>GridsearchCV</a:t>
            </a:r>
            <a:r>
              <a:rPr lang="en-US" sz="1400" dirty="0"/>
              <a:t> and the best estimator models of each respective model stated above were used as ‘soft’ voters in the voting classifier algorithm.</a:t>
            </a:r>
          </a:p>
          <a:p>
            <a:endParaRPr lang="en-IN" sz="1600" dirty="0"/>
          </a:p>
        </p:txBody>
      </p:sp>
      <p:pic>
        <p:nvPicPr>
          <p:cNvPr id="5" name="Picture 4" descr="Graphical user interface, table&#10;&#10;Description automatically generated with medium confidence">
            <a:extLst>
              <a:ext uri="{FF2B5EF4-FFF2-40B4-BE49-F238E27FC236}">
                <a16:creationId xmlns:a16="http://schemas.microsoft.com/office/drawing/2014/main" id="{489869E6-5F1D-6412-6326-6596D133F881}"/>
              </a:ext>
            </a:extLst>
          </p:cNvPr>
          <p:cNvPicPr>
            <a:picLocks noChangeAspect="1"/>
          </p:cNvPicPr>
          <p:nvPr/>
        </p:nvPicPr>
        <p:blipFill>
          <a:blip r:embed="rId2"/>
          <a:stretch>
            <a:fillRect/>
          </a:stretch>
        </p:blipFill>
        <p:spPr>
          <a:xfrm>
            <a:off x="6169696" y="3157471"/>
            <a:ext cx="2785840" cy="995405"/>
          </a:xfrm>
          <a:prstGeom prst="rect">
            <a:avLst/>
          </a:prstGeom>
        </p:spPr>
      </p:pic>
      <p:pic>
        <p:nvPicPr>
          <p:cNvPr id="7" name="Picture 6" descr="Chart&#10;&#10;Description automatically generated">
            <a:extLst>
              <a:ext uri="{FF2B5EF4-FFF2-40B4-BE49-F238E27FC236}">
                <a16:creationId xmlns:a16="http://schemas.microsoft.com/office/drawing/2014/main" id="{F2D6C192-B680-B4A1-1027-FBCEE15E65D0}"/>
              </a:ext>
            </a:extLst>
          </p:cNvPr>
          <p:cNvPicPr>
            <a:picLocks noChangeAspect="1"/>
          </p:cNvPicPr>
          <p:nvPr/>
        </p:nvPicPr>
        <p:blipFill>
          <a:blip r:embed="rId3"/>
          <a:stretch>
            <a:fillRect/>
          </a:stretch>
        </p:blipFill>
        <p:spPr>
          <a:xfrm>
            <a:off x="673561" y="2703729"/>
            <a:ext cx="2425627" cy="2312248"/>
          </a:xfrm>
          <a:prstGeom prst="rect">
            <a:avLst/>
          </a:prstGeom>
        </p:spPr>
      </p:pic>
      <p:pic>
        <p:nvPicPr>
          <p:cNvPr id="9" name="Picture 8" descr="Chart&#10;&#10;Description automatically generated">
            <a:extLst>
              <a:ext uri="{FF2B5EF4-FFF2-40B4-BE49-F238E27FC236}">
                <a16:creationId xmlns:a16="http://schemas.microsoft.com/office/drawing/2014/main" id="{AF68A9BA-0868-6E32-2FCF-27FA0B9CD190}"/>
              </a:ext>
            </a:extLst>
          </p:cNvPr>
          <p:cNvPicPr>
            <a:picLocks noChangeAspect="1"/>
          </p:cNvPicPr>
          <p:nvPr/>
        </p:nvPicPr>
        <p:blipFill>
          <a:blip r:embed="rId4"/>
          <a:stretch>
            <a:fillRect/>
          </a:stretch>
        </p:blipFill>
        <p:spPr>
          <a:xfrm>
            <a:off x="3475333" y="2670307"/>
            <a:ext cx="2425627" cy="2341874"/>
          </a:xfrm>
          <a:prstGeom prst="rect">
            <a:avLst/>
          </a:prstGeom>
        </p:spPr>
      </p:pic>
    </p:spTree>
    <p:extLst>
      <p:ext uri="{BB962C8B-B14F-4D97-AF65-F5344CB8AC3E}">
        <p14:creationId xmlns:p14="http://schemas.microsoft.com/office/powerpoint/2010/main" val="2203921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2A051-3AFB-D03A-A446-CF8346B2AE04}"/>
              </a:ext>
            </a:extLst>
          </p:cNvPr>
          <p:cNvSpPr>
            <a:spLocks noGrp="1"/>
          </p:cNvSpPr>
          <p:nvPr>
            <p:ph type="title"/>
          </p:nvPr>
        </p:nvSpPr>
        <p:spPr/>
        <p:txBody>
          <a:bodyPr>
            <a:noAutofit/>
          </a:bodyPr>
          <a:lstStyle/>
          <a:p>
            <a:r>
              <a:rPr lang="en-US" sz="2800" b="1" dirty="0"/>
              <a:t>Key Takeaways and Future Recommendations:</a:t>
            </a:r>
            <a:endParaRPr lang="en-IN" sz="2800" b="1" dirty="0"/>
          </a:p>
        </p:txBody>
      </p:sp>
      <p:sp>
        <p:nvSpPr>
          <p:cNvPr id="3" name="Content Placeholder 2">
            <a:extLst>
              <a:ext uri="{FF2B5EF4-FFF2-40B4-BE49-F238E27FC236}">
                <a16:creationId xmlns:a16="http://schemas.microsoft.com/office/drawing/2014/main" id="{CC47CE83-464D-F26E-F29E-ABB2F04D9EA1}"/>
              </a:ext>
            </a:extLst>
          </p:cNvPr>
          <p:cNvSpPr>
            <a:spLocks noGrp="1"/>
          </p:cNvSpPr>
          <p:nvPr>
            <p:ph idx="1"/>
          </p:nvPr>
        </p:nvSpPr>
        <p:spPr/>
        <p:txBody>
          <a:bodyPr>
            <a:normAutofit/>
          </a:bodyPr>
          <a:lstStyle/>
          <a:p>
            <a:pPr marL="228600" indent="-228600">
              <a:buFont typeface="+mj-lt"/>
              <a:buAutoNum type="arabicPeriod"/>
            </a:pPr>
            <a:r>
              <a:rPr lang="en-US" sz="1200" dirty="0"/>
              <a:t>Our data was highly imbalanced with about 99% data belonging to class 0 and less than 1% data belonging to class 1. That's why we focused on the recall score to measure our model performance.</a:t>
            </a:r>
          </a:p>
          <a:p>
            <a:pPr marL="228600" indent="-228600">
              <a:buFont typeface="+mj-lt"/>
              <a:buAutoNum type="arabicPeriod"/>
            </a:pPr>
            <a:r>
              <a:rPr lang="en-US" sz="1200" dirty="0"/>
              <a:t>Models which performed really well were Logistic Regression with regularization, Decision Tree, Random Forest, Support Vector Classifier and the ensemble built consisting of above models.</a:t>
            </a:r>
          </a:p>
          <a:p>
            <a:pPr marL="228600" indent="-228600">
              <a:buFont typeface="+mj-lt"/>
              <a:buAutoNum type="arabicPeriod"/>
            </a:pPr>
            <a:r>
              <a:rPr lang="en-US" sz="1200" dirty="0"/>
              <a:t>Decision Trees model strangely gave 100% recall score, to which I'm more scared of rather happy. I'm glad the model was capable of predicting the asteroid class perfectly as the classification problem is a high risk one.</a:t>
            </a:r>
          </a:p>
          <a:p>
            <a:pPr marL="228600" indent="-228600">
              <a:buFont typeface="+mj-lt"/>
              <a:buAutoNum type="arabicPeriod"/>
            </a:pPr>
            <a:r>
              <a:rPr lang="en-US" sz="1200" dirty="0"/>
              <a:t>In our problem case, it is extremely important that we are able to predict </a:t>
            </a:r>
            <a:r>
              <a:rPr lang="en-US" sz="1200" i="1" dirty="0"/>
              <a:t>True Positives </a:t>
            </a:r>
            <a:r>
              <a:rPr lang="en-US" sz="1200" dirty="0"/>
              <a:t>and </a:t>
            </a:r>
            <a:r>
              <a:rPr lang="en-US" sz="1200" i="1" dirty="0"/>
              <a:t>False Negatives </a:t>
            </a:r>
            <a:r>
              <a:rPr lang="en-US" sz="1200" dirty="0"/>
              <a:t>to the best of our abilities as the problem is high risk and very costly. Hence, we might be comfortable with a few false positives but not a lot as it could still cost us.</a:t>
            </a:r>
          </a:p>
          <a:p>
            <a:pPr marL="228600" indent="-228600">
              <a:buFont typeface="+mj-lt"/>
              <a:buAutoNum type="arabicPeriod"/>
            </a:pPr>
            <a:r>
              <a:rPr lang="en-US" sz="1200" dirty="0"/>
              <a:t>Machine Learning is a very powerful tool.</a:t>
            </a:r>
          </a:p>
          <a:p>
            <a:pPr marL="228600" indent="-228600">
              <a:buFont typeface="+mj-lt"/>
              <a:buAutoNum type="arabicPeriod"/>
            </a:pPr>
            <a:endParaRPr lang="en-US" sz="1200" dirty="0"/>
          </a:p>
          <a:p>
            <a:pPr marL="0" indent="0">
              <a:buNone/>
            </a:pPr>
            <a:r>
              <a:rPr lang="en-US" sz="1200" dirty="0"/>
              <a:t>The only recommendation and future scope I have for this project is that the pickle objects of models trained available in my GitHub repo be utilized and further trained to capture more details like possible path of asteroid.</a:t>
            </a:r>
            <a:endParaRPr lang="en-IN" sz="1200" dirty="0"/>
          </a:p>
        </p:txBody>
      </p:sp>
    </p:spTree>
    <p:extLst>
      <p:ext uri="{BB962C8B-B14F-4D97-AF65-F5344CB8AC3E}">
        <p14:creationId xmlns:p14="http://schemas.microsoft.com/office/powerpoint/2010/main" val="4287887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AACCA-C3E2-85D3-10B2-F78D75CEB7C3}"/>
              </a:ext>
            </a:extLst>
          </p:cNvPr>
          <p:cNvSpPr>
            <a:spLocks noGrp="1"/>
          </p:cNvSpPr>
          <p:nvPr>
            <p:ph type="title"/>
          </p:nvPr>
        </p:nvSpPr>
        <p:spPr/>
        <p:txBody>
          <a:bodyPr>
            <a:noAutofit/>
          </a:bodyPr>
          <a:lstStyle/>
          <a:p>
            <a:r>
              <a:rPr lang="en-US" sz="3200" b="1" dirty="0"/>
              <a:t>Conclusion</a:t>
            </a:r>
            <a:endParaRPr lang="en-IN" sz="3200" b="1" dirty="0"/>
          </a:p>
        </p:txBody>
      </p:sp>
      <p:sp>
        <p:nvSpPr>
          <p:cNvPr id="3" name="Content Placeholder 2">
            <a:extLst>
              <a:ext uri="{FF2B5EF4-FFF2-40B4-BE49-F238E27FC236}">
                <a16:creationId xmlns:a16="http://schemas.microsoft.com/office/drawing/2014/main" id="{3248F692-8406-B994-DAD0-43A6A9B96135}"/>
              </a:ext>
            </a:extLst>
          </p:cNvPr>
          <p:cNvSpPr>
            <a:spLocks noGrp="1"/>
          </p:cNvSpPr>
          <p:nvPr>
            <p:ph idx="1"/>
          </p:nvPr>
        </p:nvSpPr>
        <p:spPr/>
        <p:txBody>
          <a:bodyPr>
            <a:normAutofit/>
          </a:bodyPr>
          <a:lstStyle/>
          <a:p>
            <a:r>
              <a:rPr lang="en-US" sz="1400" dirty="0"/>
              <a:t>My first choice of model for this particular classification task at hand would be the Decision Tree but a really close and almost tie would be the ensemble model because both these models give really good recall scores for class ‘Yes’. Also, ensemble classifier has the perfect balance between precision and recall as we can observe by looking at the precision-recall curve.</a:t>
            </a:r>
          </a:p>
          <a:p>
            <a:r>
              <a:rPr lang="en-US" sz="1400" dirty="0"/>
              <a:t>The best model according to the performance measured in terms of recall, was the Decision Tree classifier. This model gave amazing results while at the same time not consuming much time compared to SVC and KNN.</a:t>
            </a:r>
          </a:p>
          <a:p>
            <a:endParaRPr lang="en-IN" sz="1600" dirty="0"/>
          </a:p>
        </p:txBody>
      </p:sp>
    </p:spTree>
    <p:extLst>
      <p:ext uri="{BB962C8B-B14F-4D97-AF65-F5344CB8AC3E}">
        <p14:creationId xmlns:p14="http://schemas.microsoft.com/office/powerpoint/2010/main" val="585401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0F42B-C200-A0E7-2753-EE4CF9271045}"/>
              </a:ext>
            </a:extLst>
          </p:cNvPr>
          <p:cNvSpPr>
            <a:spLocks noGrp="1"/>
          </p:cNvSpPr>
          <p:nvPr>
            <p:ph type="title"/>
          </p:nvPr>
        </p:nvSpPr>
        <p:spPr>
          <a:xfrm>
            <a:off x="457200" y="702644"/>
            <a:ext cx="8229600" cy="644065"/>
          </a:xfrm>
        </p:spPr>
        <p:txBody>
          <a:bodyPr anchor="ctr">
            <a:normAutofit/>
          </a:bodyPr>
          <a:lstStyle/>
          <a:p>
            <a:pPr>
              <a:lnSpc>
                <a:spcPct val="90000"/>
              </a:lnSpc>
            </a:pPr>
            <a:r>
              <a:rPr lang="en-US" sz="3200" b="1" dirty="0"/>
              <a:t>Project Motivation and Intention</a:t>
            </a:r>
            <a:endParaRPr lang="en-IN" sz="3200" b="1" dirty="0"/>
          </a:p>
        </p:txBody>
      </p:sp>
      <p:sp>
        <p:nvSpPr>
          <p:cNvPr id="3" name="Content Placeholder 2">
            <a:extLst>
              <a:ext uri="{FF2B5EF4-FFF2-40B4-BE49-F238E27FC236}">
                <a16:creationId xmlns:a16="http://schemas.microsoft.com/office/drawing/2014/main" id="{A9FE4E34-3336-1EF4-DEA5-32F63C8346A1}"/>
              </a:ext>
            </a:extLst>
          </p:cNvPr>
          <p:cNvSpPr>
            <a:spLocks noGrp="1"/>
          </p:cNvSpPr>
          <p:nvPr>
            <p:ph sz="half" idx="1"/>
          </p:nvPr>
        </p:nvSpPr>
        <p:spPr>
          <a:xfrm>
            <a:off x="457200" y="1451426"/>
            <a:ext cx="4038600" cy="3173395"/>
          </a:xfrm>
        </p:spPr>
        <p:txBody>
          <a:bodyPr>
            <a:normAutofit/>
          </a:bodyPr>
          <a:lstStyle/>
          <a:p>
            <a:pPr>
              <a:lnSpc>
                <a:spcPct val="90000"/>
              </a:lnSpc>
            </a:pPr>
            <a:r>
              <a:rPr lang="en-US" sz="1500" dirty="0"/>
              <a:t>Ever since my childhood the topics of space and exploration always fascinated me as a child. Based on that soft spot I had for this topic, I wanted to utilize the concepts of Machine Learning I learnt during this course to come up with something useful in this field of space exploration. Apart from that I recently saw the movie ‘Don’t Look Up’ which motivated me even further, and I came up with the perfect topic which interested me, that is classifying asteroids if they are hazardous to us or not.</a:t>
            </a:r>
          </a:p>
          <a:p>
            <a:pPr>
              <a:lnSpc>
                <a:spcPct val="90000"/>
              </a:lnSpc>
            </a:pPr>
            <a:r>
              <a:rPr lang="en-US" sz="1500" dirty="0"/>
              <a:t>This project intends to classify asteroids as potentially hazardous or not.</a:t>
            </a:r>
            <a:endParaRPr lang="en-IN" sz="1500" dirty="0"/>
          </a:p>
        </p:txBody>
      </p:sp>
      <p:pic>
        <p:nvPicPr>
          <p:cNvPr id="4" name="Picture 3">
            <a:extLst>
              <a:ext uri="{FF2B5EF4-FFF2-40B4-BE49-F238E27FC236}">
                <a16:creationId xmlns:a16="http://schemas.microsoft.com/office/drawing/2014/main" id="{2F3BB6DD-1F93-30A2-5F08-CB3A05419AE1}"/>
              </a:ext>
            </a:extLst>
          </p:cNvPr>
          <p:cNvPicPr>
            <a:picLocks noChangeAspect="1"/>
          </p:cNvPicPr>
          <p:nvPr/>
        </p:nvPicPr>
        <p:blipFill rotWithShape="1">
          <a:blip r:embed="rId2"/>
          <a:srcRect t="10323" r="5" b="11104"/>
          <a:stretch/>
        </p:blipFill>
        <p:spPr>
          <a:xfrm>
            <a:off x="4648200" y="1451426"/>
            <a:ext cx="4038600" cy="3173395"/>
          </a:xfrm>
          <a:prstGeom prst="rect">
            <a:avLst/>
          </a:prstGeom>
          <a:noFill/>
        </p:spPr>
      </p:pic>
    </p:spTree>
    <p:extLst>
      <p:ext uri="{BB962C8B-B14F-4D97-AF65-F5344CB8AC3E}">
        <p14:creationId xmlns:p14="http://schemas.microsoft.com/office/powerpoint/2010/main" val="268790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07C0C-53C8-68C4-1CDE-085639D3DFB6}"/>
              </a:ext>
            </a:extLst>
          </p:cNvPr>
          <p:cNvSpPr>
            <a:spLocks noGrp="1"/>
          </p:cNvSpPr>
          <p:nvPr>
            <p:ph type="title"/>
          </p:nvPr>
        </p:nvSpPr>
        <p:spPr/>
        <p:txBody>
          <a:bodyPr>
            <a:noAutofit/>
          </a:bodyPr>
          <a:lstStyle/>
          <a:p>
            <a:r>
              <a:rPr lang="en-US" sz="3200" b="1" dirty="0"/>
              <a:t>Dataset Motivation</a:t>
            </a:r>
            <a:endParaRPr lang="en-IN" sz="3200" b="1" dirty="0"/>
          </a:p>
        </p:txBody>
      </p:sp>
      <p:sp>
        <p:nvSpPr>
          <p:cNvPr id="3" name="Content Placeholder 2">
            <a:extLst>
              <a:ext uri="{FF2B5EF4-FFF2-40B4-BE49-F238E27FC236}">
                <a16:creationId xmlns:a16="http://schemas.microsoft.com/office/drawing/2014/main" id="{8C2CFDC3-D2D1-ECD5-92FB-5A90F25DE841}"/>
              </a:ext>
            </a:extLst>
          </p:cNvPr>
          <p:cNvSpPr>
            <a:spLocks noGrp="1"/>
          </p:cNvSpPr>
          <p:nvPr>
            <p:ph idx="1"/>
          </p:nvPr>
        </p:nvSpPr>
        <p:spPr/>
        <p:txBody>
          <a:bodyPr>
            <a:normAutofit/>
          </a:bodyPr>
          <a:lstStyle/>
          <a:p>
            <a:r>
              <a:rPr lang="en-US" sz="1600" dirty="0"/>
              <a:t>The asteroid dataset which could be found here, </a:t>
            </a:r>
            <a:r>
              <a:rPr lang="en-US" sz="1200" dirty="0">
                <a:hlinkClick r:id="rId2"/>
              </a:rPr>
              <a:t>https://ssd.jpl.nasa.gov/tools/sbdb_query.html#!#results</a:t>
            </a:r>
            <a:r>
              <a:rPr lang="en-US" sz="1200" dirty="0"/>
              <a:t> </a:t>
            </a:r>
            <a:r>
              <a:rPr lang="en-US" sz="1600" dirty="0"/>
              <a:t>is taken from the NASA JPL database. This dataset is perfect as it has immense number of observations, features and a lot of categories on the basis of which I could personalize my dataset retrieval.</a:t>
            </a:r>
          </a:p>
          <a:p>
            <a:r>
              <a:rPr lang="en-US" sz="1600" dirty="0"/>
              <a:t>The proportion of numerical and categorical features is really good and most of all, the data being from NASA would be reliable.</a:t>
            </a:r>
          </a:p>
          <a:p>
            <a:r>
              <a:rPr lang="en-US" sz="1600" dirty="0"/>
              <a:t>I really felt something useful could be built using this dataset.</a:t>
            </a:r>
          </a:p>
          <a:p>
            <a:r>
              <a:rPr lang="en-US" sz="1600" dirty="0"/>
              <a:t>However, the dataset consists of 611,239 target ‘No’ labels and just 772 target ‘Yes’ labels.</a:t>
            </a:r>
            <a:endParaRPr lang="en-IN" sz="1600" dirty="0"/>
          </a:p>
        </p:txBody>
      </p:sp>
    </p:spTree>
    <p:extLst>
      <p:ext uri="{BB962C8B-B14F-4D97-AF65-F5344CB8AC3E}">
        <p14:creationId xmlns:p14="http://schemas.microsoft.com/office/powerpoint/2010/main" val="478257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E8292-97EE-EABC-2489-141BE007F217}"/>
              </a:ext>
            </a:extLst>
          </p:cNvPr>
          <p:cNvSpPr>
            <a:spLocks noGrp="1"/>
          </p:cNvSpPr>
          <p:nvPr>
            <p:ph type="title"/>
          </p:nvPr>
        </p:nvSpPr>
        <p:spPr/>
        <p:txBody>
          <a:bodyPr>
            <a:noAutofit/>
          </a:bodyPr>
          <a:lstStyle/>
          <a:p>
            <a:r>
              <a:rPr lang="en-US" sz="3200" b="1" dirty="0"/>
              <a:t>Contents of ML Part:</a:t>
            </a:r>
            <a:endParaRPr lang="en-IN" sz="3200" b="1" dirty="0"/>
          </a:p>
        </p:txBody>
      </p:sp>
      <p:sp>
        <p:nvSpPr>
          <p:cNvPr id="3" name="Content Placeholder 2">
            <a:extLst>
              <a:ext uri="{FF2B5EF4-FFF2-40B4-BE49-F238E27FC236}">
                <a16:creationId xmlns:a16="http://schemas.microsoft.com/office/drawing/2014/main" id="{EAFC209B-8C6C-E7F9-23A6-3AD2357793DD}"/>
              </a:ext>
            </a:extLst>
          </p:cNvPr>
          <p:cNvSpPr>
            <a:spLocks noGrp="1"/>
          </p:cNvSpPr>
          <p:nvPr>
            <p:ph idx="1"/>
          </p:nvPr>
        </p:nvSpPr>
        <p:spPr/>
        <p:txBody>
          <a:bodyPr>
            <a:normAutofit/>
          </a:bodyPr>
          <a:lstStyle/>
          <a:p>
            <a:r>
              <a:rPr lang="en-US" sz="1800" dirty="0"/>
              <a:t>Feature Engineering</a:t>
            </a:r>
          </a:p>
          <a:p>
            <a:r>
              <a:rPr lang="en-US" sz="1800" dirty="0"/>
              <a:t>The following models were built and evaluated:</a:t>
            </a:r>
          </a:p>
          <a:p>
            <a:pPr lvl="1"/>
            <a:r>
              <a:rPr lang="en-US" sz="1400" dirty="0"/>
              <a:t>Logistic Regression</a:t>
            </a:r>
          </a:p>
          <a:p>
            <a:pPr lvl="1"/>
            <a:r>
              <a:rPr lang="en-US" sz="1400" dirty="0"/>
              <a:t>Logistic Regression with Regularization</a:t>
            </a:r>
          </a:p>
          <a:p>
            <a:pPr lvl="1"/>
            <a:r>
              <a:rPr lang="en-US" sz="1400" dirty="0"/>
              <a:t>Decision Tree</a:t>
            </a:r>
          </a:p>
          <a:p>
            <a:pPr lvl="1"/>
            <a:r>
              <a:rPr lang="en-US" sz="1400" dirty="0"/>
              <a:t>Random Forest</a:t>
            </a:r>
          </a:p>
          <a:p>
            <a:pPr lvl="1"/>
            <a:r>
              <a:rPr lang="en-US" sz="1400" dirty="0"/>
              <a:t>Support Vector Classifier</a:t>
            </a:r>
          </a:p>
          <a:p>
            <a:pPr lvl="1"/>
            <a:r>
              <a:rPr lang="en-US" sz="1400" dirty="0"/>
              <a:t>KNN</a:t>
            </a:r>
          </a:p>
          <a:p>
            <a:pPr lvl="1"/>
            <a:r>
              <a:rPr lang="en-US" sz="1400" dirty="0"/>
              <a:t>Ensemble Model</a:t>
            </a:r>
            <a:endParaRPr lang="en-IN" sz="1400" dirty="0"/>
          </a:p>
        </p:txBody>
      </p:sp>
    </p:spTree>
    <p:extLst>
      <p:ext uri="{BB962C8B-B14F-4D97-AF65-F5344CB8AC3E}">
        <p14:creationId xmlns:p14="http://schemas.microsoft.com/office/powerpoint/2010/main" val="3272051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2EABF-C3CD-CCBD-7E73-D91BF185553D}"/>
              </a:ext>
            </a:extLst>
          </p:cNvPr>
          <p:cNvSpPr>
            <a:spLocks noGrp="1"/>
          </p:cNvSpPr>
          <p:nvPr>
            <p:ph type="title"/>
          </p:nvPr>
        </p:nvSpPr>
        <p:spPr/>
        <p:txBody>
          <a:bodyPr>
            <a:normAutofit/>
          </a:bodyPr>
          <a:lstStyle/>
          <a:p>
            <a:r>
              <a:rPr lang="en-US" sz="3200" b="1" dirty="0"/>
              <a:t>Feature Engineering</a:t>
            </a:r>
            <a:endParaRPr lang="en-IN" sz="3200" b="1" dirty="0"/>
          </a:p>
        </p:txBody>
      </p:sp>
      <p:sp>
        <p:nvSpPr>
          <p:cNvPr id="3" name="Content Placeholder 2">
            <a:extLst>
              <a:ext uri="{FF2B5EF4-FFF2-40B4-BE49-F238E27FC236}">
                <a16:creationId xmlns:a16="http://schemas.microsoft.com/office/drawing/2014/main" id="{7F5856E0-7D8C-0A6E-073B-1C032E934475}"/>
              </a:ext>
            </a:extLst>
          </p:cNvPr>
          <p:cNvSpPr>
            <a:spLocks noGrp="1"/>
          </p:cNvSpPr>
          <p:nvPr>
            <p:ph idx="1"/>
          </p:nvPr>
        </p:nvSpPr>
        <p:spPr>
          <a:xfrm>
            <a:off x="457200" y="1346709"/>
            <a:ext cx="8229600" cy="2984444"/>
          </a:xfrm>
        </p:spPr>
        <p:txBody>
          <a:bodyPr>
            <a:normAutofit/>
          </a:bodyPr>
          <a:lstStyle/>
          <a:p>
            <a:r>
              <a:rPr lang="en-US" sz="1400" dirty="0"/>
              <a:t>The most important aspect of feature engineering performed in this project was based on a report generated by Pandas Profiling. This library gives us a really helpful report consisting of what features will be good for building an ML model, what features may create a problem, what features are useless and so on. Features were dropped and a few features were created based on this report. </a:t>
            </a:r>
            <a:endParaRPr lang="en-IN" sz="1400" dirty="0"/>
          </a:p>
        </p:txBody>
      </p:sp>
      <p:pic>
        <p:nvPicPr>
          <p:cNvPr id="5" name="Picture 4" descr="Table&#10;&#10;Description automatically generated">
            <a:extLst>
              <a:ext uri="{FF2B5EF4-FFF2-40B4-BE49-F238E27FC236}">
                <a16:creationId xmlns:a16="http://schemas.microsoft.com/office/drawing/2014/main" id="{FA0C6EB7-547B-4ED9-97A6-1F9BC4192BDC}"/>
              </a:ext>
            </a:extLst>
          </p:cNvPr>
          <p:cNvPicPr>
            <a:picLocks noChangeAspect="1"/>
          </p:cNvPicPr>
          <p:nvPr/>
        </p:nvPicPr>
        <p:blipFill>
          <a:blip r:embed="rId2"/>
          <a:stretch>
            <a:fillRect/>
          </a:stretch>
        </p:blipFill>
        <p:spPr>
          <a:xfrm>
            <a:off x="1407879" y="2323254"/>
            <a:ext cx="3080360" cy="2575686"/>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1D97A2FA-BCBD-9E94-2202-376AAFDC0A85}"/>
              </a:ext>
            </a:extLst>
          </p:cNvPr>
          <p:cNvPicPr>
            <a:picLocks noChangeAspect="1"/>
          </p:cNvPicPr>
          <p:nvPr/>
        </p:nvPicPr>
        <p:blipFill>
          <a:blip r:embed="rId3"/>
          <a:stretch>
            <a:fillRect/>
          </a:stretch>
        </p:blipFill>
        <p:spPr>
          <a:xfrm>
            <a:off x="4883306" y="2322751"/>
            <a:ext cx="3080360" cy="2576189"/>
          </a:xfrm>
          <a:prstGeom prst="rect">
            <a:avLst/>
          </a:prstGeom>
        </p:spPr>
      </p:pic>
    </p:spTree>
    <p:extLst>
      <p:ext uri="{BB962C8B-B14F-4D97-AF65-F5344CB8AC3E}">
        <p14:creationId xmlns:p14="http://schemas.microsoft.com/office/powerpoint/2010/main" val="3650236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0E461-9E9D-8F1B-90CE-9AC19DC94176}"/>
              </a:ext>
            </a:extLst>
          </p:cNvPr>
          <p:cNvSpPr>
            <a:spLocks noGrp="1"/>
          </p:cNvSpPr>
          <p:nvPr>
            <p:ph type="title"/>
          </p:nvPr>
        </p:nvSpPr>
        <p:spPr/>
        <p:txBody>
          <a:bodyPr>
            <a:noAutofit/>
          </a:bodyPr>
          <a:lstStyle/>
          <a:p>
            <a:r>
              <a:rPr lang="en-US" sz="3200" b="1" dirty="0"/>
              <a:t>Logistic Regression</a:t>
            </a:r>
            <a:endParaRPr lang="en-IN" sz="3200" b="1" dirty="0"/>
          </a:p>
        </p:txBody>
      </p:sp>
      <p:sp>
        <p:nvSpPr>
          <p:cNvPr id="3" name="Content Placeholder 2">
            <a:extLst>
              <a:ext uri="{FF2B5EF4-FFF2-40B4-BE49-F238E27FC236}">
                <a16:creationId xmlns:a16="http://schemas.microsoft.com/office/drawing/2014/main" id="{533B618C-0B3C-75E7-ED6F-5A17F93CFA26}"/>
              </a:ext>
            </a:extLst>
          </p:cNvPr>
          <p:cNvSpPr>
            <a:spLocks noGrp="1"/>
          </p:cNvSpPr>
          <p:nvPr>
            <p:ph idx="1"/>
          </p:nvPr>
        </p:nvSpPr>
        <p:spPr/>
        <p:txBody>
          <a:bodyPr>
            <a:normAutofit/>
          </a:bodyPr>
          <a:lstStyle/>
          <a:p>
            <a:r>
              <a:rPr lang="en-US" sz="1400" dirty="0"/>
              <a:t>Logistic Regression gave us a really good baseline score to start working on. This model performed really well given the computation and time it consumed.</a:t>
            </a:r>
          </a:p>
          <a:p>
            <a:r>
              <a:rPr lang="en-US" sz="1400" dirty="0"/>
              <a:t>The model just took 43 seconds to train on 489,608 observations and gave us a minority class recall score of 87%.</a:t>
            </a:r>
            <a:endParaRPr lang="en-IN" sz="1400" dirty="0"/>
          </a:p>
        </p:txBody>
      </p:sp>
      <p:pic>
        <p:nvPicPr>
          <p:cNvPr id="5" name="Picture 4" descr="Graphical user interface, application, table&#10;&#10;Description automatically generated">
            <a:extLst>
              <a:ext uri="{FF2B5EF4-FFF2-40B4-BE49-F238E27FC236}">
                <a16:creationId xmlns:a16="http://schemas.microsoft.com/office/drawing/2014/main" id="{91FAA442-42ED-71D2-C1C8-9C9DB9EC2FB9}"/>
              </a:ext>
            </a:extLst>
          </p:cNvPr>
          <p:cNvPicPr>
            <a:picLocks noChangeAspect="1"/>
          </p:cNvPicPr>
          <p:nvPr/>
        </p:nvPicPr>
        <p:blipFill>
          <a:blip r:embed="rId2"/>
          <a:stretch>
            <a:fillRect/>
          </a:stretch>
        </p:blipFill>
        <p:spPr>
          <a:xfrm>
            <a:off x="5939021" y="3213926"/>
            <a:ext cx="2747779" cy="962356"/>
          </a:xfrm>
          <a:prstGeom prst="rect">
            <a:avLst/>
          </a:prstGeom>
        </p:spPr>
      </p:pic>
      <p:pic>
        <p:nvPicPr>
          <p:cNvPr id="7" name="Picture 6" descr="Chart&#10;&#10;Description automatically generated">
            <a:extLst>
              <a:ext uri="{FF2B5EF4-FFF2-40B4-BE49-F238E27FC236}">
                <a16:creationId xmlns:a16="http://schemas.microsoft.com/office/drawing/2014/main" id="{A661C302-3DD3-CB73-C0AD-A37D6F8FE845}"/>
              </a:ext>
            </a:extLst>
          </p:cNvPr>
          <p:cNvPicPr>
            <a:picLocks noChangeAspect="1"/>
          </p:cNvPicPr>
          <p:nvPr/>
        </p:nvPicPr>
        <p:blipFill>
          <a:blip r:embed="rId3"/>
          <a:stretch>
            <a:fillRect/>
          </a:stretch>
        </p:blipFill>
        <p:spPr>
          <a:xfrm>
            <a:off x="798298" y="2720423"/>
            <a:ext cx="2270483" cy="2137670"/>
          </a:xfrm>
          <a:prstGeom prst="rect">
            <a:avLst/>
          </a:prstGeom>
        </p:spPr>
      </p:pic>
      <p:pic>
        <p:nvPicPr>
          <p:cNvPr id="9" name="Picture 8" descr="Chart, line chart&#10;&#10;Description automatically generated">
            <a:extLst>
              <a:ext uri="{FF2B5EF4-FFF2-40B4-BE49-F238E27FC236}">
                <a16:creationId xmlns:a16="http://schemas.microsoft.com/office/drawing/2014/main" id="{229C6C9D-F321-2B7B-877C-52E49964054D}"/>
              </a:ext>
            </a:extLst>
          </p:cNvPr>
          <p:cNvPicPr>
            <a:picLocks noChangeAspect="1"/>
          </p:cNvPicPr>
          <p:nvPr/>
        </p:nvPicPr>
        <p:blipFill>
          <a:blip r:embed="rId4"/>
          <a:stretch>
            <a:fillRect/>
          </a:stretch>
        </p:blipFill>
        <p:spPr>
          <a:xfrm>
            <a:off x="3477862" y="2731334"/>
            <a:ext cx="2188276" cy="2126759"/>
          </a:xfrm>
          <a:prstGeom prst="rect">
            <a:avLst/>
          </a:prstGeom>
        </p:spPr>
      </p:pic>
    </p:spTree>
    <p:extLst>
      <p:ext uri="{BB962C8B-B14F-4D97-AF65-F5344CB8AC3E}">
        <p14:creationId xmlns:p14="http://schemas.microsoft.com/office/powerpoint/2010/main" val="2050006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ADE9D-BA5D-348C-98AD-FD0FFE5A5864}"/>
              </a:ext>
            </a:extLst>
          </p:cNvPr>
          <p:cNvSpPr>
            <a:spLocks noGrp="1"/>
          </p:cNvSpPr>
          <p:nvPr>
            <p:ph type="title"/>
          </p:nvPr>
        </p:nvSpPr>
        <p:spPr/>
        <p:txBody>
          <a:bodyPr>
            <a:noAutofit/>
          </a:bodyPr>
          <a:lstStyle/>
          <a:p>
            <a:r>
              <a:rPr lang="en-US" sz="3200" b="1" dirty="0"/>
              <a:t>Logistic Regression with Regularization</a:t>
            </a:r>
            <a:endParaRPr lang="en-IN" sz="3200" b="1" dirty="0"/>
          </a:p>
        </p:txBody>
      </p:sp>
      <p:sp>
        <p:nvSpPr>
          <p:cNvPr id="3" name="Content Placeholder 2">
            <a:extLst>
              <a:ext uri="{FF2B5EF4-FFF2-40B4-BE49-F238E27FC236}">
                <a16:creationId xmlns:a16="http://schemas.microsoft.com/office/drawing/2014/main" id="{D6997E2E-389E-A9C2-F41E-A1AE2BE09B63}"/>
              </a:ext>
            </a:extLst>
          </p:cNvPr>
          <p:cNvSpPr>
            <a:spLocks noGrp="1"/>
          </p:cNvSpPr>
          <p:nvPr>
            <p:ph idx="1"/>
          </p:nvPr>
        </p:nvSpPr>
        <p:spPr/>
        <p:txBody>
          <a:bodyPr>
            <a:normAutofit/>
          </a:bodyPr>
          <a:lstStyle/>
          <a:p>
            <a:r>
              <a:rPr lang="en-US" sz="1400" dirty="0"/>
              <a:t>On implementing Logistic Regression with L2 Regularization, the recall score of minority class bumped up to 95% with C=10 from 87% in normal logistic regression. So that means we are able to predict 95% of all potentially hazardous asteroids!</a:t>
            </a:r>
          </a:p>
          <a:p>
            <a:r>
              <a:rPr lang="en-US" sz="1400" dirty="0"/>
              <a:t>The model took about 18 minutes to train.</a:t>
            </a:r>
            <a:endParaRPr lang="en-IN" sz="1400" dirty="0"/>
          </a:p>
        </p:txBody>
      </p:sp>
      <p:pic>
        <p:nvPicPr>
          <p:cNvPr id="5" name="Picture 4" descr="Table&#10;&#10;Description automatically generated">
            <a:extLst>
              <a:ext uri="{FF2B5EF4-FFF2-40B4-BE49-F238E27FC236}">
                <a16:creationId xmlns:a16="http://schemas.microsoft.com/office/drawing/2014/main" id="{C9E3F1CF-A3C1-2A97-5523-7D9FE370F659}"/>
              </a:ext>
            </a:extLst>
          </p:cNvPr>
          <p:cNvPicPr>
            <a:picLocks noChangeAspect="1"/>
          </p:cNvPicPr>
          <p:nvPr/>
        </p:nvPicPr>
        <p:blipFill>
          <a:blip r:embed="rId2"/>
          <a:stretch>
            <a:fillRect/>
          </a:stretch>
        </p:blipFill>
        <p:spPr>
          <a:xfrm>
            <a:off x="6172550" y="3102401"/>
            <a:ext cx="2612089" cy="949301"/>
          </a:xfrm>
          <a:prstGeom prst="rect">
            <a:avLst/>
          </a:prstGeom>
        </p:spPr>
      </p:pic>
      <p:pic>
        <p:nvPicPr>
          <p:cNvPr id="7" name="Picture 6" descr="Chart&#10;&#10;Description automatically generated">
            <a:extLst>
              <a:ext uri="{FF2B5EF4-FFF2-40B4-BE49-F238E27FC236}">
                <a16:creationId xmlns:a16="http://schemas.microsoft.com/office/drawing/2014/main" id="{60BF805C-4527-FCE5-B149-47603E14EB41}"/>
              </a:ext>
            </a:extLst>
          </p:cNvPr>
          <p:cNvPicPr>
            <a:picLocks noChangeAspect="1"/>
          </p:cNvPicPr>
          <p:nvPr/>
        </p:nvPicPr>
        <p:blipFill>
          <a:blip r:embed="rId3"/>
          <a:stretch>
            <a:fillRect/>
          </a:stretch>
        </p:blipFill>
        <p:spPr>
          <a:xfrm>
            <a:off x="611331" y="2690572"/>
            <a:ext cx="2459936" cy="2309607"/>
          </a:xfrm>
          <a:prstGeom prst="rect">
            <a:avLst/>
          </a:prstGeom>
        </p:spPr>
      </p:pic>
      <p:pic>
        <p:nvPicPr>
          <p:cNvPr id="9" name="Picture 8" descr="Chart, line chart&#10;&#10;Description automatically generated">
            <a:extLst>
              <a:ext uri="{FF2B5EF4-FFF2-40B4-BE49-F238E27FC236}">
                <a16:creationId xmlns:a16="http://schemas.microsoft.com/office/drawing/2014/main" id="{D54EF27E-F723-ABCE-849B-288439E9810F}"/>
              </a:ext>
            </a:extLst>
          </p:cNvPr>
          <p:cNvPicPr>
            <a:picLocks noChangeAspect="1"/>
          </p:cNvPicPr>
          <p:nvPr/>
        </p:nvPicPr>
        <p:blipFill>
          <a:blip r:embed="rId4"/>
          <a:stretch>
            <a:fillRect/>
          </a:stretch>
        </p:blipFill>
        <p:spPr>
          <a:xfrm>
            <a:off x="3507981" y="2652458"/>
            <a:ext cx="2371052" cy="2294771"/>
          </a:xfrm>
          <a:prstGeom prst="rect">
            <a:avLst/>
          </a:prstGeom>
        </p:spPr>
      </p:pic>
    </p:spTree>
    <p:extLst>
      <p:ext uri="{BB962C8B-B14F-4D97-AF65-F5344CB8AC3E}">
        <p14:creationId xmlns:p14="http://schemas.microsoft.com/office/powerpoint/2010/main" val="1789699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CE132-7B91-1166-2898-29568CCECE09}"/>
              </a:ext>
            </a:extLst>
          </p:cNvPr>
          <p:cNvSpPr>
            <a:spLocks noGrp="1"/>
          </p:cNvSpPr>
          <p:nvPr>
            <p:ph type="title"/>
          </p:nvPr>
        </p:nvSpPr>
        <p:spPr/>
        <p:txBody>
          <a:bodyPr>
            <a:noAutofit/>
          </a:bodyPr>
          <a:lstStyle/>
          <a:p>
            <a:r>
              <a:rPr lang="en-US" sz="3200" b="1" dirty="0"/>
              <a:t>Decision Tree</a:t>
            </a:r>
            <a:endParaRPr lang="en-IN" sz="3200" b="1" dirty="0"/>
          </a:p>
        </p:txBody>
      </p:sp>
      <p:sp>
        <p:nvSpPr>
          <p:cNvPr id="3" name="Content Placeholder 2">
            <a:extLst>
              <a:ext uri="{FF2B5EF4-FFF2-40B4-BE49-F238E27FC236}">
                <a16:creationId xmlns:a16="http://schemas.microsoft.com/office/drawing/2014/main" id="{CF6472BB-EE02-4680-1B2E-B0B7A85449FC}"/>
              </a:ext>
            </a:extLst>
          </p:cNvPr>
          <p:cNvSpPr>
            <a:spLocks noGrp="1"/>
          </p:cNvSpPr>
          <p:nvPr>
            <p:ph idx="1"/>
          </p:nvPr>
        </p:nvSpPr>
        <p:spPr/>
        <p:txBody>
          <a:bodyPr>
            <a:normAutofit/>
          </a:bodyPr>
          <a:lstStyle/>
          <a:p>
            <a:r>
              <a:rPr lang="en-US" sz="1400" dirty="0"/>
              <a:t>The Decision Tree Classifier surprised me the most as it gave perfect (100%)  precision, recall and accuracy. There were zero false positive and false negatives, and every test observation was predicted perfectly.</a:t>
            </a:r>
          </a:p>
          <a:p>
            <a:r>
              <a:rPr lang="en-US" sz="1400" dirty="0"/>
              <a:t>This model took 25 minutes to train. The hyperparameters were chosen after monitoring model performance on previous training runs.</a:t>
            </a:r>
            <a:endParaRPr lang="en-IN" sz="1400" dirty="0"/>
          </a:p>
        </p:txBody>
      </p:sp>
      <p:pic>
        <p:nvPicPr>
          <p:cNvPr id="5" name="Picture 4" descr="Graphical user interface, text, application, table&#10;&#10;Description automatically generated">
            <a:extLst>
              <a:ext uri="{FF2B5EF4-FFF2-40B4-BE49-F238E27FC236}">
                <a16:creationId xmlns:a16="http://schemas.microsoft.com/office/drawing/2014/main" id="{0BD7F7EF-63C2-6AFF-DE12-50520F479F20}"/>
              </a:ext>
            </a:extLst>
          </p:cNvPr>
          <p:cNvPicPr>
            <a:picLocks noChangeAspect="1"/>
          </p:cNvPicPr>
          <p:nvPr/>
        </p:nvPicPr>
        <p:blipFill>
          <a:blip r:embed="rId2"/>
          <a:stretch>
            <a:fillRect/>
          </a:stretch>
        </p:blipFill>
        <p:spPr>
          <a:xfrm>
            <a:off x="5999296" y="3102401"/>
            <a:ext cx="2954726" cy="1023311"/>
          </a:xfrm>
          <a:prstGeom prst="rect">
            <a:avLst/>
          </a:prstGeom>
        </p:spPr>
      </p:pic>
      <p:pic>
        <p:nvPicPr>
          <p:cNvPr id="7" name="Picture 6" descr="Chart&#10;&#10;Description automatically generated">
            <a:extLst>
              <a:ext uri="{FF2B5EF4-FFF2-40B4-BE49-F238E27FC236}">
                <a16:creationId xmlns:a16="http://schemas.microsoft.com/office/drawing/2014/main" id="{2A33F09D-90AF-B4C3-54BE-41038DB1FCFB}"/>
              </a:ext>
            </a:extLst>
          </p:cNvPr>
          <p:cNvPicPr>
            <a:picLocks noChangeAspect="1"/>
          </p:cNvPicPr>
          <p:nvPr/>
        </p:nvPicPr>
        <p:blipFill>
          <a:blip r:embed="rId3"/>
          <a:stretch>
            <a:fillRect/>
          </a:stretch>
        </p:blipFill>
        <p:spPr>
          <a:xfrm>
            <a:off x="757553" y="2659438"/>
            <a:ext cx="2470695" cy="2377003"/>
          </a:xfrm>
          <a:prstGeom prst="rect">
            <a:avLst/>
          </a:prstGeom>
        </p:spPr>
      </p:pic>
      <p:pic>
        <p:nvPicPr>
          <p:cNvPr id="9" name="Picture 8" descr="Chart, histogram&#10;&#10;Description automatically generated">
            <a:extLst>
              <a:ext uri="{FF2B5EF4-FFF2-40B4-BE49-F238E27FC236}">
                <a16:creationId xmlns:a16="http://schemas.microsoft.com/office/drawing/2014/main" id="{DDA81E9E-B0FD-8B21-4B0C-787F437D68D5}"/>
              </a:ext>
            </a:extLst>
          </p:cNvPr>
          <p:cNvPicPr>
            <a:picLocks noChangeAspect="1"/>
          </p:cNvPicPr>
          <p:nvPr/>
        </p:nvPicPr>
        <p:blipFill>
          <a:blip r:embed="rId4"/>
          <a:stretch>
            <a:fillRect/>
          </a:stretch>
        </p:blipFill>
        <p:spPr>
          <a:xfrm>
            <a:off x="3528601" y="2730862"/>
            <a:ext cx="2327374" cy="2234154"/>
          </a:xfrm>
          <a:prstGeom prst="rect">
            <a:avLst/>
          </a:prstGeom>
        </p:spPr>
      </p:pic>
    </p:spTree>
    <p:extLst>
      <p:ext uri="{BB962C8B-B14F-4D97-AF65-F5344CB8AC3E}">
        <p14:creationId xmlns:p14="http://schemas.microsoft.com/office/powerpoint/2010/main" val="202730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0BE3E-C81C-9626-CD01-B3339E26E7C6}"/>
              </a:ext>
            </a:extLst>
          </p:cNvPr>
          <p:cNvSpPr>
            <a:spLocks noGrp="1"/>
          </p:cNvSpPr>
          <p:nvPr>
            <p:ph type="title"/>
          </p:nvPr>
        </p:nvSpPr>
        <p:spPr/>
        <p:txBody>
          <a:bodyPr>
            <a:noAutofit/>
          </a:bodyPr>
          <a:lstStyle/>
          <a:p>
            <a:r>
              <a:rPr lang="en-US" sz="3200" b="1" dirty="0"/>
              <a:t>Random Forest</a:t>
            </a:r>
            <a:endParaRPr lang="en-IN" sz="3200" b="1" dirty="0"/>
          </a:p>
        </p:txBody>
      </p:sp>
      <p:sp>
        <p:nvSpPr>
          <p:cNvPr id="3" name="Content Placeholder 2">
            <a:extLst>
              <a:ext uri="{FF2B5EF4-FFF2-40B4-BE49-F238E27FC236}">
                <a16:creationId xmlns:a16="http://schemas.microsoft.com/office/drawing/2014/main" id="{44E50740-2A6E-3AEC-3A97-5764AA497B95}"/>
              </a:ext>
            </a:extLst>
          </p:cNvPr>
          <p:cNvSpPr>
            <a:spLocks noGrp="1"/>
          </p:cNvSpPr>
          <p:nvPr>
            <p:ph idx="1"/>
          </p:nvPr>
        </p:nvSpPr>
        <p:spPr/>
        <p:txBody>
          <a:bodyPr>
            <a:normAutofit/>
          </a:bodyPr>
          <a:lstStyle/>
          <a:p>
            <a:r>
              <a:rPr lang="en-US" sz="1400" dirty="0"/>
              <a:t>Random Forest classification was then implemented which gave really similar results to the Logistic Regression with L2 Regularization model. I got 95% minority class recall score and 97% macro average recall score, and the training took only 10 minutes! The hyperparameters were chosen after monitoring model performance on previous training runs.</a:t>
            </a:r>
          </a:p>
        </p:txBody>
      </p:sp>
      <p:pic>
        <p:nvPicPr>
          <p:cNvPr id="5" name="Picture 4" descr="Table&#10;&#10;Description automatically generated with low confidence">
            <a:extLst>
              <a:ext uri="{FF2B5EF4-FFF2-40B4-BE49-F238E27FC236}">
                <a16:creationId xmlns:a16="http://schemas.microsoft.com/office/drawing/2014/main" id="{CF0D972A-5183-A2B6-7D97-283A642AAC69}"/>
              </a:ext>
            </a:extLst>
          </p:cNvPr>
          <p:cNvPicPr>
            <a:picLocks noChangeAspect="1"/>
          </p:cNvPicPr>
          <p:nvPr/>
        </p:nvPicPr>
        <p:blipFill>
          <a:blip r:embed="rId2"/>
          <a:stretch>
            <a:fillRect/>
          </a:stretch>
        </p:blipFill>
        <p:spPr>
          <a:xfrm>
            <a:off x="6173470" y="3044231"/>
            <a:ext cx="2796025" cy="936254"/>
          </a:xfrm>
          <a:prstGeom prst="rect">
            <a:avLst/>
          </a:prstGeom>
        </p:spPr>
      </p:pic>
      <p:pic>
        <p:nvPicPr>
          <p:cNvPr id="7" name="Picture 6" descr="Chart&#10;&#10;Description automatically generated">
            <a:extLst>
              <a:ext uri="{FF2B5EF4-FFF2-40B4-BE49-F238E27FC236}">
                <a16:creationId xmlns:a16="http://schemas.microsoft.com/office/drawing/2014/main" id="{4408D807-C695-D1FD-51A6-CAD6A3486C86}"/>
              </a:ext>
            </a:extLst>
          </p:cNvPr>
          <p:cNvPicPr>
            <a:picLocks noChangeAspect="1"/>
          </p:cNvPicPr>
          <p:nvPr/>
        </p:nvPicPr>
        <p:blipFill>
          <a:blip r:embed="rId3"/>
          <a:stretch>
            <a:fillRect/>
          </a:stretch>
        </p:blipFill>
        <p:spPr>
          <a:xfrm>
            <a:off x="690147" y="2618314"/>
            <a:ext cx="2519387" cy="2373236"/>
          </a:xfrm>
          <a:prstGeom prst="rect">
            <a:avLst/>
          </a:prstGeom>
        </p:spPr>
      </p:pic>
      <p:pic>
        <p:nvPicPr>
          <p:cNvPr id="9" name="Picture 8" descr="Graphical user interface, chart&#10;&#10;Description automatically generated">
            <a:extLst>
              <a:ext uri="{FF2B5EF4-FFF2-40B4-BE49-F238E27FC236}">
                <a16:creationId xmlns:a16="http://schemas.microsoft.com/office/drawing/2014/main" id="{DB3308E6-7687-0B2A-4472-C520B14C2AE6}"/>
              </a:ext>
            </a:extLst>
          </p:cNvPr>
          <p:cNvPicPr>
            <a:picLocks noChangeAspect="1"/>
          </p:cNvPicPr>
          <p:nvPr/>
        </p:nvPicPr>
        <p:blipFill>
          <a:blip r:embed="rId4"/>
          <a:stretch>
            <a:fillRect/>
          </a:stretch>
        </p:blipFill>
        <p:spPr>
          <a:xfrm>
            <a:off x="3481736" y="2618314"/>
            <a:ext cx="2471304" cy="2373236"/>
          </a:xfrm>
          <a:prstGeom prst="rect">
            <a:avLst/>
          </a:prstGeom>
        </p:spPr>
      </p:pic>
    </p:spTree>
    <p:extLst>
      <p:ext uri="{BB962C8B-B14F-4D97-AF65-F5344CB8AC3E}">
        <p14:creationId xmlns:p14="http://schemas.microsoft.com/office/powerpoint/2010/main" val="8237116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167</TotalTime>
  <Words>1126</Words>
  <Application>Microsoft Office PowerPoint</Application>
  <PresentationFormat>On-screen Show (16:9)</PresentationFormat>
  <Paragraphs>53</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602 Project: Potential Hazardous Asteroid Detection</vt:lpstr>
      <vt:lpstr>Project Motivation and Intention</vt:lpstr>
      <vt:lpstr>Dataset Motivation</vt:lpstr>
      <vt:lpstr>Contents of ML Part:</vt:lpstr>
      <vt:lpstr>Feature Engineering</vt:lpstr>
      <vt:lpstr>Logistic Regression</vt:lpstr>
      <vt:lpstr>Logistic Regression with Regularization</vt:lpstr>
      <vt:lpstr>Decision Tree</vt:lpstr>
      <vt:lpstr>Random Forest</vt:lpstr>
      <vt:lpstr>Support Vector Classifier</vt:lpstr>
      <vt:lpstr>KNN</vt:lpstr>
      <vt:lpstr>Ensemble</vt:lpstr>
      <vt:lpstr>Key Takeaways and Future Recommendations:</vt:lpstr>
      <vt:lpstr>Conclusion</vt:lpstr>
    </vt:vector>
  </TitlesOfParts>
  <Company>UMBC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Jim Lord</dc:creator>
  <cp:lastModifiedBy>Suhetu Ring</cp:lastModifiedBy>
  <cp:revision>16</cp:revision>
  <dcterms:created xsi:type="dcterms:W3CDTF">2019-02-27T15:38:32Z</dcterms:created>
  <dcterms:modified xsi:type="dcterms:W3CDTF">2022-05-11T07:10:00Z</dcterms:modified>
</cp:coreProperties>
</file>