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73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4" r:id="rId17"/>
    <p:sldId id="276" r:id="rId18"/>
    <p:sldId id="279" r:id="rId19"/>
    <p:sldId id="275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138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evaluating-recommender-systems-root-means-squared-error-or-mean-absolute-error-1744abc2beac#:%7E:text=Recommender%20System%20accuracy%20is%20popularly,scale%20as%20the%20original%20ratings" TargetMode="External"/><Relationship Id="rId3" Type="http://schemas.openxmlformats.org/officeDocument/2006/relationships/hyperlink" Target="https://www.mongodb.com/docs/spark-connector/master/python/read-from-mongodb/" TargetMode="External"/><Relationship Id="rId7" Type="http://schemas.openxmlformats.org/officeDocument/2006/relationships/hyperlink" Target="https://realpython.com/build-recommendation-engine-collaborative-filtering/" TargetMode="External"/><Relationship Id="rId2" Type="http://schemas.openxmlformats.org/officeDocument/2006/relationships/hyperlink" Target="https://medium.com/analytics-vidhya/how-to-upload-a-pandas-dataframe-to-mongodb-ffa18c0953c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building-a-recommendation-system-with-spark-ml-and-elasticsearch-abbd0fb59454" TargetMode="External"/><Relationship Id="rId5" Type="http://schemas.openxmlformats.org/officeDocument/2006/relationships/hyperlink" Target="https://spark.apache.org/docs/latest/mllib-collaborative-filtering.html#examples" TargetMode="External"/><Relationship Id="rId4" Type="http://schemas.openxmlformats.org/officeDocument/2006/relationships/hyperlink" Target="https://www.mongodb.com/docs/spark-connector/master/scala/datasets-and-sq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asserh/instacart-online-grocery-basket-analysi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45443"/>
            <a:ext cx="8858250" cy="740569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Online Grocery Shopping </a:t>
            </a:r>
            <a:r>
              <a:rPr lang="en-US" b="1" dirty="0"/>
              <a:t>A</a:t>
            </a:r>
            <a:r>
              <a:rPr lang="en-US" sz="4400" b="1" dirty="0"/>
              <a:t>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78906"/>
            <a:ext cx="6400800" cy="155019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 603 Final Project Report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Suhetu Ring (SS13214)</a:t>
            </a:r>
          </a:p>
          <a:p>
            <a:r>
              <a:rPr lang="en-US" sz="1700" dirty="0">
                <a:solidFill>
                  <a:schemeClr val="tx1"/>
                </a:solidFill>
              </a:rPr>
              <a:t>Mohan Brahma Harsha Vanga (HI77773)</a:t>
            </a:r>
          </a:p>
          <a:p>
            <a:r>
              <a:rPr lang="en-US" sz="1700" dirty="0">
                <a:solidFill>
                  <a:schemeClr val="tx1"/>
                </a:solidFill>
              </a:rPr>
              <a:t>Sravya Pamula (DP51938)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2F11-D77D-FF33-3FD5-7763A7D1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6E7C-5CFE-BBD8-0DF8-389FBF44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5894"/>
            <a:ext cx="8229600" cy="315872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Data is stored in a spark data frame named </a:t>
            </a:r>
            <a:r>
              <a:rPr lang="en-US" sz="1600" b="1" dirty="0"/>
              <a:t>groceries</a:t>
            </a:r>
            <a:r>
              <a:rPr lang="en-US" sz="1600" dirty="0"/>
              <a:t>. Spark data frame commands are used to perform analysis. Some trends of customer purchase behavior are identified.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Which day of the week most orders are placed? </a:t>
            </a:r>
            <a:r>
              <a:rPr lang="en-US" sz="1600" dirty="0"/>
              <a:t>Sunday seems to be the day most orders are placed.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7ABD8E1-EF0B-2CAF-7CC6-00DEA276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4" y="2571750"/>
            <a:ext cx="3567818" cy="25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9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BBB4AD0-0669-6F85-E467-70E056FA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367" y="2864462"/>
            <a:ext cx="1937657" cy="22155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2F44-56AF-6B5E-7348-5BE1C1A32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7715" y="943429"/>
            <a:ext cx="3759199" cy="413657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Which hour of the day seems to be most busy?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 </a:t>
            </a:r>
            <a:r>
              <a:rPr lang="en-US" sz="1600" dirty="0"/>
              <a:t>As expected, the number of orders increases during the day and most orders are placed around 10 am.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Which hour of the day the different departments are busy?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Departments such as bakery, breakfast, dairy eggs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and produce are most busy at 10 am.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This can help the business stock up and place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more staff during these hours in the respective departments.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D6DDFA4-D291-9E05-641C-CD3B9990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81" y="636009"/>
            <a:ext cx="3432062" cy="21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6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2D3B-FD94-46E0-151E-3BEE49B9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8663"/>
            <a:ext cx="4050506" cy="3865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What is the frequency of customer orders? </a:t>
            </a:r>
          </a:p>
          <a:p>
            <a:pPr marL="0" indent="0">
              <a:buNone/>
            </a:pPr>
            <a:r>
              <a:rPr lang="en-US" sz="1600" dirty="0"/>
              <a:t>Most people ordered 7 and 30 days prior.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Which products have more priority for the customers?  </a:t>
            </a:r>
          </a:p>
          <a:p>
            <a:pPr marL="0" indent="0">
              <a:buNone/>
            </a:pPr>
            <a:r>
              <a:rPr lang="en-US" sz="1600" dirty="0"/>
              <a:t>The produce department is the most ordered. The next most ordered is the dairy-eggs department.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9D69C2D-F066-A37C-132D-8E0CE4EC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13" y="624114"/>
            <a:ext cx="3438673" cy="209403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1FB6E62-0199-DE05-2887-0E21EED35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832" y="2718150"/>
            <a:ext cx="3403454" cy="24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1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DB1D-6E86-539F-02B3-10C2E577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Recommender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D7BB-A131-62D5-E689-BCAB36D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3795"/>
            <a:ext cx="4492171" cy="3247914"/>
          </a:xfrm>
        </p:spPr>
        <p:txBody>
          <a:bodyPr>
            <a:normAutofit/>
          </a:bodyPr>
          <a:lstStyle/>
          <a:p>
            <a:r>
              <a:rPr lang="en-US" sz="2000" dirty="0"/>
              <a:t>Generate user ratings for products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600" dirty="0"/>
              <a:t>Groupby user ID and product ID </a:t>
            </a:r>
          </a:p>
          <a:p>
            <a:pPr lvl="1"/>
            <a:r>
              <a:rPr lang="en-US" sz="1600" dirty="0"/>
              <a:t>Count the rows to get the number of times a product was ordered by the user</a:t>
            </a:r>
          </a:p>
          <a:p>
            <a:pPr lvl="1"/>
            <a:r>
              <a:rPr lang="en-US" sz="1600" dirty="0"/>
              <a:t>This count gives the importance of a product for a user, thereby corresponds to user ratings. </a:t>
            </a:r>
          </a:p>
          <a:p>
            <a:pPr lvl="1"/>
            <a:r>
              <a:rPr lang="en-US" sz="1600" dirty="0"/>
              <a:t>Scale this count to a range of 0 to 5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03378C-001D-C3C7-88CE-08665654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98" y="1492708"/>
            <a:ext cx="1607531" cy="2798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0573C-017E-6E32-5725-07D051C2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29" y="2163974"/>
            <a:ext cx="2354048" cy="15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0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224E-08B9-A4B8-267B-F0B08CD2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9" y="992982"/>
            <a:ext cx="3843338" cy="3851673"/>
          </a:xfrm>
        </p:spPr>
        <p:txBody>
          <a:bodyPr>
            <a:normAutofit/>
          </a:bodyPr>
          <a:lstStyle/>
          <a:p>
            <a:r>
              <a:rPr lang="en-US" sz="2000" dirty="0"/>
              <a:t>Collaborative filtering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</a:rPr>
              <a:t>Here we will be using the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Alternating </a:t>
            </a:r>
            <a:r>
              <a:rPr lang="en-US" sz="1600" b="1" dirty="0">
                <a:solidFill>
                  <a:srgbClr val="000000"/>
                </a:solidFill>
              </a:rPr>
              <a:t>L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east </a:t>
            </a:r>
            <a:r>
              <a:rPr lang="en-US" sz="1600" b="1" dirty="0">
                <a:solidFill>
                  <a:srgbClr val="000000"/>
                </a:solidFill>
              </a:rPr>
              <a:t>S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quares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method provided by Spark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MLlib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to get product recommendations. </a:t>
            </a:r>
          </a:p>
          <a:p>
            <a:pPr marL="457200" lvl="1" indent="0">
              <a:buNone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</a:rPr>
              <a:t>Given a user U, similar users are found based on the given ratings. Using the ratings for an item I by these similar users, rating for the item I that user U might give is predicted. These predicted ratings are used to give recommendations.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BD6291C-61F0-E050-749B-5D287945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08" y="2044783"/>
            <a:ext cx="3089613" cy="2924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0F779F-2ADB-232D-CF52-77D2E166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67" y="833692"/>
            <a:ext cx="5074571" cy="12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888-27AE-CC8F-FA24-5C62A707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Evaluating the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14A7-839C-F936-27FD-B9C862DC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Root mean squared error (RMSE) was used as the evaluation metric to evaluate model performance as shown below. We got a RMSE score of ~1.49. This score can range from 0 to infinity and lower the RMSE score, the better the model. Hence, we believe that our model is performing well.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4C34EE-5A92-BBE1-2ACE-0EA3E7CB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54" y="2790977"/>
            <a:ext cx="5410939" cy="18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9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4994-130B-71DD-97D0-832690AA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Interpretable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8C72-0C1C-7B3A-E303-A704E649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Defined a function that gives top 10 product recommendations for  given user interactively.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CB542-4CBB-6966-01D2-2C3D5C70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98" y="2012943"/>
            <a:ext cx="7050113" cy="28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0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576F-420B-05B5-6CF2-B8FBA3BA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4943"/>
            <a:ext cx="8229600" cy="64406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 Working with Tableau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6B34634-EC27-4A74-DE6D-50BA4579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84" y="1204797"/>
            <a:ext cx="6882431" cy="36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2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ECE2-9CE4-2B3C-A599-CB40834F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/>
              <a:t>Tableau Dashboard</a:t>
            </a:r>
            <a:endParaRPr lang="en-IN" sz="2800" b="1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995B4B6-93D7-44D2-8F0E-C3033EB3E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5" y="1346709"/>
            <a:ext cx="7130142" cy="35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8029-7E4E-3986-AB9F-851EE120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FCAE-746E-5857-EDE9-C770A395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1520"/>
            <a:ext cx="8229600" cy="298444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Consumer trends were identified by performing EDA on the data using </a:t>
            </a:r>
            <a:r>
              <a:rPr lang="en-US" sz="1600" dirty="0" err="1"/>
              <a:t>PySpark</a:t>
            </a:r>
            <a:r>
              <a:rPr lang="en-US" sz="1600" dirty="0"/>
              <a:t> and </a:t>
            </a:r>
            <a:r>
              <a:rPr lang="en-US" sz="1600" dirty="0" err="1"/>
              <a:t>SparkSQL</a:t>
            </a:r>
            <a:endParaRPr lang="en-US" sz="1600" dirty="0"/>
          </a:p>
          <a:p>
            <a:r>
              <a:rPr lang="en-US" sz="1600" dirty="0"/>
              <a:t>A rating system was developed to generate user ratings for the available products</a:t>
            </a:r>
          </a:p>
          <a:p>
            <a:r>
              <a:rPr lang="en-US" sz="1600" dirty="0"/>
              <a:t>Based on these ratings, a recommender system was built using the Collaborative filtering method in Spark </a:t>
            </a:r>
            <a:r>
              <a:rPr lang="en-US" sz="1600" dirty="0" err="1"/>
              <a:t>MLlib</a:t>
            </a:r>
            <a:endParaRPr lang="en-US" sz="1600" dirty="0"/>
          </a:p>
          <a:p>
            <a:r>
              <a:rPr lang="en-US" sz="1600" dirty="0"/>
              <a:t>A dashboard of consumer trends was built on Tableau</a:t>
            </a:r>
          </a:p>
          <a:p>
            <a:r>
              <a:rPr lang="en-US" sz="1600" b="1" dirty="0"/>
              <a:t>Following are the tools and technologies we learnt through this project:</a:t>
            </a:r>
          </a:p>
          <a:p>
            <a:pPr lvl="1"/>
            <a:r>
              <a:rPr lang="en-US" sz="1200" dirty="0"/>
              <a:t>Importing and storing data on MongoDB</a:t>
            </a:r>
          </a:p>
          <a:p>
            <a:pPr lvl="1"/>
            <a:r>
              <a:rPr lang="en-US" sz="1200" dirty="0"/>
              <a:t>Connecting MongoDB with Spark</a:t>
            </a:r>
          </a:p>
          <a:p>
            <a:pPr lvl="1"/>
            <a:r>
              <a:rPr lang="en-US" sz="1200" dirty="0"/>
              <a:t>Using </a:t>
            </a:r>
            <a:r>
              <a:rPr lang="en-US" sz="1200" dirty="0" err="1"/>
              <a:t>PySpark</a:t>
            </a:r>
            <a:r>
              <a:rPr lang="en-US" sz="1200" dirty="0"/>
              <a:t> and </a:t>
            </a:r>
            <a:r>
              <a:rPr lang="en-US" sz="1200" dirty="0" err="1"/>
              <a:t>SparkSQL</a:t>
            </a:r>
            <a:r>
              <a:rPr lang="en-US" sz="1200" dirty="0"/>
              <a:t> for data analysis</a:t>
            </a:r>
          </a:p>
          <a:p>
            <a:pPr lvl="1"/>
            <a:r>
              <a:rPr lang="en-US" sz="1200" dirty="0"/>
              <a:t>Using Spark </a:t>
            </a:r>
            <a:r>
              <a:rPr lang="en-US" sz="1200" dirty="0" err="1"/>
              <a:t>MLlib</a:t>
            </a:r>
            <a:r>
              <a:rPr lang="en-US" sz="1200" dirty="0"/>
              <a:t> for performing Machine Learning on Big Data</a:t>
            </a:r>
          </a:p>
          <a:p>
            <a:pPr lvl="1"/>
            <a:r>
              <a:rPr lang="en-US" sz="1200" dirty="0"/>
              <a:t>Building a recommender system</a:t>
            </a:r>
          </a:p>
          <a:p>
            <a:pPr lvl="1"/>
            <a:r>
              <a:rPr lang="en-US" sz="1200" dirty="0"/>
              <a:t>Using Tableau for data visualization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152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00CF-9D14-402F-BBA1-C1B7914E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3365-5B26-4554-937E-8278D7F9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9544"/>
            <a:ext cx="8229600" cy="2984444"/>
          </a:xfrm>
        </p:spPr>
        <p:txBody>
          <a:bodyPr>
            <a:normAutofit/>
          </a:bodyPr>
          <a:lstStyle/>
          <a:p>
            <a:r>
              <a:rPr lang="en-US" sz="1600" dirty="0"/>
              <a:t>Huge demand and potential for online ecommerce. Companies have been leveraging data analysis to understand customer behavior, market trends, and machine learning for product recommendations. </a:t>
            </a:r>
          </a:p>
          <a:p>
            <a:r>
              <a:rPr lang="en-US" sz="1600" dirty="0"/>
              <a:t>In this project, we analyzed online grocery shopping data to gain insights about customer purchase and market trends. </a:t>
            </a:r>
          </a:p>
          <a:p>
            <a:r>
              <a:rPr lang="en-US" sz="1600" dirty="0"/>
              <a:t>Further we built a product recommender system that recommends products for a given user based on the available order history and similar user ratings.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8221B-D456-4E2D-B149-19D4F2CE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6" y="3354927"/>
            <a:ext cx="3205162" cy="16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7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AF6F-8825-1590-CDD0-B1AE5385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/>
              <a:t>References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E4C-A7C9-5A80-FD2A-0C730E4D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</a:rPr>
              <a:t>S. (2021, December 13). </a:t>
            </a:r>
            <a:r>
              <a:rPr lang="en-IN" sz="1800" i="1" dirty="0">
                <a:effectLst/>
                <a:latin typeface="Times New Roman" panose="02020603050405020304" pitchFamily="18" charset="0"/>
              </a:rPr>
              <a:t>Upload a Pandas </a:t>
            </a:r>
            <a:r>
              <a:rPr lang="en-IN" sz="1800" i="1" dirty="0" err="1">
                <a:effectLst/>
                <a:latin typeface="Times New Roman" panose="02020603050405020304" pitchFamily="18" charset="0"/>
              </a:rPr>
              <a:t>DataFrame</a:t>
            </a:r>
            <a:r>
              <a:rPr lang="en-IN" sz="1800" i="1" dirty="0">
                <a:effectLst/>
                <a:latin typeface="Times New Roman" panose="02020603050405020304" pitchFamily="18" charset="0"/>
              </a:rPr>
              <a:t> to MongoDB - Analytics Vidhya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. Medium. </a:t>
            </a:r>
            <a:r>
              <a:rPr lang="en-IN" sz="1800" dirty="0">
                <a:effectLst/>
                <a:latin typeface="Times New Roman" panose="02020603050405020304" pitchFamily="18" charset="0"/>
                <a:hlinkClick r:id="rId2"/>
              </a:rPr>
              <a:t>https://medium.com/analytics-vidhya/how-to-upload-a-pandas-dataframe-to-mongodb-ffa18c0953c1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</a:rPr>
              <a:t>Read from MongoDB — MongoDB Spark Connector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(2022). MongoDB.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https://www.mongodb.com/docs/spark-connector/master/python/read-from-mongodb/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</a:rPr>
              <a:t>Datasets and SQL — MongoDB Spark Connector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(2022). MongoDB.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4"/>
              </a:rPr>
              <a:t>https://www.mongodb.com/docs/spark-connector/master/scala/datasets-and-sql/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IN" sz="1800" i="1" dirty="0">
                <a:effectLst/>
                <a:latin typeface="Times New Roman" panose="02020603050405020304" pitchFamily="18" charset="0"/>
              </a:rPr>
              <a:t>Collaborative Filtering - RDD-based API - Spark 3.2.1 Documentation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. (2022). Apache. </a:t>
            </a:r>
            <a:r>
              <a:rPr lang="en-IN" sz="1800" dirty="0">
                <a:effectLst/>
                <a:latin typeface="Times New Roman" panose="02020603050405020304" pitchFamily="18" charset="0"/>
                <a:hlinkClick r:id="rId5"/>
              </a:rPr>
              <a:t>https://spark.apache.org/docs/latest/mllib-collaborative-filtering.html#examples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Abraham, L. (2021, December 15).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Building a Recommendation System with Spark ML and Elasticsearch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Medium.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6"/>
              </a:rPr>
              <a:t>https://towardsdatascience.com/building-a-recommendation-system-with-spark-ml-and-elasticsearch-abbd0fb59454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Real Python. (2021, June 5).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Build a Recommendation Engine With Collaborative Filtering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7"/>
              </a:rPr>
              <a:t>https://realpython.com/build-recommendation-engine-collaborative-filtering/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</a:rPr>
              <a:t>Rackaitis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T. (2021, December 22).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Evaluating Recommender Systems: Root Means Squared Error or Mean Absolute Error?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Medium.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8"/>
              </a:rPr>
              <a:t>https://towardsdatascience.com/evaluating-recommender-systems-root-means-squared-error-or-mean-absolute-error-1744abc2beac#:%7E:text=Recommender%20System%20accuracy%20is%20popularly,scale%20as%20the%20original%20ratings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96C0-4A9F-4C64-A06C-57D08E31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F22D-924B-4CBF-9E89-6C4B899F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3269002"/>
          </a:xfrm>
        </p:spPr>
        <p:txBody>
          <a:bodyPr>
            <a:normAutofit/>
          </a:bodyPr>
          <a:lstStyle/>
          <a:p>
            <a:r>
              <a:rPr lang="en-US" sz="1600" dirty="0"/>
              <a:t>An online grocery shopping dataset is taken from Kaggle for the project.  This can be found at: </a:t>
            </a:r>
            <a:r>
              <a:rPr lang="en-US" sz="1600" dirty="0">
                <a:hlinkClick r:id="rId2"/>
              </a:rPr>
              <a:t>https://www.kaggle.com/yasserh/instacart-online-grocery-basket-analysis-dataset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dataset consists of 5 CSV files, each file describing a different aspect of the data including aisles, departments, orders, products and order behavior.</a:t>
            </a:r>
          </a:p>
          <a:p>
            <a:endParaRPr lang="en-US" sz="1600" dirty="0"/>
          </a:p>
          <a:p>
            <a:r>
              <a:rPr lang="en-US" sz="1600" dirty="0"/>
              <a:t>Size of the dataset is 1.28 GB with around 3.4 Million user transactions recorded. However, after merging the data files in Spark, the size of the dataframe is 3.6+ GB.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995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6617-9E4A-412E-A77A-26E1391C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59" y="679121"/>
            <a:ext cx="3008313" cy="2310821"/>
          </a:xfrm>
        </p:spPr>
        <p:txBody>
          <a:bodyPr anchor="b">
            <a:normAutofit/>
          </a:bodyPr>
          <a:lstStyle/>
          <a:p>
            <a:r>
              <a:rPr lang="en-US" sz="2800" dirty="0"/>
              <a:t>BIG</a:t>
            </a:r>
            <a:r>
              <a:rPr lang="en-US" dirty="0"/>
              <a:t> Data Architectural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B4806B7-CB90-48F8-96F7-E5C3809C4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749" y="838778"/>
            <a:ext cx="2576439" cy="3994479"/>
          </a:xfrm>
          <a:noFill/>
        </p:spPr>
      </p:pic>
    </p:spTree>
    <p:extLst>
      <p:ext uri="{BB962C8B-B14F-4D97-AF65-F5344CB8AC3E}">
        <p14:creationId xmlns:p14="http://schemas.microsoft.com/office/powerpoint/2010/main" val="203531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425F-D8C2-4E35-963E-FF21CE64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Technical Tools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ADEC-1249-464E-947E-1C625E32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MongoDB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Apache Spark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C6DBF-176D-433D-84C6-0506797D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65" y="1610179"/>
            <a:ext cx="2296470" cy="765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5BA74-44C1-4BEF-901F-F9220374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11" y="1610179"/>
            <a:ext cx="2835243" cy="765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1B498-C617-4D98-A2B5-EDD825AF2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623" y="2767832"/>
            <a:ext cx="2020754" cy="104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37B78-D3D0-49AD-ACDF-5FD4F4E3A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703" y="2523976"/>
            <a:ext cx="1649778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8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9D95-FD67-4E99-ADB5-CE0F317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Implemented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B612-CA91-4511-ACAF-31386D1E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Import CSV files to MongoDB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Import data from MongoDB to Spark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Perform Exploratory Data Analysis (Last stage mentioned in the Progress Report)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Build a Recommender System based on the user purchase history and similar user ratings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Create visualizations using Tableau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*All the tasks mentioned above are implemented and there are no tasks left according to the proposal and the progress report that are yet to be implemented.* 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429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DD3B-6819-0D1B-5C1E-C38C18B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Importing data to MongoDB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1BAE-6627-2B85-95BA-A60F3599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Data in the form of 5 CSV files are imported to MongoDB using </a:t>
            </a:r>
            <a:r>
              <a:rPr lang="en-US" sz="1600" dirty="0" err="1"/>
              <a:t>Pymongo</a:t>
            </a:r>
            <a:r>
              <a:rPr lang="en-US" sz="1600" dirty="0"/>
              <a:t> library.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8868F0D-1EAA-747E-F13E-4528AFC8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1" y="2169923"/>
            <a:ext cx="3948936" cy="124484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3CF2B9C-CD04-2A2E-D187-2502471A5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899" y="2026075"/>
            <a:ext cx="3291285" cy="29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9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BAED-23AA-84EE-C0A3-0BB49D75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Database in MongoDB</a:t>
            </a:r>
          </a:p>
        </p:txBody>
      </p:sp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1F7009E4-AF93-7020-108B-F99BD45CE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47" y="1346709"/>
            <a:ext cx="5455151" cy="36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7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C398-BF34-82D1-1941-754DAEE9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dirty="0"/>
            </a:br>
            <a:r>
              <a:rPr lang="en-US" sz="3100" b="1" dirty="0"/>
              <a:t>Import data from MongoDB to Spark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F86E1A-4033-5553-6DB1-1FBC9061F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38" y="1421960"/>
            <a:ext cx="6372666" cy="3252093"/>
          </a:xfrm>
        </p:spPr>
      </p:pic>
    </p:spTree>
    <p:extLst>
      <p:ext uri="{BB962C8B-B14F-4D97-AF65-F5344CB8AC3E}">
        <p14:creationId xmlns:p14="http://schemas.microsoft.com/office/powerpoint/2010/main" val="346372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1044</Words>
  <Application>Microsoft Office PowerPoint</Application>
  <PresentationFormat>On-screen Show (16:9)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Online Grocery Shopping Analysis</vt:lpstr>
      <vt:lpstr>Project Description</vt:lpstr>
      <vt:lpstr>Data Source</vt:lpstr>
      <vt:lpstr>BIG Data Architectural Diagram</vt:lpstr>
      <vt:lpstr>Technical Tools Used </vt:lpstr>
      <vt:lpstr>Implemented Steps</vt:lpstr>
      <vt:lpstr>Importing data to MongoDB</vt:lpstr>
      <vt:lpstr>Database in MongoDB</vt:lpstr>
      <vt:lpstr> Import data from MongoDB to Spark </vt:lpstr>
      <vt:lpstr>Exploratory Data Analysis</vt:lpstr>
      <vt:lpstr>PowerPoint Presentation</vt:lpstr>
      <vt:lpstr>PowerPoint Presentation</vt:lpstr>
      <vt:lpstr>Recommender System </vt:lpstr>
      <vt:lpstr>PowerPoint Presentation</vt:lpstr>
      <vt:lpstr>Evaluating the Recommender System</vt:lpstr>
      <vt:lpstr>Interpretable results</vt:lpstr>
      <vt:lpstr> Working with Tableau</vt:lpstr>
      <vt:lpstr>Tableau Dashboard</vt:lpstr>
      <vt:lpstr>Conclusion</vt:lpstr>
      <vt:lpstr>References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Suhetu Ring</cp:lastModifiedBy>
  <cp:revision>76</cp:revision>
  <dcterms:created xsi:type="dcterms:W3CDTF">2019-02-27T15:38:32Z</dcterms:created>
  <dcterms:modified xsi:type="dcterms:W3CDTF">2022-05-16T02:13:13Z</dcterms:modified>
</cp:coreProperties>
</file>