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95" r:id="rId3"/>
    <p:sldId id="258" r:id="rId4"/>
    <p:sldId id="259" r:id="rId5"/>
    <p:sldId id="260" r:id="rId6"/>
    <p:sldId id="261" r:id="rId7"/>
    <p:sldId id="262" r:id="rId8"/>
    <p:sldId id="263" r:id="rId9"/>
    <p:sldId id="286" r:id="rId10"/>
    <p:sldId id="265" r:id="rId11"/>
    <p:sldId id="266" r:id="rId12"/>
    <p:sldId id="267" r:id="rId13"/>
    <p:sldId id="268" r:id="rId14"/>
    <p:sldId id="287" r:id="rId15"/>
    <p:sldId id="272" r:id="rId16"/>
    <p:sldId id="288" r:id="rId17"/>
    <p:sldId id="271" r:id="rId18"/>
    <p:sldId id="269" r:id="rId19"/>
    <p:sldId id="289" r:id="rId20"/>
    <p:sldId id="290" r:id="rId21"/>
    <p:sldId id="291" r:id="rId22"/>
    <p:sldId id="273" r:id="rId23"/>
    <p:sldId id="292" r:id="rId24"/>
    <p:sldId id="274" r:id="rId25"/>
    <p:sldId id="275" r:id="rId26"/>
    <p:sldId id="276" r:id="rId27"/>
    <p:sldId id="293" r:id="rId28"/>
    <p:sldId id="277" r:id="rId29"/>
    <p:sldId id="278" r:id="rId30"/>
    <p:sldId id="279" r:id="rId31"/>
    <p:sldId id="280" r:id="rId32"/>
    <p:sldId id="281" r:id="rId33"/>
    <p:sldId id="282" r:id="rId34"/>
    <p:sldId id="284" r:id="rId35"/>
    <p:sldId id="294"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4A1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66" d="100"/>
          <a:sy n="66" d="100"/>
        </p:scale>
        <p:origin x="-81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HP\Desktop\DataScience-Internshala\data-1686519349014-1.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P\Desktop\DataScience-Internshala\data-1686594600617.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P\Desktop\DataScience-Internshala\data-1686595663168-7.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P\Desktop\DataScience-Internshala\data-1686519621698-4.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P\Desktop\DataScience-Internshala\data-1686596585618-9.csv" TargetMode="Externa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7.xml.rels><?xml version="1.0" encoding="UTF-8" standalone="yes"?>
<Relationships xmlns="http://schemas.openxmlformats.org/package/2006/relationships"><Relationship Id="rId1" Type="http://schemas.openxmlformats.org/officeDocument/2006/relationships/oleObject" Target="file:///C:\Users\HP\Desktop\DataScience-Internshala\data-1686591916796-6.csv"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Intershala%20Assignment\SQL%20Learning\IPL%20Dataset\2\deliveries_v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vert="horz"/>
          <a:lstStyle/>
          <a:p>
            <a:pPr>
              <a:defRPr>
                <a:solidFill>
                  <a:schemeClr val="accent1">
                    <a:lumMod val="75000"/>
                    <a:lumOff val="25000"/>
                  </a:schemeClr>
                </a:solidFill>
              </a:defRPr>
            </a:pPr>
            <a:r>
              <a:rPr lang="en-IN">
                <a:solidFill>
                  <a:schemeClr val="accent1">
                    <a:lumMod val="75000"/>
                    <a:lumOff val="25000"/>
                  </a:schemeClr>
                </a:solidFill>
              </a:rPr>
              <a:t>Batmans Strike_rates</a:t>
            </a:r>
          </a:p>
        </c:rich>
      </c:tx>
      <c:layout/>
      <c:spPr>
        <a:noFill/>
        <a:ln>
          <a:noFill/>
        </a:ln>
        <a:effectLst/>
      </c:spPr>
    </c:title>
    <c:plotArea>
      <c:layout/>
      <c:barChart>
        <c:barDir val="col"/>
        <c:grouping val="clustered"/>
        <c:ser>
          <c:idx val="2"/>
          <c:order val="0"/>
          <c:spPr>
            <a:solidFill>
              <a:srgbClr val="0070C0"/>
            </a:solidFill>
            <a:ln>
              <a:noFill/>
            </a:ln>
            <a:effectLst/>
          </c:spPr>
          <c:dLbls>
            <c:spPr>
              <a:noFill/>
              <a:ln>
                <a:noFill/>
              </a:ln>
              <a:effectLst/>
            </c:spPr>
            <c:txPr>
              <a:bodyPr rot="0" vert="horz"/>
              <a:lstStyle/>
              <a:p>
                <a:pPr>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'data-1686519349014-1'!$A$2:$A$11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'data-1686519349014-1'!$D$2:$D$11</c:f>
              <c:numCache>
                <c:formatCode>General</c:formatCode>
                <c:ptCount val="10"/>
                <c:pt idx="0">
                  <c:v>182.33</c:v>
                </c:pt>
                <c:pt idx="1">
                  <c:v>164.26999999999998</c:v>
                </c:pt>
                <c:pt idx="2">
                  <c:v>159.26999999999998</c:v>
                </c:pt>
                <c:pt idx="3">
                  <c:v>155.44</c:v>
                </c:pt>
                <c:pt idx="4">
                  <c:v>154.68</c:v>
                </c:pt>
                <c:pt idx="5">
                  <c:v>151.97</c:v>
                </c:pt>
                <c:pt idx="6">
                  <c:v>151.91</c:v>
                </c:pt>
                <c:pt idx="7">
                  <c:v>150.10999999999999</c:v>
                </c:pt>
                <c:pt idx="8">
                  <c:v>149.88000000000014</c:v>
                </c:pt>
                <c:pt idx="9">
                  <c:v>149.56</c:v>
                </c:pt>
              </c:numCache>
            </c:numRef>
          </c:val>
          <c:extLst xmlns:c16r2="http://schemas.microsoft.com/office/drawing/2015/06/chart">
            <c:ext xmlns:c16="http://schemas.microsoft.com/office/drawing/2014/chart" uri="{C3380CC4-5D6E-409C-BE32-E72D297353CC}">
              <c16:uniqueId val="{00000000-171E-421F-B01A-CC337372DD32}"/>
            </c:ext>
          </c:extLst>
        </c:ser>
        <c:dLbls>
          <c:showVal val="1"/>
        </c:dLbls>
        <c:gapWidth val="219"/>
        <c:overlap val="-27"/>
        <c:axId val="84979712"/>
        <c:axId val="84981632"/>
        <c:extLst xmlns:c16r2="http://schemas.microsoft.com/office/drawing/2015/06/char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'data-1686519349014-1'!$A$2:$A$11</c15:sqref>
                        </c15:formulaRef>
                      </c:ext>
                    </c:extLst>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extLst>
                      <c:ext uri="{02D57815-91ED-43cb-92C2-25804820EDAC}">
                        <c15:formulaRef>
                          <c15:sqref>'data-1686519349014-1'!$B$2:$B$11</c15:sqref>
                        </c15:formulaRef>
                      </c:ext>
                    </c:extLst>
                    <c:numCache>
                      <c:formatCode>General</c:formatCode>
                      <c:ptCount val="10"/>
                      <c:pt idx="0">
                        <c:v>832</c:v>
                      </c:pt>
                      <c:pt idx="1">
                        <c:v>543</c:v>
                      </c:pt>
                      <c:pt idx="2">
                        <c:v>847</c:v>
                      </c:pt>
                      <c:pt idx="3">
                        <c:v>1755</c:v>
                      </c:pt>
                      <c:pt idx="4">
                        <c:v>973</c:v>
                      </c:pt>
                      <c:pt idx="5">
                        <c:v>1368</c:v>
                      </c:pt>
                      <c:pt idx="6">
                        <c:v>3192</c:v>
                      </c:pt>
                      <c:pt idx="7">
                        <c:v>3179</c:v>
                      </c:pt>
                      <c:pt idx="8">
                        <c:v>2017</c:v>
                      </c:pt>
                      <c:pt idx="9">
                        <c:v>1146</c:v>
                      </c:pt>
                    </c:numCache>
                  </c:numRef>
                </c:val>
                <c:extLst>
                  <c:ext xmlns:c16="http://schemas.microsoft.com/office/drawing/2014/chart" uri="{C3380CC4-5D6E-409C-BE32-E72D297353CC}">
                    <c16:uniqueId val="{00000001-171E-421F-B01A-CC337372DD32}"/>
                  </c:ext>
                </c:extLst>
              </c15:ser>
            </c15:filteredBarSeries>
            <c15:filteredBarSeries>
              <c15: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'data-1686519349014-1'!$A$2:$A$11</c15:sqref>
                        </c15:formulaRef>
                      </c:ext>
                    </c:extLst>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extLst xmlns:c15="http://schemas.microsoft.com/office/drawing/2012/chart">
                      <c:ext xmlns:c15="http://schemas.microsoft.com/office/drawing/2012/chart" uri="{02D57815-91ED-43cb-92C2-25804820EDAC}">
                        <c15:formulaRef>
                          <c15:sqref>'data-1686519349014-1'!$C$2:$C$11</c15:sqref>
                        </c15:formulaRef>
                      </c:ext>
                    </c:extLst>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extLst xmlns:c15="http://schemas.microsoft.com/office/drawing/2012/chart">
                  <c:ext xmlns:c16="http://schemas.microsoft.com/office/drawing/2014/chart" uri="{C3380CC4-5D6E-409C-BE32-E72D297353CC}">
                    <c16:uniqueId val="{00000002-171E-421F-B01A-CC337372DD32}"/>
                  </c:ext>
                </c:extLst>
              </c15:ser>
            </c15:filteredBarSeries>
          </c:ext>
        </c:extLst>
      </c:barChart>
      <c:catAx>
        <c:axId val="84979712"/>
        <c:scaling>
          <c:orientation val="minMax"/>
        </c:scaling>
        <c:axPos val="b"/>
        <c:title>
          <c:tx>
            <c:rich>
              <a:bodyPr rot="0" vert="horz"/>
              <a:lstStyle/>
              <a:p>
                <a:pPr>
                  <a:defRPr/>
                </a:pPr>
                <a:r>
                  <a:rPr lang="en-IN"/>
                  <a:t>Batsman</a:t>
                </a:r>
              </a:p>
            </c:rich>
          </c:tx>
          <c:layout/>
          <c:spPr>
            <a:noFill/>
            <a:ln>
              <a:noFill/>
            </a:ln>
            <a:effectLst/>
          </c:spPr>
        </c:title>
        <c:numFmt formatCode="General" sourceLinked="1"/>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84981632"/>
        <c:crosses val="autoZero"/>
        <c:auto val="1"/>
        <c:lblAlgn val="ctr"/>
        <c:lblOffset val="100"/>
      </c:catAx>
      <c:valAx>
        <c:axId val="84981632"/>
        <c:scaling>
          <c:orientation val="minMax"/>
        </c:scaling>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IN"/>
                  <a:t>strike_rate</a:t>
                </a:r>
              </a:p>
            </c:rich>
          </c:tx>
          <c:layout/>
          <c:spPr>
            <a:noFill/>
            <a:ln>
              <a:noFill/>
            </a:ln>
            <a:effectLst/>
          </c:spPr>
        </c:title>
        <c:numFmt formatCode="General" sourceLinked="1"/>
        <c:majorTickMark val="none"/>
        <c:tickLblPos val="nextTo"/>
        <c:spPr>
          <a:noFill/>
          <a:ln>
            <a:noFill/>
          </a:ln>
          <a:effectLst/>
        </c:spPr>
        <c:txPr>
          <a:bodyPr rot="-60000000" vert="horz"/>
          <a:lstStyle/>
          <a:p>
            <a:pPr>
              <a:defRPr/>
            </a:pPr>
            <a:endParaRPr lang="en-US"/>
          </a:p>
        </c:txPr>
        <c:crossAx val="84979712"/>
        <c:crosses val="autoZero"/>
        <c:crossBetween val="between"/>
      </c:valAx>
      <c:spPr>
        <a:noFill/>
        <a:ln w="25400">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a:solidFill>
        <a:srgbClr val="604A12"/>
      </a:solidFill>
    </a:ln>
    <a:effectLst/>
  </c:spPr>
  <c:txPr>
    <a:bodyPr/>
    <a:lstStyle/>
    <a:p>
      <a:pPr>
        <a:defRPr>
          <a:solidFill>
            <a:schemeClr val="accent3"/>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t>Aggressive batters</a:t>
            </a:r>
            <a:endParaRPr lang="en-US"/>
          </a:p>
        </c:rich>
      </c:tx>
      <c:layout/>
      <c:spPr>
        <a:noFill/>
        <a:ln>
          <a:noFill/>
        </a:ln>
        <a:effectLst/>
      </c:spPr>
    </c:title>
    <c:plotArea>
      <c:layout/>
      <c:barChart>
        <c:barDir val="col"/>
        <c:grouping val="clustered"/>
        <c:ser>
          <c:idx val="1"/>
          <c:order val="0"/>
          <c:tx>
            <c:strRef>
              <c:f>'data-1686594600617'!$C$1</c:f>
              <c:strCache>
                <c:ptCount val="1"/>
                <c:pt idx="0">
                  <c:v>average_runs</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'data-1686594600617'!$A$2:$A$11</c:f>
              <c:strCache>
                <c:ptCount val="10"/>
                <c:pt idx="0">
                  <c:v>Iqbal Abdulla</c:v>
                </c:pt>
                <c:pt idx="1">
                  <c:v>RD Gaikwad</c:v>
                </c:pt>
                <c:pt idx="2">
                  <c:v>MN van Wyk</c:v>
                </c:pt>
                <c:pt idx="3">
                  <c:v>PD Collingwood</c:v>
                </c:pt>
                <c:pt idx="4">
                  <c:v>HM Amla</c:v>
                </c:pt>
                <c:pt idx="5">
                  <c:v>LH Ferguson</c:v>
                </c:pt>
                <c:pt idx="6">
                  <c:v>ML Hayden</c:v>
                </c:pt>
                <c:pt idx="7">
                  <c:v>KL Rahul</c:v>
                </c:pt>
                <c:pt idx="8">
                  <c:v>AB de Villiers</c:v>
                </c:pt>
                <c:pt idx="9">
                  <c:v>CH Gayle</c:v>
                </c:pt>
              </c:strCache>
            </c:strRef>
          </c:cat>
          <c:val>
            <c:numRef>
              <c:f>'data-1686594600617'!$C$2:$C$11</c:f>
              <c:numCache>
                <c:formatCode>General</c:formatCode>
                <c:ptCount val="10"/>
                <c:pt idx="0">
                  <c:v>9700</c:v>
                </c:pt>
                <c:pt idx="1">
                  <c:v>7333.33</c:v>
                </c:pt>
                <c:pt idx="2">
                  <c:v>5833.33</c:v>
                </c:pt>
                <c:pt idx="3">
                  <c:v>5325</c:v>
                </c:pt>
                <c:pt idx="4">
                  <c:v>4615.38</c:v>
                </c:pt>
                <c:pt idx="5">
                  <c:v>4500</c:v>
                </c:pt>
                <c:pt idx="6">
                  <c:v>4462.96</c:v>
                </c:pt>
                <c:pt idx="7">
                  <c:v>4420.9699999999993</c:v>
                </c:pt>
                <c:pt idx="8">
                  <c:v>4400</c:v>
                </c:pt>
                <c:pt idx="9">
                  <c:v>4399.1400000000003</c:v>
                </c:pt>
              </c:numCache>
            </c:numRef>
          </c:val>
          <c:extLst xmlns:c16r2="http://schemas.microsoft.com/office/drawing/2015/06/chart">
            <c:ext xmlns:c16="http://schemas.microsoft.com/office/drawing/2014/chart" uri="{C3380CC4-5D6E-409C-BE32-E72D297353CC}">
              <c16:uniqueId val="{00000000-B04B-4C57-B908-A31AEBFD02B6}"/>
            </c:ext>
          </c:extLst>
        </c:ser>
        <c:dLbls>
          <c:showVal val="1"/>
        </c:dLbls>
        <c:gapWidth val="219"/>
        <c:overlap val="-27"/>
        <c:axId val="85330176"/>
        <c:axId val="85332352"/>
        <c:extLst xmlns:c16r2="http://schemas.microsoft.com/office/drawing/2015/06/chart">
          <c:ext xmlns:c15="http://schemas.microsoft.com/office/drawing/2012/chart" uri="{02D57815-91ED-43cb-92C2-25804820EDAC}">
            <c15:filteredBarSeries>
              <c15:ser>
                <c:idx val="0"/>
                <c:order val="0"/>
                <c:tx>
                  <c:strRef>
                    <c:extLst>
                      <c:ext uri="{02D57815-91ED-43cb-92C2-25804820EDAC}">
                        <c15:formulaRef>
                          <c15:sqref>'data-1686594600617'!$B$1</c15:sqref>
                        </c15:formulaRef>
                      </c:ext>
                    </c:extLst>
                    <c:strCache>
                      <c:ptCount val="1"/>
                      <c:pt idx="0">
                        <c:v>num_dismissed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'data-1686594600617'!$A$2:$A$11</c15:sqref>
                        </c15:formulaRef>
                      </c:ext>
                    </c:extLst>
                    <c:strCache>
                      <c:ptCount val="10"/>
                      <c:pt idx="0">
                        <c:v>Iqbal Abdulla</c:v>
                      </c:pt>
                      <c:pt idx="1">
                        <c:v>RD Gaikwad</c:v>
                      </c:pt>
                      <c:pt idx="2">
                        <c:v>MN van Wyk</c:v>
                      </c:pt>
                      <c:pt idx="3">
                        <c:v>PD Collingwood</c:v>
                      </c:pt>
                      <c:pt idx="4">
                        <c:v>HM Amla</c:v>
                      </c:pt>
                      <c:pt idx="5">
                        <c:v>LH Ferguson</c:v>
                      </c:pt>
                      <c:pt idx="6">
                        <c:v>ML Hayden</c:v>
                      </c:pt>
                      <c:pt idx="7">
                        <c:v>KL Rahul</c:v>
                      </c:pt>
                      <c:pt idx="8">
                        <c:v>AB de Villiers</c:v>
                      </c:pt>
                      <c:pt idx="9">
                        <c:v>CH Gayle</c:v>
                      </c:pt>
                    </c:strCache>
                  </c:strRef>
                </c:cat>
                <c:val>
                  <c:numRef>
                    <c:extLst>
                      <c:ext uri="{02D57815-91ED-43cb-92C2-25804820EDAC}">
                        <c15:formulaRef>
                          <c15:sqref>'data-1686594600617'!$B$2:$B$11</c15:sqref>
                        </c15:formulaRef>
                      </c:ext>
                    </c:extLst>
                    <c:numCache>
                      <c:formatCode>General</c:formatCode>
                      <c:ptCount val="10"/>
                      <c:pt idx="0">
                        <c:v>1</c:v>
                      </c:pt>
                      <c:pt idx="1">
                        <c:v>3</c:v>
                      </c:pt>
                      <c:pt idx="2">
                        <c:v>3</c:v>
                      </c:pt>
                      <c:pt idx="3">
                        <c:v>4</c:v>
                      </c:pt>
                      <c:pt idx="4">
                        <c:v>13</c:v>
                      </c:pt>
                      <c:pt idx="5">
                        <c:v>1</c:v>
                      </c:pt>
                      <c:pt idx="6">
                        <c:v>27</c:v>
                      </c:pt>
                      <c:pt idx="7">
                        <c:v>62</c:v>
                      </c:pt>
                      <c:pt idx="8">
                        <c:v>114</c:v>
                      </c:pt>
                      <c:pt idx="9">
                        <c:v>116</c:v>
                      </c:pt>
                    </c:numCache>
                  </c:numRef>
                </c:val>
                <c:extLst>
                  <c:ext xmlns:c16="http://schemas.microsoft.com/office/drawing/2014/chart" uri="{C3380CC4-5D6E-409C-BE32-E72D297353CC}">
                    <c16:uniqueId val="{00000001-B04B-4C57-B908-A31AEBFD02B6}"/>
                  </c:ext>
                </c:extLst>
              </c15:ser>
            </c15:filteredBarSeries>
          </c:ext>
        </c:extLst>
      </c:barChart>
      <c:catAx>
        <c:axId val="85330176"/>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Batsman</a:t>
                </a:r>
              </a:p>
            </c:rich>
          </c:tx>
          <c:layout>
            <c:manualLayout>
              <c:xMode val="edge"/>
              <c:yMode val="edge"/>
              <c:x val="0.4254571303587053"/>
              <c:y val="0.87285046643996345"/>
            </c:manualLayout>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32352"/>
        <c:crosses val="autoZero"/>
        <c:auto val="1"/>
        <c:lblAlgn val="ctr"/>
        <c:lblOffset val="100"/>
      </c:catAx>
      <c:valAx>
        <c:axId val="8533235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Average_runs</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30176"/>
        <c:crosses val="autoZero"/>
        <c:crossBetween val="between"/>
      </c:valAx>
      <c:spPr>
        <a:noFill/>
        <a:ln>
          <a:noFill/>
        </a:ln>
        <a:effectLst/>
      </c:spPr>
    </c:plotArea>
    <c:legend>
      <c:legendPos val="b"/>
      <c:layout>
        <c:manualLayout>
          <c:xMode val="edge"/>
          <c:yMode val="edge"/>
          <c:x val="0.74248906386701652"/>
          <c:y val="6.0763342082239692E-2"/>
          <c:w val="0.19835520559930028"/>
          <c:h val="7.7945118292084101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1"/>
          <c:order val="0"/>
          <c:tx>
            <c:strRef>
              <c:f>'data-1686595663168-7'!$C$1</c:f>
              <c:strCache>
                <c:ptCount val="1"/>
                <c:pt idx="0">
                  <c:v>boundary_per</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'data-1686595663168-7'!$A$2:$A$11</c:f>
              <c:strCache>
                <c:ptCount val="10"/>
                <c:pt idx="0">
                  <c:v>CH Gayle</c:v>
                </c:pt>
                <c:pt idx="1">
                  <c:v>V Kohli</c:v>
                </c:pt>
                <c:pt idx="2">
                  <c:v>DA Warner</c:v>
                </c:pt>
                <c:pt idx="3">
                  <c:v>S Dhawan</c:v>
                </c:pt>
                <c:pt idx="4">
                  <c:v>SK Raina</c:v>
                </c:pt>
                <c:pt idx="5">
                  <c:v>RG Sharma</c:v>
                </c:pt>
                <c:pt idx="6">
                  <c:v>AB de Villiers</c:v>
                </c:pt>
                <c:pt idx="7">
                  <c:v>RV Uthappa</c:v>
                </c:pt>
                <c:pt idx="8">
                  <c:v>SR Watson</c:v>
                </c:pt>
                <c:pt idx="9">
                  <c:v>G Gambhir</c:v>
                </c:pt>
              </c:strCache>
            </c:strRef>
          </c:cat>
          <c:val>
            <c:numRef>
              <c:f>'data-1686595663168-7'!$C$2:$C$11</c:f>
              <c:numCache>
                <c:formatCode>General</c:formatCode>
                <c:ptCount val="10"/>
                <c:pt idx="0">
                  <c:v>71.13</c:v>
                </c:pt>
                <c:pt idx="1">
                  <c:v>53.08</c:v>
                </c:pt>
                <c:pt idx="2">
                  <c:v>58.13</c:v>
                </c:pt>
                <c:pt idx="3">
                  <c:v>55.36</c:v>
                </c:pt>
                <c:pt idx="4">
                  <c:v>55.96</c:v>
                </c:pt>
                <c:pt idx="5">
                  <c:v>57.77</c:v>
                </c:pt>
                <c:pt idx="6">
                  <c:v>59.21</c:v>
                </c:pt>
                <c:pt idx="7">
                  <c:v>57.28</c:v>
                </c:pt>
                <c:pt idx="8">
                  <c:v>65.510000000000005</c:v>
                </c:pt>
                <c:pt idx="9">
                  <c:v>51.839999999999996</c:v>
                </c:pt>
              </c:numCache>
            </c:numRef>
          </c:val>
          <c:extLst xmlns:c16r2="http://schemas.microsoft.com/office/drawing/2015/06/chart">
            <c:ext xmlns:c16="http://schemas.microsoft.com/office/drawing/2014/chart" uri="{C3380CC4-5D6E-409C-BE32-E72D297353CC}">
              <c16:uniqueId val="{00000000-34B6-45B9-B489-5E8FCFEC567F}"/>
            </c:ext>
          </c:extLst>
        </c:ser>
        <c:dLbls>
          <c:showVal val="1"/>
        </c:dLbls>
        <c:gapWidth val="219"/>
        <c:axId val="85378176"/>
        <c:axId val="85380096"/>
        <c:extLst xmlns:c16r2="http://schemas.microsoft.com/office/drawing/2015/06/chart">
          <c:ext xmlns:c15="http://schemas.microsoft.com/office/drawing/2012/chart" uri="{02D57815-91ED-43cb-92C2-25804820EDAC}">
            <c15:filteredBarSeries>
              <c15:ser>
                <c:idx val="0"/>
                <c:order val="0"/>
                <c:tx>
                  <c:strRef>
                    <c:extLst>
                      <c:ext uri="{02D57815-91ED-43cb-92C2-25804820EDAC}">
                        <c15:formulaRef>
                          <c15:sqref>'data-1686595663168-7'!$B$1</c15:sqref>
                        </c15:formulaRef>
                      </c:ext>
                    </c:extLst>
                    <c:strCache>
                      <c:ptCount val="1"/>
                      <c:pt idx="0">
                        <c:v>numof_fours_sixers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'data-1686595663168-7'!$A$2:$A$11</c15:sqref>
                        </c15:formulaRef>
                      </c:ext>
                    </c:extLst>
                    <c:strCache>
                      <c:ptCount val="10"/>
                      <c:pt idx="0">
                        <c:v>CH Gayle</c:v>
                      </c:pt>
                      <c:pt idx="1">
                        <c:v>V Kohli</c:v>
                      </c:pt>
                      <c:pt idx="2">
                        <c:v>DA Warner</c:v>
                      </c:pt>
                      <c:pt idx="3">
                        <c:v>S Dhawan</c:v>
                      </c:pt>
                      <c:pt idx="4">
                        <c:v>SK Raina</c:v>
                      </c:pt>
                      <c:pt idx="5">
                        <c:v>RG Sharma</c:v>
                      </c:pt>
                      <c:pt idx="6">
                        <c:v>AB de Villiers</c:v>
                      </c:pt>
                      <c:pt idx="7">
                        <c:v>RV Uthappa</c:v>
                      </c:pt>
                      <c:pt idx="8">
                        <c:v>SR Watson</c:v>
                      </c:pt>
                      <c:pt idx="9">
                        <c:v>G Gambhir</c:v>
                      </c:pt>
                    </c:strCache>
                  </c:strRef>
                </c:cat>
                <c:val>
                  <c:numRef>
                    <c:extLst>
                      <c:ext uri="{02D57815-91ED-43cb-92C2-25804820EDAC}">
                        <c15:formulaRef>
                          <c15:sqref>'data-1686595663168-7'!$B$2:$B$11</c15:sqref>
                        </c15:formulaRef>
                      </c:ext>
                    </c:extLst>
                    <c:numCache>
                      <c:formatCode>General</c:formatCode>
                      <c:ptCount val="10"/>
                      <c:pt idx="0">
                        <c:v>2199</c:v>
                      </c:pt>
                      <c:pt idx="1">
                        <c:v>2118</c:v>
                      </c:pt>
                      <c:pt idx="2">
                        <c:v>2115</c:v>
                      </c:pt>
                      <c:pt idx="3">
                        <c:v>2100</c:v>
                      </c:pt>
                      <c:pt idx="4">
                        <c:v>2061</c:v>
                      </c:pt>
                      <c:pt idx="5">
                        <c:v>2016</c:v>
                      </c:pt>
                      <c:pt idx="6">
                        <c:v>1875</c:v>
                      </c:pt>
                      <c:pt idx="7">
                        <c:v>1851</c:v>
                      </c:pt>
                      <c:pt idx="8">
                        <c:v>1698</c:v>
                      </c:pt>
                      <c:pt idx="9">
                        <c:v>1653</c:v>
                      </c:pt>
                    </c:numCache>
                  </c:numRef>
                </c:val>
                <c:extLst>
                  <c:ext xmlns:c16="http://schemas.microsoft.com/office/drawing/2014/chart" uri="{C3380CC4-5D6E-409C-BE32-E72D297353CC}">
                    <c16:uniqueId val="{00000001-34B6-45B9-B489-5E8FCFEC567F}"/>
                  </c:ext>
                </c:extLst>
              </c15:ser>
            </c15:filteredBarSeries>
          </c:ext>
        </c:extLst>
      </c:barChart>
      <c:catAx>
        <c:axId val="85378176"/>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Batsman</a:t>
                </a:r>
              </a:p>
            </c:rich>
          </c:tx>
          <c:layout>
            <c:manualLayout>
              <c:xMode val="edge"/>
              <c:yMode val="edge"/>
              <c:x val="0.41479046369203842"/>
              <c:y val="0.8699992709244686"/>
            </c:manualLayout>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80096"/>
        <c:crosses val="autoZero"/>
        <c:auto val="1"/>
        <c:lblAlgn val="ctr"/>
        <c:lblOffset val="100"/>
      </c:catAx>
      <c:valAx>
        <c:axId val="8538009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Boundary_per</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78176"/>
        <c:crosses val="autoZero"/>
        <c:crossBetween val="between"/>
      </c:valAx>
      <c:spPr>
        <a:noFill/>
        <a:ln>
          <a:noFill/>
        </a:ln>
        <a:effectLst/>
      </c:spPr>
    </c:plotArea>
    <c:legend>
      <c:legendPos val="b"/>
      <c:layout>
        <c:manualLayout>
          <c:xMode val="edge"/>
          <c:yMode val="edge"/>
          <c:x val="0.74126684164479462"/>
          <c:y val="7.0022601341499013E-2"/>
          <c:w val="0.18826596272842619"/>
          <c:h val="7.0535800498020565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'data-1686519621698-4'!$B$1</c:f>
              <c:strCache>
                <c:ptCount val="1"/>
                <c:pt idx="0">
                  <c:v>economy</c:v>
                </c:pt>
              </c:strCache>
            </c:strRef>
          </c:tx>
          <c:spPr>
            <a:solidFill>
              <a:schemeClr val="accent1"/>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'data-1686519621698-4'!$A$2:$A$11</c:f>
              <c:strCache>
                <c:ptCount val="10"/>
                <c:pt idx="0">
                  <c:v>A Symonds</c:v>
                </c:pt>
                <c:pt idx="1">
                  <c:v>Azhar Mahmood</c:v>
                </c:pt>
                <c:pt idx="2">
                  <c:v>SW Tait</c:v>
                </c:pt>
                <c:pt idx="3">
                  <c:v>CH Gayle</c:v>
                </c:pt>
                <c:pt idx="4">
                  <c:v>R Dhawan</c:v>
                </c:pt>
                <c:pt idx="5">
                  <c:v>Harmeet Singh</c:v>
                </c:pt>
                <c:pt idx="6">
                  <c:v>STR Binny</c:v>
                </c:pt>
                <c:pt idx="7">
                  <c:v>MA Starc</c:v>
                </c:pt>
                <c:pt idx="8">
                  <c:v>BB Sran</c:v>
                </c:pt>
                <c:pt idx="9">
                  <c:v>WD Parnell</c:v>
                </c:pt>
              </c:strCache>
            </c:strRef>
          </c:cat>
          <c:val>
            <c:numRef>
              <c:f>'data-1686519621698-4'!$B$2:$B$11</c:f>
              <c:numCache>
                <c:formatCode>General</c:formatCode>
                <c:ptCount val="10"/>
                <c:pt idx="0">
                  <c:v>3470</c:v>
                </c:pt>
                <c:pt idx="1">
                  <c:v>3535</c:v>
                </c:pt>
                <c:pt idx="2">
                  <c:v>3711.11</c:v>
                </c:pt>
                <c:pt idx="3">
                  <c:v>3775</c:v>
                </c:pt>
                <c:pt idx="4">
                  <c:v>3852.94</c:v>
                </c:pt>
                <c:pt idx="5">
                  <c:v>3961.11</c:v>
                </c:pt>
                <c:pt idx="6">
                  <c:v>4015.79</c:v>
                </c:pt>
                <c:pt idx="7">
                  <c:v>4027.7799999999997</c:v>
                </c:pt>
                <c:pt idx="8">
                  <c:v>4036.84</c:v>
                </c:pt>
                <c:pt idx="9">
                  <c:v>4061.11</c:v>
                </c:pt>
              </c:numCache>
            </c:numRef>
          </c:val>
          <c:extLst xmlns:c16r2="http://schemas.microsoft.com/office/drawing/2015/06/chart">
            <c:ext xmlns:c16="http://schemas.microsoft.com/office/drawing/2014/chart" uri="{C3380CC4-5D6E-409C-BE32-E72D297353CC}">
              <c16:uniqueId val="{00000000-9E83-46F6-AE8E-A8B4E98928F8}"/>
            </c:ext>
          </c:extLst>
        </c:ser>
        <c:dLbls>
          <c:showVal val="1"/>
        </c:dLbls>
        <c:shape val="box"/>
        <c:axId val="164972800"/>
        <c:axId val="165009280"/>
        <c:axId val="0"/>
      </c:bar3DChart>
      <c:catAx>
        <c:axId val="164972800"/>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Bowlers</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09280"/>
        <c:crosses val="autoZero"/>
        <c:auto val="1"/>
        <c:lblAlgn val="ctr"/>
        <c:lblOffset val="100"/>
      </c:catAx>
      <c:valAx>
        <c:axId val="16500928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Economy</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972800"/>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lotArea>
      <c:layout/>
      <c:lineChart>
        <c:grouping val="standard"/>
        <c:ser>
          <c:idx val="0"/>
          <c:order val="0"/>
          <c:tx>
            <c:strRef>
              <c:f>'data-1686596585618-9'!$B$1</c:f>
              <c:strCache>
                <c:ptCount val="1"/>
                <c:pt idx="0">
                  <c:v>strike_rate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'data-1686596585618-9'!$A$2:$A$11</c:f>
              <c:strCache>
                <c:ptCount val="10"/>
                <c:pt idx="0">
                  <c:v>SK Raina</c:v>
                </c:pt>
                <c:pt idx="1">
                  <c:v>NA Saini</c:v>
                </c:pt>
                <c:pt idx="2">
                  <c:v>CH Gayle</c:v>
                </c:pt>
                <c:pt idx="3">
                  <c:v>B Lee</c:v>
                </c:pt>
                <c:pt idx="4">
                  <c:v>JP Duminy</c:v>
                </c:pt>
                <c:pt idx="5">
                  <c:v>M Kartik</c:v>
                </c:pt>
                <c:pt idx="6">
                  <c:v>AD Mathews</c:v>
                </c:pt>
                <c:pt idx="7">
                  <c:v>GJ Maxwell</c:v>
                </c:pt>
                <c:pt idx="8">
                  <c:v>I Sharma</c:v>
                </c:pt>
                <c:pt idx="9">
                  <c:v>TG Southee</c:v>
                </c:pt>
              </c:strCache>
            </c:strRef>
          </c:cat>
          <c:val>
            <c:numRef>
              <c:f>'data-1686596585618-9'!$B$2:$B$11</c:f>
              <c:numCache>
                <c:formatCode>General</c:formatCode>
                <c:ptCount val="10"/>
                <c:pt idx="0">
                  <c:v>31</c:v>
                </c:pt>
                <c:pt idx="1">
                  <c:v>30.89</c:v>
                </c:pt>
                <c:pt idx="2">
                  <c:v>30.74</c:v>
                </c:pt>
                <c:pt idx="3">
                  <c:v>30.53</c:v>
                </c:pt>
                <c:pt idx="4">
                  <c:v>30.47999999999999</c:v>
                </c:pt>
                <c:pt idx="5">
                  <c:v>30.310000000000009</c:v>
                </c:pt>
                <c:pt idx="6">
                  <c:v>28.82</c:v>
                </c:pt>
                <c:pt idx="7">
                  <c:v>27.9</c:v>
                </c:pt>
                <c:pt idx="8">
                  <c:v>27.64</c:v>
                </c:pt>
                <c:pt idx="9">
                  <c:v>27.41</c:v>
                </c:pt>
              </c:numCache>
            </c:numRef>
          </c:val>
          <c:extLst xmlns:c16r2="http://schemas.microsoft.com/office/drawing/2015/06/chart">
            <c:ext xmlns:c16="http://schemas.microsoft.com/office/drawing/2014/chart" uri="{C3380CC4-5D6E-409C-BE32-E72D297353CC}">
              <c16:uniqueId val="{00000000-F85F-433B-AD42-52AD983CDC1B}"/>
            </c:ext>
          </c:extLst>
        </c:ser>
        <c:dLbls>
          <c:showVal val="1"/>
        </c:dLbls>
        <c:marker val="1"/>
        <c:axId val="87149952"/>
        <c:axId val="88030208"/>
      </c:lineChart>
      <c:catAx>
        <c:axId val="87149952"/>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Bowlers</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30208"/>
        <c:crosses val="autoZero"/>
        <c:auto val="1"/>
        <c:lblAlgn val="ctr"/>
        <c:lblOffset val="100"/>
      </c:catAx>
      <c:valAx>
        <c:axId val="88030208"/>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Strike_rate</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49952"/>
        <c:crosses val="autoZero"/>
        <c:crossBetween val="between"/>
      </c:valAx>
      <c:spPr>
        <a:noFill/>
        <a:ln>
          <a:noFill/>
        </a:ln>
        <a:effectLst/>
      </c:spPr>
    </c:plotArea>
    <c:legend>
      <c:legendPos val="r"/>
      <c:layout>
        <c:manualLayout>
          <c:xMode val="edge"/>
          <c:yMode val="edge"/>
          <c:x val="0.62573578302712163"/>
          <c:y val="4.9108340624088663E-2"/>
          <c:w val="0.19250550202963757"/>
          <c:h val="7.8125546806649182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rot="0" vert="horz"/>
          <a:lstStyle/>
          <a:p>
            <a:pPr>
              <a:defRPr/>
            </a:pPr>
            <a:r>
              <a:rPr lang="en-IN"/>
              <a:t>ALL ROUNDERS</a:t>
            </a:r>
          </a:p>
        </c:rich>
      </c:tx>
      <c:layout/>
      <c:spPr>
        <a:solidFill>
          <a:srgbClr val="903163">
            <a:lumMod val="60000"/>
            <a:lumOff val="40000"/>
          </a:srgbClr>
        </a:solidFill>
        <a:ln>
          <a:noFill/>
        </a:ln>
        <a:effectLst/>
      </c:spPr>
    </c:title>
    <c:plotArea>
      <c:layout/>
      <c:barChart>
        <c:barDir val="col"/>
        <c:grouping val="clustered"/>
        <c:ser>
          <c:idx val="0"/>
          <c:order val="0"/>
          <c:tx>
            <c:strRef>
              <c:f>'data-1686597343918-10'!$B$1</c:f>
              <c:strCache>
                <c:ptCount val="1"/>
                <c:pt idx="0">
                  <c:v>batting_strike_rate</c:v>
                </c:pt>
              </c:strCache>
            </c:strRef>
          </c:tx>
          <c:spPr>
            <a:solidFill>
              <a:schemeClr val="accent1"/>
            </a:solidFill>
            <a:ln>
              <a:noFill/>
            </a:ln>
            <a:effectLst/>
          </c:spPr>
          <c:dLbls>
            <c:spPr>
              <a:noFill/>
              <a:ln>
                <a:noFill/>
              </a:ln>
              <a:effectLst/>
            </c:spPr>
            <c:txPr>
              <a:bodyPr rot="0" vert="horz"/>
              <a:lstStyle/>
              <a:p>
                <a:pPr>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'data-1686597343918-10'!$A$2:$A$11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'data-1686597343918-10'!$B$2:$B$11</c:f>
              <c:numCache>
                <c:formatCode>General</c:formatCode>
                <c:ptCount val="10"/>
                <c:pt idx="0">
                  <c:v>182.33</c:v>
                </c:pt>
                <c:pt idx="1">
                  <c:v>164.26999999999998</c:v>
                </c:pt>
                <c:pt idx="2">
                  <c:v>159.26999999999998</c:v>
                </c:pt>
                <c:pt idx="3">
                  <c:v>154.68</c:v>
                </c:pt>
                <c:pt idx="4">
                  <c:v>150.10999999999999</c:v>
                </c:pt>
                <c:pt idx="5">
                  <c:v>149.88000000000008</c:v>
                </c:pt>
                <c:pt idx="6">
                  <c:v>144.36000000000001</c:v>
                </c:pt>
                <c:pt idx="7">
                  <c:v>142.97</c:v>
                </c:pt>
                <c:pt idx="8">
                  <c:v>142.44999999999999</c:v>
                </c:pt>
                <c:pt idx="9">
                  <c:v>141.97999999999999</c:v>
                </c:pt>
              </c:numCache>
            </c:numRef>
          </c:val>
          <c:extLst xmlns:c16r2="http://schemas.microsoft.com/office/drawing/2015/06/chart">
            <c:ext xmlns:c16="http://schemas.microsoft.com/office/drawing/2014/chart" uri="{C3380CC4-5D6E-409C-BE32-E72D297353CC}">
              <c16:uniqueId val="{00000000-BAC9-4E72-9332-4A73BB88691F}"/>
            </c:ext>
          </c:extLst>
        </c:ser>
        <c:ser>
          <c:idx val="1"/>
          <c:order val="1"/>
          <c:tx>
            <c:strRef>
              <c:f>'data-1686597343918-10'!$C$1</c:f>
              <c:strCache>
                <c:ptCount val="1"/>
                <c:pt idx="0">
                  <c:v>bowling_strike_rate</c:v>
                </c:pt>
              </c:strCache>
            </c:strRef>
          </c:tx>
          <c:dLbls>
            <c:spPr>
              <a:noFill/>
              <a:ln>
                <a:noFill/>
              </a:ln>
              <a:effectLst/>
            </c:spPr>
            <c:txPr>
              <a:bodyPr rot="0" vert="horz"/>
              <a:lstStyle/>
              <a:p>
                <a:pPr>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'data-1686597343918-10'!$A$2:$A$11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'data-1686597343918-10'!$C$2:$C$11</c:f>
              <c:numCache>
                <c:formatCode>General</c:formatCode>
                <c:ptCount val="10"/>
                <c:pt idx="0">
                  <c:v>16.64</c:v>
                </c:pt>
                <c:pt idx="1">
                  <c:v>11.08</c:v>
                </c:pt>
                <c:pt idx="2">
                  <c:v>18.41</c:v>
                </c:pt>
                <c:pt idx="3">
                  <c:v>14.1</c:v>
                </c:pt>
                <c:pt idx="4">
                  <c:v>27.64</c:v>
                </c:pt>
                <c:pt idx="5">
                  <c:v>19.03</c:v>
                </c:pt>
                <c:pt idx="6">
                  <c:v>18.34</c:v>
                </c:pt>
                <c:pt idx="7">
                  <c:v>20.37</c:v>
                </c:pt>
                <c:pt idx="8">
                  <c:v>18.47</c:v>
                </c:pt>
                <c:pt idx="9">
                  <c:v>17.149999999999999</c:v>
                </c:pt>
              </c:numCache>
            </c:numRef>
          </c:val>
          <c:extLst xmlns:c16r2="http://schemas.microsoft.com/office/drawing/2015/06/chart">
            <c:ext xmlns:c16="http://schemas.microsoft.com/office/drawing/2014/chart" uri="{C3380CC4-5D6E-409C-BE32-E72D297353CC}">
              <c16:uniqueId val="{00000001-BAC9-4E72-9332-4A73BB88691F}"/>
            </c:ext>
          </c:extLst>
        </c:ser>
        <c:dLbls>
          <c:showVal val="1"/>
        </c:dLbls>
        <c:gapWidth val="219"/>
        <c:overlap val="-27"/>
        <c:axId val="87795968"/>
        <c:axId val="88167552"/>
      </c:barChart>
      <c:catAx>
        <c:axId val="87795968"/>
        <c:scaling>
          <c:orientation val="minMax"/>
        </c:scaling>
        <c:axPos val="b"/>
        <c:title>
          <c:tx>
            <c:rich>
              <a:bodyPr rot="0" vert="horz"/>
              <a:lstStyle/>
              <a:p>
                <a:pPr>
                  <a:defRPr/>
                </a:pPr>
                <a:r>
                  <a:rPr lang="en-IN"/>
                  <a:t>Players</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88167552"/>
        <c:crosses val="autoZero"/>
        <c:auto val="1"/>
        <c:lblAlgn val="ctr"/>
        <c:lblOffset val="100"/>
      </c:catAx>
      <c:valAx>
        <c:axId val="8816755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vert="horz"/>
          <a:lstStyle/>
          <a:p>
            <a:pPr>
              <a:defRPr/>
            </a:pPr>
            <a:endParaRPr lang="en-US"/>
          </a:p>
        </c:txPr>
        <c:crossAx val="87795968"/>
        <c:crosses val="autoZero"/>
        <c:crossBetween val="between"/>
      </c:valAx>
      <c:spPr>
        <a:noFill/>
        <a:ln>
          <a:noFill/>
        </a:ln>
        <a:effectLst/>
      </c:spPr>
    </c:plotArea>
    <c:legend>
      <c:legendPos val="b"/>
      <c:layout/>
      <c:spPr>
        <a:noFill/>
        <a:ln>
          <a:noFill/>
        </a:ln>
        <a:effectLst/>
      </c:spPr>
      <c:txPr>
        <a:bodyPr rot="0" vert="horz"/>
        <a:lstStyle/>
        <a:p>
          <a:pPr>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4D1434">
        <a:lumMod val="25000"/>
        <a:lumOff val="75000"/>
      </a:srgbClr>
    </a:solidFill>
    <a:ln>
      <a:solidFill>
        <a:srgbClr val="4D1434">
          <a:lumMod val="50000"/>
          <a:lumOff val="50000"/>
        </a:srgbClr>
      </a:solidFill>
    </a:ln>
    <a:effectLst/>
  </c:spPr>
  <c:txPr>
    <a:bodyPr/>
    <a:lstStyle/>
    <a:p>
      <a:pPr>
        <a:defRPr>
          <a:solidFill>
            <a:schemeClr val="bg2">
              <a:lumMod val="25000"/>
            </a:schemeClr>
          </a:solidFill>
        </a:defRPr>
      </a:pPr>
      <a:endParaRPr lang="en-US"/>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WICKET</a:t>
            </a:r>
            <a:r>
              <a:rPr lang="en-US" baseline="0"/>
              <a:t> KEEPERS</a:t>
            </a:r>
            <a:endParaRPr lang="en-US"/>
          </a:p>
        </c:rich>
      </c:tx>
      <c:layout/>
      <c:spPr>
        <a:noFill/>
        <a:ln>
          <a:noFill/>
        </a:ln>
        <a:effectLst/>
      </c:spPr>
    </c:title>
    <c:plotArea>
      <c:layout>
        <c:manualLayout>
          <c:layoutTarget val="inner"/>
          <c:xMode val="edge"/>
          <c:yMode val="edge"/>
          <c:x val="0.12260611963198249"/>
          <c:y val="0.1218822892637602"/>
          <c:w val="0.81667281049145335"/>
          <c:h val="0.59825740685851259"/>
        </c:manualLayout>
      </c:layout>
      <c:barChart>
        <c:barDir val="col"/>
        <c:grouping val="clustered"/>
        <c:ser>
          <c:idx val="0"/>
          <c:order val="0"/>
          <c:tx>
            <c:strRef>
              <c:f>'data-1686591916796-6'!$B$1</c:f>
              <c:strCache>
                <c:ptCount val="1"/>
                <c:pt idx="0">
                  <c:v>num_wikets_taken</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'data-1686591916796-6'!$A$2:$A$11</c:f>
              <c:strCache>
                <c:ptCount val="10"/>
                <c:pt idx="0">
                  <c:v>MS Dhoni</c:v>
                </c:pt>
                <c:pt idx="1">
                  <c:v>RV Uthappa</c:v>
                </c:pt>
                <c:pt idx="2">
                  <c:v>KD Karthik</c:v>
                </c:pt>
                <c:pt idx="3">
                  <c:v>WP Saha</c:v>
                </c:pt>
                <c:pt idx="4">
                  <c:v>PA Patel</c:v>
                </c:pt>
                <c:pt idx="5">
                  <c:v>AC Gilchrist</c:v>
                </c:pt>
                <c:pt idx="6">
                  <c:v>Q de Kock</c:v>
                </c:pt>
                <c:pt idx="7">
                  <c:v>RR Pant</c:v>
                </c:pt>
                <c:pt idx="8">
                  <c:v>NV Ojha</c:v>
                </c:pt>
                <c:pt idx="9">
                  <c:v>KC Sangakkara</c:v>
                </c:pt>
              </c:strCache>
            </c:strRef>
          </c:cat>
          <c:val>
            <c:numRef>
              <c:f>'data-1686591916796-6'!$B$2:$B$11</c:f>
              <c:numCache>
                <c:formatCode>General</c:formatCode>
                <c:ptCount val="10"/>
                <c:pt idx="0">
                  <c:v>39</c:v>
                </c:pt>
                <c:pt idx="1">
                  <c:v>32</c:v>
                </c:pt>
                <c:pt idx="2">
                  <c:v>30</c:v>
                </c:pt>
                <c:pt idx="3">
                  <c:v>20</c:v>
                </c:pt>
                <c:pt idx="4">
                  <c:v>16</c:v>
                </c:pt>
                <c:pt idx="5">
                  <c:v>16</c:v>
                </c:pt>
                <c:pt idx="6">
                  <c:v>12</c:v>
                </c:pt>
                <c:pt idx="7">
                  <c:v>11</c:v>
                </c:pt>
                <c:pt idx="8">
                  <c:v>10</c:v>
                </c:pt>
                <c:pt idx="9">
                  <c:v>9</c:v>
                </c:pt>
              </c:numCache>
            </c:numRef>
          </c:val>
          <c:extLst xmlns:c16r2="http://schemas.microsoft.com/office/drawing/2015/06/chart">
            <c:ext xmlns:c16="http://schemas.microsoft.com/office/drawing/2014/chart" uri="{C3380CC4-5D6E-409C-BE32-E72D297353CC}">
              <c16:uniqueId val="{00000000-50E5-4F7B-BC5D-0F24A8EA8533}"/>
            </c:ext>
          </c:extLst>
        </c:ser>
        <c:dLbls>
          <c:showVal val="1"/>
        </c:dLbls>
        <c:gapWidth val="219"/>
        <c:overlap val="-27"/>
        <c:axId val="88365312"/>
        <c:axId val="103066240"/>
      </c:barChart>
      <c:catAx>
        <c:axId val="88365312"/>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WICKET</a:t>
                </a:r>
                <a:r>
                  <a:rPr lang="en-IN" baseline="0"/>
                  <a:t> KEEPERS</a:t>
                </a:r>
                <a:endParaRPr lang="en-IN"/>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066240"/>
        <c:crosses val="autoZero"/>
        <c:auto val="1"/>
        <c:lblAlgn val="ctr"/>
        <c:lblOffset val="100"/>
      </c:catAx>
      <c:valAx>
        <c:axId val="10306624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WICKETS TAKEN</a:t>
                </a:r>
                <a:endParaRPr lang="en-IN"/>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365312"/>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spPr>
            <a:solidFill>
              <a:schemeClr val="accent1"/>
            </a:solidFill>
            <a:ln>
              <a:noFill/>
            </a:ln>
            <a:effectLst/>
          </c:spPr>
          <c:cat>
            <c:strRef>
              <c:f>Sheet1!$A$1:$A$5</c:f>
              <c:strCache>
                <c:ptCount val="5"/>
                <c:pt idx="0">
                  <c:v>SL Malinga</c:v>
                </c:pt>
                <c:pt idx="1">
                  <c:v>P Kumar</c:v>
                </c:pt>
                <c:pt idx="2">
                  <c:v>UT Yadav</c:v>
                </c:pt>
                <c:pt idx="3">
                  <c:v>DJ Bravo</c:v>
                </c:pt>
                <c:pt idx="4">
                  <c:v>B Kumar</c:v>
                </c:pt>
              </c:strCache>
            </c:strRef>
          </c:cat>
          <c:val>
            <c:numRef>
              <c:f>Sheet1!$B$1:$B$5</c:f>
              <c:numCache>
                <c:formatCode>General</c:formatCode>
                <c:ptCount val="5"/>
                <c:pt idx="0">
                  <c:v>293</c:v>
                </c:pt>
                <c:pt idx="1">
                  <c:v>236</c:v>
                </c:pt>
                <c:pt idx="2">
                  <c:v>226</c:v>
                </c:pt>
                <c:pt idx="3">
                  <c:v>210</c:v>
                </c:pt>
                <c:pt idx="4">
                  <c:v>201</c:v>
                </c:pt>
              </c:numCache>
            </c:numRef>
          </c:val>
          <c:extLst xmlns:c16r2="http://schemas.microsoft.com/office/drawing/2015/06/chart">
            <c:ext xmlns:c16="http://schemas.microsoft.com/office/drawing/2014/chart" uri="{C3380CC4-5D6E-409C-BE32-E72D297353CC}">
              <c16:uniqueId val="{00000000-8637-420C-A77B-0EECE9A29876}"/>
            </c:ext>
          </c:extLst>
        </c:ser>
        <c:gapWidth val="219"/>
        <c:overlap val="-27"/>
        <c:axId val="52868608"/>
        <c:axId val="59622912"/>
      </c:barChart>
      <c:catAx>
        <c:axId val="5286860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22912"/>
        <c:crosses val="autoZero"/>
        <c:auto val="1"/>
        <c:lblAlgn val="ctr"/>
        <c:lblOffset val="100"/>
      </c:catAx>
      <c:valAx>
        <c:axId val="5962291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68608"/>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tx>
            <c:strRef>
              <c:f>Sheet1!$H$6</c:f>
              <c:strCache>
                <c:ptCount val="1"/>
                <c:pt idx="0">
                  <c:v>Total_Runs</c:v>
                </c:pt>
              </c:strCache>
            </c:strRef>
          </c:tx>
          <c:spPr>
            <a:solidFill>
              <a:schemeClr val="accent1"/>
            </a:solidFill>
            <a:ln>
              <a:noFill/>
            </a:ln>
            <a:effectLst/>
          </c:spPr>
          <c:cat>
            <c:numRef>
              <c:f>Sheet1!$G$7:$G$17</c:f>
              <c:numCache>
                <c:formatCode>General</c:formatCode>
                <c:ptCount val="11"/>
                <c:pt idx="0">
                  <c:v>2018</c:v>
                </c:pt>
                <c:pt idx="1">
                  <c:v>2019</c:v>
                </c:pt>
                <c:pt idx="2">
                  <c:v>2015</c:v>
                </c:pt>
                <c:pt idx="3">
                  <c:v>2013</c:v>
                </c:pt>
                <c:pt idx="4">
                  <c:v>2017</c:v>
                </c:pt>
                <c:pt idx="5">
                  <c:v>2010</c:v>
                </c:pt>
                <c:pt idx="6">
                  <c:v>2016</c:v>
                </c:pt>
                <c:pt idx="7">
                  <c:v>2012</c:v>
                </c:pt>
                <c:pt idx="8">
                  <c:v>2011</c:v>
                </c:pt>
                <c:pt idx="9">
                  <c:v>2008</c:v>
                </c:pt>
                <c:pt idx="10">
                  <c:v>2014</c:v>
                </c:pt>
              </c:numCache>
            </c:numRef>
          </c:cat>
          <c:val>
            <c:numRef>
              <c:f>Sheet1!$H$7:$H$17</c:f>
              <c:numCache>
                <c:formatCode>General</c:formatCode>
                <c:ptCount val="11"/>
                <c:pt idx="0">
                  <c:v>2885</c:v>
                </c:pt>
                <c:pt idx="1">
                  <c:v>2651</c:v>
                </c:pt>
                <c:pt idx="2">
                  <c:v>2386</c:v>
                </c:pt>
                <c:pt idx="3">
                  <c:v>2304</c:v>
                </c:pt>
                <c:pt idx="4">
                  <c:v>2194</c:v>
                </c:pt>
                <c:pt idx="5">
                  <c:v>2167</c:v>
                </c:pt>
                <c:pt idx="6">
                  <c:v>2073</c:v>
                </c:pt>
                <c:pt idx="7">
                  <c:v>2012</c:v>
                </c:pt>
                <c:pt idx="8">
                  <c:v>1854</c:v>
                </c:pt>
                <c:pt idx="9">
                  <c:v>1843</c:v>
                </c:pt>
                <c:pt idx="10">
                  <c:v>1289</c:v>
                </c:pt>
              </c:numCache>
            </c:numRef>
          </c:val>
          <c:extLst xmlns:c16r2="http://schemas.microsoft.com/office/drawing/2015/06/chart">
            <c:ext xmlns:c16="http://schemas.microsoft.com/office/drawing/2014/chart" uri="{C3380CC4-5D6E-409C-BE32-E72D297353CC}">
              <c16:uniqueId val="{00000000-CD1C-44C8-A5CD-A7F70004A4CB}"/>
            </c:ext>
          </c:extLst>
        </c:ser>
        <c:gapWidth val="219"/>
        <c:overlap val="-27"/>
        <c:axId val="93585408"/>
        <c:axId val="93780224"/>
      </c:barChart>
      <c:catAx>
        <c:axId val="93585408"/>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years</a:t>
                </a:r>
                <a:endParaRPr lang="en-IN" dirty="0"/>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780224"/>
        <c:crosses val="autoZero"/>
        <c:auto val="1"/>
        <c:lblAlgn val="ctr"/>
        <c:lblOffset val="100"/>
      </c:catAx>
      <c:valAx>
        <c:axId val="9378022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err="1"/>
                  <a:t>Total_runs</a:t>
                </a:r>
                <a:endParaRPr lang="en-IN" dirty="0"/>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85408"/>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B9EBADC-6BAC-4BA4-8B99-23AD9C809A3A}" type="datetimeFigureOut">
              <a:rPr lang="en-IN" smtClean="0"/>
              <a:pPr/>
              <a:t>01-07-2023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187247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EBADC-6BAC-4BA4-8B99-23AD9C809A3A}" type="datetimeFigureOut">
              <a:rPr lang="en-IN" smtClean="0"/>
              <a:pPr/>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282285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B9EBADC-6BAC-4BA4-8B99-23AD9C809A3A}" type="datetimeFigureOut">
              <a:rPr lang="en-IN" smtClean="0"/>
              <a:pPr/>
              <a:t>01-07-2023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264481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EBADC-6BAC-4BA4-8B99-23AD9C809A3A}" type="datetimeFigureOut">
              <a:rPr lang="en-IN" smtClean="0"/>
              <a:pPr/>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168207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B9EBADC-6BAC-4BA4-8B99-23AD9C809A3A}" type="datetimeFigureOut">
              <a:rPr lang="en-IN" smtClean="0"/>
              <a:pPr/>
              <a:t>01-07-2023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116853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9EBADC-6BAC-4BA4-8B99-23AD9C809A3A}" type="datetimeFigureOut">
              <a:rPr lang="en-IN" smtClean="0"/>
              <a:pPr/>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14630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EBADC-6BAC-4BA4-8B99-23AD9C809A3A}" type="datetimeFigureOut">
              <a:rPr lang="en-IN" smtClean="0"/>
              <a:pPr/>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35142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9EBADC-6BAC-4BA4-8B99-23AD9C809A3A}" type="datetimeFigureOut">
              <a:rPr lang="en-IN" smtClean="0"/>
              <a:pPr/>
              <a:t>01-07-2023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276166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EBADC-6BAC-4BA4-8B99-23AD9C809A3A}" type="datetimeFigureOut">
              <a:rPr lang="en-IN" smtClean="0"/>
              <a:pPr/>
              <a:t>01-07-2023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239823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B9EBADC-6BAC-4BA4-8B99-23AD9C809A3A}" type="datetimeFigureOut">
              <a:rPr lang="en-IN" smtClean="0"/>
              <a:pPr/>
              <a:t>01-07-2023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61842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9EBADC-6BAC-4BA4-8B99-23AD9C809A3A}" type="datetimeFigureOut">
              <a:rPr lang="en-IN" smtClean="0"/>
              <a:pPr/>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A51D1-8A0E-4D77-9875-F51E5F45B512}" type="slidenum">
              <a:rPr lang="en-IN" smtClean="0"/>
              <a:pPr/>
              <a:t>‹#›</a:t>
            </a:fld>
            <a:endParaRPr lang="en-IN"/>
          </a:p>
        </p:txBody>
      </p:sp>
    </p:spTree>
    <p:extLst>
      <p:ext uri="{BB962C8B-B14F-4D97-AF65-F5344CB8AC3E}">
        <p14:creationId xmlns="" xmlns:p14="http://schemas.microsoft.com/office/powerpoint/2010/main" val="58562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B9EBADC-6BAC-4BA4-8B99-23AD9C809A3A}" type="datetimeFigureOut">
              <a:rPr lang="en-IN" smtClean="0"/>
              <a:pPr/>
              <a:t>01-07-2023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0CA51D1-8A0E-4D77-9875-F51E5F45B512}" type="slidenum">
              <a:rPr lang="en-IN" smtClean="0"/>
              <a:pPr/>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18458924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E27E77F-7F1F-1E61-799B-A92089EAF5F6}"/>
              </a:ext>
            </a:extLst>
          </p:cNvPr>
          <p:cNvSpPr txBox="1"/>
          <p:nvPr/>
        </p:nvSpPr>
        <p:spPr>
          <a:xfrm>
            <a:off x="3522846" y="2820202"/>
            <a:ext cx="7363326" cy="1015663"/>
          </a:xfrm>
          <a:prstGeom prst="rect">
            <a:avLst/>
          </a:prstGeom>
          <a:noFill/>
        </p:spPr>
        <p:txBody>
          <a:bodyPr wrap="square" rtlCol="0">
            <a:spAutoFit/>
          </a:bodyPr>
          <a:lstStyle/>
          <a:p>
            <a:r>
              <a:rPr lang="en-US" sz="6000" dirty="0"/>
              <a:t>SQL PROJECT</a:t>
            </a:r>
            <a:endParaRPr lang="en-IN" sz="6000" dirty="0"/>
          </a:p>
        </p:txBody>
      </p:sp>
    </p:spTree>
    <p:extLst>
      <p:ext uri="{BB962C8B-B14F-4D97-AF65-F5344CB8AC3E}">
        <p14:creationId xmlns="" xmlns:p14="http://schemas.microsoft.com/office/powerpoint/2010/main" val="39567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3D681-7BD2-9E2A-DA13-58BEF58DAAF7}"/>
              </a:ext>
            </a:extLst>
          </p:cNvPr>
          <p:cNvSpPr>
            <a:spLocks noGrp="1"/>
          </p:cNvSpPr>
          <p:nvPr>
            <p:ph type="title"/>
          </p:nvPr>
        </p:nvSpPr>
        <p:spPr/>
        <p:txBody>
          <a:bodyPr>
            <a:noAutofit/>
          </a:bodyPr>
          <a:lstStyle/>
          <a:p>
            <a:r>
              <a:rPr lang="en-US" sz="1400" b="1" dirty="0">
                <a:solidFill>
                  <a:schemeClr val="bg1"/>
                </a:solidFill>
              </a:rPr>
              <a:t>Now you need to get 2-3 Hard-hitting players who have scored most runs in boundaries and have played more the 2 </a:t>
            </a:r>
            <a:r>
              <a:rPr lang="en-US" sz="1400" b="1" dirty="0" err="1">
                <a:solidFill>
                  <a:schemeClr val="bg1"/>
                </a:solidFill>
              </a:rPr>
              <a:t>ipl</a:t>
            </a:r>
            <a:r>
              <a:rPr lang="en-US" sz="1400" b="1" dirty="0">
                <a:solidFill>
                  <a:schemeClr val="bg1"/>
                </a:solidFill>
              </a:rPr>
              <a:t> season. To do that you have to make a list of 10 players you want to bid in the auction so that when you try to grab them in auction you should not pay the amount greater than you have in the purse for a particular player.</a:t>
            </a:r>
            <a:br>
              <a:rPr lang="en-US" sz="1400" b="1" dirty="0">
                <a:solidFill>
                  <a:schemeClr val="bg1"/>
                </a:solidFill>
              </a:rPr>
            </a:br>
            <a:endParaRPr lang="en-IN" sz="1400" dirty="0"/>
          </a:p>
        </p:txBody>
      </p:sp>
      <p:sp>
        <p:nvSpPr>
          <p:cNvPr id="5" name="TextBox 4">
            <a:extLst>
              <a:ext uri="{FF2B5EF4-FFF2-40B4-BE49-F238E27FC236}">
                <a16:creationId xmlns="" xmlns:a16="http://schemas.microsoft.com/office/drawing/2014/main" id="{9502DD37-9F8C-7593-2E5A-DB3CC52C5448}"/>
              </a:ext>
            </a:extLst>
          </p:cNvPr>
          <p:cNvSpPr txBox="1"/>
          <p:nvPr/>
        </p:nvSpPr>
        <p:spPr>
          <a:xfrm>
            <a:off x="664143" y="1861746"/>
            <a:ext cx="5431857" cy="4847481"/>
          </a:xfrm>
          <a:prstGeom prst="rect">
            <a:avLst/>
          </a:prstGeom>
          <a:noFill/>
        </p:spPr>
        <p:txBody>
          <a:bodyPr wrap="square">
            <a:spAutoFit/>
          </a:bodyPr>
          <a:lstStyle/>
          <a:p>
            <a:r>
              <a:rPr lang="en-US" sz="2100" b="1" dirty="0" smtClean="0"/>
              <a:t>QUERY:</a:t>
            </a:r>
          </a:p>
          <a:p>
            <a:r>
              <a:rPr lang="en-US" dirty="0" smtClean="0"/>
              <a:t>select batsman,</a:t>
            </a:r>
          </a:p>
          <a:p>
            <a:r>
              <a:rPr lang="en-US" dirty="0" smtClean="0"/>
              <a:t>sum(case </a:t>
            </a:r>
          </a:p>
          <a:p>
            <a:r>
              <a:rPr lang="en-US" dirty="0" smtClean="0"/>
              <a:t>   when </a:t>
            </a:r>
            <a:r>
              <a:rPr lang="en-US" dirty="0" err="1" smtClean="0"/>
              <a:t>batsman_runs</a:t>
            </a:r>
            <a:r>
              <a:rPr lang="en-US" dirty="0" smtClean="0"/>
              <a:t> in (4,6) THEN 1 ELSE 0 END) as </a:t>
            </a:r>
            <a:r>
              <a:rPr lang="en-US" dirty="0" err="1" smtClean="0"/>
              <a:t>numOF_fours_sixers</a:t>
            </a:r>
            <a:r>
              <a:rPr lang="en-US" dirty="0" smtClean="0"/>
              <a:t>,</a:t>
            </a:r>
          </a:p>
          <a:p>
            <a:r>
              <a:rPr lang="en-US" dirty="0" smtClean="0"/>
              <a:t>   round(cast(sum(case when </a:t>
            </a:r>
            <a:r>
              <a:rPr lang="en-US" dirty="0" err="1" smtClean="0"/>
              <a:t>batsman_runs</a:t>
            </a:r>
            <a:r>
              <a:rPr lang="en-US" dirty="0" smtClean="0"/>
              <a:t> in (4,6) THEN </a:t>
            </a:r>
            <a:r>
              <a:rPr lang="en-US" dirty="0" err="1" smtClean="0"/>
              <a:t>batsman_runs</a:t>
            </a:r>
            <a:r>
              <a:rPr lang="en-US" dirty="0" smtClean="0"/>
              <a:t> ELSE 0 END) as decimal)/sum(</a:t>
            </a:r>
            <a:r>
              <a:rPr lang="en-US" dirty="0" err="1" smtClean="0"/>
              <a:t>total_runs</a:t>
            </a:r>
            <a:r>
              <a:rPr lang="en-US" dirty="0" smtClean="0"/>
              <a:t>)*100,2) as </a:t>
            </a:r>
            <a:r>
              <a:rPr lang="en-US" dirty="0" err="1" smtClean="0"/>
              <a:t>boundary_per</a:t>
            </a:r>
            <a:endParaRPr lang="en-US" dirty="0" smtClean="0"/>
          </a:p>
          <a:p>
            <a:r>
              <a:rPr lang="en-US" dirty="0" smtClean="0"/>
              <a:t>from balls b join </a:t>
            </a:r>
            <a:r>
              <a:rPr lang="en-US" dirty="0" err="1" smtClean="0"/>
              <a:t>matchess</a:t>
            </a:r>
            <a:r>
              <a:rPr lang="en-US" dirty="0" smtClean="0"/>
              <a:t> m</a:t>
            </a:r>
          </a:p>
          <a:p>
            <a:r>
              <a:rPr lang="en-US" dirty="0" smtClean="0"/>
              <a:t>on b.id=m.id</a:t>
            </a:r>
          </a:p>
          <a:p>
            <a:r>
              <a:rPr lang="en-US" dirty="0" smtClean="0"/>
              <a:t>group by batsman</a:t>
            </a:r>
          </a:p>
          <a:p>
            <a:r>
              <a:rPr lang="en-US" dirty="0" smtClean="0"/>
              <a:t>having count(DISTINCT right(date,4)) &gt;= 2 and sum(</a:t>
            </a:r>
            <a:r>
              <a:rPr lang="en-US" dirty="0" err="1" smtClean="0"/>
              <a:t>total_runs</a:t>
            </a:r>
            <a:r>
              <a:rPr lang="en-US" dirty="0" smtClean="0"/>
              <a:t>)&gt;0</a:t>
            </a:r>
          </a:p>
          <a:p>
            <a:r>
              <a:rPr lang="en-US" dirty="0" smtClean="0"/>
              <a:t>order by </a:t>
            </a:r>
            <a:r>
              <a:rPr lang="en-US" dirty="0" err="1" smtClean="0"/>
              <a:t>numof_fours_sixers</a:t>
            </a:r>
            <a:r>
              <a:rPr lang="en-US" dirty="0" smtClean="0"/>
              <a:t> </a:t>
            </a:r>
            <a:r>
              <a:rPr lang="en-US" dirty="0" err="1" smtClean="0"/>
              <a:t>desc,boundary_per</a:t>
            </a:r>
            <a:r>
              <a:rPr lang="en-US" dirty="0" smtClean="0"/>
              <a:t> </a:t>
            </a:r>
            <a:r>
              <a:rPr lang="en-US" dirty="0" err="1" smtClean="0"/>
              <a:t>desc</a:t>
            </a:r>
            <a:endParaRPr lang="en-US" dirty="0" smtClean="0"/>
          </a:p>
          <a:p>
            <a:r>
              <a:rPr lang="en-US" dirty="0" smtClean="0"/>
              <a:t>limit 10;</a:t>
            </a:r>
          </a:p>
          <a:p>
            <a:endParaRPr lang="en-IN" dirty="0"/>
          </a:p>
          <a:p>
            <a:endParaRPr lang="en-IN" dirty="0"/>
          </a:p>
        </p:txBody>
      </p:sp>
      <p:graphicFrame>
        <p:nvGraphicFramePr>
          <p:cNvPr id="6" name="Chart 5">
            <a:extLst>
              <a:ext uri="{FF2B5EF4-FFF2-40B4-BE49-F238E27FC236}">
                <a16:creationId xmlns:a16="http://schemas.microsoft.com/office/drawing/2014/main" xmlns="" id="{67403C20-9593-113B-8A2F-5E52B8C49D46}"/>
              </a:ext>
            </a:extLst>
          </p:cNvPr>
          <p:cNvGraphicFramePr>
            <a:graphicFrameLocks/>
          </p:cNvGraphicFramePr>
          <p:nvPr>
            <p:extLst>
              <p:ext uri="{D42A27DB-BD31-4B8C-83A1-F6EECF244321}">
                <p14:modId xmlns:p14="http://schemas.microsoft.com/office/powerpoint/2010/main" xmlns="" val="1573685811"/>
              </p:ext>
            </p:extLst>
          </p:nvPr>
        </p:nvGraphicFramePr>
        <p:xfrm>
          <a:off x="6371771" y="2815771"/>
          <a:ext cx="4948919" cy="29412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03419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183D3AE3-32C3-1D41-2148-24D5D5359014}"/>
              </a:ext>
            </a:extLst>
          </p:cNvPr>
          <p:cNvGraphicFramePr>
            <a:graphicFrameLocks noGrp="1"/>
          </p:cNvGraphicFramePr>
          <p:nvPr>
            <p:extLst>
              <p:ext uri="{D42A27DB-BD31-4B8C-83A1-F6EECF244321}">
                <p14:modId xmlns:p14="http://schemas.microsoft.com/office/powerpoint/2010/main" xmlns="" val="1138170509"/>
              </p:ext>
            </p:extLst>
          </p:nvPr>
        </p:nvGraphicFramePr>
        <p:xfrm>
          <a:off x="1203159" y="1636295"/>
          <a:ext cx="7680960" cy="3513220"/>
        </p:xfrm>
        <a:graphic>
          <a:graphicData uri="http://schemas.openxmlformats.org/drawingml/2006/table">
            <a:tbl>
              <a:tblPr/>
              <a:tblGrid>
                <a:gridCol w="2560320">
                  <a:extLst>
                    <a:ext uri="{9D8B030D-6E8A-4147-A177-3AD203B41FA5}">
                      <a16:colId xmlns:a16="http://schemas.microsoft.com/office/drawing/2014/main" xmlns="" val="1104061454"/>
                    </a:ext>
                  </a:extLst>
                </a:gridCol>
                <a:gridCol w="2560320">
                  <a:extLst>
                    <a:ext uri="{9D8B030D-6E8A-4147-A177-3AD203B41FA5}">
                      <a16:colId xmlns:a16="http://schemas.microsoft.com/office/drawing/2014/main" xmlns="" val="341362063"/>
                    </a:ext>
                  </a:extLst>
                </a:gridCol>
                <a:gridCol w="2560320">
                  <a:extLst>
                    <a:ext uri="{9D8B030D-6E8A-4147-A177-3AD203B41FA5}">
                      <a16:colId xmlns:a16="http://schemas.microsoft.com/office/drawing/2014/main" xmlns="" val="1404486734"/>
                    </a:ext>
                  </a:extLst>
                </a:gridCol>
              </a:tblGrid>
              <a:tr h="465629">
                <a:tc>
                  <a:txBody>
                    <a:bodyPr/>
                    <a:lstStyle/>
                    <a:p>
                      <a:pPr algn="ctr" fontAlgn="b"/>
                      <a:r>
                        <a:rPr lang="en-IN" sz="1600" b="1" i="0" u="none" strike="noStrike" dirty="0">
                          <a:solidFill>
                            <a:srgbClr val="000000"/>
                          </a:solidFill>
                          <a:effectLst/>
                          <a:latin typeface="Calibri" panose="020F0502020204030204" pitchFamily="34" charset="0"/>
                        </a:rPr>
                        <a:t>batsman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numof_fours_sixers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boundary_per</a:t>
                      </a:r>
                      <a:endParaRPr lang="en-IN" sz="16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15779444"/>
                  </a:ext>
                </a:extLst>
              </a:tr>
              <a:tr h="268298">
                <a:tc>
                  <a:txBody>
                    <a:bodyPr/>
                    <a:lstStyle/>
                    <a:p>
                      <a:pPr algn="ctr" fontAlgn="b"/>
                      <a:r>
                        <a:rPr lang="en-IN" sz="1400" b="0" i="0" u="none" strike="noStrike" dirty="0">
                          <a:solidFill>
                            <a:srgbClr val="000000"/>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2199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71.13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304211"/>
                  </a:ext>
                </a:extLst>
              </a:tr>
              <a:tr h="268298">
                <a:tc>
                  <a:txBody>
                    <a:bodyPr/>
                    <a:lstStyle/>
                    <a:p>
                      <a:pPr algn="ctr" fontAlgn="b"/>
                      <a:r>
                        <a:rPr lang="en-IN" sz="1400" b="0" i="0" u="none" strike="noStrike">
                          <a:solidFill>
                            <a:srgbClr val="000000"/>
                          </a:solidFill>
                          <a:effectLst/>
                          <a:latin typeface="Calibri" panose="020F0502020204030204" pitchFamily="34" charset="0"/>
                        </a:rPr>
                        <a:t>V Kohli</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2118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53.08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39759271"/>
                  </a:ext>
                </a:extLst>
              </a:tr>
              <a:tr h="367143">
                <a:tc>
                  <a:txBody>
                    <a:bodyPr/>
                    <a:lstStyle/>
                    <a:p>
                      <a:pPr algn="ctr" fontAlgn="b"/>
                      <a:r>
                        <a:rPr lang="en-IN" sz="1400" b="0" i="0" u="none" strike="noStrike" dirty="0">
                          <a:solidFill>
                            <a:srgbClr val="000000"/>
                          </a:solidFill>
                          <a:effectLst/>
                          <a:latin typeface="Calibri" panose="020F0502020204030204" pitchFamily="34" charset="0"/>
                        </a:rPr>
                        <a:t>DA Warner</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2115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58.13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06424621"/>
                  </a:ext>
                </a:extLst>
              </a:tr>
              <a:tr h="268298">
                <a:tc>
                  <a:txBody>
                    <a:bodyPr/>
                    <a:lstStyle/>
                    <a:p>
                      <a:pPr algn="ctr" fontAlgn="b"/>
                      <a:r>
                        <a:rPr lang="en-IN" sz="1400" b="0" i="0" u="none" strike="noStrike">
                          <a:solidFill>
                            <a:srgbClr val="000000"/>
                          </a:solidFill>
                          <a:effectLst/>
                          <a:latin typeface="Calibri" panose="020F0502020204030204" pitchFamily="34" charset="0"/>
                        </a:rPr>
                        <a:t>S Dhawan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2100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55.36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65320054"/>
                  </a:ext>
                </a:extLst>
              </a:tr>
              <a:tr h="268298">
                <a:tc>
                  <a:txBody>
                    <a:bodyPr/>
                    <a:lstStyle/>
                    <a:p>
                      <a:pPr algn="ctr" fontAlgn="b"/>
                      <a:r>
                        <a:rPr lang="en-IN" sz="1400" b="0" i="0" u="none" strike="noStrike">
                          <a:solidFill>
                            <a:srgbClr val="000000"/>
                          </a:solidFill>
                          <a:effectLst/>
                          <a:latin typeface="Calibri" panose="020F0502020204030204" pitchFamily="34" charset="0"/>
                        </a:rPr>
                        <a:t>SK Raina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2061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55.96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67835567"/>
                  </a:ext>
                </a:extLst>
              </a:tr>
              <a:tr h="316454">
                <a:tc>
                  <a:txBody>
                    <a:bodyPr/>
                    <a:lstStyle/>
                    <a:p>
                      <a:pPr algn="ctr" fontAlgn="b"/>
                      <a:r>
                        <a:rPr lang="en-IN" sz="1400" b="0" i="0" u="none" strike="noStrike">
                          <a:solidFill>
                            <a:srgbClr val="000000"/>
                          </a:solidFill>
                          <a:effectLst/>
                          <a:latin typeface="Calibri" panose="020F0502020204030204" pitchFamily="34" charset="0"/>
                        </a:rPr>
                        <a:t>RG Sharma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2016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57.77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48326321"/>
                  </a:ext>
                </a:extLst>
              </a:tr>
              <a:tr h="336731">
                <a:tc>
                  <a:txBody>
                    <a:bodyPr/>
                    <a:lstStyle/>
                    <a:p>
                      <a:pPr algn="ctr" fontAlgn="b"/>
                      <a:r>
                        <a:rPr lang="en-IN" sz="1400" b="0" i="0" u="none" strike="noStrike">
                          <a:solidFill>
                            <a:srgbClr val="000000"/>
                          </a:solidFill>
                          <a:effectLst/>
                          <a:latin typeface="Calibri" panose="020F0502020204030204" pitchFamily="34" charset="0"/>
                        </a:rPr>
                        <a:t>AB de Villiers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1875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59.21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64701987"/>
                  </a:ext>
                </a:extLst>
              </a:tr>
              <a:tr h="314281">
                <a:tc>
                  <a:txBody>
                    <a:bodyPr/>
                    <a:lstStyle/>
                    <a:p>
                      <a:pPr algn="ctr" fontAlgn="b"/>
                      <a:r>
                        <a:rPr lang="en-IN" sz="1400" b="0" i="0" u="none" strike="noStrike">
                          <a:solidFill>
                            <a:srgbClr val="000000"/>
                          </a:solidFill>
                          <a:effectLst/>
                          <a:latin typeface="Calibri" panose="020F0502020204030204" pitchFamily="34" charset="0"/>
                        </a:rPr>
                        <a:t>RV Uthappa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1851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57.28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57010364"/>
                  </a:ext>
                </a:extLst>
              </a:tr>
              <a:tr h="325507">
                <a:tc>
                  <a:txBody>
                    <a:bodyPr/>
                    <a:lstStyle/>
                    <a:p>
                      <a:pPr algn="ctr" fontAlgn="b"/>
                      <a:r>
                        <a:rPr lang="en-IN" sz="1400" b="0" i="0" u="none" strike="noStrike">
                          <a:solidFill>
                            <a:srgbClr val="000000"/>
                          </a:solidFill>
                          <a:effectLst/>
                          <a:latin typeface="Calibri" panose="020F0502020204030204" pitchFamily="34" charset="0"/>
                        </a:rPr>
                        <a:t>SR Watson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1698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65.51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01647965"/>
                  </a:ext>
                </a:extLst>
              </a:tr>
              <a:tr h="314283">
                <a:tc>
                  <a:txBody>
                    <a:bodyPr/>
                    <a:lstStyle/>
                    <a:p>
                      <a:pPr algn="ctr" fontAlgn="b"/>
                      <a:r>
                        <a:rPr lang="en-IN" sz="1400" b="0" i="0" u="none" strike="noStrike">
                          <a:solidFill>
                            <a:srgbClr val="000000"/>
                          </a:solidFill>
                          <a:effectLst/>
                          <a:latin typeface="Calibri" panose="020F0502020204030204" pitchFamily="34" charset="0"/>
                        </a:rPr>
                        <a:t>G Gambhir</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1653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51.84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88156168"/>
                  </a:ext>
                </a:extLst>
              </a:tr>
            </a:tbl>
          </a:graphicData>
        </a:graphic>
      </p:graphicFrame>
    </p:spTree>
    <p:extLst>
      <p:ext uri="{BB962C8B-B14F-4D97-AF65-F5344CB8AC3E}">
        <p14:creationId xmlns="" xmlns:p14="http://schemas.microsoft.com/office/powerpoint/2010/main" val="130351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DD2A5E7-E1C7-363B-8E93-2769588F8EDA}"/>
              </a:ext>
            </a:extLst>
          </p:cNvPr>
          <p:cNvSpPr txBox="1"/>
          <p:nvPr/>
        </p:nvSpPr>
        <p:spPr>
          <a:xfrm>
            <a:off x="1309036" y="2021305"/>
            <a:ext cx="10308657" cy="923330"/>
          </a:xfrm>
          <a:prstGeom prst="rect">
            <a:avLst/>
          </a:prstGeom>
          <a:noFill/>
        </p:spPr>
        <p:txBody>
          <a:bodyPr wrap="square" rtlCol="0">
            <a:spAutoFit/>
          </a:bodyPr>
          <a:lstStyle/>
          <a:p>
            <a:r>
              <a:rPr lang="en-US" sz="5400" dirty="0"/>
              <a:t>BIDDING  ON  BOWLERS</a:t>
            </a:r>
            <a:endParaRPr lang="en-IN" sz="5400" dirty="0"/>
          </a:p>
        </p:txBody>
      </p:sp>
    </p:spTree>
    <p:extLst>
      <p:ext uri="{BB962C8B-B14F-4D97-AF65-F5344CB8AC3E}">
        <p14:creationId xmlns="" xmlns:p14="http://schemas.microsoft.com/office/powerpoint/2010/main" val="139402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8EC9A-AB2A-AD07-A6F9-75581C8694F9}"/>
              </a:ext>
            </a:extLst>
          </p:cNvPr>
          <p:cNvSpPr>
            <a:spLocks noGrp="1"/>
          </p:cNvSpPr>
          <p:nvPr>
            <p:ph type="title"/>
          </p:nvPr>
        </p:nvSpPr>
        <p:spPr/>
        <p:txBody>
          <a:bodyPr>
            <a:noAutofit/>
          </a:bodyPr>
          <a:lstStyle/>
          <a:p>
            <a:r>
              <a:rPr lang="en-US" sz="1400" b="1" dirty="0">
                <a:solidFill>
                  <a:schemeClr val="bg1"/>
                </a:solidFill>
              </a:rPr>
              <a:t>Your first priority is to 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a:t>
            </a:r>
            <a:br>
              <a:rPr lang="en-US" sz="1400" b="1" dirty="0">
                <a:solidFill>
                  <a:schemeClr val="bg1"/>
                </a:solidFill>
              </a:rPr>
            </a:br>
            <a:endParaRPr lang="en-IN" sz="1400" dirty="0"/>
          </a:p>
        </p:txBody>
      </p:sp>
      <p:sp>
        <p:nvSpPr>
          <p:cNvPr id="3" name="TextBox 2">
            <a:extLst>
              <a:ext uri="{FF2B5EF4-FFF2-40B4-BE49-F238E27FC236}">
                <a16:creationId xmlns="" xmlns:a16="http://schemas.microsoft.com/office/drawing/2014/main" id="{B525C287-3119-A72C-D3E5-513624425B57}"/>
              </a:ext>
            </a:extLst>
          </p:cNvPr>
          <p:cNvSpPr txBox="1"/>
          <p:nvPr/>
        </p:nvSpPr>
        <p:spPr>
          <a:xfrm>
            <a:off x="481264" y="2233061"/>
            <a:ext cx="4803006" cy="2585323"/>
          </a:xfrm>
          <a:prstGeom prst="rect">
            <a:avLst/>
          </a:prstGeom>
          <a:noFill/>
        </p:spPr>
        <p:txBody>
          <a:bodyPr wrap="square" rtlCol="0">
            <a:spAutoFit/>
          </a:bodyPr>
          <a:lstStyle/>
          <a:p>
            <a:r>
              <a:rPr lang="en-US" dirty="0" smtClean="0"/>
              <a:t>QUERY:</a:t>
            </a:r>
          </a:p>
          <a:p>
            <a:r>
              <a:rPr lang="en-US" dirty="0" smtClean="0"/>
              <a:t>select </a:t>
            </a:r>
            <a:r>
              <a:rPr lang="en-US" dirty="0" err="1" smtClean="0"/>
              <a:t>bowler,round</a:t>
            </a:r>
            <a:r>
              <a:rPr lang="en-US" dirty="0" smtClean="0"/>
              <a:t>(cast(sum(</a:t>
            </a:r>
            <a:r>
              <a:rPr lang="en-US" dirty="0" err="1" smtClean="0"/>
              <a:t>total_runs</a:t>
            </a:r>
            <a:r>
              <a:rPr lang="en-US" dirty="0" smtClean="0"/>
              <a:t>) as decimal)/count(distinct over)*100,2) as economy</a:t>
            </a:r>
          </a:p>
          <a:p>
            <a:r>
              <a:rPr lang="en-US" dirty="0" smtClean="0"/>
              <a:t>from balls</a:t>
            </a:r>
          </a:p>
          <a:p>
            <a:r>
              <a:rPr lang="en-US" dirty="0" smtClean="0"/>
              <a:t>group by bowler</a:t>
            </a:r>
          </a:p>
          <a:p>
            <a:r>
              <a:rPr lang="en-US" dirty="0" smtClean="0"/>
              <a:t>having count(balls)&gt;=500</a:t>
            </a:r>
          </a:p>
          <a:p>
            <a:r>
              <a:rPr lang="en-US" dirty="0" smtClean="0"/>
              <a:t>order by economy </a:t>
            </a:r>
            <a:r>
              <a:rPr lang="en-US" dirty="0" err="1" smtClean="0"/>
              <a:t>asc</a:t>
            </a:r>
            <a:endParaRPr lang="en-US" dirty="0" smtClean="0"/>
          </a:p>
          <a:p>
            <a:r>
              <a:rPr lang="en-US" dirty="0" smtClean="0"/>
              <a:t>limit 10;</a:t>
            </a:r>
            <a:endParaRPr lang="en-IN" dirty="0" smtClean="0"/>
          </a:p>
          <a:p>
            <a:endParaRPr lang="en-US" dirty="0"/>
          </a:p>
        </p:txBody>
      </p:sp>
      <p:graphicFrame>
        <p:nvGraphicFramePr>
          <p:cNvPr id="6" name="Content Placeholder 4">
            <a:extLst>
              <a:ext uri="{FF2B5EF4-FFF2-40B4-BE49-F238E27FC236}">
                <a16:creationId xmlns:a16="http://schemas.microsoft.com/office/drawing/2014/main" xmlns="" id="{C86A030C-260A-55B6-2A34-2677E68BE960}"/>
              </a:ext>
            </a:extLst>
          </p:cNvPr>
          <p:cNvGraphicFramePr>
            <a:graphicFrameLocks/>
          </p:cNvGraphicFramePr>
          <p:nvPr>
            <p:extLst>
              <p:ext uri="{D42A27DB-BD31-4B8C-83A1-F6EECF244321}">
                <p14:modId xmlns:p14="http://schemas.microsoft.com/office/powerpoint/2010/main" xmlns="" val="1746597467"/>
              </p:ext>
            </p:extLst>
          </p:nvPr>
        </p:nvGraphicFramePr>
        <p:xfrm>
          <a:off x="5834743" y="2262191"/>
          <a:ext cx="490763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71649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7B59886E-72D0-2428-963D-3C8E02089A7B}"/>
              </a:ext>
            </a:extLst>
          </p:cNvPr>
          <p:cNvGraphicFramePr>
            <a:graphicFrameLocks noGrp="1"/>
          </p:cNvGraphicFramePr>
          <p:nvPr>
            <p:extLst>
              <p:ext uri="{D42A27DB-BD31-4B8C-83A1-F6EECF244321}">
                <p14:modId xmlns:p14="http://schemas.microsoft.com/office/powerpoint/2010/main" xmlns="" val="1275702560"/>
              </p:ext>
            </p:extLst>
          </p:nvPr>
        </p:nvGraphicFramePr>
        <p:xfrm>
          <a:off x="1277257" y="1727199"/>
          <a:ext cx="8015400" cy="3212633"/>
        </p:xfrm>
        <a:graphic>
          <a:graphicData uri="http://schemas.openxmlformats.org/drawingml/2006/table">
            <a:tbl>
              <a:tblPr/>
              <a:tblGrid>
                <a:gridCol w="4007700">
                  <a:extLst>
                    <a:ext uri="{9D8B030D-6E8A-4147-A177-3AD203B41FA5}">
                      <a16:colId xmlns:a16="http://schemas.microsoft.com/office/drawing/2014/main" xmlns="" val="1774928625"/>
                    </a:ext>
                  </a:extLst>
                </a:gridCol>
                <a:gridCol w="4007700">
                  <a:extLst>
                    <a:ext uri="{9D8B030D-6E8A-4147-A177-3AD203B41FA5}">
                      <a16:colId xmlns:a16="http://schemas.microsoft.com/office/drawing/2014/main" xmlns="" val="1620857910"/>
                    </a:ext>
                  </a:extLst>
                </a:gridCol>
              </a:tblGrid>
              <a:tr h="574326">
                <a:tc>
                  <a:txBody>
                    <a:bodyPr/>
                    <a:lstStyle/>
                    <a:p>
                      <a:pPr algn="ctr" fontAlgn="b"/>
                      <a:r>
                        <a:rPr lang="en-IN" sz="1800" b="1" i="0" u="none" strike="noStrike" dirty="0">
                          <a:solidFill>
                            <a:srgbClr val="000000"/>
                          </a:solidFill>
                          <a:effectLst/>
                          <a:latin typeface="Calibri" panose="020F0502020204030204" pitchFamily="34" charset="0"/>
                        </a:rPr>
                        <a:t>bowler</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economy</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98829452"/>
                  </a:ext>
                </a:extLst>
              </a:tr>
              <a:tr h="266802">
                <a:tc>
                  <a:txBody>
                    <a:bodyPr/>
                    <a:lstStyle/>
                    <a:p>
                      <a:pPr algn="ctr" fontAlgn="b"/>
                      <a:r>
                        <a:rPr lang="en-IN" sz="1400" b="0" i="0" u="none" strike="noStrike" dirty="0">
                          <a:solidFill>
                            <a:srgbClr val="000000"/>
                          </a:solidFill>
                          <a:effectLst/>
                          <a:latin typeface="Calibri" panose="020F0502020204030204" pitchFamily="34" charset="0"/>
                        </a:rPr>
                        <a:t>A Symonds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3470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5435648"/>
                  </a:ext>
                </a:extLst>
              </a:tr>
              <a:tr h="277044">
                <a:tc>
                  <a:txBody>
                    <a:bodyPr/>
                    <a:lstStyle/>
                    <a:p>
                      <a:pPr algn="ctr" fontAlgn="b"/>
                      <a:r>
                        <a:rPr lang="en-IN" sz="1400" b="0" i="0" u="none" strike="noStrike" dirty="0">
                          <a:solidFill>
                            <a:srgbClr val="000000"/>
                          </a:solidFill>
                          <a:effectLst/>
                          <a:latin typeface="Calibri" panose="020F0502020204030204" pitchFamily="34" charset="0"/>
                        </a:rPr>
                        <a:t>Azhar Mahmood</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3535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63227101"/>
                  </a:ext>
                </a:extLst>
              </a:tr>
              <a:tr h="257777">
                <a:tc>
                  <a:txBody>
                    <a:bodyPr/>
                    <a:lstStyle/>
                    <a:p>
                      <a:pPr algn="ctr" fontAlgn="b"/>
                      <a:r>
                        <a:rPr lang="en-IN" sz="1400" b="0" i="0" u="none" strike="noStrike" dirty="0">
                          <a:solidFill>
                            <a:srgbClr val="000000"/>
                          </a:solidFill>
                          <a:effectLst/>
                          <a:latin typeface="Calibri" panose="020F0502020204030204" pitchFamily="34" charset="0"/>
                        </a:rPr>
                        <a:t>SW Tait</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3711.11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55918663"/>
                  </a:ext>
                </a:extLst>
              </a:tr>
              <a:tr h="257777">
                <a:tc>
                  <a:txBody>
                    <a:bodyPr/>
                    <a:lstStyle/>
                    <a:p>
                      <a:pPr algn="ctr" fontAlgn="b"/>
                      <a:r>
                        <a:rPr lang="en-IN" sz="1400" b="0" i="0" u="none" strike="noStrike" dirty="0">
                          <a:solidFill>
                            <a:srgbClr val="000000"/>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3775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19829916"/>
                  </a:ext>
                </a:extLst>
              </a:tr>
              <a:tr h="257777">
                <a:tc>
                  <a:txBody>
                    <a:bodyPr/>
                    <a:lstStyle/>
                    <a:p>
                      <a:pPr algn="ctr" fontAlgn="b"/>
                      <a:r>
                        <a:rPr lang="en-IN" sz="1400" b="0" i="0" u="none" strike="noStrike">
                          <a:solidFill>
                            <a:srgbClr val="000000"/>
                          </a:solidFill>
                          <a:effectLst/>
                          <a:latin typeface="Calibri" panose="020F0502020204030204" pitchFamily="34" charset="0"/>
                        </a:rPr>
                        <a:t>R Dhawan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3852.94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18158581"/>
                  </a:ext>
                </a:extLst>
              </a:tr>
              <a:tr h="255491">
                <a:tc>
                  <a:txBody>
                    <a:bodyPr/>
                    <a:lstStyle/>
                    <a:p>
                      <a:pPr algn="ctr" fontAlgn="b"/>
                      <a:r>
                        <a:rPr lang="en-IN" sz="1400" b="0" i="0" u="none" strike="noStrike" dirty="0">
                          <a:solidFill>
                            <a:srgbClr val="000000"/>
                          </a:solidFill>
                          <a:effectLst/>
                          <a:latin typeface="Calibri" panose="020F0502020204030204" pitchFamily="34" charset="0"/>
                        </a:rPr>
                        <a:t>Harmeet Singh</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3961.11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45012929"/>
                  </a:ext>
                </a:extLst>
              </a:tr>
              <a:tr h="257777">
                <a:tc>
                  <a:txBody>
                    <a:bodyPr/>
                    <a:lstStyle/>
                    <a:p>
                      <a:pPr algn="ctr" fontAlgn="b"/>
                      <a:r>
                        <a:rPr lang="en-IN" sz="1400" b="0" i="0" u="none" strike="noStrike">
                          <a:solidFill>
                            <a:srgbClr val="000000"/>
                          </a:solidFill>
                          <a:effectLst/>
                          <a:latin typeface="Calibri" panose="020F0502020204030204" pitchFamily="34" charset="0"/>
                        </a:rPr>
                        <a:t>STR Binny</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4015.79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40361858"/>
                  </a:ext>
                </a:extLst>
              </a:tr>
              <a:tr h="257777">
                <a:tc>
                  <a:txBody>
                    <a:bodyPr/>
                    <a:lstStyle/>
                    <a:p>
                      <a:pPr algn="ctr" fontAlgn="b"/>
                      <a:r>
                        <a:rPr lang="en-IN" sz="1400" b="0" i="0" u="none" strike="noStrike" dirty="0">
                          <a:solidFill>
                            <a:srgbClr val="000000"/>
                          </a:solidFill>
                          <a:effectLst/>
                          <a:latin typeface="Calibri" panose="020F0502020204030204" pitchFamily="34" charset="0"/>
                        </a:rPr>
                        <a:t>MA Starc</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4027.78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34372611"/>
                  </a:ext>
                </a:extLst>
              </a:tr>
              <a:tr h="257777">
                <a:tc>
                  <a:txBody>
                    <a:bodyPr/>
                    <a:lstStyle/>
                    <a:p>
                      <a:pPr algn="ctr" fontAlgn="b"/>
                      <a:r>
                        <a:rPr lang="en-IN" sz="1400" b="0" i="0" u="none" strike="noStrike">
                          <a:solidFill>
                            <a:srgbClr val="000000"/>
                          </a:solidFill>
                          <a:effectLst/>
                          <a:latin typeface="Calibri" panose="020F0502020204030204" pitchFamily="34" charset="0"/>
                        </a:rPr>
                        <a:t>BB Sran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4036.84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73266207"/>
                  </a:ext>
                </a:extLst>
              </a:tr>
              <a:tr h="292308">
                <a:tc>
                  <a:txBody>
                    <a:bodyPr/>
                    <a:lstStyle/>
                    <a:p>
                      <a:pPr algn="ctr" fontAlgn="b"/>
                      <a:r>
                        <a:rPr lang="en-IN" sz="1400" b="0" i="0" u="none" strike="noStrike" dirty="0">
                          <a:solidFill>
                            <a:srgbClr val="000000"/>
                          </a:solidFill>
                          <a:effectLst/>
                          <a:latin typeface="Calibri" panose="020F0502020204030204" pitchFamily="34" charset="0"/>
                        </a:rPr>
                        <a:t>WD Parnell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4061.11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7628073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0B8985-B078-33EF-BE3B-B72CD837A74E}"/>
              </a:ext>
            </a:extLst>
          </p:cNvPr>
          <p:cNvSpPr>
            <a:spLocks noGrp="1"/>
          </p:cNvSpPr>
          <p:nvPr>
            <p:ph type="title"/>
          </p:nvPr>
        </p:nvSpPr>
        <p:spPr/>
        <p:txBody>
          <a:bodyPr>
            <a:normAutofit/>
          </a:bodyPr>
          <a:lstStyle/>
          <a:p>
            <a:r>
              <a:rPr lang="en-US" sz="1400" dirty="0"/>
              <a:t>Now you need to get 2-3 bowlers with the best strike rate and who have bowled at least 500 balls in IPL so </a:t>
            </a:r>
            <a:r>
              <a:rPr lang="en-US" sz="1400" dirty="0" err="1"/>
              <a:t>far.To</a:t>
            </a:r>
            <a:r>
              <a:rPr lang="en-US" sz="1400" dirty="0"/>
              <a:t> do that you have to make a list of 10 players you want to bid in the auction so that when you try to grab them in auction you should not pay the amount greater than you have in the purse for a particular player</a:t>
            </a:r>
            <a:endParaRPr lang="en-IN" sz="1400" dirty="0"/>
          </a:p>
        </p:txBody>
      </p:sp>
      <p:sp>
        <p:nvSpPr>
          <p:cNvPr id="5" name="TextBox 4">
            <a:extLst>
              <a:ext uri="{FF2B5EF4-FFF2-40B4-BE49-F238E27FC236}">
                <a16:creationId xmlns="" xmlns:a16="http://schemas.microsoft.com/office/drawing/2014/main" id="{D9CF9BB6-12FC-D5BD-27CF-1CCDA371D1A1}"/>
              </a:ext>
            </a:extLst>
          </p:cNvPr>
          <p:cNvSpPr txBox="1"/>
          <p:nvPr/>
        </p:nvSpPr>
        <p:spPr>
          <a:xfrm>
            <a:off x="654518" y="2242686"/>
            <a:ext cx="6458551" cy="2585323"/>
          </a:xfrm>
          <a:prstGeom prst="rect">
            <a:avLst/>
          </a:prstGeom>
          <a:noFill/>
        </p:spPr>
        <p:txBody>
          <a:bodyPr wrap="square" rtlCol="0">
            <a:spAutoFit/>
          </a:bodyPr>
          <a:lstStyle/>
          <a:p>
            <a:r>
              <a:rPr lang="en-US" dirty="0" smtClean="0"/>
              <a:t>QUERY:</a:t>
            </a:r>
          </a:p>
          <a:p>
            <a:r>
              <a:rPr lang="en-US" dirty="0" smtClean="0"/>
              <a:t>select </a:t>
            </a:r>
            <a:r>
              <a:rPr lang="en-US" dirty="0" err="1" smtClean="0"/>
              <a:t>bowler,round</a:t>
            </a:r>
            <a:r>
              <a:rPr lang="en-US" dirty="0" smtClean="0"/>
              <a:t>(cast(count(balls) as decimal)/sum(</a:t>
            </a:r>
            <a:r>
              <a:rPr lang="en-US" dirty="0" err="1" smtClean="0"/>
              <a:t>is_wicket</a:t>
            </a:r>
            <a:r>
              <a:rPr lang="en-US" dirty="0" smtClean="0"/>
              <a:t>),2) as </a:t>
            </a:r>
            <a:r>
              <a:rPr lang="en-US" dirty="0" err="1" smtClean="0"/>
              <a:t>strike_rate</a:t>
            </a:r>
            <a:endParaRPr lang="en-US" dirty="0" smtClean="0"/>
          </a:p>
          <a:p>
            <a:r>
              <a:rPr lang="en-US" dirty="0" smtClean="0"/>
              <a:t>from balls</a:t>
            </a:r>
          </a:p>
          <a:p>
            <a:r>
              <a:rPr lang="en-US" dirty="0" smtClean="0"/>
              <a:t>group by bowler</a:t>
            </a:r>
          </a:p>
          <a:p>
            <a:r>
              <a:rPr lang="en-US" dirty="0" smtClean="0"/>
              <a:t>having count(balls)&gt;=500</a:t>
            </a:r>
          </a:p>
          <a:p>
            <a:r>
              <a:rPr lang="en-US" dirty="0" smtClean="0"/>
              <a:t>order by </a:t>
            </a:r>
            <a:r>
              <a:rPr lang="en-US" dirty="0" err="1" smtClean="0"/>
              <a:t>strike_rate</a:t>
            </a:r>
            <a:r>
              <a:rPr lang="en-US" dirty="0" smtClean="0"/>
              <a:t> </a:t>
            </a:r>
            <a:r>
              <a:rPr lang="en-US" dirty="0" err="1" smtClean="0"/>
              <a:t>desc</a:t>
            </a:r>
            <a:endParaRPr lang="en-US" dirty="0" smtClean="0"/>
          </a:p>
          <a:p>
            <a:r>
              <a:rPr lang="en-US" dirty="0" smtClean="0"/>
              <a:t>limit 10;</a:t>
            </a:r>
            <a:endParaRPr lang="en-IN" dirty="0" smtClean="0"/>
          </a:p>
          <a:p>
            <a:endParaRPr lang="en-US" dirty="0"/>
          </a:p>
        </p:txBody>
      </p:sp>
      <p:graphicFrame>
        <p:nvGraphicFramePr>
          <p:cNvPr id="7" name="Content Placeholder 6">
            <a:extLst>
              <a:ext uri="{FF2B5EF4-FFF2-40B4-BE49-F238E27FC236}">
                <a16:creationId xmlns:a16="http://schemas.microsoft.com/office/drawing/2014/main" xmlns="" id="{9E091B0C-215F-B152-76A6-A540B51804EF}"/>
              </a:ext>
            </a:extLst>
          </p:cNvPr>
          <p:cNvGraphicFramePr>
            <a:graphicFrameLocks/>
          </p:cNvGraphicFramePr>
          <p:nvPr/>
        </p:nvGraphicFramePr>
        <p:xfrm>
          <a:off x="7107011" y="2436361"/>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01415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08735150-2DA0-8023-DF7F-7804B23C1681}"/>
              </a:ext>
            </a:extLst>
          </p:cNvPr>
          <p:cNvGraphicFramePr>
            <a:graphicFrameLocks noGrp="1"/>
          </p:cNvGraphicFramePr>
          <p:nvPr>
            <p:extLst>
              <p:ext uri="{D42A27DB-BD31-4B8C-83A1-F6EECF244321}">
                <p14:modId xmlns:p14="http://schemas.microsoft.com/office/powerpoint/2010/main" xmlns="" val="536541094"/>
              </p:ext>
            </p:extLst>
          </p:nvPr>
        </p:nvGraphicFramePr>
        <p:xfrm>
          <a:off x="1289784" y="1847315"/>
          <a:ext cx="7401828" cy="3023068"/>
        </p:xfrm>
        <a:graphic>
          <a:graphicData uri="http://schemas.openxmlformats.org/drawingml/2006/table">
            <a:tbl>
              <a:tblPr/>
              <a:tblGrid>
                <a:gridCol w="3700914">
                  <a:extLst>
                    <a:ext uri="{9D8B030D-6E8A-4147-A177-3AD203B41FA5}">
                      <a16:colId xmlns:a16="http://schemas.microsoft.com/office/drawing/2014/main" xmlns="" val="680913077"/>
                    </a:ext>
                  </a:extLst>
                </a:gridCol>
                <a:gridCol w="3700914">
                  <a:extLst>
                    <a:ext uri="{9D8B030D-6E8A-4147-A177-3AD203B41FA5}">
                      <a16:colId xmlns:a16="http://schemas.microsoft.com/office/drawing/2014/main" xmlns="" val="3874748838"/>
                    </a:ext>
                  </a:extLst>
                </a:gridCol>
              </a:tblGrid>
              <a:tr h="425342">
                <a:tc>
                  <a:txBody>
                    <a:bodyPr/>
                    <a:lstStyle/>
                    <a:p>
                      <a:pPr algn="ctr" fontAlgn="b"/>
                      <a:r>
                        <a:rPr lang="en-IN" sz="1800" b="1" i="0" u="none" strike="noStrike" dirty="0">
                          <a:solidFill>
                            <a:srgbClr val="000000"/>
                          </a:solidFill>
                          <a:effectLst/>
                          <a:latin typeface="Calibri" panose="020F0502020204030204" pitchFamily="34" charset="0"/>
                        </a:rPr>
                        <a:t>bowler</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800" b="1" i="0" u="none" strike="noStrike" dirty="0" err="1">
                          <a:solidFill>
                            <a:srgbClr val="000000"/>
                          </a:solidFill>
                          <a:effectLst/>
                          <a:latin typeface="Calibri" panose="020F0502020204030204" pitchFamily="34" charset="0"/>
                        </a:rPr>
                        <a:t>strike_rate</a:t>
                      </a:r>
                      <a:endParaRPr lang="en-IN" sz="18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80594619"/>
                  </a:ext>
                </a:extLst>
              </a:tr>
              <a:tr h="245085">
                <a:tc>
                  <a:txBody>
                    <a:bodyPr/>
                    <a:lstStyle/>
                    <a:p>
                      <a:pPr algn="ctr" fontAlgn="b"/>
                      <a:r>
                        <a:rPr lang="en-IN" sz="1400" b="0" i="0" u="none" strike="noStrike" dirty="0">
                          <a:solidFill>
                            <a:srgbClr val="000000"/>
                          </a:solidFill>
                          <a:effectLst/>
                          <a:latin typeface="Calibri" panose="020F0502020204030204" pitchFamily="34" charset="0"/>
                        </a:rPr>
                        <a:t>SK Raina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78036628"/>
                  </a:ext>
                </a:extLst>
              </a:tr>
              <a:tr h="245085">
                <a:tc>
                  <a:txBody>
                    <a:bodyPr/>
                    <a:lstStyle/>
                    <a:p>
                      <a:pPr algn="ctr" fontAlgn="b"/>
                      <a:r>
                        <a:rPr lang="en-IN" sz="1400" b="0" i="0" u="none" strike="noStrike">
                          <a:solidFill>
                            <a:srgbClr val="000000"/>
                          </a:solidFill>
                          <a:effectLst/>
                          <a:latin typeface="Calibri" panose="020F0502020204030204" pitchFamily="34" charset="0"/>
                        </a:rPr>
                        <a:t>NA Saini</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30.89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98078644"/>
                  </a:ext>
                </a:extLst>
              </a:tr>
              <a:tr h="245085">
                <a:tc>
                  <a:txBody>
                    <a:bodyPr/>
                    <a:lstStyle/>
                    <a:p>
                      <a:pPr algn="ctr" fontAlgn="b"/>
                      <a:r>
                        <a:rPr lang="en-IN" sz="1400" b="0" i="0" u="none" strike="noStrike">
                          <a:solidFill>
                            <a:srgbClr val="000000"/>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30.74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22100928"/>
                  </a:ext>
                </a:extLst>
              </a:tr>
              <a:tr h="245085">
                <a:tc>
                  <a:txBody>
                    <a:bodyPr/>
                    <a:lstStyle/>
                    <a:p>
                      <a:pPr algn="ctr" fontAlgn="b"/>
                      <a:r>
                        <a:rPr lang="en-IN" sz="1400" b="0" i="0" u="none" strike="noStrike" dirty="0">
                          <a:solidFill>
                            <a:srgbClr val="000000"/>
                          </a:solidFill>
                          <a:effectLst/>
                          <a:latin typeface="Calibri" panose="020F0502020204030204" pitchFamily="34" charset="0"/>
                        </a:rPr>
                        <a:t>B Lee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30.53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74080646"/>
                  </a:ext>
                </a:extLst>
              </a:tr>
              <a:tr h="245085">
                <a:tc>
                  <a:txBody>
                    <a:bodyPr/>
                    <a:lstStyle/>
                    <a:p>
                      <a:pPr algn="ctr" fontAlgn="b"/>
                      <a:r>
                        <a:rPr lang="en-IN" sz="1400" b="0" i="0" u="none" strike="noStrike">
                          <a:solidFill>
                            <a:srgbClr val="000000"/>
                          </a:solidFill>
                          <a:effectLst/>
                          <a:latin typeface="Calibri" panose="020F0502020204030204" pitchFamily="34" charset="0"/>
                        </a:rPr>
                        <a:t>JP Duminy</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30.48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84983563"/>
                  </a:ext>
                </a:extLst>
              </a:tr>
              <a:tr h="245085">
                <a:tc>
                  <a:txBody>
                    <a:bodyPr/>
                    <a:lstStyle/>
                    <a:p>
                      <a:pPr algn="ctr" fontAlgn="b"/>
                      <a:r>
                        <a:rPr lang="en-IN" sz="1400" b="0" i="0" u="none" strike="noStrike">
                          <a:solidFill>
                            <a:srgbClr val="000000"/>
                          </a:solidFill>
                          <a:effectLst/>
                          <a:latin typeface="Calibri" panose="020F0502020204030204" pitchFamily="34" charset="0"/>
                        </a:rPr>
                        <a:t>M Kartik</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30.31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54181546"/>
                  </a:ext>
                </a:extLst>
              </a:tr>
              <a:tr h="337208">
                <a:tc>
                  <a:txBody>
                    <a:bodyPr/>
                    <a:lstStyle/>
                    <a:p>
                      <a:pPr algn="ctr" fontAlgn="b"/>
                      <a:r>
                        <a:rPr lang="en-IN" sz="1400" b="0" i="0" u="none" strike="noStrike">
                          <a:solidFill>
                            <a:srgbClr val="000000"/>
                          </a:solidFill>
                          <a:effectLst/>
                          <a:latin typeface="Calibri" panose="020F0502020204030204" pitchFamily="34" charset="0"/>
                        </a:rPr>
                        <a:t>AD Mathews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28.82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10405550"/>
                  </a:ext>
                </a:extLst>
              </a:tr>
              <a:tr h="259882">
                <a:tc>
                  <a:txBody>
                    <a:bodyPr/>
                    <a:lstStyle/>
                    <a:p>
                      <a:pPr algn="ctr" fontAlgn="b"/>
                      <a:r>
                        <a:rPr lang="en-IN" sz="1400" b="0" i="0" u="none" strike="noStrike">
                          <a:solidFill>
                            <a:srgbClr val="000000"/>
                          </a:solidFill>
                          <a:effectLst/>
                          <a:latin typeface="Calibri" panose="020F0502020204030204" pitchFamily="34" charset="0"/>
                        </a:rPr>
                        <a:t>GJ Maxwell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27.9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62230582"/>
                  </a:ext>
                </a:extLst>
              </a:tr>
              <a:tr h="245085">
                <a:tc>
                  <a:txBody>
                    <a:bodyPr/>
                    <a:lstStyle/>
                    <a:p>
                      <a:pPr algn="ctr" fontAlgn="b"/>
                      <a:r>
                        <a:rPr lang="en-IN" sz="1400" b="0" i="0" u="none" strike="noStrike">
                          <a:solidFill>
                            <a:srgbClr val="000000"/>
                          </a:solidFill>
                          <a:effectLst/>
                          <a:latin typeface="Calibri" panose="020F0502020204030204" pitchFamily="34" charset="0"/>
                        </a:rPr>
                        <a:t>I Sharma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27.64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41251002"/>
                  </a:ext>
                </a:extLst>
              </a:tr>
              <a:tr h="285041">
                <a:tc>
                  <a:txBody>
                    <a:bodyPr/>
                    <a:lstStyle/>
                    <a:p>
                      <a:pPr algn="ctr" fontAlgn="b"/>
                      <a:r>
                        <a:rPr lang="en-IN" sz="1400" b="0" i="0" u="none" strike="noStrike">
                          <a:solidFill>
                            <a:srgbClr val="000000"/>
                          </a:solidFill>
                          <a:effectLst/>
                          <a:latin typeface="Calibri" panose="020F0502020204030204" pitchFamily="34" charset="0"/>
                        </a:rPr>
                        <a:t>TG Southee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27.41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7845816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05D89DB-8D19-57FF-395D-40A640F77661}"/>
              </a:ext>
            </a:extLst>
          </p:cNvPr>
          <p:cNvSpPr txBox="1"/>
          <p:nvPr/>
        </p:nvSpPr>
        <p:spPr>
          <a:xfrm>
            <a:off x="2492943" y="2685448"/>
            <a:ext cx="9962148" cy="923330"/>
          </a:xfrm>
          <a:prstGeom prst="rect">
            <a:avLst/>
          </a:prstGeom>
          <a:noFill/>
        </p:spPr>
        <p:txBody>
          <a:bodyPr wrap="square" rtlCol="0">
            <a:spAutoFit/>
          </a:bodyPr>
          <a:lstStyle/>
          <a:p>
            <a:r>
              <a:rPr lang="en-US" sz="5400" dirty="0"/>
              <a:t>ALL -  ROUNDER</a:t>
            </a:r>
            <a:endParaRPr lang="en-IN" sz="5400" dirty="0"/>
          </a:p>
        </p:txBody>
      </p:sp>
    </p:spTree>
    <p:extLst>
      <p:ext uri="{BB962C8B-B14F-4D97-AF65-F5344CB8AC3E}">
        <p14:creationId xmlns="" xmlns:p14="http://schemas.microsoft.com/office/powerpoint/2010/main" val="397412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5FF1EB-FB27-7203-0DA5-FECDBC4A0612}"/>
              </a:ext>
            </a:extLst>
          </p:cNvPr>
          <p:cNvSpPr>
            <a:spLocks noGrp="1"/>
          </p:cNvSpPr>
          <p:nvPr>
            <p:ph type="title"/>
          </p:nvPr>
        </p:nvSpPr>
        <p:spPr/>
        <p:txBody>
          <a:bodyPr>
            <a:noAutofit/>
          </a:bodyPr>
          <a:lstStyle/>
          <a:p>
            <a:r>
              <a:rPr lang="en-US" sz="1400" b="1" dirty="0"/>
              <a:t>Now you need to get 2-3 </a:t>
            </a:r>
            <a:r>
              <a:rPr lang="en-US" sz="1400" b="1" dirty="0" err="1"/>
              <a:t>All_rounders</a:t>
            </a:r>
            <a:r>
              <a:rPr lang="en-US" sz="1400" b="1" dirty="0"/>
              <a:t> with the best batting as well as bowling strike rate and who have faced at least 500 balls in IPL so far and have bowled minimum 300 </a:t>
            </a:r>
            <a:r>
              <a:rPr lang="en-US" sz="1400" b="1" dirty="0" err="1"/>
              <a:t>balls.To</a:t>
            </a:r>
            <a:r>
              <a:rPr lang="en-US" sz="1400" b="1" dirty="0"/>
              <a:t> do that you have to make a list of 10 players you want to bid in the auction so that when you try to grab them in auction you should not pay the amount greater than you have in the purse for a particular player</a:t>
            </a:r>
            <a:endParaRPr lang="en-IN" sz="1400" dirty="0"/>
          </a:p>
        </p:txBody>
      </p:sp>
      <p:sp>
        <p:nvSpPr>
          <p:cNvPr id="3" name="TextBox 2">
            <a:extLst>
              <a:ext uri="{FF2B5EF4-FFF2-40B4-BE49-F238E27FC236}">
                <a16:creationId xmlns="" xmlns:a16="http://schemas.microsoft.com/office/drawing/2014/main" id="{F7BE083A-A260-6101-BC5C-79D4C4705BBC}"/>
              </a:ext>
            </a:extLst>
          </p:cNvPr>
          <p:cNvSpPr txBox="1"/>
          <p:nvPr/>
        </p:nvSpPr>
        <p:spPr>
          <a:xfrm>
            <a:off x="575895" y="2387065"/>
            <a:ext cx="10830042" cy="4912114"/>
          </a:xfrm>
          <a:prstGeom prst="rect">
            <a:avLst/>
          </a:prstGeom>
          <a:noFill/>
        </p:spPr>
        <p:txBody>
          <a:bodyPr wrap="square" rtlCol="0">
            <a:spAutoFit/>
          </a:bodyPr>
          <a:lstStyle/>
          <a:p>
            <a:pPr>
              <a:lnSpc>
                <a:spcPct val="70000"/>
              </a:lnSpc>
            </a:pPr>
            <a:r>
              <a:rPr lang="en-US" b="1" dirty="0" smtClean="0"/>
              <a:t>QUERY:</a:t>
            </a:r>
          </a:p>
          <a:p>
            <a:pPr>
              <a:lnSpc>
                <a:spcPct val="70000"/>
              </a:lnSpc>
            </a:pPr>
            <a:r>
              <a:rPr lang="en-US" dirty="0" smtClean="0"/>
              <a:t>select batsman as </a:t>
            </a:r>
            <a:r>
              <a:rPr lang="en-US" dirty="0" err="1" smtClean="0"/>
              <a:t>player,round</a:t>
            </a:r>
            <a:r>
              <a:rPr lang="en-US" dirty="0" smtClean="0"/>
              <a:t>(cast (sum(</a:t>
            </a:r>
            <a:r>
              <a:rPr lang="en-US" dirty="0" err="1" smtClean="0"/>
              <a:t>batsman_runs</a:t>
            </a:r>
            <a:r>
              <a:rPr lang="en-US" dirty="0" smtClean="0"/>
              <a:t>)as decimal)/count(ball) *100,2) as </a:t>
            </a:r>
            <a:r>
              <a:rPr lang="en-US" dirty="0" err="1" smtClean="0"/>
              <a:t>batting_strike_rate,round</a:t>
            </a:r>
            <a:r>
              <a:rPr lang="en-US" dirty="0" smtClean="0"/>
              <a:t>(cast(count(balls) as </a:t>
            </a:r>
          </a:p>
          <a:p>
            <a:pPr>
              <a:lnSpc>
                <a:spcPct val="70000"/>
              </a:lnSpc>
            </a:pPr>
            <a:r>
              <a:rPr lang="en-US" dirty="0" smtClean="0"/>
              <a:t>decimal)/sum(</a:t>
            </a:r>
            <a:r>
              <a:rPr lang="en-US" dirty="0" err="1" smtClean="0"/>
              <a:t>is_wicket</a:t>
            </a:r>
            <a:r>
              <a:rPr lang="en-US" dirty="0" smtClean="0"/>
              <a:t>),2) as </a:t>
            </a:r>
            <a:r>
              <a:rPr lang="en-US" dirty="0" err="1" smtClean="0"/>
              <a:t>bowling_strike_rate</a:t>
            </a:r>
            <a:r>
              <a:rPr lang="en-US" dirty="0" smtClean="0"/>
              <a:t> </a:t>
            </a:r>
          </a:p>
          <a:p>
            <a:pPr>
              <a:lnSpc>
                <a:spcPct val="70000"/>
              </a:lnSpc>
            </a:pPr>
            <a:r>
              <a:rPr lang="en-US" dirty="0" smtClean="0"/>
              <a:t>from balls</a:t>
            </a:r>
          </a:p>
          <a:p>
            <a:pPr>
              <a:lnSpc>
                <a:spcPct val="70000"/>
              </a:lnSpc>
            </a:pPr>
            <a:r>
              <a:rPr lang="en-US" dirty="0" smtClean="0"/>
              <a:t>where batsman in(select batsman as player from (select </a:t>
            </a:r>
            <a:r>
              <a:rPr lang="en-US" dirty="0" err="1" smtClean="0"/>
              <a:t>batsman,round</a:t>
            </a:r>
            <a:r>
              <a:rPr lang="en-US" dirty="0" smtClean="0"/>
              <a:t>(cast (sum(</a:t>
            </a:r>
            <a:r>
              <a:rPr lang="en-US" dirty="0" err="1" smtClean="0"/>
              <a:t>batsman_runs</a:t>
            </a:r>
            <a:r>
              <a:rPr lang="en-US" dirty="0" smtClean="0"/>
              <a:t>)as decimal)/count(ball) *100,2) as </a:t>
            </a:r>
            <a:r>
              <a:rPr lang="en-US" dirty="0" err="1" smtClean="0"/>
              <a:t>strike_rate</a:t>
            </a:r>
            <a:endParaRPr lang="en-US" dirty="0" smtClean="0"/>
          </a:p>
          <a:p>
            <a:pPr>
              <a:lnSpc>
                <a:spcPct val="70000"/>
              </a:lnSpc>
            </a:pPr>
            <a:r>
              <a:rPr lang="en-US" dirty="0" smtClean="0"/>
              <a:t>from balls </a:t>
            </a:r>
          </a:p>
          <a:p>
            <a:pPr>
              <a:lnSpc>
                <a:spcPct val="70000"/>
              </a:lnSpc>
            </a:pPr>
            <a:r>
              <a:rPr lang="en-US" dirty="0" smtClean="0"/>
              <a:t>where </a:t>
            </a:r>
            <a:r>
              <a:rPr lang="en-US" dirty="0" err="1" smtClean="0"/>
              <a:t>extras_type</a:t>
            </a:r>
            <a:r>
              <a:rPr lang="en-US" dirty="0" smtClean="0"/>
              <a:t>!='</a:t>
            </a:r>
            <a:r>
              <a:rPr lang="en-US" dirty="0" err="1" smtClean="0"/>
              <a:t>wides'</a:t>
            </a:r>
            <a:endParaRPr lang="en-US" dirty="0" smtClean="0"/>
          </a:p>
          <a:p>
            <a:pPr>
              <a:lnSpc>
                <a:spcPct val="70000"/>
              </a:lnSpc>
            </a:pPr>
            <a:r>
              <a:rPr lang="en-US" dirty="0" smtClean="0"/>
              <a:t>group by batsman</a:t>
            </a:r>
          </a:p>
          <a:p>
            <a:pPr>
              <a:lnSpc>
                <a:spcPct val="70000"/>
              </a:lnSpc>
            </a:pPr>
            <a:r>
              <a:rPr lang="en-US" dirty="0" smtClean="0"/>
              <a:t>having count(ball) &gt;= 500</a:t>
            </a:r>
          </a:p>
          <a:p>
            <a:pPr>
              <a:lnSpc>
                <a:spcPct val="70000"/>
              </a:lnSpc>
            </a:pPr>
            <a:r>
              <a:rPr lang="en-US" dirty="0" smtClean="0"/>
              <a:t>order by </a:t>
            </a:r>
            <a:r>
              <a:rPr lang="en-US" dirty="0" err="1" smtClean="0"/>
              <a:t>strike_rate</a:t>
            </a:r>
            <a:r>
              <a:rPr lang="en-US" dirty="0" smtClean="0"/>
              <a:t> </a:t>
            </a:r>
            <a:r>
              <a:rPr lang="en-US" dirty="0" err="1" smtClean="0"/>
              <a:t>desc</a:t>
            </a:r>
            <a:r>
              <a:rPr lang="en-US" dirty="0" smtClean="0"/>
              <a:t>) as c</a:t>
            </a:r>
          </a:p>
          <a:p>
            <a:pPr>
              <a:lnSpc>
                <a:spcPct val="70000"/>
              </a:lnSpc>
            </a:pPr>
            <a:r>
              <a:rPr lang="en-US" dirty="0" smtClean="0"/>
              <a:t>intersect</a:t>
            </a:r>
          </a:p>
          <a:p>
            <a:pPr>
              <a:lnSpc>
                <a:spcPct val="70000"/>
              </a:lnSpc>
            </a:pPr>
            <a:r>
              <a:rPr lang="en-US" dirty="0" smtClean="0"/>
              <a:t>select bowler as player from(select </a:t>
            </a:r>
            <a:r>
              <a:rPr lang="en-US" dirty="0" err="1" smtClean="0"/>
              <a:t>bowler,round</a:t>
            </a:r>
            <a:r>
              <a:rPr lang="en-US" dirty="0" smtClean="0"/>
              <a:t>(cast(count(balls) as decimal)/sum(</a:t>
            </a:r>
            <a:r>
              <a:rPr lang="en-US" dirty="0" err="1" smtClean="0"/>
              <a:t>is_wicket</a:t>
            </a:r>
            <a:r>
              <a:rPr lang="en-US" dirty="0" smtClean="0"/>
              <a:t>),2) as </a:t>
            </a:r>
            <a:r>
              <a:rPr lang="en-US" dirty="0" err="1" smtClean="0"/>
              <a:t>strike_rate</a:t>
            </a:r>
            <a:r>
              <a:rPr lang="en-US" dirty="0" smtClean="0"/>
              <a:t> </a:t>
            </a:r>
          </a:p>
          <a:p>
            <a:pPr>
              <a:lnSpc>
                <a:spcPct val="70000"/>
              </a:lnSpc>
            </a:pPr>
            <a:r>
              <a:rPr lang="en-US" dirty="0" smtClean="0"/>
              <a:t>from balls</a:t>
            </a:r>
          </a:p>
          <a:p>
            <a:pPr>
              <a:lnSpc>
                <a:spcPct val="70000"/>
              </a:lnSpc>
            </a:pPr>
            <a:r>
              <a:rPr lang="en-US" dirty="0" smtClean="0"/>
              <a:t>group by bowler</a:t>
            </a:r>
          </a:p>
          <a:p>
            <a:pPr>
              <a:lnSpc>
                <a:spcPct val="70000"/>
              </a:lnSpc>
            </a:pPr>
            <a:r>
              <a:rPr lang="en-US" dirty="0" smtClean="0"/>
              <a:t>having count(balls)&gt;=300</a:t>
            </a:r>
          </a:p>
          <a:p>
            <a:pPr>
              <a:lnSpc>
                <a:spcPct val="70000"/>
              </a:lnSpc>
            </a:pPr>
            <a:r>
              <a:rPr lang="en-US" dirty="0" smtClean="0"/>
              <a:t>order by round(cast(count(balls) as decimal)/sum(</a:t>
            </a:r>
            <a:r>
              <a:rPr lang="en-US" dirty="0" err="1" smtClean="0"/>
              <a:t>is_wicket</a:t>
            </a:r>
            <a:r>
              <a:rPr lang="en-US" dirty="0" smtClean="0"/>
              <a:t>),2) </a:t>
            </a:r>
            <a:r>
              <a:rPr lang="en-US" dirty="0" err="1" smtClean="0"/>
              <a:t>desc</a:t>
            </a:r>
            <a:r>
              <a:rPr lang="en-US" dirty="0" smtClean="0"/>
              <a:t>) as d) and </a:t>
            </a:r>
            <a:r>
              <a:rPr lang="en-US" dirty="0" err="1" smtClean="0"/>
              <a:t>extras_type</a:t>
            </a:r>
            <a:r>
              <a:rPr lang="en-US" dirty="0" smtClean="0"/>
              <a:t>!='</a:t>
            </a:r>
            <a:r>
              <a:rPr lang="en-US" dirty="0" err="1" smtClean="0"/>
              <a:t>wides'</a:t>
            </a:r>
            <a:endParaRPr lang="en-US" dirty="0" smtClean="0"/>
          </a:p>
          <a:p>
            <a:pPr>
              <a:lnSpc>
                <a:spcPct val="70000"/>
              </a:lnSpc>
            </a:pPr>
            <a:r>
              <a:rPr lang="en-US" dirty="0" smtClean="0"/>
              <a:t>group by batsman</a:t>
            </a:r>
          </a:p>
          <a:p>
            <a:pPr>
              <a:lnSpc>
                <a:spcPct val="70000"/>
              </a:lnSpc>
            </a:pPr>
            <a:r>
              <a:rPr lang="en-US" dirty="0" smtClean="0"/>
              <a:t>order by </a:t>
            </a:r>
            <a:r>
              <a:rPr lang="en-US" dirty="0" err="1" smtClean="0"/>
              <a:t>batting_strike_rate</a:t>
            </a:r>
            <a:r>
              <a:rPr lang="en-US" dirty="0" smtClean="0"/>
              <a:t> </a:t>
            </a:r>
            <a:r>
              <a:rPr lang="en-US" dirty="0" err="1" smtClean="0"/>
              <a:t>desc,bowling_strike_rate</a:t>
            </a:r>
            <a:r>
              <a:rPr lang="en-US" dirty="0" smtClean="0"/>
              <a:t> </a:t>
            </a:r>
            <a:r>
              <a:rPr lang="en-US" dirty="0" err="1" smtClean="0"/>
              <a:t>desc</a:t>
            </a:r>
            <a:endParaRPr lang="en-US" dirty="0" smtClean="0"/>
          </a:p>
          <a:p>
            <a:pPr>
              <a:lnSpc>
                <a:spcPct val="70000"/>
              </a:lnSpc>
            </a:pPr>
            <a:r>
              <a:rPr lang="en-US" dirty="0" smtClean="0"/>
              <a:t>limit 10;                                                                                     </a:t>
            </a:r>
          </a:p>
          <a:p>
            <a:pPr marL="0" indent="0">
              <a:lnSpc>
                <a:spcPct val="70000"/>
              </a:lnSpc>
              <a:buNone/>
            </a:pPr>
            <a:r>
              <a:rPr lang="en-US" sz="1800" dirty="0" smtClean="0"/>
              <a:t>                                                                                    </a:t>
            </a:r>
            <a:endParaRPr lang="en-US" sz="1800" dirty="0"/>
          </a:p>
          <a:p>
            <a:pPr marL="0" indent="0">
              <a:buNone/>
            </a:pPr>
            <a:endParaRPr lang="en-IN" dirty="0"/>
          </a:p>
          <a:p>
            <a:endParaRPr lang="en-IN" dirty="0"/>
          </a:p>
        </p:txBody>
      </p:sp>
    </p:spTree>
    <p:extLst>
      <p:ext uri="{BB962C8B-B14F-4D97-AF65-F5344CB8AC3E}">
        <p14:creationId xmlns="" xmlns:p14="http://schemas.microsoft.com/office/powerpoint/2010/main" val="144412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9017366-3361-7340-75B8-EF01CE167D03}"/>
              </a:ext>
            </a:extLst>
          </p:cNvPr>
          <p:cNvGraphicFramePr>
            <a:graphicFrameLocks noGrp="1"/>
          </p:cNvGraphicFramePr>
          <p:nvPr>
            <p:extLst>
              <p:ext uri="{D42A27DB-BD31-4B8C-83A1-F6EECF244321}">
                <p14:modId xmlns:p14="http://schemas.microsoft.com/office/powerpoint/2010/main" xmlns="" val="759230990"/>
              </p:ext>
            </p:extLst>
          </p:nvPr>
        </p:nvGraphicFramePr>
        <p:xfrm>
          <a:off x="1183907" y="1674795"/>
          <a:ext cx="7584708" cy="3436219"/>
        </p:xfrm>
        <a:graphic>
          <a:graphicData uri="http://schemas.openxmlformats.org/drawingml/2006/table">
            <a:tbl>
              <a:tblPr/>
              <a:tblGrid>
                <a:gridCol w="2528236">
                  <a:extLst>
                    <a:ext uri="{9D8B030D-6E8A-4147-A177-3AD203B41FA5}">
                      <a16:colId xmlns:a16="http://schemas.microsoft.com/office/drawing/2014/main" xmlns="" val="541098440"/>
                    </a:ext>
                  </a:extLst>
                </a:gridCol>
                <a:gridCol w="2528236">
                  <a:extLst>
                    <a:ext uri="{9D8B030D-6E8A-4147-A177-3AD203B41FA5}">
                      <a16:colId xmlns:a16="http://schemas.microsoft.com/office/drawing/2014/main" xmlns="" val="3016228069"/>
                    </a:ext>
                  </a:extLst>
                </a:gridCol>
                <a:gridCol w="2528236">
                  <a:extLst>
                    <a:ext uri="{9D8B030D-6E8A-4147-A177-3AD203B41FA5}">
                      <a16:colId xmlns:a16="http://schemas.microsoft.com/office/drawing/2014/main" xmlns="" val="1506990793"/>
                    </a:ext>
                  </a:extLst>
                </a:gridCol>
              </a:tblGrid>
              <a:tr h="490432">
                <a:tc>
                  <a:txBody>
                    <a:bodyPr/>
                    <a:lstStyle/>
                    <a:p>
                      <a:pPr algn="ctr" fontAlgn="b"/>
                      <a:r>
                        <a:rPr lang="en-IN" sz="1800" b="1" i="0" u="none" strike="noStrike" dirty="0">
                          <a:solidFill>
                            <a:srgbClr val="000000"/>
                          </a:solidFill>
                          <a:effectLst/>
                          <a:latin typeface="Calibri" panose="020F0502020204030204" pitchFamily="34" charset="0"/>
                        </a:rPr>
                        <a:t>player</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800" b="1" i="0" u="none" strike="noStrike" dirty="0" err="1">
                          <a:solidFill>
                            <a:srgbClr val="000000"/>
                          </a:solidFill>
                          <a:effectLst/>
                          <a:latin typeface="Calibri" panose="020F0502020204030204" pitchFamily="34" charset="0"/>
                        </a:rPr>
                        <a:t>batting_strike_rate</a:t>
                      </a:r>
                      <a:endParaRPr lang="en-IN" sz="18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800" b="1" i="0" u="none" strike="noStrike" dirty="0" err="1">
                          <a:solidFill>
                            <a:srgbClr val="000000"/>
                          </a:solidFill>
                          <a:effectLst/>
                          <a:latin typeface="Calibri" panose="020F0502020204030204" pitchFamily="34" charset="0"/>
                        </a:rPr>
                        <a:t>bowling_strike_rate</a:t>
                      </a:r>
                      <a:endParaRPr lang="en-IN" sz="18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25314136"/>
                  </a:ext>
                </a:extLst>
              </a:tr>
              <a:tr h="282591">
                <a:tc>
                  <a:txBody>
                    <a:bodyPr/>
                    <a:lstStyle/>
                    <a:p>
                      <a:pPr algn="ctr" fontAlgn="b"/>
                      <a:r>
                        <a:rPr lang="en-IN" sz="1400" b="0" i="0" u="none" strike="noStrike" dirty="0">
                          <a:solidFill>
                            <a:srgbClr val="000000"/>
                          </a:solidFill>
                          <a:effectLst/>
                          <a:latin typeface="Calibri" panose="020F0502020204030204" pitchFamily="34" charset="0"/>
                        </a:rPr>
                        <a:t>AD Russell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182.33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16.64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19409865"/>
                  </a:ext>
                </a:extLst>
              </a:tr>
              <a:tr h="282591">
                <a:tc>
                  <a:txBody>
                    <a:bodyPr/>
                    <a:lstStyle/>
                    <a:p>
                      <a:pPr algn="ctr" fontAlgn="b"/>
                      <a:r>
                        <a:rPr lang="en-IN" sz="1400" b="0" i="0" u="none" strike="noStrike" dirty="0">
                          <a:solidFill>
                            <a:srgbClr val="000000"/>
                          </a:solidFill>
                          <a:effectLst/>
                          <a:latin typeface="Calibri" panose="020F0502020204030204" pitchFamily="34" charset="0"/>
                        </a:rPr>
                        <a:t>SP </a:t>
                      </a:r>
                      <a:r>
                        <a:rPr lang="en-IN" sz="1400" b="0" i="0" u="none" strike="noStrike" dirty="0" err="1">
                          <a:solidFill>
                            <a:srgbClr val="000000"/>
                          </a:solidFill>
                          <a:effectLst/>
                          <a:latin typeface="Calibri" panose="020F0502020204030204" pitchFamily="34" charset="0"/>
                        </a:rPr>
                        <a:t>Narine</a:t>
                      </a:r>
                      <a:endParaRPr lang="en-IN" sz="1400" b="0"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164.27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11.08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02182463"/>
                  </a:ext>
                </a:extLst>
              </a:tr>
              <a:tr h="326956">
                <a:tc>
                  <a:txBody>
                    <a:bodyPr/>
                    <a:lstStyle/>
                    <a:p>
                      <a:pPr algn="ctr" fontAlgn="b"/>
                      <a:r>
                        <a:rPr lang="en-IN" sz="1400" b="0" i="0" u="none" strike="noStrike" dirty="0">
                          <a:solidFill>
                            <a:srgbClr val="000000"/>
                          </a:solidFill>
                          <a:effectLst/>
                          <a:latin typeface="Calibri" panose="020F0502020204030204" pitchFamily="34" charset="0"/>
                        </a:rPr>
                        <a:t>HH Pandya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159.27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18.41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48985662"/>
                  </a:ext>
                </a:extLst>
              </a:tr>
              <a:tr h="274228">
                <a:tc>
                  <a:txBody>
                    <a:bodyPr/>
                    <a:lstStyle/>
                    <a:p>
                      <a:pPr algn="ctr" fontAlgn="b"/>
                      <a:r>
                        <a:rPr lang="en-IN" sz="1400" b="0" i="0" u="none" strike="noStrike" dirty="0">
                          <a:solidFill>
                            <a:srgbClr val="000000"/>
                          </a:solidFill>
                          <a:effectLst/>
                          <a:latin typeface="Calibri" panose="020F0502020204030204" pitchFamily="34" charset="0"/>
                        </a:rPr>
                        <a:t>GJ Maxwell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154.68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14.1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26977403"/>
                  </a:ext>
                </a:extLst>
              </a:tr>
              <a:tr h="282591">
                <a:tc>
                  <a:txBody>
                    <a:bodyPr/>
                    <a:lstStyle/>
                    <a:p>
                      <a:pPr algn="ctr" fontAlgn="b"/>
                      <a:r>
                        <a:rPr lang="en-IN" sz="1400" b="0" i="0" u="none" strike="noStrike">
                          <a:solidFill>
                            <a:srgbClr val="000000"/>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150.11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27.64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69707487"/>
                  </a:ext>
                </a:extLst>
              </a:tr>
              <a:tr h="282591">
                <a:tc>
                  <a:txBody>
                    <a:bodyPr/>
                    <a:lstStyle/>
                    <a:p>
                      <a:pPr algn="ctr" fontAlgn="b"/>
                      <a:r>
                        <a:rPr lang="en-IN" sz="1400" b="0" i="0" u="none" strike="noStrike">
                          <a:solidFill>
                            <a:srgbClr val="000000"/>
                          </a:solidFill>
                          <a:effectLst/>
                          <a:latin typeface="Calibri" panose="020F0502020204030204" pitchFamily="34" charset="0"/>
                        </a:rPr>
                        <a:t>KA Pollard</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149.88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19.03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65325901"/>
                  </a:ext>
                </a:extLst>
              </a:tr>
              <a:tr h="326060">
                <a:tc>
                  <a:txBody>
                    <a:bodyPr/>
                    <a:lstStyle/>
                    <a:p>
                      <a:pPr algn="ctr" fontAlgn="b"/>
                      <a:r>
                        <a:rPr lang="en-IN" sz="1400" b="0" i="0" u="none" strike="noStrike">
                          <a:solidFill>
                            <a:srgbClr val="000000"/>
                          </a:solidFill>
                          <a:effectLst/>
                          <a:latin typeface="Calibri" panose="020F0502020204030204" pitchFamily="34" charset="0"/>
                        </a:rPr>
                        <a:t>ST Jayasuriya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144.36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18.34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40715884"/>
                  </a:ext>
                </a:extLst>
              </a:tr>
              <a:tr h="282591">
                <a:tc>
                  <a:txBody>
                    <a:bodyPr/>
                    <a:lstStyle/>
                    <a:p>
                      <a:pPr algn="ctr" fontAlgn="b"/>
                      <a:r>
                        <a:rPr lang="en-IN" sz="1400" b="0" i="0" u="none" strike="noStrike">
                          <a:solidFill>
                            <a:srgbClr val="000000"/>
                          </a:solidFill>
                          <a:effectLst/>
                          <a:latin typeface="Calibri" panose="020F0502020204030204" pitchFamily="34" charset="0"/>
                        </a:rPr>
                        <a:t>YK Pathan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142.97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20.37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49322358"/>
                  </a:ext>
                </a:extLst>
              </a:tr>
              <a:tr h="322997">
                <a:tc>
                  <a:txBody>
                    <a:bodyPr/>
                    <a:lstStyle/>
                    <a:p>
                      <a:pPr algn="ctr" fontAlgn="b"/>
                      <a:r>
                        <a:rPr lang="en-IN" sz="1400" b="0" i="0" u="none" strike="noStrike">
                          <a:solidFill>
                            <a:srgbClr val="000000"/>
                          </a:solidFill>
                          <a:effectLst/>
                          <a:latin typeface="Calibri" panose="020F0502020204030204" pitchFamily="34" charset="0"/>
                        </a:rPr>
                        <a:t>KH Pandya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142.45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18.47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113642"/>
                  </a:ext>
                </a:extLst>
              </a:tr>
              <a:tr h="282591">
                <a:tc>
                  <a:txBody>
                    <a:bodyPr/>
                    <a:lstStyle/>
                    <a:p>
                      <a:pPr algn="ctr" fontAlgn="b"/>
                      <a:r>
                        <a:rPr lang="en-IN" sz="1400" b="0" i="0" u="none" strike="noStrike">
                          <a:solidFill>
                            <a:srgbClr val="000000"/>
                          </a:solidFill>
                          <a:effectLst/>
                          <a:latin typeface="Calibri" panose="020F0502020204030204" pitchFamily="34" charset="0"/>
                        </a:rPr>
                        <a:t>JA Morkel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141.98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17.15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7285855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4" y="1944914"/>
            <a:ext cx="10145486" cy="769441"/>
          </a:xfrm>
          <a:prstGeom prst="rect">
            <a:avLst/>
          </a:prstGeom>
          <a:noFill/>
        </p:spPr>
        <p:txBody>
          <a:bodyPr wrap="square" rtlCol="0">
            <a:spAutoFit/>
          </a:bodyPr>
          <a:lstStyle/>
          <a:p>
            <a:r>
              <a:rPr lang="en-US" sz="4400" dirty="0" smtClean="0"/>
              <a:t>         CREATION  OF  TABLES</a:t>
            </a:r>
            <a:endParaRPr lang="en-US"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694074F7-2CE8-9F02-0AE1-0F241386D50B}"/>
              </a:ext>
            </a:extLst>
          </p:cNvPr>
          <p:cNvGraphicFramePr>
            <a:graphicFrameLocks/>
          </p:cNvGraphicFramePr>
          <p:nvPr>
            <p:extLst>
              <p:ext uri="{D42A27DB-BD31-4B8C-83A1-F6EECF244321}">
                <p14:modId xmlns:p14="http://schemas.microsoft.com/office/powerpoint/2010/main" xmlns="" val="1819610663"/>
              </p:ext>
            </p:extLst>
          </p:nvPr>
        </p:nvGraphicFramePr>
        <p:xfrm>
          <a:off x="1469439" y="1468722"/>
          <a:ext cx="7616825" cy="3670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5314" y="1799771"/>
            <a:ext cx="9332686" cy="769441"/>
          </a:xfrm>
          <a:prstGeom prst="rect">
            <a:avLst/>
          </a:prstGeom>
          <a:noFill/>
        </p:spPr>
        <p:txBody>
          <a:bodyPr wrap="square" rtlCol="0">
            <a:spAutoFit/>
          </a:bodyPr>
          <a:lstStyle/>
          <a:p>
            <a:r>
              <a:rPr lang="en-US" sz="4400" dirty="0" smtClean="0"/>
              <a:t>      WICKET  KEEPERS</a:t>
            </a:r>
            <a:endParaRPr lang="en-US" sz="4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E25881-07FA-26DF-36B1-6541BC4AB057}"/>
              </a:ext>
            </a:extLst>
          </p:cNvPr>
          <p:cNvSpPr>
            <a:spLocks noGrp="1"/>
          </p:cNvSpPr>
          <p:nvPr>
            <p:ph type="title"/>
          </p:nvPr>
        </p:nvSpPr>
        <p:spPr/>
        <p:txBody>
          <a:bodyPr>
            <a:normAutofit/>
          </a:bodyPr>
          <a:lstStyle/>
          <a:p>
            <a:r>
              <a:rPr lang="en-US" sz="4400" dirty="0"/>
              <a:t>WICKET  KEEPER</a:t>
            </a:r>
            <a:endParaRPr lang="en-IN" sz="4400" dirty="0"/>
          </a:p>
        </p:txBody>
      </p:sp>
      <p:sp>
        <p:nvSpPr>
          <p:cNvPr id="3" name="TextBox 2">
            <a:extLst>
              <a:ext uri="{FF2B5EF4-FFF2-40B4-BE49-F238E27FC236}">
                <a16:creationId xmlns="" xmlns:a16="http://schemas.microsoft.com/office/drawing/2014/main" id="{911B90DD-9E56-762E-D33C-623D510B0A42}"/>
              </a:ext>
            </a:extLst>
          </p:cNvPr>
          <p:cNvSpPr txBox="1"/>
          <p:nvPr/>
        </p:nvSpPr>
        <p:spPr>
          <a:xfrm>
            <a:off x="575894" y="2377440"/>
            <a:ext cx="4756502" cy="3139321"/>
          </a:xfrm>
          <a:prstGeom prst="rect">
            <a:avLst/>
          </a:prstGeom>
          <a:noFill/>
        </p:spPr>
        <p:txBody>
          <a:bodyPr wrap="square" rtlCol="0">
            <a:spAutoFit/>
          </a:bodyPr>
          <a:lstStyle/>
          <a:p>
            <a:r>
              <a:rPr lang="en-US" b="1" dirty="0" smtClean="0"/>
              <a:t>QUERY:</a:t>
            </a:r>
          </a:p>
          <a:p>
            <a:r>
              <a:rPr lang="en-US" dirty="0" smtClean="0"/>
              <a:t>select fielder as </a:t>
            </a:r>
            <a:r>
              <a:rPr lang="en-US" dirty="0" err="1" smtClean="0"/>
              <a:t>wicket_keeper,count</a:t>
            </a:r>
            <a:r>
              <a:rPr lang="en-US" dirty="0" smtClean="0"/>
              <a:t>(*)as </a:t>
            </a:r>
            <a:r>
              <a:rPr lang="en-US" dirty="0" err="1" smtClean="0"/>
              <a:t>num_wikets_taken</a:t>
            </a:r>
            <a:endParaRPr lang="en-US" dirty="0" smtClean="0"/>
          </a:p>
          <a:p>
            <a:r>
              <a:rPr lang="en-US" dirty="0" smtClean="0"/>
              <a:t>from balls</a:t>
            </a:r>
          </a:p>
          <a:p>
            <a:r>
              <a:rPr lang="en-US" dirty="0" smtClean="0"/>
              <a:t>where </a:t>
            </a:r>
            <a:r>
              <a:rPr lang="en-US" dirty="0" err="1" smtClean="0"/>
              <a:t>dismissal_kind</a:t>
            </a:r>
            <a:r>
              <a:rPr lang="en-US" dirty="0" smtClean="0"/>
              <a:t> in ('</a:t>
            </a:r>
            <a:r>
              <a:rPr lang="en-US" dirty="0" err="1" smtClean="0"/>
              <a:t>runout','stumped</a:t>
            </a:r>
            <a:r>
              <a:rPr lang="en-US" dirty="0" smtClean="0"/>
              <a:t>')</a:t>
            </a:r>
          </a:p>
          <a:p>
            <a:r>
              <a:rPr lang="en-US" dirty="0" smtClean="0"/>
              <a:t>group by fielder</a:t>
            </a:r>
          </a:p>
          <a:p>
            <a:r>
              <a:rPr lang="en-US" dirty="0" smtClean="0"/>
              <a:t>order by count(*) </a:t>
            </a:r>
            <a:r>
              <a:rPr lang="en-US" dirty="0" err="1" smtClean="0"/>
              <a:t>desc</a:t>
            </a:r>
            <a:endParaRPr lang="en-US" dirty="0" smtClean="0"/>
          </a:p>
          <a:p>
            <a:r>
              <a:rPr lang="en-US" dirty="0" smtClean="0"/>
              <a:t>limit 10;</a:t>
            </a:r>
            <a:endParaRPr lang="en-IN" dirty="0" smtClean="0"/>
          </a:p>
          <a:p>
            <a:endParaRPr lang="en-IN" dirty="0" smtClean="0"/>
          </a:p>
          <a:p>
            <a:pPr marL="0" indent="0">
              <a:buNone/>
            </a:pPr>
            <a:endParaRPr lang="en-IN" dirty="0"/>
          </a:p>
          <a:p>
            <a:endParaRPr lang="en-IN" dirty="0"/>
          </a:p>
        </p:txBody>
      </p:sp>
      <p:graphicFrame>
        <p:nvGraphicFramePr>
          <p:cNvPr id="6" name="Content Placeholder 4">
            <a:extLst>
              <a:ext uri="{FF2B5EF4-FFF2-40B4-BE49-F238E27FC236}">
                <a16:creationId xmlns:a16="http://schemas.microsoft.com/office/drawing/2014/main" xmlns="" id="{01F2CB80-CC7C-7F9E-B689-B27E9AFB5951}"/>
              </a:ext>
            </a:extLst>
          </p:cNvPr>
          <p:cNvGraphicFramePr>
            <a:graphicFrameLocks/>
          </p:cNvGraphicFramePr>
          <p:nvPr/>
        </p:nvGraphicFramePr>
        <p:xfrm>
          <a:off x="6528480" y="2371725"/>
          <a:ext cx="4183062" cy="387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723089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45581E58-1B33-3359-B662-7330A44A3399}"/>
              </a:ext>
            </a:extLst>
          </p:cNvPr>
          <p:cNvGraphicFramePr>
            <a:graphicFrameLocks noGrp="1"/>
          </p:cNvGraphicFramePr>
          <p:nvPr>
            <p:extLst>
              <p:ext uri="{D42A27DB-BD31-4B8C-83A1-F6EECF244321}">
                <p14:modId xmlns:p14="http://schemas.microsoft.com/office/powerpoint/2010/main" xmlns="" val="345864622"/>
              </p:ext>
            </p:extLst>
          </p:nvPr>
        </p:nvGraphicFramePr>
        <p:xfrm>
          <a:off x="1963553" y="1193533"/>
          <a:ext cx="4831882" cy="3426593"/>
        </p:xfrm>
        <a:graphic>
          <a:graphicData uri="http://schemas.openxmlformats.org/drawingml/2006/table">
            <a:tbl>
              <a:tblPr/>
              <a:tblGrid>
                <a:gridCol w="2415941">
                  <a:extLst>
                    <a:ext uri="{9D8B030D-6E8A-4147-A177-3AD203B41FA5}">
                      <a16:colId xmlns:a16="http://schemas.microsoft.com/office/drawing/2014/main" xmlns="" val="1435074913"/>
                    </a:ext>
                  </a:extLst>
                </a:gridCol>
                <a:gridCol w="2415941">
                  <a:extLst>
                    <a:ext uri="{9D8B030D-6E8A-4147-A177-3AD203B41FA5}">
                      <a16:colId xmlns:a16="http://schemas.microsoft.com/office/drawing/2014/main" xmlns="" val="1813502321"/>
                    </a:ext>
                  </a:extLst>
                </a:gridCol>
              </a:tblGrid>
              <a:tr h="465471">
                <a:tc>
                  <a:txBody>
                    <a:bodyPr/>
                    <a:lstStyle/>
                    <a:p>
                      <a:pPr algn="ctr" fontAlgn="b"/>
                      <a:r>
                        <a:rPr lang="en-IN" sz="1800" b="1" i="0" u="none" strike="noStrike" dirty="0" err="1">
                          <a:solidFill>
                            <a:srgbClr val="000000"/>
                          </a:solidFill>
                          <a:effectLst/>
                          <a:latin typeface="Calibri" panose="020F0502020204030204" pitchFamily="34" charset="0"/>
                        </a:rPr>
                        <a:t>wicket_keeper</a:t>
                      </a:r>
                      <a:endParaRPr lang="en-IN" sz="18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800" b="1" i="0" u="none" strike="noStrike" dirty="0" err="1">
                          <a:solidFill>
                            <a:srgbClr val="000000"/>
                          </a:solidFill>
                          <a:effectLst/>
                          <a:latin typeface="Calibri" panose="020F0502020204030204" pitchFamily="34" charset="0"/>
                        </a:rPr>
                        <a:t>num_wikets_taken</a:t>
                      </a:r>
                      <a:endParaRPr lang="en-IN" sz="18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94002528"/>
                  </a:ext>
                </a:extLst>
              </a:tr>
              <a:tr h="371926">
                <a:tc>
                  <a:txBody>
                    <a:bodyPr/>
                    <a:lstStyle/>
                    <a:p>
                      <a:pPr algn="ctr" fontAlgn="b"/>
                      <a:r>
                        <a:rPr lang="en-IN" sz="1600" b="0" i="0" u="none" strike="noStrike" dirty="0">
                          <a:solidFill>
                            <a:srgbClr val="000000"/>
                          </a:solidFill>
                          <a:effectLst/>
                          <a:latin typeface="Calibri" panose="020F0502020204030204" pitchFamily="34" charset="0"/>
                        </a:rPr>
                        <a:t>MS Dhoni</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39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33379520"/>
                  </a:ext>
                </a:extLst>
              </a:tr>
              <a:tr h="327259">
                <a:tc>
                  <a:txBody>
                    <a:bodyPr/>
                    <a:lstStyle/>
                    <a:p>
                      <a:pPr algn="ctr" fontAlgn="b"/>
                      <a:r>
                        <a:rPr lang="en-IN" sz="1600" b="0" i="0" u="none" strike="noStrike" dirty="0">
                          <a:solidFill>
                            <a:srgbClr val="000000"/>
                          </a:solidFill>
                          <a:effectLst/>
                          <a:latin typeface="Calibri" panose="020F0502020204030204" pitchFamily="34" charset="0"/>
                        </a:rPr>
                        <a:t>RV Uthappa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32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74593062"/>
                  </a:ext>
                </a:extLst>
              </a:tr>
              <a:tr h="268210">
                <a:tc>
                  <a:txBody>
                    <a:bodyPr/>
                    <a:lstStyle/>
                    <a:p>
                      <a:pPr algn="ctr" fontAlgn="b"/>
                      <a:r>
                        <a:rPr lang="en-IN" sz="1600" b="0" i="0" u="none" strike="noStrike">
                          <a:solidFill>
                            <a:srgbClr val="000000"/>
                          </a:solidFill>
                          <a:effectLst/>
                          <a:latin typeface="Calibri" panose="020F0502020204030204" pitchFamily="34" charset="0"/>
                        </a:rPr>
                        <a:t>KD Karthik</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30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48496607"/>
                  </a:ext>
                </a:extLst>
              </a:tr>
              <a:tr h="268210">
                <a:tc>
                  <a:txBody>
                    <a:bodyPr/>
                    <a:lstStyle/>
                    <a:p>
                      <a:pPr algn="ctr" fontAlgn="b"/>
                      <a:r>
                        <a:rPr lang="en-IN" sz="1600" b="0" i="0" u="none" strike="noStrike">
                          <a:solidFill>
                            <a:srgbClr val="000000"/>
                          </a:solidFill>
                          <a:effectLst/>
                          <a:latin typeface="Calibri" panose="020F0502020204030204" pitchFamily="34" charset="0"/>
                        </a:rPr>
                        <a:t>WP Saha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12808853"/>
                  </a:ext>
                </a:extLst>
              </a:tr>
              <a:tr h="268210">
                <a:tc>
                  <a:txBody>
                    <a:bodyPr/>
                    <a:lstStyle/>
                    <a:p>
                      <a:pPr algn="ctr" fontAlgn="b"/>
                      <a:r>
                        <a:rPr lang="en-IN" sz="1600" b="0" i="0" u="none" strike="noStrike">
                          <a:solidFill>
                            <a:srgbClr val="000000"/>
                          </a:solidFill>
                          <a:effectLst/>
                          <a:latin typeface="Calibri" panose="020F0502020204030204" pitchFamily="34" charset="0"/>
                        </a:rPr>
                        <a:t>PA Patel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43896174"/>
                  </a:ext>
                </a:extLst>
              </a:tr>
              <a:tr h="302276">
                <a:tc>
                  <a:txBody>
                    <a:bodyPr/>
                    <a:lstStyle/>
                    <a:p>
                      <a:pPr algn="ctr" fontAlgn="b"/>
                      <a:r>
                        <a:rPr lang="en-IN" sz="1600" b="0" i="0" u="none" strike="noStrike">
                          <a:solidFill>
                            <a:srgbClr val="000000"/>
                          </a:solidFill>
                          <a:effectLst/>
                          <a:latin typeface="Calibri" panose="020F0502020204030204" pitchFamily="34" charset="0"/>
                        </a:rPr>
                        <a:t>AC Gilchrist</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9843386"/>
                  </a:ext>
                </a:extLst>
              </a:tr>
              <a:tr h="268210">
                <a:tc>
                  <a:txBody>
                    <a:bodyPr/>
                    <a:lstStyle/>
                    <a:p>
                      <a:pPr algn="ctr" fontAlgn="b"/>
                      <a:r>
                        <a:rPr lang="en-IN" sz="1600" b="0" i="0" u="none" strike="noStrike">
                          <a:solidFill>
                            <a:srgbClr val="000000"/>
                          </a:solidFill>
                          <a:effectLst/>
                          <a:latin typeface="Calibri" panose="020F0502020204030204" pitchFamily="34" charset="0"/>
                        </a:rPr>
                        <a:t>Q de Kock</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20757845"/>
                  </a:ext>
                </a:extLst>
              </a:tr>
              <a:tr h="268210">
                <a:tc>
                  <a:txBody>
                    <a:bodyPr/>
                    <a:lstStyle/>
                    <a:p>
                      <a:pPr algn="ctr" fontAlgn="b"/>
                      <a:r>
                        <a:rPr lang="en-IN" sz="1600" b="0" i="0" u="none" strike="noStrike">
                          <a:solidFill>
                            <a:srgbClr val="000000"/>
                          </a:solidFill>
                          <a:effectLst/>
                          <a:latin typeface="Calibri" panose="020F0502020204030204" pitchFamily="34" charset="0"/>
                        </a:rPr>
                        <a:t>RR Pant</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94958911"/>
                  </a:ext>
                </a:extLst>
              </a:tr>
              <a:tr h="268210">
                <a:tc>
                  <a:txBody>
                    <a:bodyPr/>
                    <a:lstStyle/>
                    <a:p>
                      <a:pPr algn="ctr" fontAlgn="b"/>
                      <a:r>
                        <a:rPr lang="en-IN" sz="1600" b="0" i="0" u="none" strike="noStrike">
                          <a:solidFill>
                            <a:srgbClr val="000000"/>
                          </a:solidFill>
                          <a:effectLst/>
                          <a:latin typeface="Calibri" panose="020F0502020204030204" pitchFamily="34" charset="0"/>
                        </a:rPr>
                        <a:t>NV Ojha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05651853"/>
                  </a:ext>
                </a:extLst>
              </a:tr>
              <a:tr h="350401">
                <a:tc>
                  <a:txBody>
                    <a:bodyPr/>
                    <a:lstStyle/>
                    <a:p>
                      <a:pPr algn="ctr" fontAlgn="b"/>
                      <a:r>
                        <a:rPr lang="en-IN" sz="1600" b="0" i="0" u="none" strike="noStrike">
                          <a:solidFill>
                            <a:srgbClr val="000000"/>
                          </a:solidFill>
                          <a:effectLst/>
                          <a:latin typeface="Calibri" panose="020F0502020204030204" pitchFamily="34" charset="0"/>
                        </a:rPr>
                        <a:t>KC Sangakkara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2978398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CFF4450-F3EF-5B81-6D47-164A8AD42352}"/>
              </a:ext>
            </a:extLst>
          </p:cNvPr>
          <p:cNvSpPr txBox="1"/>
          <p:nvPr/>
        </p:nvSpPr>
        <p:spPr>
          <a:xfrm>
            <a:off x="1597793" y="2967335"/>
            <a:ext cx="9240253" cy="923330"/>
          </a:xfrm>
          <a:prstGeom prst="rect">
            <a:avLst/>
          </a:prstGeom>
          <a:noFill/>
        </p:spPr>
        <p:txBody>
          <a:bodyPr wrap="square" rtlCol="0">
            <a:spAutoFit/>
          </a:bodyPr>
          <a:lstStyle/>
          <a:p>
            <a:r>
              <a:rPr lang="en-US" sz="5400" dirty="0"/>
              <a:t>ADDITIONAL  QUESTIONS</a:t>
            </a:r>
            <a:endParaRPr lang="en-IN" sz="5400" dirty="0"/>
          </a:p>
        </p:txBody>
      </p:sp>
    </p:spTree>
    <p:extLst>
      <p:ext uri="{BB962C8B-B14F-4D97-AF65-F5344CB8AC3E}">
        <p14:creationId xmlns="" xmlns:p14="http://schemas.microsoft.com/office/powerpoint/2010/main" val="164921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9D08E5-E395-BCB6-BF2D-36D62C8192B5}"/>
              </a:ext>
            </a:extLst>
          </p:cNvPr>
          <p:cNvSpPr>
            <a:spLocks noGrp="1"/>
          </p:cNvSpPr>
          <p:nvPr>
            <p:ph type="title"/>
          </p:nvPr>
        </p:nvSpPr>
        <p:spPr/>
        <p:txBody>
          <a:bodyPr>
            <a:normAutofit/>
          </a:bodyPr>
          <a:lstStyle/>
          <a:p>
            <a:r>
              <a:rPr lang="en-US" sz="1400" b="1" dirty="0"/>
              <a:t>1.Get the count of cities that have hosted an IPL match</a:t>
            </a:r>
            <a:endParaRPr lang="en-IN" sz="1400" dirty="0"/>
          </a:p>
        </p:txBody>
      </p:sp>
      <p:sp>
        <p:nvSpPr>
          <p:cNvPr id="3" name="TextBox 2">
            <a:extLst>
              <a:ext uri="{FF2B5EF4-FFF2-40B4-BE49-F238E27FC236}">
                <a16:creationId xmlns="" xmlns:a16="http://schemas.microsoft.com/office/drawing/2014/main" id="{3D5E97B3-6A29-6FA6-5571-0B1AF6DBE9DD}"/>
              </a:ext>
            </a:extLst>
          </p:cNvPr>
          <p:cNvSpPr txBox="1"/>
          <p:nvPr/>
        </p:nvSpPr>
        <p:spPr>
          <a:xfrm>
            <a:off x="943276" y="2704699"/>
            <a:ext cx="6766560" cy="1200329"/>
          </a:xfrm>
          <a:prstGeom prst="rect">
            <a:avLst/>
          </a:prstGeom>
          <a:noFill/>
        </p:spPr>
        <p:txBody>
          <a:bodyPr wrap="square" rtlCol="0">
            <a:spAutoFit/>
          </a:bodyPr>
          <a:lstStyle/>
          <a:p>
            <a:r>
              <a:rPr lang="en-US" dirty="0"/>
              <a:t>QUERY:</a:t>
            </a:r>
          </a:p>
          <a:p>
            <a:endParaRPr lang="en-US" dirty="0"/>
          </a:p>
          <a:p>
            <a:r>
              <a:rPr lang="en-US" dirty="0"/>
              <a:t>select count(distinct(city)) as  </a:t>
            </a:r>
            <a:r>
              <a:rPr lang="en-US" dirty="0" err="1"/>
              <a:t>tot_num_cities_hosted</a:t>
            </a:r>
            <a:r>
              <a:rPr lang="en-US" dirty="0"/>
              <a:t> from </a:t>
            </a:r>
            <a:r>
              <a:rPr lang="en-US" dirty="0" err="1" smtClean="0"/>
              <a:t>matchess</a:t>
            </a:r>
            <a:r>
              <a:rPr lang="en-US" dirty="0" smtClean="0"/>
              <a:t>;</a:t>
            </a:r>
            <a:endParaRPr lang="en-US" dirty="0"/>
          </a:p>
          <a:p>
            <a:endParaRPr lang="en-IN" dirty="0"/>
          </a:p>
        </p:txBody>
      </p:sp>
      <p:graphicFrame>
        <p:nvGraphicFramePr>
          <p:cNvPr id="5" name="Table 4">
            <a:extLst>
              <a:ext uri="{FF2B5EF4-FFF2-40B4-BE49-F238E27FC236}">
                <a16:creationId xmlns="" xmlns:a16="http://schemas.microsoft.com/office/drawing/2014/main" id="{9DC8F9B5-21DC-FBC1-7169-20EB10F269F2}"/>
              </a:ext>
            </a:extLst>
          </p:cNvPr>
          <p:cNvGraphicFramePr>
            <a:graphicFrameLocks noGrp="1"/>
          </p:cNvGraphicFramePr>
          <p:nvPr>
            <p:extLst>
              <p:ext uri="{D42A27DB-BD31-4B8C-83A1-F6EECF244321}">
                <p14:modId xmlns="" xmlns:p14="http://schemas.microsoft.com/office/powerpoint/2010/main" val="3573794245"/>
              </p:ext>
            </p:extLst>
          </p:nvPr>
        </p:nvGraphicFramePr>
        <p:xfrm>
          <a:off x="4004109" y="4437246"/>
          <a:ext cx="2396691" cy="1357162"/>
        </p:xfrm>
        <a:graphic>
          <a:graphicData uri="http://schemas.openxmlformats.org/drawingml/2006/table">
            <a:tbl>
              <a:tblPr/>
              <a:tblGrid>
                <a:gridCol w="2396691">
                  <a:extLst>
                    <a:ext uri="{9D8B030D-6E8A-4147-A177-3AD203B41FA5}">
                      <a16:colId xmlns="" xmlns:a16="http://schemas.microsoft.com/office/drawing/2014/main" val="1136143796"/>
                    </a:ext>
                  </a:extLst>
                </a:gridCol>
              </a:tblGrid>
              <a:tr h="678581">
                <a:tc>
                  <a:txBody>
                    <a:bodyPr/>
                    <a:lstStyle/>
                    <a:p>
                      <a:pPr algn="l" fontAlgn="b"/>
                      <a:r>
                        <a:rPr lang="en-IN" sz="1100" b="0" i="0" u="none" strike="noStrike" dirty="0" err="1">
                          <a:solidFill>
                            <a:srgbClr val="000000"/>
                          </a:solidFill>
                          <a:effectLst/>
                          <a:latin typeface="Calibri" panose="020F0502020204030204" pitchFamily="34" charset="0"/>
                        </a:rPr>
                        <a:t>tot_num_cities_hosted</a:t>
                      </a:r>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3918295"/>
                  </a:ext>
                </a:extLst>
              </a:tr>
              <a:tr h="678581">
                <a:tc>
                  <a:txBody>
                    <a:bodyPr/>
                    <a:lstStyle/>
                    <a:p>
                      <a:pPr algn="r" fontAlgn="b"/>
                      <a:r>
                        <a:rPr lang="en-IN" sz="1100" b="0" i="0" u="none" strike="noStrike" dirty="0">
                          <a:solidFill>
                            <a:srgbClr val="000000"/>
                          </a:solidFill>
                          <a:effectLst/>
                          <a:latin typeface="Calibri" panose="020F0502020204030204" pitchFamily="34" charset="0"/>
                        </a:rPr>
                        <a:t>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37143522"/>
                  </a:ext>
                </a:extLst>
              </a:tr>
            </a:tbl>
          </a:graphicData>
        </a:graphic>
      </p:graphicFrame>
    </p:spTree>
    <p:extLst>
      <p:ext uri="{BB962C8B-B14F-4D97-AF65-F5344CB8AC3E}">
        <p14:creationId xmlns="" xmlns:p14="http://schemas.microsoft.com/office/powerpoint/2010/main" val="210241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AD5FF-CB36-2D3D-1AB1-8635090734BF}"/>
              </a:ext>
            </a:extLst>
          </p:cNvPr>
          <p:cNvSpPr>
            <a:spLocks noGrp="1"/>
          </p:cNvSpPr>
          <p:nvPr>
            <p:ph type="title"/>
          </p:nvPr>
        </p:nvSpPr>
        <p:spPr/>
        <p:txBody>
          <a:bodyPr>
            <a:normAutofit/>
          </a:bodyPr>
          <a:lstStyle/>
          <a:p>
            <a:r>
              <a:rPr lang="en-US" sz="1400" b="1" dirty="0"/>
              <a:t>2.Create table deliveries_v02 with all the columns of the table ‘deliveries’ and an additional column </a:t>
            </a:r>
            <a:r>
              <a:rPr lang="en-US" sz="1400" b="1" dirty="0" err="1"/>
              <a:t>ball_result</a:t>
            </a:r>
            <a:r>
              <a:rPr lang="en-US" sz="1400" b="1" dirty="0"/>
              <a:t> containing values boundary, dot or other depending on the </a:t>
            </a:r>
            <a:r>
              <a:rPr lang="en-US" sz="1400" b="1" dirty="0" err="1"/>
              <a:t>total_run</a:t>
            </a:r>
            <a:endParaRPr lang="en-IN" sz="1400" dirty="0"/>
          </a:p>
        </p:txBody>
      </p:sp>
      <p:sp>
        <p:nvSpPr>
          <p:cNvPr id="3" name="TextBox 2">
            <a:extLst>
              <a:ext uri="{FF2B5EF4-FFF2-40B4-BE49-F238E27FC236}">
                <a16:creationId xmlns="" xmlns:a16="http://schemas.microsoft.com/office/drawing/2014/main" id="{7C892C5A-B3F2-EF66-5F97-74C2756BD1F8}"/>
              </a:ext>
            </a:extLst>
          </p:cNvPr>
          <p:cNvSpPr txBox="1"/>
          <p:nvPr/>
        </p:nvSpPr>
        <p:spPr>
          <a:xfrm flipH="1">
            <a:off x="906625" y="2338939"/>
            <a:ext cx="7486603" cy="2031325"/>
          </a:xfrm>
          <a:prstGeom prst="rect">
            <a:avLst/>
          </a:prstGeom>
          <a:noFill/>
        </p:spPr>
        <p:txBody>
          <a:bodyPr wrap="square" rtlCol="0">
            <a:spAutoFit/>
          </a:bodyPr>
          <a:lstStyle/>
          <a:p>
            <a:r>
              <a:rPr lang="en-US" dirty="0" smtClean="0"/>
              <a:t>QUERY:</a:t>
            </a:r>
          </a:p>
          <a:p>
            <a:r>
              <a:rPr lang="en-US" dirty="0" smtClean="0"/>
              <a:t>create table deliveries_v02 as </a:t>
            </a:r>
          </a:p>
          <a:p>
            <a:r>
              <a:rPr lang="en-US" dirty="0" smtClean="0"/>
              <a:t>(SELECT Deliveries.*, </a:t>
            </a:r>
          </a:p>
          <a:p>
            <a:r>
              <a:rPr lang="en-US" dirty="0" smtClean="0"/>
              <a:t>case when </a:t>
            </a:r>
            <a:r>
              <a:rPr lang="en-US" dirty="0" err="1" smtClean="0"/>
              <a:t>total_runs</a:t>
            </a:r>
            <a:r>
              <a:rPr lang="en-US" dirty="0" smtClean="0"/>
              <a:t>&gt;=4 then 'Boundary' </a:t>
            </a:r>
          </a:p>
          <a:p>
            <a:r>
              <a:rPr lang="en-US" dirty="0" smtClean="0"/>
              <a:t>when </a:t>
            </a:r>
            <a:r>
              <a:rPr lang="en-US" dirty="0" err="1" smtClean="0"/>
              <a:t>total_runs</a:t>
            </a:r>
            <a:r>
              <a:rPr lang="en-US" dirty="0" smtClean="0"/>
              <a:t> = 0 then 'Dot' else ‘Run' END as </a:t>
            </a:r>
            <a:r>
              <a:rPr lang="en-US" dirty="0" err="1" smtClean="0"/>
              <a:t>ball_result</a:t>
            </a:r>
            <a:endParaRPr lang="en-US" dirty="0" smtClean="0"/>
          </a:p>
          <a:p>
            <a:r>
              <a:rPr lang="en-US" dirty="0" smtClean="0"/>
              <a:t>from Deliveries);</a:t>
            </a:r>
          </a:p>
          <a:p>
            <a:endParaRPr lang="en-US" dirty="0"/>
          </a:p>
        </p:txBody>
      </p:sp>
    </p:spTree>
    <p:extLst>
      <p:ext uri="{BB962C8B-B14F-4D97-AF65-F5344CB8AC3E}">
        <p14:creationId xmlns="" xmlns:p14="http://schemas.microsoft.com/office/powerpoint/2010/main" val="2993352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5E1AD506-2197-E783-AD74-9B88AF023993}"/>
              </a:ext>
            </a:extLst>
          </p:cNvPr>
          <p:cNvGraphicFramePr>
            <a:graphicFrameLocks noGrp="1"/>
          </p:cNvGraphicFramePr>
          <p:nvPr>
            <p:extLst>
              <p:ext uri="{D42A27DB-BD31-4B8C-83A1-F6EECF244321}">
                <p14:modId xmlns:p14="http://schemas.microsoft.com/office/powerpoint/2010/main" xmlns="" val="589247140"/>
              </p:ext>
            </p:extLst>
          </p:nvPr>
        </p:nvGraphicFramePr>
        <p:xfrm>
          <a:off x="1219204" y="1740187"/>
          <a:ext cx="10108206" cy="4340994"/>
        </p:xfrm>
        <a:graphic>
          <a:graphicData uri="http://schemas.openxmlformats.org/drawingml/2006/table">
            <a:tbl>
              <a:tblPr/>
              <a:tblGrid>
                <a:gridCol w="561567">
                  <a:extLst>
                    <a:ext uri="{9D8B030D-6E8A-4147-A177-3AD203B41FA5}">
                      <a16:colId xmlns:a16="http://schemas.microsoft.com/office/drawing/2014/main" xmlns="" val="3872821629"/>
                    </a:ext>
                  </a:extLst>
                </a:gridCol>
                <a:gridCol w="561567">
                  <a:extLst>
                    <a:ext uri="{9D8B030D-6E8A-4147-A177-3AD203B41FA5}">
                      <a16:colId xmlns:a16="http://schemas.microsoft.com/office/drawing/2014/main" xmlns="" val="1028436458"/>
                    </a:ext>
                  </a:extLst>
                </a:gridCol>
                <a:gridCol w="561567">
                  <a:extLst>
                    <a:ext uri="{9D8B030D-6E8A-4147-A177-3AD203B41FA5}">
                      <a16:colId xmlns:a16="http://schemas.microsoft.com/office/drawing/2014/main" xmlns="" val="2272094887"/>
                    </a:ext>
                  </a:extLst>
                </a:gridCol>
                <a:gridCol w="561567">
                  <a:extLst>
                    <a:ext uri="{9D8B030D-6E8A-4147-A177-3AD203B41FA5}">
                      <a16:colId xmlns:a16="http://schemas.microsoft.com/office/drawing/2014/main" xmlns="" val="2657840442"/>
                    </a:ext>
                  </a:extLst>
                </a:gridCol>
                <a:gridCol w="561567">
                  <a:extLst>
                    <a:ext uri="{9D8B030D-6E8A-4147-A177-3AD203B41FA5}">
                      <a16:colId xmlns:a16="http://schemas.microsoft.com/office/drawing/2014/main" xmlns="" val="908508481"/>
                    </a:ext>
                  </a:extLst>
                </a:gridCol>
                <a:gridCol w="561567">
                  <a:extLst>
                    <a:ext uri="{9D8B030D-6E8A-4147-A177-3AD203B41FA5}">
                      <a16:colId xmlns:a16="http://schemas.microsoft.com/office/drawing/2014/main" xmlns="" val="585057828"/>
                    </a:ext>
                  </a:extLst>
                </a:gridCol>
                <a:gridCol w="561567">
                  <a:extLst>
                    <a:ext uri="{9D8B030D-6E8A-4147-A177-3AD203B41FA5}">
                      <a16:colId xmlns:a16="http://schemas.microsoft.com/office/drawing/2014/main" xmlns="" val="2975379518"/>
                    </a:ext>
                  </a:extLst>
                </a:gridCol>
                <a:gridCol w="561567">
                  <a:extLst>
                    <a:ext uri="{9D8B030D-6E8A-4147-A177-3AD203B41FA5}">
                      <a16:colId xmlns:a16="http://schemas.microsoft.com/office/drawing/2014/main" xmlns="" val="3900967347"/>
                    </a:ext>
                  </a:extLst>
                </a:gridCol>
                <a:gridCol w="561567">
                  <a:extLst>
                    <a:ext uri="{9D8B030D-6E8A-4147-A177-3AD203B41FA5}">
                      <a16:colId xmlns:a16="http://schemas.microsoft.com/office/drawing/2014/main" xmlns="" val="3503415796"/>
                    </a:ext>
                  </a:extLst>
                </a:gridCol>
                <a:gridCol w="561567">
                  <a:extLst>
                    <a:ext uri="{9D8B030D-6E8A-4147-A177-3AD203B41FA5}">
                      <a16:colId xmlns:a16="http://schemas.microsoft.com/office/drawing/2014/main" xmlns="" val="546488457"/>
                    </a:ext>
                  </a:extLst>
                </a:gridCol>
                <a:gridCol w="561567">
                  <a:extLst>
                    <a:ext uri="{9D8B030D-6E8A-4147-A177-3AD203B41FA5}">
                      <a16:colId xmlns:a16="http://schemas.microsoft.com/office/drawing/2014/main" xmlns="" val="3559784494"/>
                    </a:ext>
                  </a:extLst>
                </a:gridCol>
                <a:gridCol w="561567">
                  <a:extLst>
                    <a:ext uri="{9D8B030D-6E8A-4147-A177-3AD203B41FA5}">
                      <a16:colId xmlns:a16="http://schemas.microsoft.com/office/drawing/2014/main" xmlns="" val="2988312938"/>
                    </a:ext>
                  </a:extLst>
                </a:gridCol>
                <a:gridCol w="561567">
                  <a:extLst>
                    <a:ext uri="{9D8B030D-6E8A-4147-A177-3AD203B41FA5}">
                      <a16:colId xmlns:a16="http://schemas.microsoft.com/office/drawing/2014/main" xmlns="" val="2970785026"/>
                    </a:ext>
                  </a:extLst>
                </a:gridCol>
                <a:gridCol w="561567">
                  <a:extLst>
                    <a:ext uri="{9D8B030D-6E8A-4147-A177-3AD203B41FA5}">
                      <a16:colId xmlns:a16="http://schemas.microsoft.com/office/drawing/2014/main" xmlns="" val="1117112420"/>
                    </a:ext>
                  </a:extLst>
                </a:gridCol>
                <a:gridCol w="561567">
                  <a:extLst>
                    <a:ext uri="{9D8B030D-6E8A-4147-A177-3AD203B41FA5}">
                      <a16:colId xmlns:a16="http://schemas.microsoft.com/office/drawing/2014/main" xmlns="" val="3654961435"/>
                    </a:ext>
                  </a:extLst>
                </a:gridCol>
                <a:gridCol w="561567">
                  <a:extLst>
                    <a:ext uri="{9D8B030D-6E8A-4147-A177-3AD203B41FA5}">
                      <a16:colId xmlns:a16="http://schemas.microsoft.com/office/drawing/2014/main" xmlns="" val="2317856645"/>
                    </a:ext>
                  </a:extLst>
                </a:gridCol>
                <a:gridCol w="561567">
                  <a:extLst>
                    <a:ext uri="{9D8B030D-6E8A-4147-A177-3AD203B41FA5}">
                      <a16:colId xmlns:a16="http://schemas.microsoft.com/office/drawing/2014/main" xmlns="" val="1914270647"/>
                    </a:ext>
                  </a:extLst>
                </a:gridCol>
                <a:gridCol w="561567">
                  <a:extLst>
                    <a:ext uri="{9D8B030D-6E8A-4147-A177-3AD203B41FA5}">
                      <a16:colId xmlns:a16="http://schemas.microsoft.com/office/drawing/2014/main" xmlns="" val="1800075443"/>
                    </a:ext>
                  </a:extLst>
                </a:gridCol>
              </a:tblGrid>
              <a:tr h="207720">
                <a:tc>
                  <a:txBody>
                    <a:bodyPr/>
                    <a:lstStyle/>
                    <a:p>
                      <a:pPr algn="ctr" fontAlgn="b"/>
                      <a:r>
                        <a:rPr lang="en-IN" sz="600" b="1" i="0" u="none" strike="noStrike" dirty="0">
                          <a:solidFill>
                            <a:srgbClr val="000000"/>
                          </a:solidFill>
                          <a:effectLst/>
                          <a:latin typeface="Calibri" panose="020F0502020204030204" pitchFamily="34" charset="0"/>
                        </a:rPr>
                        <a:t>id</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inning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over</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ball</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batsman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non_striker</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bowler</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batsman_runs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extra_runs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total_runs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is_wicket</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dismissal_kind</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player_dismissed</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fielder</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extras_type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batting_team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bowling_team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1" i="0" u="none" strike="noStrike">
                          <a:solidFill>
                            <a:srgbClr val="000000"/>
                          </a:solidFill>
                          <a:effectLst/>
                          <a:latin typeface="Calibri" panose="020F0502020204030204" pitchFamily="34" charset="0"/>
                        </a:rPr>
                        <a:t>ball_result</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32856420"/>
                  </a:ext>
                </a:extLst>
              </a:tr>
              <a:tr h="310071">
                <a:tc>
                  <a:txBody>
                    <a:bodyPr/>
                    <a:lstStyle/>
                    <a:p>
                      <a:pPr algn="ctr" fontAlgn="b"/>
                      <a:r>
                        <a:rPr lang="en-IN" sz="600" b="0" i="0" u="none" strike="noStrike" dirty="0">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6</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5</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AA Noffke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Run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31490859"/>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6</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6</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AA Noffke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Run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01221740"/>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7</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Z Khan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Dot</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79218365"/>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7</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Z Khan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Run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9597219"/>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7</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3</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Z Khan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Run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61773871"/>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7</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4</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Z Khan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Run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32138636"/>
                  </a:ext>
                </a:extLst>
              </a:tr>
              <a:tr h="310071">
                <a:tc>
                  <a:txBody>
                    <a:bodyPr/>
                    <a:lstStyle/>
                    <a:p>
                      <a:pPr algn="ctr" fontAlgn="b"/>
                      <a:r>
                        <a:rPr lang="en-IN" sz="600" b="0" i="0" u="none" strike="noStrike" dirty="0">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7</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5</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Z Khan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Run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2582091"/>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7</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6</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Z Khan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Run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74357513"/>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8</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JH Kallis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Dot</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20539853"/>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8</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JH Kallis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Dot</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62491380"/>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8</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3</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JH Kallis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Dot</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68830206"/>
                  </a:ext>
                </a:extLst>
              </a:tr>
              <a:tr h="310071">
                <a:tc>
                  <a:txBody>
                    <a:bodyPr/>
                    <a:lstStyle/>
                    <a:p>
                      <a:pPr algn="ctr" fontAlgn="b"/>
                      <a:r>
                        <a:rPr lang="en-IN" sz="6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8</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4</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JH Kallis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600" b="0" i="0" u="none" strike="noStrike" dirty="0">
                          <a:solidFill>
                            <a:srgbClr val="000000"/>
                          </a:solidFill>
                          <a:effectLst/>
                          <a:latin typeface="Calibri" panose="020F0502020204030204" pitchFamily="34" charset="0"/>
                        </a:rPr>
                        <a:t>Run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64722235"/>
                  </a:ext>
                </a:extLst>
              </a:tr>
              <a:tr h="412422">
                <a:tc>
                  <a:txBody>
                    <a:bodyPr/>
                    <a:lstStyle/>
                    <a:p>
                      <a:pPr algn="ctr" fontAlgn="b"/>
                      <a:r>
                        <a:rPr lang="en-IN" sz="800" b="0" i="0" u="none" strike="noStrike">
                          <a:solidFill>
                            <a:srgbClr val="000000"/>
                          </a:solidFill>
                          <a:effectLst/>
                          <a:latin typeface="Calibri" panose="020F0502020204030204" pitchFamily="34" charset="0"/>
                        </a:rPr>
                        <a:t>335982</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8</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5</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RT Ponting</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BB McCullum</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JH Kallis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1</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Calibri" panose="020F0502020204030204" pitchFamily="34" charset="0"/>
                        </a:rPr>
                        <a:t>0</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Calibri" panose="020F0502020204030204" pitchFamily="34" charset="0"/>
                        </a:rPr>
                        <a:t>NA</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Calibri" panose="020F0502020204030204" pitchFamily="34" charset="0"/>
                        </a:rPr>
                        <a:t>Kolkata Knight Riders</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Calibri" panose="020F0502020204030204" pitchFamily="34" charset="0"/>
                        </a:rPr>
                        <a:t>Royal Challengers Bangalore</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Calibri" panose="020F0502020204030204" pitchFamily="34" charset="0"/>
                        </a:rPr>
                        <a:t>Run</a:t>
                      </a:r>
                    </a:p>
                  </a:txBody>
                  <a:tcPr marL="2696" marR="2696" marT="26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2431914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C36AF8-968B-C260-0AF8-D9EC2981821F}"/>
              </a:ext>
            </a:extLst>
          </p:cNvPr>
          <p:cNvSpPr>
            <a:spLocks noGrp="1"/>
          </p:cNvSpPr>
          <p:nvPr>
            <p:ph type="title"/>
          </p:nvPr>
        </p:nvSpPr>
        <p:spPr/>
        <p:txBody>
          <a:bodyPr>
            <a:normAutofit/>
          </a:bodyPr>
          <a:lstStyle/>
          <a:p>
            <a:r>
              <a:rPr lang="en-US" sz="1400" b="1" dirty="0"/>
              <a:t>3.Write a query to fetch the total number of boundaries and dot balls from the deliveries_v02 table</a:t>
            </a:r>
            <a:endParaRPr lang="en-IN" sz="1400" dirty="0"/>
          </a:p>
        </p:txBody>
      </p:sp>
      <p:sp>
        <p:nvSpPr>
          <p:cNvPr id="3" name="TextBox 2">
            <a:extLst>
              <a:ext uri="{FF2B5EF4-FFF2-40B4-BE49-F238E27FC236}">
                <a16:creationId xmlns="" xmlns:a16="http://schemas.microsoft.com/office/drawing/2014/main" id="{15D763D5-FD48-37F1-018D-096E700B269C}"/>
              </a:ext>
            </a:extLst>
          </p:cNvPr>
          <p:cNvSpPr txBox="1"/>
          <p:nvPr/>
        </p:nvSpPr>
        <p:spPr>
          <a:xfrm>
            <a:off x="702644" y="2377440"/>
            <a:ext cx="7016817" cy="2862322"/>
          </a:xfrm>
          <a:prstGeom prst="rect">
            <a:avLst/>
          </a:prstGeom>
          <a:noFill/>
        </p:spPr>
        <p:txBody>
          <a:bodyPr wrap="square" rtlCol="0">
            <a:spAutoFit/>
          </a:bodyPr>
          <a:lstStyle/>
          <a:p>
            <a:r>
              <a:rPr lang="en-US" dirty="0" smtClean="0"/>
              <a:t>QUERY:</a:t>
            </a:r>
          </a:p>
          <a:p>
            <a:r>
              <a:rPr lang="en-US" dirty="0" smtClean="0"/>
              <a:t>select sum(case when </a:t>
            </a:r>
            <a:r>
              <a:rPr lang="en-US" dirty="0" err="1" smtClean="0"/>
              <a:t>ball_result</a:t>
            </a:r>
            <a:r>
              <a:rPr lang="en-US" dirty="0" smtClean="0"/>
              <a:t>='Boundary' then 1 else 0 end) as </a:t>
            </a:r>
            <a:r>
              <a:rPr lang="en-US" dirty="0" err="1" smtClean="0"/>
              <a:t>total_boundaries</a:t>
            </a:r>
            <a:r>
              <a:rPr lang="en-US" dirty="0" smtClean="0"/>
              <a:t>,</a:t>
            </a:r>
          </a:p>
          <a:p>
            <a:r>
              <a:rPr lang="en-US" dirty="0" smtClean="0"/>
              <a:t>       sum(case when </a:t>
            </a:r>
            <a:r>
              <a:rPr lang="en-US" dirty="0" err="1" smtClean="0"/>
              <a:t>ball_result</a:t>
            </a:r>
            <a:r>
              <a:rPr lang="en-US" dirty="0" smtClean="0"/>
              <a:t>='Dot' then 1 else 0 end) as </a:t>
            </a:r>
            <a:r>
              <a:rPr lang="en-US" dirty="0" err="1" smtClean="0"/>
              <a:t>total_dotBalls</a:t>
            </a:r>
            <a:endParaRPr lang="en-US" dirty="0" smtClean="0"/>
          </a:p>
          <a:p>
            <a:r>
              <a:rPr lang="en-US" dirty="0" smtClean="0"/>
              <a:t>from deliveries_v02;</a:t>
            </a:r>
          </a:p>
          <a:p>
            <a:endParaRPr lang="en-US" dirty="0" smtClean="0"/>
          </a:p>
          <a:p>
            <a:r>
              <a:rPr lang="en-US" dirty="0" smtClean="0"/>
              <a:t>OUTPUT:</a:t>
            </a:r>
          </a:p>
          <a:p>
            <a:r>
              <a:rPr lang="en-US" dirty="0" smtClean="0"/>
              <a:t>total_boundaries:31468</a:t>
            </a:r>
          </a:p>
          <a:p>
            <a:r>
              <a:rPr lang="en-US" dirty="0" smtClean="0"/>
              <a:t>toatl_dotBalls:67841</a:t>
            </a:r>
          </a:p>
          <a:p>
            <a:endParaRPr lang="en-US" dirty="0"/>
          </a:p>
        </p:txBody>
      </p:sp>
      <p:graphicFrame>
        <p:nvGraphicFramePr>
          <p:cNvPr id="6" name="Table 5">
            <a:extLst>
              <a:ext uri="{FF2B5EF4-FFF2-40B4-BE49-F238E27FC236}">
                <a16:creationId xmlns:a16="http://schemas.microsoft.com/office/drawing/2014/main" xmlns="" id="{1A6971FC-3B31-2A49-A270-D18B743CE8A4}"/>
              </a:ext>
            </a:extLst>
          </p:cNvPr>
          <p:cNvGraphicFramePr>
            <a:graphicFrameLocks noGrp="1"/>
          </p:cNvGraphicFramePr>
          <p:nvPr>
            <p:extLst>
              <p:ext uri="{D42A27DB-BD31-4B8C-83A1-F6EECF244321}">
                <p14:modId xmlns:p14="http://schemas.microsoft.com/office/powerpoint/2010/main" xmlns="" val="3657987038"/>
              </p:ext>
            </p:extLst>
          </p:nvPr>
        </p:nvGraphicFramePr>
        <p:xfrm>
          <a:off x="4754880" y="4476957"/>
          <a:ext cx="2974206" cy="826564"/>
        </p:xfrm>
        <a:graphic>
          <a:graphicData uri="http://schemas.openxmlformats.org/drawingml/2006/table">
            <a:tbl>
              <a:tblPr/>
              <a:tblGrid>
                <a:gridCol w="1511166">
                  <a:extLst>
                    <a:ext uri="{9D8B030D-6E8A-4147-A177-3AD203B41FA5}">
                      <a16:colId xmlns:a16="http://schemas.microsoft.com/office/drawing/2014/main" xmlns="" val="882047312"/>
                    </a:ext>
                  </a:extLst>
                </a:gridCol>
                <a:gridCol w="1463040">
                  <a:extLst>
                    <a:ext uri="{9D8B030D-6E8A-4147-A177-3AD203B41FA5}">
                      <a16:colId xmlns:a16="http://schemas.microsoft.com/office/drawing/2014/main" xmlns="" val="3207032169"/>
                    </a:ext>
                  </a:extLst>
                </a:gridCol>
              </a:tblGrid>
              <a:tr h="413282">
                <a:tc>
                  <a:txBody>
                    <a:bodyPr/>
                    <a:lstStyle/>
                    <a:p>
                      <a:pPr algn="ctr" fontAlgn="b"/>
                      <a:r>
                        <a:rPr lang="en-IN" sz="1600" b="1" i="0" u="none" strike="noStrike" dirty="0" err="1">
                          <a:solidFill>
                            <a:srgbClr val="000000"/>
                          </a:solidFill>
                          <a:effectLst/>
                          <a:latin typeface="Calibri" panose="020F0502020204030204" pitchFamily="34" charset="0"/>
                        </a:rPr>
                        <a:t>total_boundaries</a:t>
                      </a:r>
                      <a:endParaRPr lang="en-IN" sz="16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total_dotballs</a:t>
                      </a:r>
                      <a:endParaRPr lang="en-IN" sz="16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64243662"/>
                  </a:ext>
                </a:extLst>
              </a:tr>
              <a:tr h="413282">
                <a:tc>
                  <a:txBody>
                    <a:bodyPr/>
                    <a:lstStyle/>
                    <a:p>
                      <a:pPr algn="ctr" fontAlgn="b"/>
                      <a:r>
                        <a:rPr lang="en-IN" sz="1600" b="0" i="0" u="none" strike="noStrike" dirty="0">
                          <a:solidFill>
                            <a:srgbClr val="000000"/>
                          </a:solidFill>
                          <a:effectLst/>
                          <a:latin typeface="Calibri" panose="020F0502020204030204" pitchFamily="34" charset="0"/>
                        </a:rPr>
                        <a:t>31468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67841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440789"/>
                  </a:ext>
                </a:extLst>
              </a:tr>
            </a:tbl>
          </a:graphicData>
        </a:graphic>
      </p:graphicFrame>
    </p:spTree>
    <p:extLst>
      <p:ext uri="{BB962C8B-B14F-4D97-AF65-F5344CB8AC3E}">
        <p14:creationId xmlns="" xmlns:p14="http://schemas.microsoft.com/office/powerpoint/2010/main" val="193482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078870-FC1C-B6DA-51CC-A5CDD0584D7E}"/>
              </a:ext>
            </a:extLst>
          </p:cNvPr>
          <p:cNvSpPr>
            <a:spLocks noGrp="1"/>
          </p:cNvSpPr>
          <p:nvPr>
            <p:ph type="title"/>
          </p:nvPr>
        </p:nvSpPr>
        <p:spPr/>
        <p:txBody>
          <a:bodyPr>
            <a:normAutofit/>
          </a:bodyPr>
          <a:lstStyle/>
          <a:p>
            <a:r>
              <a:rPr lang="en-US" sz="1400" b="1" dirty="0"/>
              <a:t>4.Write a query to fetch the total number of boundaries scored by each team from the deliveries_v02 table and order it in descending order of the number of boundaries scored</a:t>
            </a:r>
            <a:r>
              <a:rPr lang="en-US" sz="1400" b="1" dirty="0">
                <a:solidFill>
                  <a:schemeClr val="tx1"/>
                </a:solidFill>
              </a:rPr>
              <a:t>.</a:t>
            </a:r>
            <a:endParaRPr lang="en-IN" sz="1400" dirty="0"/>
          </a:p>
        </p:txBody>
      </p:sp>
      <p:sp>
        <p:nvSpPr>
          <p:cNvPr id="3" name="TextBox 2">
            <a:extLst>
              <a:ext uri="{FF2B5EF4-FFF2-40B4-BE49-F238E27FC236}">
                <a16:creationId xmlns="" xmlns:a16="http://schemas.microsoft.com/office/drawing/2014/main" id="{85AD19F1-EFDE-E73A-EC9B-454C53DE9701}"/>
              </a:ext>
            </a:extLst>
          </p:cNvPr>
          <p:cNvSpPr txBox="1"/>
          <p:nvPr/>
        </p:nvSpPr>
        <p:spPr>
          <a:xfrm>
            <a:off x="741145" y="2531444"/>
            <a:ext cx="6140918" cy="3139321"/>
          </a:xfrm>
          <a:prstGeom prst="rect">
            <a:avLst/>
          </a:prstGeom>
          <a:noFill/>
        </p:spPr>
        <p:txBody>
          <a:bodyPr wrap="square" rtlCol="0">
            <a:spAutoFit/>
          </a:bodyPr>
          <a:lstStyle/>
          <a:p>
            <a:r>
              <a:rPr lang="en-US" dirty="0" smtClean="0"/>
              <a:t>QUERY:</a:t>
            </a:r>
          </a:p>
          <a:p>
            <a:r>
              <a:rPr lang="en-US" dirty="0" smtClean="0"/>
              <a:t>select </a:t>
            </a:r>
            <a:r>
              <a:rPr lang="en-US" dirty="0" err="1" smtClean="0"/>
              <a:t>batting_team,sum</a:t>
            </a:r>
            <a:r>
              <a:rPr lang="en-US" dirty="0" smtClean="0"/>
              <a:t>(</a:t>
            </a:r>
          </a:p>
          <a:p>
            <a:r>
              <a:rPr lang="en-US" dirty="0" smtClean="0"/>
              <a:t>case when </a:t>
            </a:r>
            <a:r>
              <a:rPr lang="en-US" dirty="0" err="1" smtClean="0"/>
              <a:t>ball_result</a:t>
            </a:r>
            <a:r>
              <a:rPr lang="en-US" dirty="0" smtClean="0"/>
              <a:t>='Boundary' then 1 else 0 end) as </a:t>
            </a:r>
          </a:p>
          <a:p>
            <a:r>
              <a:rPr lang="en-US" dirty="0" err="1" smtClean="0"/>
              <a:t>total_boundaries</a:t>
            </a:r>
            <a:endParaRPr lang="en-US" dirty="0" smtClean="0"/>
          </a:p>
          <a:p>
            <a:r>
              <a:rPr lang="en-US" dirty="0" smtClean="0"/>
              <a:t>from deliveries_v02</a:t>
            </a:r>
          </a:p>
          <a:p>
            <a:r>
              <a:rPr lang="en-US" dirty="0" smtClean="0"/>
              <a:t>group by </a:t>
            </a:r>
            <a:r>
              <a:rPr lang="en-US" dirty="0" err="1" smtClean="0"/>
              <a:t>batting_team</a:t>
            </a:r>
            <a:endParaRPr lang="en-US" dirty="0" smtClean="0"/>
          </a:p>
          <a:p>
            <a:r>
              <a:rPr lang="en-US" dirty="0" smtClean="0"/>
              <a:t>order by </a:t>
            </a:r>
            <a:r>
              <a:rPr lang="en-US" dirty="0" err="1" smtClean="0"/>
              <a:t>total_boundaries</a:t>
            </a:r>
            <a:r>
              <a:rPr lang="en-US" dirty="0" smtClean="0"/>
              <a:t>;</a:t>
            </a:r>
          </a:p>
          <a:p>
            <a:endParaRPr lang="en-US" dirty="0" smtClean="0"/>
          </a:p>
          <a:p>
            <a:endParaRPr lang="en-US" dirty="0" smtClean="0"/>
          </a:p>
          <a:p>
            <a:r>
              <a:rPr lang="en-US" dirty="0" smtClean="0"/>
              <a:t>OUTPUT</a:t>
            </a:r>
            <a:r>
              <a:rPr lang="en-US" dirty="0" smtClean="0"/>
              <a:t>:</a:t>
            </a:r>
            <a:endParaRPr lang="en-US" sz="1800" dirty="0"/>
          </a:p>
          <a:p>
            <a:endParaRPr lang="en-IN" dirty="0"/>
          </a:p>
        </p:txBody>
      </p:sp>
      <p:graphicFrame>
        <p:nvGraphicFramePr>
          <p:cNvPr id="6" name="Table 5">
            <a:extLst>
              <a:ext uri="{FF2B5EF4-FFF2-40B4-BE49-F238E27FC236}">
                <a16:creationId xmlns:a16="http://schemas.microsoft.com/office/drawing/2014/main" xmlns="" id="{E4C0DB40-4739-E024-0EC9-D568918ED6B6}"/>
              </a:ext>
            </a:extLst>
          </p:cNvPr>
          <p:cNvGraphicFramePr>
            <a:graphicFrameLocks noGrp="1"/>
          </p:cNvGraphicFramePr>
          <p:nvPr>
            <p:extLst>
              <p:ext uri="{D42A27DB-BD31-4B8C-83A1-F6EECF244321}">
                <p14:modId xmlns:p14="http://schemas.microsoft.com/office/powerpoint/2010/main" xmlns="" val="4135819634"/>
              </p:ext>
            </p:extLst>
          </p:nvPr>
        </p:nvGraphicFramePr>
        <p:xfrm>
          <a:off x="7358915" y="2104571"/>
          <a:ext cx="4092856" cy="4080809"/>
        </p:xfrm>
        <a:graphic>
          <a:graphicData uri="http://schemas.openxmlformats.org/drawingml/2006/table">
            <a:tbl>
              <a:tblPr/>
              <a:tblGrid>
                <a:gridCol w="1898306">
                  <a:extLst>
                    <a:ext uri="{9D8B030D-6E8A-4147-A177-3AD203B41FA5}">
                      <a16:colId xmlns:a16="http://schemas.microsoft.com/office/drawing/2014/main" xmlns="" val="1001432164"/>
                    </a:ext>
                  </a:extLst>
                </a:gridCol>
                <a:gridCol w="2194550">
                  <a:extLst>
                    <a:ext uri="{9D8B030D-6E8A-4147-A177-3AD203B41FA5}">
                      <a16:colId xmlns:a16="http://schemas.microsoft.com/office/drawing/2014/main" xmlns="" val="2921836455"/>
                    </a:ext>
                  </a:extLst>
                </a:gridCol>
              </a:tblGrid>
              <a:tr h="194619">
                <a:tc>
                  <a:txBody>
                    <a:bodyPr/>
                    <a:lstStyle/>
                    <a:p>
                      <a:pPr algn="ctr" fontAlgn="b"/>
                      <a:r>
                        <a:rPr lang="en-IN" sz="1400" b="1" i="0" u="none" strike="noStrike" dirty="0" err="1">
                          <a:solidFill>
                            <a:srgbClr val="000000"/>
                          </a:solidFill>
                          <a:effectLst/>
                          <a:latin typeface="Calibri" panose="020F0502020204030204" pitchFamily="34" charset="0"/>
                        </a:rPr>
                        <a:t>batting_team</a:t>
                      </a:r>
                      <a:endParaRPr lang="en-IN" sz="1400" b="1" i="0" u="none" strike="noStrike" dirty="0">
                        <a:solidFill>
                          <a:srgbClr val="000000"/>
                        </a:solidFill>
                        <a:effectLst/>
                        <a:latin typeface="Calibri" panose="020F0502020204030204" pitchFamily="34" charset="0"/>
                      </a:endParaRP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total_boundaries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40218339"/>
                  </a:ext>
                </a:extLst>
              </a:tr>
              <a:tr h="290126">
                <a:tc>
                  <a:txBody>
                    <a:bodyPr/>
                    <a:lstStyle/>
                    <a:p>
                      <a:pPr algn="ctr" fontAlgn="b"/>
                      <a:r>
                        <a:rPr lang="en-IN" sz="1400" b="0" i="0" u="none" strike="noStrike" dirty="0">
                          <a:solidFill>
                            <a:srgbClr val="000000"/>
                          </a:solidFill>
                          <a:effectLst/>
                          <a:latin typeface="Calibri" panose="020F0502020204030204" pitchFamily="34" charset="0"/>
                        </a:rPr>
                        <a:t>Kochi Tuskers Kerala</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231</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2234538"/>
                  </a:ext>
                </a:extLst>
              </a:tr>
              <a:tr h="247806">
                <a:tc>
                  <a:txBody>
                    <a:bodyPr/>
                    <a:lstStyle/>
                    <a:p>
                      <a:pPr algn="ctr" fontAlgn="b"/>
                      <a:r>
                        <a:rPr lang="en-IN" sz="1400" b="0" i="0" u="none" strike="noStrike" dirty="0">
                          <a:solidFill>
                            <a:srgbClr val="000000"/>
                          </a:solidFill>
                          <a:effectLst/>
                          <a:latin typeface="Calibri" panose="020F0502020204030204" pitchFamily="34" charset="0"/>
                        </a:rPr>
                        <a:t>Rising Pune </a:t>
                      </a:r>
                      <a:r>
                        <a:rPr lang="en-IN" sz="1400" b="0" i="0" u="none" strike="noStrike" dirty="0" err="1">
                          <a:solidFill>
                            <a:srgbClr val="000000"/>
                          </a:solidFill>
                          <a:effectLst/>
                          <a:latin typeface="Calibri" panose="020F0502020204030204" pitchFamily="34" charset="0"/>
                        </a:rPr>
                        <a:t>Supergiants</a:t>
                      </a:r>
                      <a:endParaRPr lang="en-IN" sz="1400" b="0" i="0" u="none" strike="noStrike" dirty="0">
                        <a:solidFill>
                          <a:srgbClr val="000000"/>
                        </a:solidFill>
                        <a:effectLst/>
                        <a:latin typeface="Calibri" panose="020F0502020204030204" pitchFamily="34" charset="0"/>
                      </a:endParaRP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242</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49491529"/>
                  </a:ext>
                </a:extLst>
              </a:tr>
              <a:tr h="217714">
                <a:tc>
                  <a:txBody>
                    <a:bodyPr/>
                    <a:lstStyle/>
                    <a:p>
                      <a:pPr algn="ctr" fontAlgn="b"/>
                      <a:r>
                        <a:rPr lang="en-IN" sz="1400" b="0" i="0" u="none" strike="noStrike" dirty="0">
                          <a:solidFill>
                            <a:srgbClr val="000000"/>
                          </a:solidFill>
                          <a:effectLst/>
                          <a:latin typeface="Calibri" panose="020F0502020204030204" pitchFamily="34" charset="0"/>
                        </a:rPr>
                        <a:t>Rising Pune Supergiant</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290</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9410009"/>
                  </a:ext>
                </a:extLst>
              </a:tr>
              <a:tr h="194619">
                <a:tc>
                  <a:txBody>
                    <a:bodyPr/>
                    <a:lstStyle/>
                    <a:p>
                      <a:pPr algn="ctr" fontAlgn="b"/>
                      <a:r>
                        <a:rPr lang="en-IN" sz="1400" b="0" i="0" u="none" strike="noStrike">
                          <a:solidFill>
                            <a:srgbClr val="000000"/>
                          </a:solidFill>
                          <a:effectLst/>
                          <a:latin typeface="Calibri" panose="020F0502020204030204" pitchFamily="34" charset="0"/>
                        </a:rPr>
                        <a:t>Gujarat Lions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624</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40014549"/>
                  </a:ext>
                </a:extLst>
              </a:tr>
              <a:tr h="194619">
                <a:tc>
                  <a:txBody>
                    <a:bodyPr/>
                    <a:lstStyle/>
                    <a:p>
                      <a:pPr algn="ctr" fontAlgn="b"/>
                      <a:r>
                        <a:rPr lang="en-IN" sz="1400" b="0" i="0" u="none" strike="noStrike">
                          <a:solidFill>
                            <a:srgbClr val="000000"/>
                          </a:solidFill>
                          <a:effectLst/>
                          <a:latin typeface="Calibri" panose="020F0502020204030204" pitchFamily="34" charset="0"/>
                        </a:rPr>
                        <a:t>Delhi Capitals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659</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79858107"/>
                  </a:ext>
                </a:extLst>
              </a:tr>
              <a:tr h="194619">
                <a:tc>
                  <a:txBody>
                    <a:bodyPr/>
                    <a:lstStyle/>
                    <a:p>
                      <a:pPr algn="ctr" fontAlgn="b"/>
                      <a:r>
                        <a:rPr lang="en-IN" sz="1400" b="0" i="0" u="none" strike="noStrike">
                          <a:solidFill>
                            <a:srgbClr val="000000"/>
                          </a:solidFill>
                          <a:effectLst/>
                          <a:latin typeface="Calibri" panose="020F0502020204030204" pitchFamily="34" charset="0"/>
                        </a:rPr>
                        <a:t>Pune Warriors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733</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663635"/>
                  </a:ext>
                </a:extLst>
              </a:tr>
              <a:tr h="194619">
                <a:tc>
                  <a:txBody>
                    <a:bodyPr/>
                    <a:lstStyle/>
                    <a:p>
                      <a:pPr algn="ctr" fontAlgn="b"/>
                      <a:r>
                        <a:rPr lang="en-IN" sz="1400" b="0" i="0" u="none" strike="noStrike">
                          <a:solidFill>
                            <a:srgbClr val="000000"/>
                          </a:solidFill>
                          <a:effectLst/>
                          <a:latin typeface="Calibri" panose="020F0502020204030204" pitchFamily="34" charset="0"/>
                        </a:rPr>
                        <a:t>Deccan Chargers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1387</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7433265"/>
                  </a:ext>
                </a:extLst>
              </a:tr>
              <a:tr h="290126">
                <a:tc>
                  <a:txBody>
                    <a:bodyPr/>
                    <a:lstStyle/>
                    <a:p>
                      <a:pPr algn="ctr" fontAlgn="b"/>
                      <a:r>
                        <a:rPr lang="en-IN" sz="1400" b="0" i="0" u="none" strike="noStrike">
                          <a:solidFill>
                            <a:srgbClr val="000000"/>
                          </a:solidFill>
                          <a:effectLst/>
                          <a:latin typeface="Calibri" panose="020F0502020204030204" pitchFamily="34" charset="0"/>
                        </a:rPr>
                        <a:t>Sunrisers Hyderabad</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2306</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37761373"/>
                  </a:ext>
                </a:extLst>
              </a:tr>
              <a:tr h="290126">
                <a:tc>
                  <a:txBody>
                    <a:bodyPr/>
                    <a:lstStyle/>
                    <a:p>
                      <a:pPr algn="ctr" fontAlgn="b"/>
                      <a:r>
                        <a:rPr lang="en-IN" sz="1400" b="0" i="0" u="none" strike="noStrike">
                          <a:solidFill>
                            <a:srgbClr val="000000"/>
                          </a:solidFill>
                          <a:effectLst/>
                          <a:latin typeface="Calibri" panose="020F0502020204030204" pitchFamily="34" charset="0"/>
                        </a:rPr>
                        <a:t>Delhi Daredevils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3022</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03539433"/>
                  </a:ext>
                </a:extLst>
              </a:tr>
              <a:tr h="194619">
                <a:tc>
                  <a:txBody>
                    <a:bodyPr/>
                    <a:lstStyle/>
                    <a:p>
                      <a:pPr algn="ctr" fontAlgn="b"/>
                      <a:r>
                        <a:rPr lang="en-IN" sz="1400" b="0" i="0" u="none" strike="noStrike">
                          <a:solidFill>
                            <a:srgbClr val="000000"/>
                          </a:solidFill>
                          <a:effectLst/>
                          <a:latin typeface="Calibri" panose="020F0502020204030204" pitchFamily="34" charset="0"/>
                        </a:rPr>
                        <a:t>Rajasthan Royals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3041</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34078690"/>
                  </a:ext>
                </a:extLst>
              </a:tr>
              <a:tr h="290126">
                <a:tc>
                  <a:txBody>
                    <a:bodyPr/>
                    <a:lstStyle/>
                    <a:p>
                      <a:pPr algn="ctr" fontAlgn="b"/>
                      <a:r>
                        <a:rPr lang="en-IN" sz="1400" b="0" i="0" u="none" strike="noStrike">
                          <a:solidFill>
                            <a:srgbClr val="000000"/>
                          </a:solidFill>
                          <a:effectLst/>
                          <a:latin typeface="Calibri" panose="020F0502020204030204" pitchFamily="34" charset="0"/>
                        </a:rPr>
                        <a:t>Chennai Super Kings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3496</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06357395"/>
                  </a:ext>
                </a:extLst>
              </a:tr>
              <a:tr h="290126">
                <a:tc>
                  <a:txBody>
                    <a:bodyPr/>
                    <a:lstStyle/>
                    <a:p>
                      <a:pPr algn="ctr" fontAlgn="b"/>
                      <a:r>
                        <a:rPr lang="en-IN" sz="1400" b="0" i="0" u="none" strike="noStrike">
                          <a:solidFill>
                            <a:srgbClr val="000000"/>
                          </a:solidFill>
                          <a:effectLst/>
                          <a:latin typeface="Calibri" panose="020F0502020204030204" pitchFamily="34" charset="0"/>
                        </a:rPr>
                        <a:t>Kolkata Knight Riders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3739</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146404"/>
                  </a:ext>
                </a:extLst>
              </a:tr>
              <a:tr h="194619">
                <a:tc>
                  <a:txBody>
                    <a:bodyPr/>
                    <a:lstStyle/>
                    <a:p>
                      <a:pPr algn="ctr" fontAlgn="b"/>
                      <a:r>
                        <a:rPr lang="en-IN" sz="1400" b="0" i="0" u="none" strike="noStrike">
                          <a:solidFill>
                            <a:srgbClr val="000000"/>
                          </a:solidFill>
                          <a:effectLst/>
                          <a:latin typeface="Calibri" panose="020F0502020204030204" pitchFamily="34" charset="0"/>
                        </a:rPr>
                        <a:t>Kings XI Punjab</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3780</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04978143"/>
                  </a:ext>
                </a:extLst>
              </a:tr>
              <a:tr h="385633">
                <a:tc>
                  <a:txBody>
                    <a:bodyPr/>
                    <a:lstStyle/>
                    <a:p>
                      <a:pPr algn="ctr" fontAlgn="b"/>
                      <a:r>
                        <a:rPr lang="en-IN" sz="1400" b="0" i="0" u="none" strike="noStrike">
                          <a:solidFill>
                            <a:srgbClr val="000000"/>
                          </a:solidFill>
                          <a:effectLst/>
                          <a:latin typeface="Calibri" panose="020F0502020204030204" pitchFamily="34" charset="0"/>
                        </a:rPr>
                        <a:t>Royal Challengers Bangalore</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3800</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83208020"/>
                  </a:ext>
                </a:extLst>
              </a:tr>
              <a:tr h="194619">
                <a:tc>
                  <a:txBody>
                    <a:bodyPr/>
                    <a:lstStyle/>
                    <a:p>
                      <a:pPr algn="ctr" fontAlgn="b"/>
                      <a:r>
                        <a:rPr lang="en-IN" sz="1400" b="0" i="0" u="none" strike="noStrike">
                          <a:solidFill>
                            <a:srgbClr val="000000"/>
                          </a:solidFill>
                          <a:effectLst/>
                          <a:latin typeface="Calibri" panose="020F0502020204030204" pitchFamily="34" charset="0"/>
                        </a:rPr>
                        <a:t>Mumbai Indians</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4118</a:t>
                      </a:r>
                    </a:p>
                  </a:txBody>
                  <a:tcPr marL="3451" marR="3451" marT="345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68664244"/>
                  </a:ext>
                </a:extLst>
              </a:tr>
            </a:tbl>
          </a:graphicData>
        </a:graphic>
      </p:graphicFrame>
    </p:spTree>
    <p:extLst>
      <p:ext uri="{BB962C8B-B14F-4D97-AF65-F5344CB8AC3E}">
        <p14:creationId xmlns="" xmlns:p14="http://schemas.microsoft.com/office/powerpoint/2010/main" val="321878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D17525-F348-2189-5C21-56A0E8AE3162}"/>
              </a:ext>
            </a:extLst>
          </p:cNvPr>
          <p:cNvSpPr>
            <a:spLocks noGrp="1"/>
          </p:cNvSpPr>
          <p:nvPr>
            <p:ph type="title"/>
          </p:nvPr>
        </p:nvSpPr>
        <p:spPr/>
        <p:txBody>
          <a:bodyPr>
            <a:normAutofit/>
          </a:bodyPr>
          <a:lstStyle/>
          <a:p>
            <a:r>
              <a:rPr lang="en-US" sz="3600" dirty="0"/>
              <a:t>                   </a:t>
            </a:r>
            <a:r>
              <a:rPr lang="en-US" sz="3600" dirty="0" err="1"/>
              <a:t>cREATING</a:t>
            </a:r>
            <a:r>
              <a:rPr lang="en-US" sz="3600" dirty="0"/>
              <a:t>  TABLE </a:t>
            </a:r>
            <a:r>
              <a:rPr lang="en-US" sz="3600" dirty="0" smtClean="0"/>
              <a:t>MATCHES</a:t>
            </a:r>
            <a:endParaRPr lang="en-IN" sz="3600" dirty="0"/>
          </a:p>
        </p:txBody>
      </p:sp>
      <p:sp>
        <p:nvSpPr>
          <p:cNvPr id="3" name="TextBox 2">
            <a:extLst>
              <a:ext uri="{FF2B5EF4-FFF2-40B4-BE49-F238E27FC236}">
                <a16:creationId xmlns="" xmlns:a16="http://schemas.microsoft.com/office/drawing/2014/main" id="{09BCA776-2090-05BC-79B5-8123971EAF93}"/>
              </a:ext>
            </a:extLst>
          </p:cNvPr>
          <p:cNvSpPr txBox="1"/>
          <p:nvPr/>
        </p:nvSpPr>
        <p:spPr>
          <a:xfrm>
            <a:off x="269507" y="2358189"/>
            <a:ext cx="11733195" cy="3665619"/>
          </a:xfrm>
          <a:prstGeom prst="rect">
            <a:avLst/>
          </a:prstGeom>
          <a:noFill/>
        </p:spPr>
        <p:txBody>
          <a:bodyPr wrap="square" rtlCol="0">
            <a:spAutoFit/>
          </a:bodyPr>
          <a:lstStyle/>
          <a:p>
            <a:pPr>
              <a:lnSpc>
                <a:spcPct val="70000"/>
              </a:lnSpc>
            </a:pPr>
            <a:r>
              <a:rPr lang="en-IN" dirty="0" smtClean="0"/>
              <a:t>Create table </a:t>
            </a:r>
            <a:r>
              <a:rPr lang="en-IN" dirty="0" err="1" smtClean="0"/>
              <a:t>matchess</a:t>
            </a:r>
            <a:r>
              <a:rPr lang="en-IN" dirty="0" smtClean="0"/>
              <a:t> (</a:t>
            </a:r>
          </a:p>
          <a:p>
            <a:pPr>
              <a:lnSpc>
                <a:spcPct val="70000"/>
              </a:lnSpc>
            </a:pPr>
            <a:r>
              <a:rPr lang="en-IN" dirty="0" smtClean="0"/>
              <a:t>        id </a:t>
            </a:r>
            <a:r>
              <a:rPr lang="en-IN" dirty="0" err="1" smtClean="0"/>
              <a:t>int</a:t>
            </a:r>
            <a:r>
              <a:rPr lang="en-IN" dirty="0" smtClean="0"/>
              <a:t>,  city  </a:t>
            </a:r>
            <a:r>
              <a:rPr lang="en-IN" dirty="0" err="1" smtClean="0"/>
              <a:t>varchar</a:t>
            </a:r>
            <a:r>
              <a:rPr lang="en-IN" dirty="0" smtClean="0"/>
              <a:t>,   date     </a:t>
            </a:r>
            <a:r>
              <a:rPr lang="en-IN" dirty="0" err="1" smtClean="0"/>
              <a:t>varchar</a:t>
            </a:r>
            <a:r>
              <a:rPr lang="en-IN" dirty="0" smtClean="0"/>
              <a:t>,</a:t>
            </a:r>
          </a:p>
          <a:p>
            <a:pPr>
              <a:lnSpc>
                <a:spcPct val="70000"/>
              </a:lnSpc>
            </a:pPr>
            <a:r>
              <a:rPr lang="en-IN" dirty="0" smtClean="0"/>
              <a:t>	</a:t>
            </a:r>
            <a:r>
              <a:rPr lang="en-IN" dirty="0" err="1" smtClean="0"/>
              <a:t>player_of_match</a:t>
            </a:r>
            <a:r>
              <a:rPr lang="en-IN" dirty="0" smtClean="0"/>
              <a:t> </a:t>
            </a:r>
            <a:r>
              <a:rPr lang="en-IN" dirty="0" err="1" smtClean="0"/>
              <a:t>varchar</a:t>
            </a:r>
            <a:r>
              <a:rPr lang="en-IN" dirty="0" smtClean="0"/>
              <a:t>,</a:t>
            </a:r>
          </a:p>
          <a:p>
            <a:pPr>
              <a:lnSpc>
                <a:spcPct val="70000"/>
              </a:lnSpc>
            </a:pPr>
            <a:r>
              <a:rPr lang="en-IN" dirty="0" smtClean="0"/>
              <a:t>	venue	 </a:t>
            </a:r>
            <a:r>
              <a:rPr lang="en-IN" dirty="0" err="1" smtClean="0"/>
              <a:t>varchar</a:t>
            </a:r>
            <a:r>
              <a:rPr lang="en-IN" dirty="0" smtClean="0"/>
              <a:t>,</a:t>
            </a:r>
          </a:p>
          <a:p>
            <a:pPr>
              <a:lnSpc>
                <a:spcPct val="70000"/>
              </a:lnSpc>
            </a:pPr>
            <a:r>
              <a:rPr lang="en-IN" dirty="0" smtClean="0"/>
              <a:t>	</a:t>
            </a:r>
            <a:r>
              <a:rPr lang="en-IN" dirty="0" err="1" smtClean="0"/>
              <a:t>neutral_venue</a:t>
            </a:r>
            <a:r>
              <a:rPr lang="en-IN" dirty="0" smtClean="0"/>
              <a:t> </a:t>
            </a:r>
            <a:r>
              <a:rPr lang="en-IN" dirty="0" err="1" smtClean="0"/>
              <a:t>int</a:t>
            </a:r>
            <a:r>
              <a:rPr lang="en-IN" dirty="0" smtClean="0"/>
              <a:t>,</a:t>
            </a:r>
          </a:p>
          <a:p>
            <a:pPr>
              <a:lnSpc>
                <a:spcPct val="70000"/>
              </a:lnSpc>
            </a:pPr>
            <a:r>
              <a:rPr lang="en-IN" dirty="0" smtClean="0"/>
              <a:t>	team1  </a:t>
            </a:r>
            <a:r>
              <a:rPr lang="en-IN" dirty="0" err="1" smtClean="0"/>
              <a:t>varchar</a:t>
            </a:r>
            <a:r>
              <a:rPr lang="en-IN" dirty="0" smtClean="0"/>
              <a:t>,</a:t>
            </a:r>
          </a:p>
          <a:p>
            <a:pPr>
              <a:lnSpc>
                <a:spcPct val="70000"/>
              </a:lnSpc>
            </a:pPr>
            <a:r>
              <a:rPr lang="en-IN" dirty="0" smtClean="0"/>
              <a:t>	team2  </a:t>
            </a:r>
            <a:r>
              <a:rPr lang="en-IN" dirty="0" err="1" smtClean="0"/>
              <a:t>varchar</a:t>
            </a:r>
            <a:r>
              <a:rPr lang="en-IN" dirty="0" smtClean="0"/>
              <a:t>,</a:t>
            </a:r>
          </a:p>
          <a:p>
            <a:pPr>
              <a:lnSpc>
                <a:spcPct val="70000"/>
              </a:lnSpc>
            </a:pPr>
            <a:r>
              <a:rPr lang="en-IN" dirty="0" smtClean="0"/>
              <a:t>	</a:t>
            </a:r>
            <a:r>
              <a:rPr lang="en-IN" dirty="0" err="1" smtClean="0"/>
              <a:t>toss_winner</a:t>
            </a:r>
            <a:r>
              <a:rPr lang="en-IN" dirty="0" smtClean="0"/>
              <a:t>	</a:t>
            </a:r>
            <a:r>
              <a:rPr lang="en-IN" dirty="0" err="1" smtClean="0"/>
              <a:t>varchar</a:t>
            </a:r>
            <a:r>
              <a:rPr lang="en-IN" dirty="0" smtClean="0"/>
              <a:t>,</a:t>
            </a:r>
          </a:p>
          <a:p>
            <a:pPr>
              <a:lnSpc>
                <a:spcPct val="70000"/>
              </a:lnSpc>
            </a:pPr>
            <a:r>
              <a:rPr lang="en-IN" dirty="0" smtClean="0"/>
              <a:t>	</a:t>
            </a:r>
            <a:r>
              <a:rPr lang="en-IN" dirty="0" err="1" smtClean="0"/>
              <a:t>toss_decision</a:t>
            </a:r>
            <a:r>
              <a:rPr lang="en-IN" dirty="0" smtClean="0"/>
              <a:t>	</a:t>
            </a:r>
            <a:r>
              <a:rPr lang="en-IN" dirty="0" err="1" smtClean="0"/>
              <a:t>varchar</a:t>
            </a:r>
            <a:r>
              <a:rPr lang="en-IN" dirty="0" smtClean="0"/>
              <a:t>,</a:t>
            </a:r>
          </a:p>
          <a:p>
            <a:pPr>
              <a:lnSpc>
                <a:spcPct val="70000"/>
              </a:lnSpc>
            </a:pPr>
            <a:r>
              <a:rPr lang="en-IN" dirty="0" smtClean="0"/>
              <a:t>	winner	</a:t>
            </a:r>
            <a:r>
              <a:rPr lang="en-IN" dirty="0" err="1" smtClean="0"/>
              <a:t>varchar</a:t>
            </a:r>
            <a:r>
              <a:rPr lang="en-IN" dirty="0" smtClean="0"/>
              <a:t>,</a:t>
            </a:r>
          </a:p>
          <a:p>
            <a:pPr>
              <a:lnSpc>
                <a:spcPct val="70000"/>
              </a:lnSpc>
            </a:pPr>
            <a:r>
              <a:rPr lang="en-IN" dirty="0" smtClean="0"/>
              <a:t>	result	</a:t>
            </a:r>
            <a:r>
              <a:rPr lang="en-IN" dirty="0" err="1" smtClean="0"/>
              <a:t>varchar</a:t>
            </a:r>
            <a:r>
              <a:rPr lang="en-IN" dirty="0" smtClean="0"/>
              <a:t>,</a:t>
            </a:r>
          </a:p>
          <a:p>
            <a:pPr>
              <a:lnSpc>
                <a:spcPct val="70000"/>
              </a:lnSpc>
            </a:pPr>
            <a:r>
              <a:rPr lang="en-IN" dirty="0" smtClean="0"/>
              <a:t>	</a:t>
            </a:r>
            <a:r>
              <a:rPr lang="en-IN" dirty="0" err="1" smtClean="0"/>
              <a:t>result_margin</a:t>
            </a:r>
            <a:r>
              <a:rPr lang="en-IN" dirty="0" smtClean="0"/>
              <a:t>	</a:t>
            </a:r>
            <a:r>
              <a:rPr lang="en-IN" dirty="0" err="1" smtClean="0"/>
              <a:t>int</a:t>
            </a:r>
            <a:r>
              <a:rPr lang="en-IN" dirty="0" smtClean="0"/>
              <a:t>,</a:t>
            </a:r>
          </a:p>
          <a:p>
            <a:pPr>
              <a:lnSpc>
                <a:spcPct val="70000"/>
              </a:lnSpc>
            </a:pPr>
            <a:r>
              <a:rPr lang="en-IN" dirty="0" smtClean="0"/>
              <a:t>	eliminator	</a:t>
            </a:r>
            <a:r>
              <a:rPr lang="en-IN" dirty="0" err="1" smtClean="0"/>
              <a:t>varchar</a:t>
            </a:r>
            <a:r>
              <a:rPr lang="en-IN" dirty="0" smtClean="0"/>
              <a:t>,</a:t>
            </a:r>
          </a:p>
          <a:p>
            <a:pPr>
              <a:lnSpc>
                <a:spcPct val="70000"/>
              </a:lnSpc>
            </a:pPr>
            <a:r>
              <a:rPr lang="en-IN" dirty="0" smtClean="0"/>
              <a:t>	method	</a:t>
            </a:r>
            <a:r>
              <a:rPr lang="en-IN" dirty="0" err="1" smtClean="0"/>
              <a:t>varchar</a:t>
            </a:r>
            <a:r>
              <a:rPr lang="en-IN" dirty="0" smtClean="0"/>
              <a:t>,</a:t>
            </a:r>
          </a:p>
          <a:p>
            <a:pPr>
              <a:lnSpc>
                <a:spcPct val="70000"/>
              </a:lnSpc>
            </a:pPr>
            <a:r>
              <a:rPr lang="en-IN" dirty="0" smtClean="0"/>
              <a:t>	umpire1	</a:t>
            </a:r>
            <a:r>
              <a:rPr lang="en-IN" dirty="0" err="1" smtClean="0"/>
              <a:t>varchar</a:t>
            </a:r>
            <a:r>
              <a:rPr lang="en-IN" dirty="0" smtClean="0"/>
              <a:t>,</a:t>
            </a:r>
          </a:p>
          <a:p>
            <a:pPr>
              <a:lnSpc>
                <a:spcPct val="70000"/>
              </a:lnSpc>
            </a:pPr>
            <a:r>
              <a:rPr lang="en-IN" dirty="0" smtClean="0"/>
              <a:t>	umpire2 </a:t>
            </a:r>
            <a:r>
              <a:rPr lang="en-IN" dirty="0" err="1" smtClean="0"/>
              <a:t>varchar</a:t>
            </a:r>
            <a:r>
              <a:rPr lang="en-IN" dirty="0" smtClean="0"/>
              <a:t>);</a:t>
            </a:r>
          </a:p>
          <a:p>
            <a:pPr>
              <a:lnSpc>
                <a:spcPct val="70000"/>
              </a:lnSpc>
            </a:pPr>
            <a:r>
              <a:rPr lang="en-IN" dirty="0" smtClean="0"/>
              <a:t>copy matches from 'C:\Users\HP\Desktop\DataScience-Internshala\IPL_Dataset\IPL_matches.csv' delimiter </a:t>
            </a:r>
            <a:r>
              <a:rPr lang="en-IN" dirty="0" err="1" smtClean="0"/>
              <a:t>csv</a:t>
            </a:r>
            <a:r>
              <a:rPr lang="en-IN" dirty="0" smtClean="0"/>
              <a:t> header;</a:t>
            </a:r>
          </a:p>
          <a:p>
            <a:endParaRPr lang="en-IN" dirty="0"/>
          </a:p>
        </p:txBody>
      </p:sp>
    </p:spTree>
    <p:extLst>
      <p:ext uri="{BB962C8B-B14F-4D97-AF65-F5344CB8AC3E}">
        <p14:creationId xmlns="" xmlns:p14="http://schemas.microsoft.com/office/powerpoint/2010/main" val="485827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7CB19F-FEC6-7AB9-5F06-83BB324F9A4C}"/>
              </a:ext>
            </a:extLst>
          </p:cNvPr>
          <p:cNvSpPr>
            <a:spLocks noGrp="1"/>
          </p:cNvSpPr>
          <p:nvPr>
            <p:ph type="title"/>
          </p:nvPr>
        </p:nvSpPr>
        <p:spPr>
          <a:xfrm>
            <a:off x="575894" y="729658"/>
            <a:ext cx="11029616" cy="988332"/>
          </a:xfrm>
        </p:spPr>
        <p:txBody>
          <a:bodyPr>
            <a:normAutofit/>
          </a:bodyPr>
          <a:lstStyle/>
          <a:p>
            <a:r>
              <a:rPr lang="en-US" sz="1400" b="1" dirty="0"/>
              <a:t>5.Write a query to fetch the total number of dot balls bowled by each team and order it in descending order of the total number of dot balls bowled.</a:t>
            </a:r>
            <a:endParaRPr lang="en-IN" sz="1400" dirty="0"/>
          </a:p>
        </p:txBody>
      </p:sp>
      <p:sp>
        <p:nvSpPr>
          <p:cNvPr id="3" name="TextBox 2">
            <a:extLst>
              <a:ext uri="{FF2B5EF4-FFF2-40B4-BE49-F238E27FC236}">
                <a16:creationId xmlns="" xmlns:a16="http://schemas.microsoft.com/office/drawing/2014/main" id="{97480FAB-7EBF-6E4F-B0C5-F4FF2DD9E815}"/>
              </a:ext>
            </a:extLst>
          </p:cNvPr>
          <p:cNvSpPr txBox="1"/>
          <p:nvPr/>
        </p:nvSpPr>
        <p:spPr>
          <a:xfrm>
            <a:off x="673768" y="2204185"/>
            <a:ext cx="6679933" cy="3416320"/>
          </a:xfrm>
          <a:prstGeom prst="rect">
            <a:avLst/>
          </a:prstGeom>
          <a:noFill/>
        </p:spPr>
        <p:txBody>
          <a:bodyPr wrap="square" rtlCol="0">
            <a:spAutoFit/>
          </a:bodyPr>
          <a:lstStyle/>
          <a:p>
            <a:r>
              <a:rPr lang="en-US" dirty="0" smtClean="0"/>
              <a:t>QUERY:</a:t>
            </a:r>
          </a:p>
          <a:p>
            <a:r>
              <a:rPr lang="en-US" dirty="0" smtClean="0"/>
              <a:t>select </a:t>
            </a:r>
            <a:r>
              <a:rPr lang="en-US" dirty="0" err="1" smtClean="0"/>
              <a:t>bowling_teAM,sum</a:t>
            </a:r>
            <a:r>
              <a:rPr lang="en-US" dirty="0" smtClean="0"/>
              <a:t>(</a:t>
            </a:r>
          </a:p>
          <a:p>
            <a:r>
              <a:rPr lang="en-US" dirty="0" smtClean="0"/>
              <a:t>case when </a:t>
            </a:r>
            <a:r>
              <a:rPr lang="en-US" dirty="0" err="1" smtClean="0"/>
              <a:t>ball_result</a:t>
            </a:r>
            <a:r>
              <a:rPr lang="en-US" dirty="0" smtClean="0"/>
              <a:t>='Dot' then 1 else 0 end)</a:t>
            </a:r>
          </a:p>
          <a:p>
            <a:r>
              <a:rPr lang="en-US" dirty="0" smtClean="0"/>
              <a:t> as </a:t>
            </a:r>
            <a:r>
              <a:rPr lang="en-US" dirty="0" err="1" smtClean="0"/>
              <a:t>total_dotBalls</a:t>
            </a:r>
            <a:endParaRPr lang="en-US" dirty="0" smtClean="0"/>
          </a:p>
          <a:p>
            <a:r>
              <a:rPr lang="en-US" dirty="0" smtClean="0"/>
              <a:t>from deliveries_v02</a:t>
            </a:r>
          </a:p>
          <a:p>
            <a:r>
              <a:rPr lang="en-US" dirty="0" smtClean="0"/>
              <a:t>group by </a:t>
            </a:r>
            <a:r>
              <a:rPr lang="en-US" dirty="0" err="1" smtClean="0"/>
              <a:t>bowling_team</a:t>
            </a:r>
            <a:endParaRPr lang="en-US" dirty="0" smtClean="0"/>
          </a:p>
          <a:p>
            <a:r>
              <a:rPr lang="en-US" dirty="0" smtClean="0"/>
              <a:t>order by </a:t>
            </a:r>
            <a:r>
              <a:rPr lang="en-US" dirty="0" err="1" smtClean="0"/>
              <a:t>total_dotBalls</a:t>
            </a:r>
            <a:r>
              <a:rPr lang="en-US" dirty="0" smtClean="0"/>
              <a:t>;</a:t>
            </a:r>
          </a:p>
          <a:p>
            <a:endParaRPr lang="en-US" dirty="0" smtClean="0"/>
          </a:p>
          <a:p>
            <a:endParaRPr lang="en-US" dirty="0" smtClean="0"/>
          </a:p>
          <a:p>
            <a:r>
              <a:rPr lang="en-US" dirty="0" smtClean="0"/>
              <a:t>OUTPUT</a:t>
            </a:r>
            <a:r>
              <a:rPr lang="en-US" dirty="0" smtClean="0"/>
              <a:t>:</a:t>
            </a:r>
          </a:p>
          <a:p>
            <a:pPr marL="0" indent="0">
              <a:buNone/>
            </a:pPr>
            <a:endParaRPr lang="en-US" sz="1800" dirty="0"/>
          </a:p>
          <a:p>
            <a:endParaRPr lang="en-IN" dirty="0"/>
          </a:p>
        </p:txBody>
      </p:sp>
      <p:graphicFrame>
        <p:nvGraphicFramePr>
          <p:cNvPr id="5" name="Table 4">
            <a:extLst>
              <a:ext uri="{FF2B5EF4-FFF2-40B4-BE49-F238E27FC236}">
                <a16:creationId xmlns:a16="http://schemas.microsoft.com/office/drawing/2014/main" xmlns="" id="{42E41B8C-440A-CA94-EF75-922AB1255FDD}"/>
              </a:ext>
            </a:extLst>
          </p:cNvPr>
          <p:cNvGraphicFramePr>
            <a:graphicFrameLocks noGrp="1"/>
          </p:cNvGraphicFramePr>
          <p:nvPr>
            <p:extLst>
              <p:ext uri="{D42A27DB-BD31-4B8C-83A1-F6EECF244321}">
                <p14:modId xmlns:p14="http://schemas.microsoft.com/office/powerpoint/2010/main" xmlns="" val="139237812"/>
              </p:ext>
            </p:extLst>
          </p:nvPr>
        </p:nvGraphicFramePr>
        <p:xfrm>
          <a:off x="7300381" y="2090058"/>
          <a:ext cx="4129237" cy="4065970"/>
        </p:xfrm>
        <a:graphic>
          <a:graphicData uri="http://schemas.openxmlformats.org/drawingml/2006/table">
            <a:tbl>
              <a:tblPr/>
              <a:tblGrid>
                <a:gridCol w="2136808">
                  <a:extLst>
                    <a:ext uri="{9D8B030D-6E8A-4147-A177-3AD203B41FA5}">
                      <a16:colId xmlns:a16="http://schemas.microsoft.com/office/drawing/2014/main" xmlns="" val="3676646190"/>
                    </a:ext>
                  </a:extLst>
                </a:gridCol>
                <a:gridCol w="1992429">
                  <a:extLst>
                    <a:ext uri="{9D8B030D-6E8A-4147-A177-3AD203B41FA5}">
                      <a16:colId xmlns:a16="http://schemas.microsoft.com/office/drawing/2014/main" xmlns="" val="3446572135"/>
                    </a:ext>
                  </a:extLst>
                </a:gridCol>
              </a:tblGrid>
              <a:tr h="305949">
                <a:tc>
                  <a:txBody>
                    <a:bodyPr/>
                    <a:lstStyle/>
                    <a:p>
                      <a:pPr algn="ctr" fontAlgn="b"/>
                      <a:r>
                        <a:rPr lang="en-IN" sz="1400" b="1" i="0" u="none" strike="noStrike" dirty="0" err="1">
                          <a:solidFill>
                            <a:srgbClr val="000000"/>
                          </a:solidFill>
                          <a:effectLst/>
                          <a:latin typeface="Calibri" panose="020F0502020204030204" pitchFamily="34" charset="0"/>
                        </a:rPr>
                        <a:t>bowling_team</a:t>
                      </a:r>
                      <a:endParaRPr lang="en-IN" sz="1400" b="1" i="0" u="none" strike="noStrike" dirty="0">
                        <a:solidFill>
                          <a:srgbClr val="000000"/>
                        </a:solidFill>
                        <a:effectLst/>
                        <a:latin typeface="Calibri" panose="020F0502020204030204" pitchFamily="34" charset="0"/>
                      </a:endParaRP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total_dotballs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37733513"/>
                  </a:ext>
                </a:extLst>
              </a:tr>
              <a:tr h="114598">
                <a:tc>
                  <a:txBody>
                    <a:bodyPr/>
                    <a:lstStyle/>
                    <a:p>
                      <a:pPr algn="ctr" fontAlgn="b"/>
                      <a:r>
                        <a:rPr lang="en-IN" sz="1400" b="0" i="0" u="none" strike="noStrike" dirty="0">
                          <a:solidFill>
                            <a:srgbClr val="000000"/>
                          </a:solidFill>
                          <a:effectLst/>
                          <a:latin typeface="Calibri" panose="020F0502020204030204" pitchFamily="34" charset="0"/>
                        </a:rPr>
                        <a:t>NA</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71</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57441821"/>
                  </a:ext>
                </a:extLst>
              </a:tr>
              <a:tr h="246583">
                <a:tc>
                  <a:txBody>
                    <a:bodyPr/>
                    <a:lstStyle/>
                    <a:p>
                      <a:pPr algn="ctr" fontAlgn="b"/>
                      <a:r>
                        <a:rPr lang="en-IN" sz="1400" b="0" i="0" u="none" strike="noStrike" dirty="0">
                          <a:solidFill>
                            <a:srgbClr val="000000"/>
                          </a:solidFill>
                          <a:effectLst/>
                          <a:latin typeface="Calibri" panose="020F0502020204030204" pitchFamily="34" charset="0"/>
                        </a:rPr>
                        <a:t>Rising Pune </a:t>
                      </a:r>
                      <a:r>
                        <a:rPr lang="en-IN" sz="1400" b="0" i="0" u="none" strike="noStrike" dirty="0" err="1">
                          <a:solidFill>
                            <a:srgbClr val="000000"/>
                          </a:solidFill>
                          <a:effectLst/>
                          <a:latin typeface="Calibri" panose="020F0502020204030204" pitchFamily="34" charset="0"/>
                        </a:rPr>
                        <a:t>Supergiants</a:t>
                      </a:r>
                      <a:endParaRPr lang="en-IN" sz="1400" b="0" i="0" u="none" strike="noStrike" dirty="0">
                        <a:solidFill>
                          <a:srgbClr val="000000"/>
                        </a:solidFill>
                        <a:effectLst/>
                        <a:latin typeface="Calibri" panose="020F0502020204030204" pitchFamily="34" charset="0"/>
                      </a:endParaRP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539</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70466024"/>
                  </a:ext>
                </a:extLst>
              </a:tr>
              <a:tr h="250094">
                <a:tc>
                  <a:txBody>
                    <a:bodyPr/>
                    <a:lstStyle/>
                    <a:p>
                      <a:pPr algn="ctr" fontAlgn="b"/>
                      <a:r>
                        <a:rPr lang="en-IN" sz="1400" b="0" i="0" u="none" strike="noStrike" dirty="0">
                          <a:solidFill>
                            <a:srgbClr val="000000"/>
                          </a:solidFill>
                          <a:effectLst/>
                          <a:latin typeface="Calibri" panose="020F0502020204030204" pitchFamily="34" charset="0"/>
                        </a:rPr>
                        <a:t>Kochi Tuskers Kerala</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626</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64624846"/>
                  </a:ext>
                </a:extLst>
              </a:tr>
              <a:tr h="230128">
                <a:tc>
                  <a:txBody>
                    <a:bodyPr/>
                    <a:lstStyle/>
                    <a:p>
                      <a:pPr algn="ctr" fontAlgn="b"/>
                      <a:r>
                        <a:rPr lang="en-IN" sz="1400" b="0" i="0" u="none" strike="noStrike" dirty="0">
                          <a:solidFill>
                            <a:srgbClr val="000000"/>
                          </a:solidFill>
                          <a:effectLst/>
                          <a:latin typeface="Calibri" panose="020F0502020204030204" pitchFamily="34" charset="0"/>
                        </a:rPr>
                        <a:t>Rising Pune Supergiant</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698</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40629029"/>
                  </a:ext>
                </a:extLst>
              </a:tr>
              <a:tr h="167769">
                <a:tc>
                  <a:txBody>
                    <a:bodyPr/>
                    <a:lstStyle/>
                    <a:p>
                      <a:pPr algn="ctr" fontAlgn="b"/>
                      <a:r>
                        <a:rPr lang="en-IN" sz="1400" b="0" i="0" u="none" strike="noStrike">
                          <a:solidFill>
                            <a:srgbClr val="000000"/>
                          </a:solidFill>
                          <a:effectLst/>
                          <a:latin typeface="Calibri" panose="020F0502020204030204" pitchFamily="34" charset="0"/>
                        </a:rPr>
                        <a:t>Gujarat Lions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1095</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83291660"/>
                  </a:ext>
                </a:extLst>
              </a:tr>
              <a:tr h="167769">
                <a:tc>
                  <a:txBody>
                    <a:bodyPr/>
                    <a:lstStyle/>
                    <a:p>
                      <a:pPr algn="ctr" fontAlgn="b"/>
                      <a:r>
                        <a:rPr lang="en-IN" sz="1400" b="0" i="0" u="none" strike="noStrike" dirty="0">
                          <a:solidFill>
                            <a:srgbClr val="000000"/>
                          </a:solidFill>
                          <a:effectLst/>
                          <a:latin typeface="Calibri" panose="020F0502020204030204" pitchFamily="34" charset="0"/>
                        </a:rPr>
                        <a:t>Delhi Capitals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1338</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64303826"/>
                  </a:ext>
                </a:extLst>
              </a:tr>
              <a:tr h="167769">
                <a:tc>
                  <a:txBody>
                    <a:bodyPr/>
                    <a:lstStyle/>
                    <a:p>
                      <a:pPr algn="ctr" fontAlgn="b"/>
                      <a:r>
                        <a:rPr lang="en-IN" sz="1400" b="0" i="0" u="none" strike="noStrike">
                          <a:solidFill>
                            <a:srgbClr val="000000"/>
                          </a:solidFill>
                          <a:effectLst/>
                          <a:latin typeface="Calibri" panose="020F0502020204030204" pitchFamily="34" charset="0"/>
                        </a:rPr>
                        <a:t>Pune Warriors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1900</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80636682"/>
                  </a:ext>
                </a:extLst>
              </a:tr>
              <a:tr h="167769">
                <a:tc>
                  <a:txBody>
                    <a:bodyPr/>
                    <a:lstStyle/>
                    <a:p>
                      <a:pPr algn="ctr" fontAlgn="b"/>
                      <a:r>
                        <a:rPr lang="en-IN" sz="1400" b="0" i="0" u="none" strike="noStrike" dirty="0">
                          <a:solidFill>
                            <a:srgbClr val="000000"/>
                          </a:solidFill>
                          <a:effectLst/>
                          <a:latin typeface="Calibri" panose="020F0502020204030204" pitchFamily="34" charset="0"/>
                        </a:rPr>
                        <a:t>Deccan Chargers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3306</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27906539"/>
                  </a:ext>
                </a:extLst>
              </a:tr>
              <a:tr h="250094">
                <a:tc>
                  <a:txBody>
                    <a:bodyPr/>
                    <a:lstStyle/>
                    <a:p>
                      <a:pPr algn="ctr" fontAlgn="b"/>
                      <a:r>
                        <a:rPr lang="en-IN" sz="1400" b="0" i="0" u="none" strike="noStrike">
                          <a:solidFill>
                            <a:srgbClr val="000000"/>
                          </a:solidFill>
                          <a:effectLst/>
                          <a:latin typeface="Calibri" panose="020F0502020204030204" pitchFamily="34" charset="0"/>
                        </a:rPr>
                        <a:t>Sunrisers Hyderabad</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5248</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00464970"/>
                  </a:ext>
                </a:extLst>
              </a:tr>
              <a:tr h="167769">
                <a:tc>
                  <a:txBody>
                    <a:bodyPr/>
                    <a:lstStyle/>
                    <a:p>
                      <a:pPr algn="ctr" fontAlgn="b"/>
                      <a:r>
                        <a:rPr lang="en-IN" sz="1400" b="0" i="0" u="none" strike="noStrike">
                          <a:solidFill>
                            <a:srgbClr val="000000"/>
                          </a:solidFill>
                          <a:effectLst/>
                          <a:latin typeface="Calibri" panose="020F0502020204030204" pitchFamily="34" charset="0"/>
                        </a:rPr>
                        <a:t>Delhi Daredevils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6520</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38270523"/>
                  </a:ext>
                </a:extLst>
              </a:tr>
              <a:tr h="167769">
                <a:tc>
                  <a:txBody>
                    <a:bodyPr/>
                    <a:lstStyle/>
                    <a:p>
                      <a:pPr algn="ctr" fontAlgn="b"/>
                      <a:r>
                        <a:rPr lang="en-IN" sz="1400" b="0" i="0" u="none" strike="noStrike">
                          <a:solidFill>
                            <a:srgbClr val="000000"/>
                          </a:solidFill>
                          <a:effectLst/>
                          <a:latin typeface="Calibri" panose="020F0502020204030204" pitchFamily="34" charset="0"/>
                        </a:rPr>
                        <a:t>Rajasthan Royals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6665</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9651210"/>
                  </a:ext>
                </a:extLst>
              </a:tr>
              <a:tr h="250094">
                <a:tc>
                  <a:txBody>
                    <a:bodyPr/>
                    <a:lstStyle/>
                    <a:p>
                      <a:pPr algn="ctr" fontAlgn="b"/>
                      <a:r>
                        <a:rPr lang="en-IN" sz="1400" b="0" i="0" u="none" strike="noStrike">
                          <a:solidFill>
                            <a:srgbClr val="000000"/>
                          </a:solidFill>
                          <a:effectLst/>
                          <a:latin typeface="Calibri" panose="020F0502020204030204" pitchFamily="34" charset="0"/>
                        </a:rPr>
                        <a:t>Chennai Super Kings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7593</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53490038"/>
                  </a:ext>
                </a:extLst>
              </a:tr>
              <a:tr h="167769">
                <a:tc>
                  <a:txBody>
                    <a:bodyPr/>
                    <a:lstStyle/>
                    <a:p>
                      <a:pPr algn="ctr" fontAlgn="b"/>
                      <a:r>
                        <a:rPr lang="en-IN" sz="1400" b="0" i="0" u="none" strike="noStrike">
                          <a:solidFill>
                            <a:srgbClr val="000000"/>
                          </a:solidFill>
                          <a:effectLst/>
                          <a:latin typeface="Calibri" panose="020F0502020204030204" pitchFamily="34" charset="0"/>
                        </a:rPr>
                        <a:t>Kings XI Punjab</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7679</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2498583"/>
                  </a:ext>
                </a:extLst>
              </a:tr>
              <a:tr h="250094">
                <a:tc>
                  <a:txBody>
                    <a:bodyPr/>
                    <a:lstStyle/>
                    <a:p>
                      <a:pPr algn="ctr" fontAlgn="b"/>
                      <a:r>
                        <a:rPr lang="en-IN" sz="1400" b="0" i="0" u="none" strike="noStrike">
                          <a:solidFill>
                            <a:srgbClr val="000000"/>
                          </a:solidFill>
                          <a:effectLst/>
                          <a:latin typeface="Calibri" panose="020F0502020204030204" pitchFamily="34" charset="0"/>
                        </a:rPr>
                        <a:t>Kolkata Knight Riders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7894</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09850373"/>
                  </a:ext>
                </a:extLst>
              </a:tr>
              <a:tr h="332418">
                <a:tc>
                  <a:txBody>
                    <a:bodyPr/>
                    <a:lstStyle/>
                    <a:p>
                      <a:pPr algn="ctr" fontAlgn="b"/>
                      <a:r>
                        <a:rPr lang="en-IN" sz="1400" b="0" i="0" u="none" strike="noStrike">
                          <a:solidFill>
                            <a:srgbClr val="000000"/>
                          </a:solidFill>
                          <a:effectLst/>
                          <a:latin typeface="Calibri" panose="020F0502020204030204" pitchFamily="34" charset="0"/>
                        </a:rPr>
                        <a:t>Royal Challengers Bangalore</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7955</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55365326"/>
                  </a:ext>
                </a:extLst>
              </a:tr>
              <a:tr h="167769">
                <a:tc>
                  <a:txBody>
                    <a:bodyPr/>
                    <a:lstStyle/>
                    <a:p>
                      <a:pPr algn="ctr" fontAlgn="b"/>
                      <a:r>
                        <a:rPr lang="en-IN" sz="1400" b="0" i="0" u="none" strike="noStrike">
                          <a:solidFill>
                            <a:srgbClr val="000000"/>
                          </a:solidFill>
                          <a:effectLst/>
                          <a:latin typeface="Calibri" panose="020F0502020204030204" pitchFamily="34" charset="0"/>
                        </a:rPr>
                        <a:t>Mumbai Indians</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8714</a:t>
                      </a:r>
                    </a:p>
                  </a:txBody>
                  <a:tcPr marL="3364" marR="3364" marT="33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64993837"/>
                  </a:ext>
                </a:extLst>
              </a:tr>
            </a:tbl>
          </a:graphicData>
        </a:graphic>
      </p:graphicFrame>
    </p:spTree>
    <p:extLst>
      <p:ext uri="{BB962C8B-B14F-4D97-AF65-F5344CB8AC3E}">
        <p14:creationId xmlns="" xmlns:p14="http://schemas.microsoft.com/office/powerpoint/2010/main" val="3394284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C6C1A7-0EA6-5EBA-FB8F-4A4E14ECF872}"/>
              </a:ext>
            </a:extLst>
          </p:cNvPr>
          <p:cNvSpPr>
            <a:spLocks noGrp="1"/>
          </p:cNvSpPr>
          <p:nvPr>
            <p:ph type="title"/>
          </p:nvPr>
        </p:nvSpPr>
        <p:spPr>
          <a:xfrm>
            <a:off x="673768" y="729658"/>
            <a:ext cx="10931742" cy="988332"/>
          </a:xfrm>
        </p:spPr>
        <p:txBody>
          <a:bodyPr>
            <a:normAutofit/>
          </a:bodyPr>
          <a:lstStyle/>
          <a:p>
            <a:r>
              <a:rPr lang="en-US" sz="1400" b="1" dirty="0"/>
              <a:t>6.Write a query to fetch the total number of dismissals by dismissal kinds where dismissal kind is not NA</a:t>
            </a:r>
            <a:endParaRPr lang="en-IN" sz="1400" dirty="0"/>
          </a:p>
        </p:txBody>
      </p:sp>
      <p:sp>
        <p:nvSpPr>
          <p:cNvPr id="3" name="TextBox 2">
            <a:extLst>
              <a:ext uri="{FF2B5EF4-FFF2-40B4-BE49-F238E27FC236}">
                <a16:creationId xmlns="" xmlns:a16="http://schemas.microsoft.com/office/drawing/2014/main" id="{C0602C09-6CB1-61E4-3E6C-BF08EC167489}"/>
              </a:ext>
            </a:extLst>
          </p:cNvPr>
          <p:cNvSpPr txBox="1"/>
          <p:nvPr/>
        </p:nvSpPr>
        <p:spPr>
          <a:xfrm>
            <a:off x="1124876" y="3075792"/>
            <a:ext cx="6824311" cy="2308324"/>
          </a:xfrm>
          <a:prstGeom prst="rect">
            <a:avLst/>
          </a:prstGeom>
          <a:noFill/>
        </p:spPr>
        <p:txBody>
          <a:bodyPr wrap="square" rtlCol="0">
            <a:spAutoFit/>
          </a:bodyPr>
          <a:lstStyle/>
          <a:p>
            <a:r>
              <a:rPr lang="en-US" dirty="0" smtClean="0"/>
              <a:t>QUERY:</a:t>
            </a:r>
          </a:p>
          <a:p>
            <a:r>
              <a:rPr lang="en-US" dirty="0" smtClean="0"/>
              <a:t>select count(*) as </a:t>
            </a:r>
            <a:r>
              <a:rPr lang="en-US" dirty="0" err="1" smtClean="0"/>
              <a:t>total_dismissals</a:t>
            </a:r>
            <a:endParaRPr lang="en-US" dirty="0" smtClean="0"/>
          </a:p>
          <a:p>
            <a:r>
              <a:rPr lang="en-US" dirty="0" smtClean="0"/>
              <a:t>from deliveries</a:t>
            </a:r>
          </a:p>
          <a:p>
            <a:r>
              <a:rPr lang="en-US" dirty="0" smtClean="0"/>
              <a:t>where </a:t>
            </a:r>
            <a:r>
              <a:rPr lang="en-US" dirty="0" err="1" smtClean="0"/>
              <a:t>dismissal_kind</a:t>
            </a:r>
            <a:r>
              <a:rPr lang="en-US" dirty="0" smtClean="0"/>
              <a:t>!=‘NA’;</a:t>
            </a:r>
          </a:p>
          <a:p>
            <a:r>
              <a:rPr lang="en-US" dirty="0" smtClean="0"/>
              <a:t>OUTPUT:</a:t>
            </a:r>
            <a:r>
              <a:rPr lang="en-IN" dirty="0" smtClean="0"/>
              <a:t>9495</a:t>
            </a:r>
            <a:endParaRPr lang="en-US" dirty="0" smtClean="0"/>
          </a:p>
          <a:p>
            <a:endParaRPr lang="en-US" dirty="0"/>
          </a:p>
          <a:p>
            <a:endParaRPr lang="en-US" dirty="0"/>
          </a:p>
          <a:p>
            <a:endParaRPr lang="en-IN" dirty="0"/>
          </a:p>
        </p:txBody>
      </p:sp>
      <p:graphicFrame>
        <p:nvGraphicFramePr>
          <p:cNvPr id="6" name="Table 5">
            <a:extLst>
              <a:ext uri="{FF2B5EF4-FFF2-40B4-BE49-F238E27FC236}">
                <a16:creationId xmlns:a16="http://schemas.microsoft.com/office/drawing/2014/main" xmlns="" id="{DBDE5602-54E5-84BF-1A66-42BCA6D1297A}"/>
              </a:ext>
            </a:extLst>
          </p:cNvPr>
          <p:cNvGraphicFramePr>
            <a:graphicFrameLocks noGrp="1"/>
          </p:cNvGraphicFramePr>
          <p:nvPr>
            <p:extLst>
              <p:ext uri="{D42A27DB-BD31-4B8C-83A1-F6EECF244321}">
                <p14:modId xmlns:p14="http://schemas.microsoft.com/office/powerpoint/2010/main" xmlns="" val="60911682"/>
              </p:ext>
            </p:extLst>
          </p:nvPr>
        </p:nvGraphicFramePr>
        <p:xfrm>
          <a:off x="5780505" y="3649338"/>
          <a:ext cx="2782924" cy="1269324"/>
        </p:xfrm>
        <a:graphic>
          <a:graphicData uri="http://schemas.openxmlformats.org/drawingml/2006/table">
            <a:tbl>
              <a:tblPr/>
              <a:tblGrid>
                <a:gridCol w="2782924">
                  <a:extLst>
                    <a:ext uri="{9D8B030D-6E8A-4147-A177-3AD203B41FA5}">
                      <a16:colId xmlns:a16="http://schemas.microsoft.com/office/drawing/2014/main" xmlns="" val="2287803132"/>
                    </a:ext>
                  </a:extLst>
                </a:gridCol>
              </a:tblGrid>
              <a:tr h="634662">
                <a:tc>
                  <a:txBody>
                    <a:bodyPr/>
                    <a:lstStyle/>
                    <a:p>
                      <a:pPr algn="ctr" fontAlgn="b"/>
                      <a:r>
                        <a:rPr lang="en-IN" sz="1600" b="1" i="0" u="none" strike="noStrike" dirty="0" err="1">
                          <a:solidFill>
                            <a:srgbClr val="000000"/>
                          </a:solidFill>
                          <a:effectLst/>
                          <a:latin typeface="Calibri" panose="020F0502020204030204" pitchFamily="34" charset="0"/>
                        </a:rPr>
                        <a:t>total_dismissals</a:t>
                      </a:r>
                      <a:endParaRPr lang="en-IN" sz="16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10761681"/>
                  </a:ext>
                </a:extLst>
              </a:tr>
              <a:tr h="634662">
                <a:tc>
                  <a:txBody>
                    <a:bodyPr/>
                    <a:lstStyle/>
                    <a:p>
                      <a:pPr algn="ctr" fontAlgn="b"/>
                      <a:r>
                        <a:rPr lang="en-IN" sz="1600" b="0" i="0" u="none" strike="noStrike" dirty="0">
                          <a:solidFill>
                            <a:srgbClr val="000000"/>
                          </a:solidFill>
                          <a:effectLst/>
                          <a:latin typeface="Calibri" panose="020F0502020204030204" pitchFamily="34" charset="0"/>
                        </a:rPr>
                        <a:t>9495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34244596"/>
                  </a:ext>
                </a:extLst>
              </a:tr>
            </a:tbl>
          </a:graphicData>
        </a:graphic>
      </p:graphicFrame>
    </p:spTree>
    <p:extLst>
      <p:ext uri="{BB962C8B-B14F-4D97-AF65-F5344CB8AC3E}">
        <p14:creationId xmlns="" xmlns:p14="http://schemas.microsoft.com/office/powerpoint/2010/main" val="4073456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25C7A4-6592-70E7-BBC4-B8E7834D1041}"/>
              </a:ext>
            </a:extLst>
          </p:cNvPr>
          <p:cNvSpPr>
            <a:spLocks noGrp="1"/>
          </p:cNvSpPr>
          <p:nvPr>
            <p:ph type="title"/>
          </p:nvPr>
        </p:nvSpPr>
        <p:spPr/>
        <p:txBody>
          <a:bodyPr>
            <a:normAutofit/>
          </a:bodyPr>
          <a:lstStyle/>
          <a:p>
            <a:r>
              <a:rPr lang="en-US" sz="1400" b="1" dirty="0"/>
              <a:t>7.Write a query to get the top 5 bowlers who conceded maximum extra runs from the deliveries table</a:t>
            </a:r>
            <a:endParaRPr lang="en-IN" sz="1400" dirty="0"/>
          </a:p>
        </p:txBody>
      </p:sp>
      <p:sp>
        <p:nvSpPr>
          <p:cNvPr id="4" name="TextBox 3">
            <a:extLst>
              <a:ext uri="{FF2B5EF4-FFF2-40B4-BE49-F238E27FC236}">
                <a16:creationId xmlns="" xmlns:a16="http://schemas.microsoft.com/office/drawing/2014/main" id="{1F3447B8-C417-7FA4-E4AA-473E6C2A3C7C}"/>
              </a:ext>
            </a:extLst>
          </p:cNvPr>
          <p:cNvSpPr txBox="1"/>
          <p:nvPr/>
        </p:nvSpPr>
        <p:spPr>
          <a:xfrm>
            <a:off x="693019" y="2156059"/>
            <a:ext cx="5245768" cy="4303101"/>
          </a:xfrm>
          <a:prstGeom prst="rect">
            <a:avLst/>
          </a:prstGeom>
          <a:noFill/>
        </p:spPr>
        <p:txBody>
          <a:bodyPr wrap="square" rtlCol="0">
            <a:spAutoFit/>
          </a:bodyPr>
          <a:lstStyle/>
          <a:p>
            <a:r>
              <a:rPr lang="en-US" dirty="0" smtClean="0"/>
              <a:t>QUERY:</a:t>
            </a:r>
          </a:p>
          <a:p>
            <a:r>
              <a:rPr lang="en-US" dirty="0" smtClean="0"/>
              <a:t>select bowler, sum(</a:t>
            </a:r>
            <a:r>
              <a:rPr lang="en-US" dirty="0" err="1" smtClean="0"/>
              <a:t>extra_runs</a:t>
            </a:r>
            <a:r>
              <a:rPr lang="en-US" dirty="0" smtClean="0"/>
              <a:t>) </a:t>
            </a:r>
          </a:p>
          <a:p>
            <a:r>
              <a:rPr lang="en-US" dirty="0" smtClean="0"/>
              <a:t>from  deliveries </a:t>
            </a:r>
          </a:p>
          <a:p>
            <a:r>
              <a:rPr lang="en-US" dirty="0" smtClean="0"/>
              <a:t>group by bowler order by sum(</a:t>
            </a:r>
            <a:r>
              <a:rPr lang="en-US" dirty="0" err="1" smtClean="0"/>
              <a:t>extra_runs</a:t>
            </a:r>
            <a:r>
              <a:rPr lang="en-US" dirty="0" smtClean="0"/>
              <a:t>) </a:t>
            </a:r>
            <a:r>
              <a:rPr lang="en-US" dirty="0" err="1" smtClean="0"/>
              <a:t>desc</a:t>
            </a:r>
            <a:r>
              <a:rPr lang="en-US" dirty="0" smtClean="0"/>
              <a:t> limit 5;</a:t>
            </a:r>
          </a:p>
          <a:p>
            <a:r>
              <a:rPr lang="en-US" dirty="0" smtClean="0"/>
              <a:t>OUTPUT:</a:t>
            </a:r>
          </a:p>
          <a:p>
            <a:pPr>
              <a:lnSpc>
                <a:spcPct val="107000"/>
              </a:lnSpc>
              <a:spcAft>
                <a:spcPts val="800"/>
              </a:spcAft>
            </a:pPr>
            <a:r>
              <a:rPr lang="en-US" kern="100" dirty="0" smtClean="0">
                <a:latin typeface="Calibri" panose="020F0502020204030204" pitchFamily="34" charset="0"/>
                <a:ea typeface="Calibri" panose="020F0502020204030204" pitchFamily="34" charset="0"/>
                <a:cs typeface="Times New Roman" panose="02020603050405020304" pitchFamily="18" charset="0"/>
              </a:rPr>
              <a:t>SL </a:t>
            </a:r>
            <a:r>
              <a:rPr lang="en-US" kern="100" dirty="0" err="1" smtClean="0">
                <a:latin typeface="Calibri" panose="020F0502020204030204" pitchFamily="34" charset="0"/>
                <a:ea typeface="Calibri" panose="020F0502020204030204" pitchFamily="34" charset="0"/>
                <a:cs typeface="Times New Roman" panose="02020603050405020304" pitchFamily="18" charset="0"/>
              </a:rPr>
              <a:t>Malinga</a:t>
            </a:r>
            <a:r>
              <a:rPr lang="en-US" kern="100" dirty="0" smtClean="0">
                <a:latin typeface="Calibri" panose="020F0502020204030204" pitchFamily="34" charset="0"/>
                <a:ea typeface="Calibri" panose="020F0502020204030204" pitchFamily="34" charset="0"/>
                <a:cs typeface="Times New Roman" panose="02020603050405020304" pitchFamily="18" charset="0"/>
              </a:rPr>
              <a:t>	          293</a:t>
            </a:r>
          </a:p>
          <a:p>
            <a:pPr>
              <a:lnSpc>
                <a:spcPct val="107000"/>
              </a:lnSpc>
              <a:spcAft>
                <a:spcPts val="800"/>
              </a:spcAft>
            </a:pPr>
            <a:r>
              <a:rPr lang="en-US" kern="100" dirty="0" smtClean="0">
                <a:latin typeface="Calibri" panose="020F0502020204030204" pitchFamily="34" charset="0"/>
                <a:ea typeface="Calibri" panose="020F0502020204030204" pitchFamily="34" charset="0"/>
                <a:cs typeface="Times New Roman" panose="02020603050405020304" pitchFamily="18" charset="0"/>
              </a:rPr>
              <a:t>P Kumar		236</a:t>
            </a:r>
          </a:p>
          <a:p>
            <a:pPr>
              <a:lnSpc>
                <a:spcPct val="107000"/>
              </a:lnSpc>
              <a:spcAft>
                <a:spcPts val="800"/>
              </a:spcAft>
            </a:pPr>
            <a:r>
              <a:rPr lang="en-US" kern="100" dirty="0" smtClean="0">
                <a:latin typeface="Calibri" panose="020F0502020204030204" pitchFamily="34" charset="0"/>
                <a:ea typeface="Calibri" panose="020F0502020204030204" pitchFamily="34" charset="0"/>
                <a:cs typeface="Times New Roman" panose="02020603050405020304" pitchFamily="18" charset="0"/>
              </a:rPr>
              <a:t>UT </a:t>
            </a:r>
            <a:r>
              <a:rPr lang="en-US" kern="100" dirty="0" err="1" smtClean="0">
                <a:latin typeface="Calibri" panose="020F0502020204030204" pitchFamily="34" charset="0"/>
                <a:ea typeface="Calibri" panose="020F0502020204030204" pitchFamily="34" charset="0"/>
                <a:cs typeface="Times New Roman" panose="02020603050405020304" pitchFamily="18" charset="0"/>
              </a:rPr>
              <a:t>Yadav</a:t>
            </a:r>
            <a:r>
              <a:rPr lang="en-US" kern="100" dirty="0" smtClean="0">
                <a:latin typeface="Calibri" panose="020F0502020204030204" pitchFamily="34" charset="0"/>
                <a:ea typeface="Calibri" panose="020F0502020204030204" pitchFamily="34" charset="0"/>
                <a:cs typeface="Times New Roman" panose="02020603050405020304" pitchFamily="18" charset="0"/>
              </a:rPr>
              <a:t>		226</a:t>
            </a:r>
          </a:p>
          <a:p>
            <a:pPr>
              <a:lnSpc>
                <a:spcPct val="107000"/>
              </a:lnSpc>
              <a:spcAft>
                <a:spcPts val="800"/>
              </a:spcAft>
            </a:pPr>
            <a:r>
              <a:rPr lang="en-US" kern="100" dirty="0" smtClean="0">
                <a:latin typeface="Calibri" panose="020F0502020204030204" pitchFamily="34" charset="0"/>
                <a:ea typeface="Calibri" panose="020F0502020204030204" pitchFamily="34" charset="0"/>
                <a:cs typeface="Times New Roman" panose="02020603050405020304" pitchFamily="18" charset="0"/>
              </a:rPr>
              <a:t>DJ Bravo		210</a:t>
            </a:r>
          </a:p>
          <a:p>
            <a:pPr>
              <a:lnSpc>
                <a:spcPct val="107000"/>
              </a:lnSpc>
              <a:spcAft>
                <a:spcPts val="800"/>
              </a:spcAft>
            </a:pPr>
            <a:r>
              <a:rPr lang="en-US" kern="100" dirty="0" smtClean="0">
                <a:latin typeface="Calibri" panose="020F0502020204030204" pitchFamily="34" charset="0"/>
                <a:ea typeface="Calibri" panose="020F0502020204030204" pitchFamily="34" charset="0"/>
                <a:cs typeface="Times New Roman" panose="02020603050405020304" pitchFamily="18" charset="0"/>
              </a:rPr>
              <a:t>B Kumar		201</a:t>
            </a:r>
            <a:endParaRPr lang="en-US" dirty="0" smtClean="0"/>
          </a:p>
          <a:p>
            <a:pPr marL="0" indent="0">
              <a:buNone/>
            </a:pPr>
            <a:endParaRPr lang="en-US" dirty="0"/>
          </a:p>
          <a:p>
            <a:endParaRPr lang="en-IN" dirty="0"/>
          </a:p>
        </p:txBody>
      </p:sp>
      <p:graphicFrame>
        <p:nvGraphicFramePr>
          <p:cNvPr id="7" name="Chart 6">
            <a:extLst>
              <a:ext uri="{FF2B5EF4-FFF2-40B4-BE49-F238E27FC236}">
                <a16:creationId xmlns:a16="http://schemas.microsoft.com/office/drawing/2014/main" xmlns="" id="{E9B4EC96-0A87-9BF8-E8A7-804E70E2F2FF}"/>
              </a:ext>
            </a:extLst>
          </p:cNvPr>
          <p:cNvGraphicFramePr>
            <a:graphicFrameLocks/>
          </p:cNvGraphicFramePr>
          <p:nvPr>
            <p:extLst>
              <p:ext uri="{D42A27DB-BD31-4B8C-83A1-F6EECF244321}">
                <p14:modId xmlns:p14="http://schemas.microsoft.com/office/powerpoint/2010/main" xmlns="" val="1221419834"/>
              </p:ext>
            </p:extLst>
          </p:nvPr>
        </p:nvGraphicFramePr>
        <p:xfrm>
          <a:off x="6614314" y="313866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108056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874AD2-B6A9-5CE8-CE24-A037E1C86E87}"/>
              </a:ext>
            </a:extLst>
          </p:cNvPr>
          <p:cNvSpPr>
            <a:spLocks noGrp="1"/>
          </p:cNvSpPr>
          <p:nvPr>
            <p:ph type="title"/>
          </p:nvPr>
        </p:nvSpPr>
        <p:spPr/>
        <p:txBody>
          <a:bodyPr>
            <a:normAutofit/>
          </a:bodyPr>
          <a:lstStyle/>
          <a:p>
            <a:r>
              <a:rPr lang="en-US" sz="1400" b="1" dirty="0"/>
              <a:t>8.Write a query to create a table named deliveries_v03 with all the columns of deliveries_v02 table and two additional column (named venue and </a:t>
            </a:r>
            <a:r>
              <a:rPr lang="en-US" sz="1400" b="1" dirty="0" err="1"/>
              <a:t>match_date</a:t>
            </a:r>
            <a:r>
              <a:rPr lang="en-US" sz="1400" b="1" dirty="0"/>
              <a:t>) of venue and date from table matches</a:t>
            </a:r>
            <a:endParaRPr lang="en-IN" sz="1400" dirty="0"/>
          </a:p>
        </p:txBody>
      </p:sp>
      <p:sp>
        <p:nvSpPr>
          <p:cNvPr id="4" name="TextBox 3">
            <a:extLst>
              <a:ext uri="{FF2B5EF4-FFF2-40B4-BE49-F238E27FC236}">
                <a16:creationId xmlns="" xmlns:a16="http://schemas.microsoft.com/office/drawing/2014/main" id="{2C18A778-C58D-9F9E-F8C0-E4456CE5C817}"/>
              </a:ext>
            </a:extLst>
          </p:cNvPr>
          <p:cNvSpPr txBox="1"/>
          <p:nvPr/>
        </p:nvSpPr>
        <p:spPr>
          <a:xfrm>
            <a:off x="575894" y="2088682"/>
            <a:ext cx="6258043" cy="2031325"/>
          </a:xfrm>
          <a:prstGeom prst="rect">
            <a:avLst/>
          </a:prstGeom>
          <a:noFill/>
        </p:spPr>
        <p:txBody>
          <a:bodyPr wrap="square" rtlCol="0">
            <a:spAutoFit/>
          </a:bodyPr>
          <a:lstStyle/>
          <a:p>
            <a:r>
              <a:rPr lang="en-US" dirty="0" smtClean="0"/>
              <a:t>QUERY:</a:t>
            </a:r>
          </a:p>
          <a:p>
            <a:r>
              <a:rPr lang="en-US" dirty="0" smtClean="0"/>
              <a:t>create table deliveries_v03 as (</a:t>
            </a:r>
          </a:p>
          <a:p>
            <a:r>
              <a:rPr lang="en-US" dirty="0" smtClean="0"/>
              <a:t>select d.*, </a:t>
            </a:r>
            <a:r>
              <a:rPr lang="en-US" dirty="0" err="1" smtClean="0"/>
              <a:t>m.date</a:t>
            </a:r>
            <a:r>
              <a:rPr lang="en-US" dirty="0" smtClean="0"/>
              <a:t>, </a:t>
            </a:r>
            <a:r>
              <a:rPr lang="en-US" dirty="0" err="1" smtClean="0"/>
              <a:t>m.venue</a:t>
            </a:r>
            <a:endParaRPr lang="en-US" dirty="0" smtClean="0"/>
          </a:p>
          <a:p>
            <a:r>
              <a:rPr lang="en-US" dirty="0" smtClean="0"/>
              <a:t>from deliveries_v02 as  d left join matches as m</a:t>
            </a:r>
          </a:p>
          <a:p>
            <a:r>
              <a:rPr lang="en-US" dirty="0" smtClean="0"/>
              <a:t>on d.id = m.id);</a:t>
            </a:r>
          </a:p>
          <a:p>
            <a:pPr marL="0" indent="0">
              <a:buNone/>
            </a:pPr>
            <a:endParaRPr lang="en-US" dirty="0"/>
          </a:p>
          <a:p>
            <a:endParaRPr lang="en-IN" dirty="0"/>
          </a:p>
        </p:txBody>
      </p:sp>
    </p:spTree>
    <p:extLst>
      <p:ext uri="{BB962C8B-B14F-4D97-AF65-F5344CB8AC3E}">
        <p14:creationId xmlns="" xmlns:p14="http://schemas.microsoft.com/office/powerpoint/2010/main" val="784884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9F97DE-B5E0-7644-17F5-7C54BB52CAF3}"/>
              </a:ext>
            </a:extLst>
          </p:cNvPr>
          <p:cNvSpPr>
            <a:spLocks noGrp="1"/>
          </p:cNvSpPr>
          <p:nvPr>
            <p:ph type="title"/>
          </p:nvPr>
        </p:nvSpPr>
        <p:spPr>
          <a:xfrm>
            <a:off x="581192" y="710407"/>
            <a:ext cx="11029616" cy="988332"/>
          </a:xfrm>
        </p:spPr>
        <p:txBody>
          <a:bodyPr>
            <a:normAutofit/>
          </a:bodyPr>
          <a:lstStyle/>
          <a:p>
            <a:r>
              <a:rPr lang="en-US" sz="1400" b="1" dirty="0"/>
              <a:t>9.Write a query to fetch the total runs scored for each venue and order it in the descending order of total runs scored.</a:t>
            </a:r>
            <a:endParaRPr lang="en-IN" sz="1400" dirty="0"/>
          </a:p>
        </p:txBody>
      </p:sp>
      <p:sp>
        <p:nvSpPr>
          <p:cNvPr id="3" name="TextBox 2">
            <a:extLst>
              <a:ext uri="{FF2B5EF4-FFF2-40B4-BE49-F238E27FC236}">
                <a16:creationId xmlns="" xmlns:a16="http://schemas.microsoft.com/office/drawing/2014/main" id="{EBB61138-477A-B155-9CDC-290F4A517299}"/>
              </a:ext>
            </a:extLst>
          </p:cNvPr>
          <p:cNvSpPr txBox="1"/>
          <p:nvPr/>
        </p:nvSpPr>
        <p:spPr>
          <a:xfrm>
            <a:off x="529389" y="2271562"/>
            <a:ext cx="7796463" cy="4801314"/>
          </a:xfrm>
          <a:prstGeom prst="rect">
            <a:avLst/>
          </a:prstGeom>
          <a:noFill/>
        </p:spPr>
        <p:txBody>
          <a:bodyPr wrap="square" rtlCol="0">
            <a:spAutoFit/>
          </a:bodyPr>
          <a:lstStyle/>
          <a:p>
            <a:endParaRPr lang="en-US" dirty="0"/>
          </a:p>
          <a:p>
            <a:r>
              <a:rPr lang="en-US" dirty="0" smtClean="0"/>
              <a:t>QUERY:</a:t>
            </a:r>
          </a:p>
          <a:p>
            <a:r>
              <a:rPr lang="en-US" dirty="0" smtClean="0"/>
              <a:t>select venue, sum(</a:t>
            </a:r>
            <a:r>
              <a:rPr lang="en-US" dirty="0" err="1" smtClean="0"/>
              <a:t>total_runs</a:t>
            </a:r>
            <a:r>
              <a:rPr lang="en-US" dirty="0" smtClean="0"/>
              <a:t>) as </a:t>
            </a:r>
            <a:r>
              <a:rPr lang="en-US" dirty="0" err="1" smtClean="0"/>
              <a:t>Total_Runs_scored</a:t>
            </a:r>
            <a:r>
              <a:rPr lang="en-US" dirty="0" smtClean="0"/>
              <a:t> from deliveries_v03</a:t>
            </a:r>
          </a:p>
          <a:p>
            <a:r>
              <a:rPr lang="en-US" dirty="0" smtClean="0"/>
              <a:t>group by venue order by sum(</a:t>
            </a:r>
            <a:r>
              <a:rPr lang="en-US" dirty="0" err="1" smtClean="0"/>
              <a:t>total_runs</a:t>
            </a:r>
            <a:r>
              <a:rPr lang="en-US" dirty="0" smtClean="0"/>
              <a:t>) </a:t>
            </a:r>
            <a:r>
              <a:rPr lang="en-US" dirty="0" err="1" smtClean="0"/>
              <a:t>desc</a:t>
            </a:r>
            <a:r>
              <a:rPr lang="en-US" dirty="0" smtClean="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 xmlns:p14="http://schemas.microsoft.com/office/powerpoint/2010/main" val="1329013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9C75BF2-C980-8874-67D8-A6A77416B7B0}"/>
              </a:ext>
            </a:extLst>
          </p:cNvPr>
          <p:cNvGraphicFramePr>
            <a:graphicFrameLocks noGrp="1"/>
          </p:cNvGraphicFramePr>
          <p:nvPr>
            <p:extLst>
              <p:ext uri="{D42A27DB-BD31-4B8C-83A1-F6EECF244321}">
                <p14:modId xmlns:p14="http://schemas.microsoft.com/office/powerpoint/2010/main" xmlns="" val="2061570262"/>
              </p:ext>
            </p:extLst>
          </p:nvPr>
        </p:nvGraphicFramePr>
        <p:xfrm>
          <a:off x="1305980" y="819552"/>
          <a:ext cx="7334450" cy="5835016"/>
        </p:xfrm>
        <a:graphic>
          <a:graphicData uri="http://schemas.openxmlformats.org/drawingml/2006/table">
            <a:tbl>
              <a:tblPr/>
              <a:tblGrid>
                <a:gridCol w="3667225">
                  <a:extLst>
                    <a:ext uri="{9D8B030D-6E8A-4147-A177-3AD203B41FA5}">
                      <a16:colId xmlns:a16="http://schemas.microsoft.com/office/drawing/2014/main" xmlns="" val="74915061"/>
                    </a:ext>
                  </a:extLst>
                </a:gridCol>
                <a:gridCol w="3667225">
                  <a:extLst>
                    <a:ext uri="{9D8B030D-6E8A-4147-A177-3AD203B41FA5}">
                      <a16:colId xmlns:a16="http://schemas.microsoft.com/office/drawing/2014/main" xmlns="" val="2201917807"/>
                    </a:ext>
                  </a:extLst>
                </a:gridCol>
              </a:tblGrid>
              <a:tr h="140114">
                <a:tc>
                  <a:txBody>
                    <a:bodyPr/>
                    <a:lstStyle/>
                    <a:p>
                      <a:pPr algn="ctr" fontAlgn="b"/>
                      <a:r>
                        <a:rPr lang="en-IN" sz="900" b="1" i="0" u="none" strike="noStrike">
                          <a:solidFill>
                            <a:srgbClr val="000000"/>
                          </a:solidFill>
                          <a:effectLst/>
                          <a:latin typeface="Calibri" panose="020F0502020204030204" pitchFamily="34" charset="0"/>
                        </a:rPr>
                        <a:t>venue</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Calibri" panose="020F0502020204030204" pitchFamily="34" charset="0"/>
                        </a:rPr>
                        <a:t>total_runs_scored</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85325542"/>
                  </a:ext>
                </a:extLst>
              </a:tr>
              <a:tr h="140114">
                <a:tc>
                  <a:txBody>
                    <a:bodyPr/>
                    <a:lstStyle/>
                    <a:p>
                      <a:pPr algn="ctr" fontAlgn="b"/>
                      <a:r>
                        <a:rPr lang="en-IN" sz="900" b="0" i="0" u="none" strike="noStrike">
                          <a:solidFill>
                            <a:srgbClr val="000000"/>
                          </a:solidFill>
                          <a:effectLst/>
                          <a:latin typeface="Calibri" panose="020F0502020204030204" pitchFamily="34" charset="0"/>
                        </a:rPr>
                        <a:t>Eden Gardens</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70974</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49033554"/>
                  </a:ext>
                </a:extLst>
              </a:tr>
              <a:tr h="140114">
                <a:tc>
                  <a:txBody>
                    <a:bodyPr/>
                    <a:lstStyle/>
                    <a:p>
                      <a:pPr algn="ctr" fontAlgn="b"/>
                      <a:r>
                        <a:rPr lang="en-IN" sz="900" b="0" i="0" u="none" strike="noStrike">
                          <a:solidFill>
                            <a:srgbClr val="000000"/>
                          </a:solidFill>
                          <a:effectLst/>
                          <a:latin typeface="Calibri" panose="020F0502020204030204" pitchFamily="34" charset="0"/>
                        </a:rPr>
                        <a:t>Wankhede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70170</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5974951"/>
                  </a:ext>
                </a:extLst>
              </a:tr>
              <a:tr h="140114">
                <a:tc>
                  <a:txBody>
                    <a:bodyPr/>
                    <a:lstStyle/>
                    <a:p>
                      <a:pPr algn="ctr" fontAlgn="b"/>
                      <a:r>
                        <a:rPr lang="en-IN" sz="900" b="0" i="0" u="none" strike="noStrike">
                          <a:solidFill>
                            <a:srgbClr val="000000"/>
                          </a:solidFill>
                          <a:effectLst/>
                          <a:latin typeface="Calibri" panose="020F0502020204030204" pitchFamily="34" charset="0"/>
                        </a:rPr>
                        <a:t>Feroz Shah Kotla</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68841</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33957555"/>
                  </a:ext>
                </a:extLst>
              </a:tr>
              <a:tr h="149965">
                <a:tc>
                  <a:txBody>
                    <a:bodyPr/>
                    <a:lstStyle/>
                    <a:p>
                      <a:pPr algn="ctr" fontAlgn="b"/>
                      <a:r>
                        <a:rPr lang="en-IN" sz="900" b="0" i="0" u="none" strike="noStrike">
                          <a:solidFill>
                            <a:srgbClr val="000000"/>
                          </a:solidFill>
                          <a:effectLst/>
                          <a:latin typeface="Calibri" panose="020F0502020204030204" pitchFamily="34" charset="0"/>
                        </a:rPr>
                        <a:t>M Chinnaswamy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60711</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4404652"/>
                  </a:ext>
                </a:extLst>
              </a:tr>
              <a:tr h="224393">
                <a:tc>
                  <a:txBody>
                    <a:bodyPr/>
                    <a:lstStyle/>
                    <a:p>
                      <a:pPr algn="ctr" fontAlgn="b"/>
                      <a:r>
                        <a:rPr lang="sv-SE" sz="900" b="0" i="0" u="none" strike="noStrike">
                          <a:solidFill>
                            <a:srgbClr val="000000"/>
                          </a:solidFill>
                          <a:effectLst/>
                          <a:latin typeface="Calibri" panose="020F0502020204030204" pitchFamily="34" charset="0"/>
                        </a:rPr>
                        <a:t>Rajiv Gandhi International Stadium, Uppal</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58452</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6316926"/>
                  </a:ext>
                </a:extLst>
              </a:tr>
              <a:tr h="180198">
                <a:tc>
                  <a:txBody>
                    <a:bodyPr/>
                    <a:lstStyle/>
                    <a:p>
                      <a:pPr algn="ctr" fontAlgn="b"/>
                      <a:r>
                        <a:rPr lang="en-IN" sz="900" b="0" i="0" u="none" strike="noStrike" dirty="0">
                          <a:solidFill>
                            <a:srgbClr val="000000"/>
                          </a:solidFill>
                          <a:effectLst/>
                          <a:latin typeface="Calibri" panose="020F0502020204030204" pitchFamily="34" charset="0"/>
                        </a:rPr>
                        <a:t>MA Chidambaram Stadium, </a:t>
                      </a:r>
                      <a:r>
                        <a:rPr lang="en-IN" sz="900" b="0" i="0" u="none" strike="noStrike" dirty="0" err="1">
                          <a:solidFill>
                            <a:srgbClr val="000000"/>
                          </a:solidFill>
                          <a:effectLst/>
                          <a:latin typeface="Calibri" panose="020F0502020204030204" pitchFamily="34" charset="0"/>
                        </a:rPr>
                        <a:t>Chepauk</a:t>
                      </a:r>
                      <a:endParaRPr lang="en-IN" sz="900" b="0" i="0" u="none" strike="noStrike" dirty="0">
                        <a:solidFill>
                          <a:srgbClr val="000000"/>
                        </a:solidFill>
                        <a:effectLst/>
                        <a:latin typeface="Calibri" panose="020F0502020204030204" pitchFamily="34" charset="0"/>
                      </a:endParaRP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53463</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93506332"/>
                  </a:ext>
                </a:extLst>
              </a:tr>
              <a:tr h="149965">
                <a:tc>
                  <a:txBody>
                    <a:bodyPr/>
                    <a:lstStyle/>
                    <a:p>
                      <a:pPr algn="ctr" fontAlgn="b"/>
                      <a:r>
                        <a:rPr lang="en-IN" sz="900" b="0" i="0" u="none" strike="noStrike">
                          <a:solidFill>
                            <a:srgbClr val="000000"/>
                          </a:solidFill>
                          <a:effectLst/>
                          <a:latin typeface="Calibri" panose="020F0502020204030204" pitchFamily="34" charset="0"/>
                        </a:rPr>
                        <a:t>Sawai Mansingh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42792</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19380305"/>
                  </a:ext>
                </a:extLst>
              </a:tr>
              <a:tr h="172802">
                <a:tc>
                  <a:txBody>
                    <a:bodyPr/>
                    <a:lstStyle/>
                    <a:p>
                      <a:pPr algn="ctr" fontAlgn="b"/>
                      <a:r>
                        <a:rPr lang="sv-SE" sz="900" b="0" i="0" u="none" strike="noStrike">
                          <a:solidFill>
                            <a:srgbClr val="000000"/>
                          </a:solidFill>
                          <a:effectLst/>
                          <a:latin typeface="Calibri" panose="020F0502020204030204" pitchFamily="34" charset="0"/>
                        </a:rPr>
                        <a:t>Punjab Cricket Association Stadium, Mohali</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32961</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2841703"/>
                  </a:ext>
                </a:extLst>
              </a:tr>
              <a:tr h="140114">
                <a:tc>
                  <a:txBody>
                    <a:bodyPr/>
                    <a:lstStyle/>
                    <a:p>
                      <a:pPr algn="ctr" fontAlgn="b"/>
                      <a:r>
                        <a:rPr lang="en-IN" sz="900" b="0" i="0" u="none" strike="noStrike">
                          <a:solidFill>
                            <a:srgbClr val="000000"/>
                          </a:solidFill>
                          <a:effectLst/>
                          <a:latin typeface="Calibri" panose="020F0502020204030204" pitchFamily="34" charset="0"/>
                        </a:rPr>
                        <a:t>Dubai International Cricket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31206</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71357507"/>
                  </a:ext>
                </a:extLst>
              </a:tr>
              <a:tr h="140114">
                <a:tc>
                  <a:txBody>
                    <a:bodyPr/>
                    <a:lstStyle/>
                    <a:p>
                      <a:pPr algn="ctr" fontAlgn="b"/>
                      <a:r>
                        <a:rPr lang="en-IN" sz="900" b="0" i="0" u="none" strike="noStrike">
                          <a:solidFill>
                            <a:srgbClr val="000000"/>
                          </a:solidFill>
                          <a:effectLst/>
                          <a:latin typeface="Calibri" panose="020F0502020204030204" pitchFamily="34" charset="0"/>
                        </a:rPr>
                        <a:t>Sheikh Zayed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26490</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04812965"/>
                  </a:ext>
                </a:extLst>
              </a:tr>
              <a:tr h="175456">
                <a:tc>
                  <a:txBody>
                    <a:bodyPr/>
                    <a:lstStyle/>
                    <a:p>
                      <a:pPr algn="ctr" fontAlgn="b"/>
                      <a:r>
                        <a:rPr lang="sv-SE" sz="900" b="0" i="0" u="none" strike="noStrike">
                          <a:solidFill>
                            <a:srgbClr val="000000"/>
                          </a:solidFill>
                          <a:effectLst/>
                          <a:latin typeface="Calibri" panose="020F0502020204030204" pitchFamily="34" charset="0"/>
                        </a:rPr>
                        <a:t>Punjab Cricket Association IS Bindra Stadium, Mohali</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21063</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47527403"/>
                  </a:ext>
                </a:extLst>
              </a:tr>
              <a:tr h="149876">
                <a:tc>
                  <a:txBody>
                    <a:bodyPr/>
                    <a:lstStyle/>
                    <a:p>
                      <a:pPr algn="ctr" fontAlgn="b"/>
                      <a:r>
                        <a:rPr lang="en-IN" sz="900" b="0" i="0" u="none" strike="noStrike">
                          <a:solidFill>
                            <a:srgbClr val="000000"/>
                          </a:solidFill>
                          <a:effectLst/>
                          <a:latin typeface="Calibri" panose="020F0502020204030204" pitchFamily="34" charset="0"/>
                        </a:rPr>
                        <a:t>Maharashtra Cricket Association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20340</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80369620"/>
                  </a:ext>
                </a:extLst>
              </a:tr>
              <a:tr h="140114">
                <a:tc>
                  <a:txBody>
                    <a:bodyPr/>
                    <a:lstStyle/>
                    <a:p>
                      <a:pPr algn="ctr" fontAlgn="b"/>
                      <a:r>
                        <a:rPr lang="en-IN" sz="900" b="0" i="0" u="none" strike="noStrike">
                          <a:solidFill>
                            <a:srgbClr val="000000"/>
                          </a:solidFill>
                          <a:effectLst/>
                          <a:latin typeface="Calibri" panose="020F0502020204030204" pitchFamily="34" charset="0"/>
                        </a:rPr>
                        <a:t>Sharjah Cricket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17772</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6205907"/>
                  </a:ext>
                </a:extLst>
              </a:tr>
              <a:tr h="149965">
                <a:tc>
                  <a:txBody>
                    <a:bodyPr/>
                    <a:lstStyle/>
                    <a:p>
                      <a:pPr algn="ctr" fontAlgn="b"/>
                      <a:r>
                        <a:rPr lang="en-IN" sz="900" b="0" i="0" u="none" strike="noStrike">
                          <a:solidFill>
                            <a:srgbClr val="000000"/>
                          </a:solidFill>
                          <a:effectLst/>
                          <a:latin typeface="Calibri" panose="020F0502020204030204" pitchFamily="34" charset="0"/>
                        </a:rPr>
                        <a:t>M.Chinnaswamy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15381</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35544959"/>
                  </a:ext>
                </a:extLst>
              </a:tr>
              <a:tr h="187180">
                <a:tc>
                  <a:txBody>
                    <a:bodyPr/>
                    <a:lstStyle/>
                    <a:p>
                      <a:pPr algn="ctr" fontAlgn="b"/>
                      <a:r>
                        <a:rPr lang="en-US" sz="900" b="0" i="0" u="none" strike="noStrike">
                          <a:solidFill>
                            <a:srgbClr val="000000"/>
                          </a:solidFill>
                          <a:effectLst/>
                          <a:latin typeface="Calibri" panose="020F0502020204030204" pitchFamily="34" charset="0"/>
                        </a:rPr>
                        <a:t>Dr DY Patil Sports Academy</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14430</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84242062"/>
                  </a:ext>
                </a:extLst>
              </a:tr>
              <a:tr h="149965">
                <a:tc>
                  <a:txBody>
                    <a:bodyPr/>
                    <a:lstStyle/>
                    <a:p>
                      <a:pPr algn="ctr" fontAlgn="b"/>
                      <a:r>
                        <a:rPr lang="en-IN" sz="900" b="0" i="0" u="none" strike="noStrike">
                          <a:solidFill>
                            <a:srgbClr val="000000"/>
                          </a:solidFill>
                          <a:effectLst/>
                          <a:latin typeface="Calibri" panose="020F0502020204030204" pitchFamily="34" charset="0"/>
                        </a:rPr>
                        <a:t>Subrata Roy Sahara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14265</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93230020"/>
                  </a:ext>
                </a:extLst>
              </a:tr>
              <a:tr h="140114">
                <a:tc>
                  <a:txBody>
                    <a:bodyPr/>
                    <a:lstStyle/>
                    <a:p>
                      <a:pPr algn="ctr" fontAlgn="b"/>
                      <a:r>
                        <a:rPr lang="en-IN" sz="900" b="0" i="0" u="none" strike="noStrike">
                          <a:solidFill>
                            <a:srgbClr val="000000"/>
                          </a:solidFill>
                          <a:effectLst/>
                          <a:latin typeface="Calibri" panose="020F0502020204030204" pitchFamily="34" charset="0"/>
                        </a:rPr>
                        <a:t>Kingsmead</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13059</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8070742"/>
                  </a:ext>
                </a:extLst>
              </a:tr>
              <a:tr h="134209">
                <a:tc>
                  <a:txBody>
                    <a:bodyPr/>
                    <a:lstStyle/>
                    <a:p>
                      <a:pPr algn="ctr" fontAlgn="b"/>
                      <a:r>
                        <a:rPr lang="en-IN" sz="900" b="0" i="0" u="none" strike="noStrike">
                          <a:solidFill>
                            <a:srgbClr val="000000"/>
                          </a:solidFill>
                          <a:effectLst/>
                          <a:latin typeface="Calibri" panose="020F0502020204030204" pitchFamily="34" charset="0"/>
                        </a:rPr>
                        <a:t>Brabourne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Calibri" panose="020F0502020204030204" pitchFamily="34" charset="0"/>
                        </a:rPr>
                        <a:t>11526</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92126570"/>
                  </a:ext>
                </a:extLst>
              </a:tr>
              <a:tr h="157819">
                <a:tc>
                  <a:txBody>
                    <a:bodyPr/>
                    <a:lstStyle/>
                    <a:p>
                      <a:pPr algn="ctr" fontAlgn="b"/>
                      <a:r>
                        <a:rPr lang="en-IN" sz="900" b="0" i="0" u="none" strike="noStrike" dirty="0" err="1">
                          <a:solidFill>
                            <a:srgbClr val="000000"/>
                          </a:solidFill>
                          <a:effectLst/>
                          <a:latin typeface="Calibri" panose="020F0502020204030204" pitchFamily="34" charset="0"/>
                        </a:rPr>
                        <a:t>Dr.</a:t>
                      </a:r>
                      <a:r>
                        <a:rPr lang="en-IN" sz="900" b="0" i="0" u="none" strike="noStrike" dirty="0">
                          <a:solidFill>
                            <a:srgbClr val="000000"/>
                          </a:solidFill>
                          <a:effectLst/>
                          <a:latin typeface="Calibri" panose="020F0502020204030204" pitchFamily="34" charset="0"/>
                        </a:rPr>
                        <a:t> Y.S. Rajasekhara Reddy ACA-VDCA Cricket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Calibri" panose="020F0502020204030204" pitchFamily="34" charset="0"/>
                        </a:rPr>
                        <a:t>11238</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30954572"/>
                  </a:ext>
                </a:extLst>
              </a:tr>
              <a:tr h="187180">
                <a:tc>
                  <a:txBody>
                    <a:bodyPr/>
                    <a:lstStyle/>
                    <a:p>
                      <a:pPr algn="ctr" fontAlgn="b"/>
                      <a:r>
                        <a:rPr lang="en-IN" sz="1000" b="0" i="0" u="none" strike="noStrike" dirty="0">
                          <a:solidFill>
                            <a:srgbClr val="000000"/>
                          </a:solidFill>
                          <a:effectLst/>
                          <a:latin typeface="Calibri" panose="020F0502020204030204" pitchFamily="34" charset="0"/>
                        </a:rPr>
                        <a:t>Sardar Patel Stadium, Motera</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11238</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21582403"/>
                  </a:ext>
                </a:extLst>
              </a:tr>
              <a:tr h="149042">
                <a:tc>
                  <a:txBody>
                    <a:bodyPr/>
                    <a:lstStyle/>
                    <a:p>
                      <a:pPr algn="ctr" fontAlgn="b"/>
                      <a:r>
                        <a:rPr lang="en-IN" sz="1000" b="0" i="0" u="none" strike="noStrike" dirty="0">
                          <a:solidFill>
                            <a:srgbClr val="000000"/>
                          </a:solidFill>
                          <a:effectLst/>
                          <a:latin typeface="Calibri" panose="020F0502020204030204" pitchFamily="34" charset="0"/>
                        </a:rPr>
                        <a:t>SuperSport Park</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10959</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59221487"/>
                  </a:ext>
                </a:extLst>
              </a:tr>
              <a:tr h="155600">
                <a:tc>
                  <a:txBody>
                    <a:bodyPr/>
                    <a:lstStyle/>
                    <a:p>
                      <a:pPr algn="ctr" fontAlgn="b"/>
                      <a:r>
                        <a:rPr lang="en-IN" sz="1000" b="0" i="0" u="none" strike="noStrike" dirty="0">
                          <a:solidFill>
                            <a:srgbClr val="000000"/>
                          </a:solidFill>
                          <a:effectLst/>
                          <a:latin typeface="Calibri" panose="020F0502020204030204" pitchFamily="34" charset="0"/>
                        </a:rPr>
                        <a:t>Saurashtra Cricket Association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9948</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38988749"/>
                  </a:ext>
                </a:extLst>
              </a:tr>
              <a:tr h="174967">
                <a:tc>
                  <a:txBody>
                    <a:bodyPr/>
                    <a:lstStyle/>
                    <a:p>
                      <a:pPr algn="ctr" fontAlgn="b"/>
                      <a:r>
                        <a:rPr lang="en-IN" sz="1000" b="0" i="0" u="none" strike="noStrike" dirty="0">
                          <a:solidFill>
                            <a:srgbClr val="000000"/>
                          </a:solidFill>
                          <a:effectLst/>
                          <a:latin typeface="Calibri" panose="020F0502020204030204" pitchFamily="34" charset="0"/>
                        </a:rPr>
                        <a:t>Himachal Pradesh Cricket Association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8691</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97497682"/>
                  </a:ext>
                </a:extLst>
              </a:tr>
              <a:tr h="155600">
                <a:tc>
                  <a:txBody>
                    <a:bodyPr/>
                    <a:lstStyle/>
                    <a:p>
                      <a:pPr algn="ctr" fontAlgn="b"/>
                      <a:r>
                        <a:rPr lang="en-IN" sz="1000" b="0" i="0" u="none" strike="noStrike">
                          <a:solidFill>
                            <a:srgbClr val="000000"/>
                          </a:solidFill>
                          <a:effectLst/>
                          <a:latin typeface="Calibri" panose="020F0502020204030204" pitchFamily="34" charset="0"/>
                        </a:rPr>
                        <a:t>Holkar Cricket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8616</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78165239"/>
                  </a:ext>
                </a:extLst>
              </a:tr>
              <a:tr h="155600">
                <a:tc>
                  <a:txBody>
                    <a:bodyPr/>
                    <a:lstStyle/>
                    <a:p>
                      <a:pPr algn="ctr" fontAlgn="b"/>
                      <a:r>
                        <a:rPr lang="en-IN" sz="1000" b="0" i="0" u="none" strike="noStrike" dirty="0">
                          <a:solidFill>
                            <a:srgbClr val="000000"/>
                          </a:solidFill>
                          <a:effectLst/>
                          <a:latin typeface="Calibri" panose="020F0502020204030204" pitchFamily="34" charset="0"/>
                        </a:rPr>
                        <a:t>New Wanderers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6876</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3350037"/>
                  </a:ext>
                </a:extLst>
              </a:tr>
              <a:tr h="155600">
                <a:tc>
                  <a:txBody>
                    <a:bodyPr/>
                    <a:lstStyle/>
                    <a:p>
                      <a:pPr algn="ctr" fontAlgn="b"/>
                      <a:r>
                        <a:rPr lang="en-IN" sz="1000" b="0" i="0" u="none" strike="noStrike" dirty="0" err="1">
                          <a:solidFill>
                            <a:srgbClr val="000000"/>
                          </a:solidFill>
                          <a:effectLst/>
                          <a:latin typeface="Calibri" panose="020F0502020204030204" pitchFamily="34" charset="0"/>
                        </a:rPr>
                        <a:t>Barabati</a:t>
                      </a:r>
                      <a:r>
                        <a:rPr lang="en-IN" sz="1000" b="0" i="0" u="none" strike="noStrike" dirty="0">
                          <a:solidFill>
                            <a:srgbClr val="000000"/>
                          </a:solidFill>
                          <a:effectLst/>
                          <a:latin typeface="Calibri" panose="020F0502020204030204" pitchFamily="34" charset="0"/>
                        </a:rPr>
                        <a:t>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6834</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9008116"/>
                  </a:ext>
                </a:extLst>
              </a:tr>
              <a:tr h="170568">
                <a:tc>
                  <a:txBody>
                    <a:bodyPr/>
                    <a:lstStyle/>
                    <a:p>
                      <a:pPr algn="ctr" fontAlgn="b"/>
                      <a:r>
                        <a:rPr lang="en-IN" sz="1000" b="0" i="0" u="none" strike="noStrike">
                          <a:solidFill>
                            <a:srgbClr val="000000"/>
                          </a:solidFill>
                          <a:effectLst/>
                          <a:latin typeface="Calibri" panose="020F0502020204030204" pitchFamily="34" charset="0"/>
                        </a:rPr>
                        <a:t>JSCA International Stadium Complex</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6168</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46816623"/>
                  </a:ext>
                </a:extLst>
              </a:tr>
              <a:tr h="155600">
                <a:tc>
                  <a:txBody>
                    <a:bodyPr/>
                    <a:lstStyle/>
                    <a:p>
                      <a:pPr algn="ctr" fontAlgn="b"/>
                      <a:r>
                        <a:rPr lang="en-IN" sz="1000" b="0" i="0" u="none" strike="noStrike">
                          <a:solidFill>
                            <a:srgbClr val="000000"/>
                          </a:solidFill>
                          <a:effectLst/>
                          <a:latin typeface="Calibri" panose="020F0502020204030204" pitchFamily="34" charset="0"/>
                        </a:rPr>
                        <a:t>St George's Park</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6099</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65415114"/>
                  </a:ext>
                </a:extLst>
              </a:tr>
              <a:tr h="155600">
                <a:tc>
                  <a:txBody>
                    <a:bodyPr/>
                    <a:lstStyle/>
                    <a:p>
                      <a:pPr algn="ctr" fontAlgn="b"/>
                      <a:r>
                        <a:rPr lang="en-IN" sz="1000" b="0" i="0" u="none" strike="noStrike">
                          <a:solidFill>
                            <a:srgbClr val="000000"/>
                          </a:solidFill>
                          <a:effectLst/>
                          <a:latin typeface="Calibri" panose="020F0502020204030204" pitchFamily="34" charset="0"/>
                        </a:rPr>
                        <a:t>Newlands</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5292</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09874555"/>
                  </a:ext>
                </a:extLst>
              </a:tr>
              <a:tr h="163136">
                <a:tc>
                  <a:txBody>
                    <a:bodyPr/>
                    <a:lstStyle/>
                    <a:p>
                      <a:pPr algn="ctr" fontAlgn="b"/>
                      <a:r>
                        <a:rPr lang="sv-SE" sz="1000" b="0" i="0" u="none" strike="noStrike">
                          <a:solidFill>
                            <a:srgbClr val="000000"/>
                          </a:solidFill>
                          <a:effectLst/>
                          <a:latin typeface="Calibri" panose="020F0502020204030204" pitchFamily="34" charset="0"/>
                        </a:rPr>
                        <a:t>Shaheed Veer Narayan Singh International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5223</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39870515"/>
                  </a:ext>
                </a:extLst>
              </a:tr>
              <a:tr h="155600">
                <a:tc>
                  <a:txBody>
                    <a:bodyPr/>
                    <a:lstStyle/>
                    <a:p>
                      <a:pPr algn="ctr" fontAlgn="b"/>
                      <a:r>
                        <a:rPr lang="en-IN" sz="1000" b="0" i="0" u="none" strike="noStrike">
                          <a:solidFill>
                            <a:srgbClr val="000000"/>
                          </a:solidFill>
                          <a:effectLst/>
                          <a:latin typeface="Calibri" panose="020F0502020204030204" pitchFamily="34" charset="0"/>
                        </a:rPr>
                        <a:t>Nehru Stadium</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4089</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34604059"/>
                  </a:ext>
                </a:extLst>
              </a:tr>
              <a:tr h="155600">
                <a:tc>
                  <a:txBody>
                    <a:bodyPr/>
                    <a:lstStyle/>
                    <a:p>
                      <a:pPr algn="ctr" fontAlgn="b"/>
                      <a:r>
                        <a:rPr lang="en-IN" sz="1000" b="0" i="0" u="none" strike="noStrike">
                          <a:solidFill>
                            <a:srgbClr val="000000"/>
                          </a:solidFill>
                          <a:effectLst/>
                          <a:latin typeface="Calibri" panose="020F0502020204030204" pitchFamily="34" charset="0"/>
                        </a:rPr>
                        <a:t>Green Park</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3894</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86657379"/>
                  </a:ext>
                </a:extLst>
              </a:tr>
              <a:tr h="155600">
                <a:tc>
                  <a:txBody>
                    <a:bodyPr/>
                    <a:lstStyle/>
                    <a:p>
                      <a:pPr algn="ctr" fontAlgn="b"/>
                      <a:r>
                        <a:rPr lang="en-IN" sz="1000" b="0" i="0" u="none" strike="noStrike">
                          <a:solidFill>
                            <a:srgbClr val="000000"/>
                          </a:solidFill>
                          <a:effectLst/>
                          <a:latin typeface="Calibri" panose="020F0502020204030204" pitchFamily="34" charset="0"/>
                        </a:rPr>
                        <a:t>De Beers Diamond Oval</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2691</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35695814"/>
                  </a:ext>
                </a:extLst>
              </a:tr>
              <a:tr h="168057">
                <a:tc>
                  <a:txBody>
                    <a:bodyPr/>
                    <a:lstStyle/>
                    <a:p>
                      <a:pPr algn="ctr" fontAlgn="b"/>
                      <a:r>
                        <a:rPr lang="sv-SE" sz="1000" b="0" i="0" u="none" strike="noStrike" dirty="0">
                          <a:solidFill>
                            <a:srgbClr val="000000"/>
                          </a:solidFill>
                          <a:effectLst/>
                          <a:latin typeface="Calibri" panose="020F0502020204030204" pitchFamily="34" charset="0"/>
                        </a:rPr>
                        <a:t>Vidarbha Cricket Association Stadium, Jamtha</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2646</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21809336"/>
                  </a:ext>
                </a:extLst>
              </a:tr>
              <a:tr h="155600">
                <a:tc>
                  <a:txBody>
                    <a:bodyPr/>
                    <a:lstStyle/>
                    <a:p>
                      <a:pPr algn="ctr" fontAlgn="b"/>
                      <a:r>
                        <a:rPr lang="en-IN" sz="1000" b="0" i="0" u="none" strike="noStrike">
                          <a:solidFill>
                            <a:srgbClr val="000000"/>
                          </a:solidFill>
                          <a:effectLst/>
                          <a:latin typeface="Calibri" panose="020F0502020204030204" pitchFamily="34" charset="0"/>
                        </a:rPr>
                        <a:t>Buffalo Park</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2397</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66214153"/>
                  </a:ext>
                </a:extLst>
              </a:tr>
              <a:tr h="155600">
                <a:tc>
                  <a:txBody>
                    <a:bodyPr/>
                    <a:lstStyle/>
                    <a:p>
                      <a:pPr algn="ctr" fontAlgn="b"/>
                      <a:r>
                        <a:rPr lang="en-IN" sz="1000" b="0" i="0" u="none" strike="noStrike">
                          <a:solidFill>
                            <a:srgbClr val="000000"/>
                          </a:solidFill>
                          <a:effectLst/>
                          <a:latin typeface="Calibri" panose="020F0502020204030204" pitchFamily="34" charset="0"/>
                        </a:rPr>
                        <a:t>OUTsurance Oval</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1587</a:t>
                      </a:r>
                    </a:p>
                  </a:txBody>
                  <a:tcPr marL="726" marR="726" marT="72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82272129"/>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0A53EB-8575-E5EC-8056-3488E68D5E2B}"/>
              </a:ext>
            </a:extLst>
          </p:cNvPr>
          <p:cNvSpPr>
            <a:spLocks noGrp="1"/>
          </p:cNvSpPr>
          <p:nvPr>
            <p:ph type="title"/>
          </p:nvPr>
        </p:nvSpPr>
        <p:spPr/>
        <p:txBody>
          <a:bodyPr>
            <a:normAutofit/>
          </a:bodyPr>
          <a:lstStyle/>
          <a:p>
            <a:r>
              <a:rPr lang="en-US" sz="1400" b="1" dirty="0"/>
              <a:t>10.Write a query to fetch the year-wise total runs scored at Eden Gardens and order it in the descending order of total runs scored</a:t>
            </a:r>
            <a:r>
              <a:rPr lang="en-US" sz="1400" b="1" dirty="0">
                <a:solidFill>
                  <a:schemeClr val="tx1"/>
                </a:solidFill>
              </a:rPr>
              <a:t>.</a:t>
            </a:r>
            <a:endParaRPr lang="en-IN" sz="1400" dirty="0"/>
          </a:p>
        </p:txBody>
      </p:sp>
      <p:sp>
        <p:nvSpPr>
          <p:cNvPr id="5" name="TextBox 4">
            <a:extLst>
              <a:ext uri="{FF2B5EF4-FFF2-40B4-BE49-F238E27FC236}">
                <a16:creationId xmlns="" xmlns:a16="http://schemas.microsoft.com/office/drawing/2014/main" id="{54A22C9F-577F-0AE2-1C52-0933886AB2D3}"/>
              </a:ext>
            </a:extLst>
          </p:cNvPr>
          <p:cNvSpPr txBox="1"/>
          <p:nvPr/>
        </p:nvSpPr>
        <p:spPr>
          <a:xfrm>
            <a:off x="517837" y="2353453"/>
            <a:ext cx="4332990" cy="3139321"/>
          </a:xfrm>
          <a:prstGeom prst="rect">
            <a:avLst/>
          </a:prstGeom>
          <a:noFill/>
        </p:spPr>
        <p:txBody>
          <a:bodyPr wrap="square" rtlCol="0">
            <a:spAutoFit/>
          </a:bodyPr>
          <a:lstStyle/>
          <a:p>
            <a:endParaRPr lang="en-US" dirty="0"/>
          </a:p>
          <a:p>
            <a:endParaRPr lang="en-US" dirty="0"/>
          </a:p>
          <a:p>
            <a:r>
              <a:rPr lang="en-US" dirty="0" smtClean="0"/>
              <a:t>QUERY:</a:t>
            </a:r>
          </a:p>
          <a:p>
            <a:r>
              <a:rPr lang="en-US" dirty="0" smtClean="0"/>
              <a:t>select right(date,4), sum(</a:t>
            </a:r>
            <a:r>
              <a:rPr lang="en-US" dirty="0" err="1" smtClean="0"/>
              <a:t>total_runs</a:t>
            </a:r>
            <a:r>
              <a:rPr lang="en-US" dirty="0" smtClean="0"/>
              <a:t>) from deliveries_v03 </a:t>
            </a:r>
          </a:p>
          <a:p>
            <a:r>
              <a:rPr lang="en-US" dirty="0" smtClean="0"/>
              <a:t>where venue = 'Eden Gardens’                            </a:t>
            </a:r>
          </a:p>
          <a:p>
            <a:r>
              <a:rPr lang="en-US" dirty="0" smtClean="0"/>
              <a:t>group by right(date,4)</a:t>
            </a:r>
          </a:p>
          <a:p>
            <a:r>
              <a:rPr lang="en-US" dirty="0" smtClean="0"/>
              <a:t>order by sum(</a:t>
            </a:r>
            <a:r>
              <a:rPr lang="en-US" dirty="0" err="1" smtClean="0"/>
              <a:t>total_runs</a:t>
            </a:r>
            <a:r>
              <a:rPr lang="en-US" dirty="0" smtClean="0"/>
              <a:t>) </a:t>
            </a:r>
            <a:r>
              <a:rPr lang="en-US" dirty="0" err="1" smtClean="0"/>
              <a:t>desc</a:t>
            </a:r>
            <a:r>
              <a:rPr lang="en-US" dirty="0" smtClean="0"/>
              <a:t>;       </a:t>
            </a:r>
          </a:p>
          <a:p>
            <a:r>
              <a:rPr lang="en-US" dirty="0" smtClean="0"/>
              <a:t>     </a:t>
            </a:r>
            <a:endParaRPr lang="en-US" dirty="0"/>
          </a:p>
          <a:p>
            <a:endParaRPr lang="en-US" dirty="0"/>
          </a:p>
          <a:p>
            <a:endParaRPr lang="en-IN" dirty="0"/>
          </a:p>
        </p:txBody>
      </p:sp>
      <p:sp>
        <p:nvSpPr>
          <p:cNvPr id="7" name="Rectangle 6"/>
          <p:cNvSpPr/>
          <p:nvPr/>
        </p:nvSpPr>
        <p:spPr>
          <a:xfrm>
            <a:off x="5050970" y="2293257"/>
            <a:ext cx="4093029" cy="3693319"/>
          </a:xfrm>
          <a:prstGeom prst="rect">
            <a:avLst/>
          </a:prstGeom>
        </p:spPr>
        <p:txBody>
          <a:bodyPr wrap="square">
            <a:spAutoFit/>
          </a:bodyPr>
          <a:lstStyle/>
          <a:p>
            <a:r>
              <a:rPr lang="en-US" dirty="0" smtClean="0"/>
              <a:t>OUTPUT:</a:t>
            </a:r>
          </a:p>
          <a:p>
            <a:r>
              <a:rPr lang="en-US" dirty="0" smtClean="0"/>
              <a:t>Year	</a:t>
            </a:r>
            <a:r>
              <a:rPr lang="en-US" dirty="0" err="1" smtClean="0"/>
              <a:t>Total_Runs</a:t>
            </a:r>
            <a:endParaRPr lang="en-US" dirty="0" smtClean="0"/>
          </a:p>
          <a:p>
            <a:r>
              <a:rPr lang="en-US" dirty="0" smtClean="0"/>
              <a:t>2018	2885</a:t>
            </a:r>
          </a:p>
          <a:p>
            <a:r>
              <a:rPr lang="en-US" dirty="0" smtClean="0"/>
              <a:t>2019	2651</a:t>
            </a:r>
          </a:p>
          <a:p>
            <a:r>
              <a:rPr lang="en-US" dirty="0" smtClean="0"/>
              <a:t>2015	2386</a:t>
            </a:r>
          </a:p>
          <a:p>
            <a:r>
              <a:rPr lang="en-US" dirty="0" smtClean="0"/>
              <a:t>2013	2304</a:t>
            </a:r>
          </a:p>
          <a:p>
            <a:r>
              <a:rPr lang="en-US" dirty="0" smtClean="0"/>
              <a:t>2017	2194</a:t>
            </a:r>
          </a:p>
          <a:p>
            <a:r>
              <a:rPr lang="en-US" dirty="0" smtClean="0"/>
              <a:t>2010	2167</a:t>
            </a:r>
          </a:p>
          <a:p>
            <a:r>
              <a:rPr lang="en-US" dirty="0" smtClean="0"/>
              <a:t>2016	2073</a:t>
            </a:r>
          </a:p>
          <a:p>
            <a:r>
              <a:rPr lang="en-US" dirty="0" smtClean="0"/>
              <a:t>2012	2012</a:t>
            </a:r>
          </a:p>
          <a:p>
            <a:r>
              <a:rPr lang="en-US" dirty="0" smtClean="0"/>
              <a:t>2011	1854</a:t>
            </a:r>
          </a:p>
          <a:p>
            <a:r>
              <a:rPr lang="en-US" dirty="0" smtClean="0"/>
              <a:t>2008	1843</a:t>
            </a:r>
          </a:p>
          <a:p>
            <a:r>
              <a:rPr lang="en-US" dirty="0" smtClean="0"/>
              <a:t>2014	1289</a:t>
            </a:r>
            <a:endParaRPr lang="en-US" dirty="0"/>
          </a:p>
        </p:txBody>
      </p:sp>
      <p:graphicFrame>
        <p:nvGraphicFramePr>
          <p:cNvPr id="8" name="Chart 7">
            <a:extLst>
              <a:ext uri="{FF2B5EF4-FFF2-40B4-BE49-F238E27FC236}">
                <a16:creationId xmlns:a16="http://schemas.microsoft.com/office/drawing/2014/main" xmlns="" id="{2E15159E-6B46-C49D-1DD3-185EF8DA502C}"/>
              </a:ext>
            </a:extLst>
          </p:cNvPr>
          <p:cNvGraphicFramePr>
            <a:graphicFrameLocks/>
          </p:cNvGraphicFramePr>
          <p:nvPr>
            <p:extLst>
              <p:ext uri="{D42A27DB-BD31-4B8C-83A1-F6EECF244321}">
                <p14:modId xmlns:p14="http://schemas.microsoft.com/office/powerpoint/2010/main" xmlns="" val="2491037254"/>
              </p:ext>
            </p:extLst>
          </p:nvPr>
        </p:nvGraphicFramePr>
        <p:xfrm>
          <a:off x="6981371" y="2403334"/>
          <a:ext cx="4792083" cy="39394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33224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6D0441-52FF-7A6A-AD57-C8BBE3443CCC}"/>
              </a:ext>
            </a:extLst>
          </p:cNvPr>
          <p:cNvSpPr>
            <a:spLocks noGrp="1"/>
          </p:cNvSpPr>
          <p:nvPr>
            <p:ph type="title"/>
          </p:nvPr>
        </p:nvSpPr>
        <p:spPr/>
        <p:txBody>
          <a:bodyPr>
            <a:noAutofit/>
          </a:bodyPr>
          <a:lstStyle/>
          <a:p>
            <a:r>
              <a:rPr lang="en-US" sz="5400" dirty="0"/>
              <a:t>     creating table balls </a:t>
            </a:r>
            <a:endParaRPr lang="en-IN" sz="5400" dirty="0"/>
          </a:p>
        </p:txBody>
      </p:sp>
      <p:sp>
        <p:nvSpPr>
          <p:cNvPr id="4" name="TextBox 3">
            <a:extLst>
              <a:ext uri="{FF2B5EF4-FFF2-40B4-BE49-F238E27FC236}">
                <a16:creationId xmlns="" xmlns:a16="http://schemas.microsoft.com/office/drawing/2014/main" id="{853953F9-468C-C0CE-25C5-F64F84D5ECBE}"/>
              </a:ext>
            </a:extLst>
          </p:cNvPr>
          <p:cNvSpPr txBox="1"/>
          <p:nvPr/>
        </p:nvSpPr>
        <p:spPr>
          <a:xfrm>
            <a:off x="575894" y="2175309"/>
            <a:ext cx="11195803" cy="3859518"/>
          </a:xfrm>
          <a:prstGeom prst="rect">
            <a:avLst/>
          </a:prstGeom>
          <a:noFill/>
        </p:spPr>
        <p:txBody>
          <a:bodyPr wrap="square" rtlCol="0">
            <a:spAutoFit/>
          </a:bodyPr>
          <a:lstStyle/>
          <a:p>
            <a:pPr>
              <a:lnSpc>
                <a:spcPct val="70000"/>
              </a:lnSpc>
            </a:pPr>
            <a:r>
              <a:rPr lang="en-IN" dirty="0" smtClean="0"/>
              <a:t>create table balls(</a:t>
            </a:r>
          </a:p>
          <a:p>
            <a:pPr>
              <a:lnSpc>
                <a:spcPct val="70000"/>
              </a:lnSpc>
            </a:pPr>
            <a:r>
              <a:rPr lang="en-IN" dirty="0" smtClean="0"/>
              <a:t>           id  </a:t>
            </a:r>
            <a:r>
              <a:rPr lang="en-IN" dirty="0" err="1" smtClean="0"/>
              <a:t>int</a:t>
            </a:r>
            <a:r>
              <a:rPr lang="en-IN" dirty="0" smtClean="0"/>
              <a:t>,   inning  </a:t>
            </a:r>
            <a:r>
              <a:rPr lang="en-IN" dirty="0" err="1" smtClean="0"/>
              <a:t>int</a:t>
            </a:r>
            <a:r>
              <a:rPr lang="en-IN" dirty="0" smtClean="0"/>
              <a:t>,</a:t>
            </a:r>
          </a:p>
          <a:p>
            <a:pPr>
              <a:lnSpc>
                <a:spcPct val="70000"/>
              </a:lnSpc>
            </a:pPr>
            <a:r>
              <a:rPr lang="en-IN" dirty="0" smtClean="0"/>
              <a:t>	over	</a:t>
            </a:r>
            <a:r>
              <a:rPr lang="en-IN" dirty="0" err="1" smtClean="0"/>
              <a:t>int</a:t>
            </a:r>
            <a:r>
              <a:rPr lang="en-IN" dirty="0" smtClean="0"/>
              <a:t>,</a:t>
            </a:r>
          </a:p>
          <a:p>
            <a:pPr>
              <a:lnSpc>
                <a:spcPct val="70000"/>
              </a:lnSpc>
            </a:pPr>
            <a:r>
              <a:rPr lang="en-IN" dirty="0" smtClean="0"/>
              <a:t>	ball	</a:t>
            </a:r>
            <a:r>
              <a:rPr lang="en-IN" dirty="0" err="1" smtClean="0"/>
              <a:t>int</a:t>
            </a:r>
            <a:r>
              <a:rPr lang="en-IN" dirty="0" smtClean="0"/>
              <a:t>,</a:t>
            </a:r>
          </a:p>
          <a:p>
            <a:pPr>
              <a:lnSpc>
                <a:spcPct val="70000"/>
              </a:lnSpc>
            </a:pPr>
            <a:r>
              <a:rPr lang="en-IN" dirty="0" smtClean="0"/>
              <a:t>	batsman	</a:t>
            </a:r>
            <a:r>
              <a:rPr lang="en-IN" dirty="0" err="1" smtClean="0"/>
              <a:t>varchar</a:t>
            </a:r>
            <a:r>
              <a:rPr lang="en-IN" dirty="0" smtClean="0"/>
              <a:t>,</a:t>
            </a:r>
          </a:p>
          <a:p>
            <a:pPr>
              <a:lnSpc>
                <a:spcPct val="70000"/>
              </a:lnSpc>
            </a:pPr>
            <a:r>
              <a:rPr lang="en-IN" dirty="0" smtClean="0"/>
              <a:t>	</a:t>
            </a:r>
            <a:r>
              <a:rPr lang="en-IN" dirty="0" err="1" smtClean="0"/>
              <a:t>non_striker</a:t>
            </a:r>
            <a:r>
              <a:rPr lang="en-IN" dirty="0" smtClean="0"/>
              <a:t> 	</a:t>
            </a:r>
            <a:r>
              <a:rPr lang="en-IN" dirty="0" err="1" smtClean="0"/>
              <a:t>varchar</a:t>
            </a:r>
            <a:r>
              <a:rPr lang="en-IN" dirty="0" smtClean="0"/>
              <a:t>,</a:t>
            </a:r>
          </a:p>
          <a:p>
            <a:pPr>
              <a:lnSpc>
                <a:spcPct val="70000"/>
              </a:lnSpc>
            </a:pPr>
            <a:r>
              <a:rPr lang="en-IN" dirty="0" smtClean="0"/>
              <a:t>	bowler	</a:t>
            </a:r>
            <a:r>
              <a:rPr lang="en-IN" dirty="0" err="1" smtClean="0"/>
              <a:t>varchar</a:t>
            </a:r>
            <a:r>
              <a:rPr lang="en-IN" dirty="0" smtClean="0"/>
              <a:t>,</a:t>
            </a:r>
          </a:p>
          <a:p>
            <a:pPr>
              <a:lnSpc>
                <a:spcPct val="70000"/>
              </a:lnSpc>
            </a:pPr>
            <a:r>
              <a:rPr lang="en-IN" dirty="0" smtClean="0"/>
              <a:t>	</a:t>
            </a:r>
            <a:r>
              <a:rPr lang="en-IN" dirty="0" err="1" smtClean="0"/>
              <a:t>batsman_runs</a:t>
            </a:r>
            <a:r>
              <a:rPr lang="en-IN" dirty="0" smtClean="0"/>
              <a:t>	</a:t>
            </a:r>
            <a:r>
              <a:rPr lang="en-IN" dirty="0" err="1" smtClean="0"/>
              <a:t>int</a:t>
            </a:r>
            <a:r>
              <a:rPr lang="en-IN" dirty="0" smtClean="0"/>
              <a:t>,</a:t>
            </a:r>
          </a:p>
          <a:p>
            <a:pPr>
              <a:lnSpc>
                <a:spcPct val="70000"/>
              </a:lnSpc>
            </a:pPr>
            <a:r>
              <a:rPr lang="en-IN" dirty="0" smtClean="0"/>
              <a:t>	</a:t>
            </a:r>
            <a:r>
              <a:rPr lang="en-IN" dirty="0" err="1" smtClean="0"/>
              <a:t>extra_runs</a:t>
            </a:r>
            <a:r>
              <a:rPr lang="en-IN" dirty="0" smtClean="0"/>
              <a:t>	</a:t>
            </a:r>
            <a:r>
              <a:rPr lang="en-IN" dirty="0" err="1" smtClean="0"/>
              <a:t>int</a:t>
            </a:r>
            <a:r>
              <a:rPr lang="en-IN" dirty="0" smtClean="0"/>
              <a:t>,</a:t>
            </a:r>
          </a:p>
          <a:p>
            <a:pPr>
              <a:lnSpc>
                <a:spcPct val="70000"/>
              </a:lnSpc>
            </a:pPr>
            <a:r>
              <a:rPr lang="en-IN" dirty="0" smtClean="0"/>
              <a:t>	</a:t>
            </a:r>
            <a:r>
              <a:rPr lang="en-IN" dirty="0" err="1" smtClean="0"/>
              <a:t>total_runs</a:t>
            </a:r>
            <a:r>
              <a:rPr lang="en-IN" dirty="0" smtClean="0"/>
              <a:t>	</a:t>
            </a:r>
            <a:r>
              <a:rPr lang="en-IN" dirty="0" err="1" smtClean="0"/>
              <a:t>int</a:t>
            </a:r>
            <a:r>
              <a:rPr lang="en-IN" dirty="0" smtClean="0"/>
              <a:t>,</a:t>
            </a:r>
          </a:p>
          <a:p>
            <a:pPr>
              <a:lnSpc>
                <a:spcPct val="70000"/>
              </a:lnSpc>
            </a:pPr>
            <a:r>
              <a:rPr lang="en-IN" dirty="0" smtClean="0"/>
              <a:t>	</a:t>
            </a:r>
            <a:r>
              <a:rPr lang="en-IN" dirty="0" err="1" smtClean="0"/>
              <a:t>is_wicket</a:t>
            </a:r>
            <a:r>
              <a:rPr lang="en-IN" dirty="0" smtClean="0"/>
              <a:t>	</a:t>
            </a:r>
            <a:r>
              <a:rPr lang="en-IN" dirty="0" err="1" smtClean="0"/>
              <a:t>int</a:t>
            </a:r>
            <a:r>
              <a:rPr lang="en-IN" dirty="0" smtClean="0"/>
              <a:t>,</a:t>
            </a:r>
          </a:p>
          <a:p>
            <a:pPr>
              <a:lnSpc>
                <a:spcPct val="70000"/>
              </a:lnSpc>
            </a:pPr>
            <a:r>
              <a:rPr lang="en-IN" dirty="0" smtClean="0"/>
              <a:t>	</a:t>
            </a:r>
            <a:r>
              <a:rPr lang="en-IN" dirty="0" err="1" smtClean="0"/>
              <a:t>dismissal_kind</a:t>
            </a:r>
            <a:r>
              <a:rPr lang="en-IN" dirty="0" smtClean="0"/>
              <a:t>	</a:t>
            </a:r>
            <a:r>
              <a:rPr lang="en-IN" dirty="0" err="1" smtClean="0"/>
              <a:t>varchar</a:t>
            </a:r>
            <a:r>
              <a:rPr lang="en-IN" dirty="0" smtClean="0"/>
              <a:t>,</a:t>
            </a:r>
          </a:p>
          <a:p>
            <a:pPr>
              <a:lnSpc>
                <a:spcPct val="70000"/>
              </a:lnSpc>
            </a:pPr>
            <a:r>
              <a:rPr lang="en-IN" dirty="0" smtClean="0"/>
              <a:t>	</a:t>
            </a:r>
            <a:r>
              <a:rPr lang="en-IN" dirty="0" err="1" smtClean="0"/>
              <a:t>player_dismissed</a:t>
            </a:r>
            <a:r>
              <a:rPr lang="en-IN" dirty="0" smtClean="0"/>
              <a:t>   </a:t>
            </a:r>
            <a:r>
              <a:rPr lang="en-IN" dirty="0" err="1" smtClean="0"/>
              <a:t>varchar</a:t>
            </a:r>
            <a:r>
              <a:rPr lang="en-IN" dirty="0" smtClean="0"/>
              <a:t>,</a:t>
            </a:r>
          </a:p>
          <a:p>
            <a:pPr>
              <a:lnSpc>
                <a:spcPct val="70000"/>
              </a:lnSpc>
            </a:pPr>
            <a:r>
              <a:rPr lang="en-IN" dirty="0" smtClean="0"/>
              <a:t>	fielder   </a:t>
            </a:r>
            <a:r>
              <a:rPr lang="en-IN" dirty="0" err="1" smtClean="0"/>
              <a:t>varchar</a:t>
            </a:r>
            <a:r>
              <a:rPr lang="en-IN" dirty="0" smtClean="0"/>
              <a:t>,</a:t>
            </a:r>
          </a:p>
          <a:p>
            <a:pPr>
              <a:lnSpc>
                <a:spcPct val="70000"/>
              </a:lnSpc>
            </a:pPr>
            <a:r>
              <a:rPr lang="en-IN" dirty="0" smtClean="0"/>
              <a:t>	</a:t>
            </a:r>
            <a:r>
              <a:rPr lang="en-IN" dirty="0" err="1" smtClean="0"/>
              <a:t>extras_type</a:t>
            </a:r>
            <a:r>
              <a:rPr lang="en-IN" dirty="0" smtClean="0"/>
              <a:t>     </a:t>
            </a:r>
            <a:r>
              <a:rPr lang="en-IN" dirty="0" err="1" smtClean="0"/>
              <a:t>varchar</a:t>
            </a:r>
            <a:r>
              <a:rPr lang="en-IN" dirty="0" smtClean="0"/>
              <a:t>,</a:t>
            </a:r>
          </a:p>
          <a:p>
            <a:pPr>
              <a:lnSpc>
                <a:spcPct val="70000"/>
              </a:lnSpc>
            </a:pPr>
            <a:r>
              <a:rPr lang="en-IN" dirty="0" smtClean="0"/>
              <a:t>	</a:t>
            </a:r>
            <a:r>
              <a:rPr lang="en-IN" dirty="0" err="1" smtClean="0"/>
              <a:t>batting_team</a:t>
            </a:r>
            <a:r>
              <a:rPr lang="en-IN" dirty="0" smtClean="0"/>
              <a:t>	</a:t>
            </a:r>
            <a:r>
              <a:rPr lang="en-IN" dirty="0" err="1" smtClean="0"/>
              <a:t>varchar</a:t>
            </a:r>
            <a:r>
              <a:rPr lang="en-IN" dirty="0" smtClean="0"/>
              <a:t>,</a:t>
            </a:r>
          </a:p>
          <a:p>
            <a:pPr>
              <a:lnSpc>
                <a:spcPct val="70000"/>
              </a:lnSpc>
            </a:pPr>
            <a:r>
              <a:rPr lang="en-IN" dirty="0" smtClean="0"/>
              <a:t>	</a:t>
            </a:r>
            <a:r>
              <a:rPr lang="en-IN" dirty="0" err="1" smtClean="0"/>
              <a:t>bowling_team</a:t>
            </a:r>
            <a:r>
              <a:rPr lang="en-IN" dirty="0" smtClean="0"/>
              <a:t> </a:t>
            </a:r>
            <a:r>
              <a:rPr lang="en-IN" dirty="0" err="1" smtClean="0"/>
              <a:t>varchar</a:t>
            </a:r>
            <a:r>
              <a:rPr lang="en-IN" dirty="0" smtClean="0"/>
              <a:t>);</a:t>
            </a:r>
          </a:p>
          <a:p>
            <a:pPr>
              <a:lnSpc>
                <a:spcPct val="70000"/>
              </a:lnSpc>
            </a:pPr>
            <a:r>
              <a:rPr lang="en-IN" dirty="0" smtClean="0"/>
              <a:t>copy ball from 'C:\Users\HP\Desktop\DataScience-Internshala\IPL_Dataset\IPL_Ball.csv' delimiter ',' </a:t>
            </a:r>
            <a:r>
              <a:rPr lang="en-IN" dirty="0" err="1" smtClean="0"/>
              <a:t>csv</a:t>
            </a:r>
            <a:r>
              <a:rPr lang="en-IN" dirty="0" smtClean="0"/>
              <a:t> header;</a:t>
            </a:r>
          </a:p>
          <a:p>
            <a:endParaRPr lang="en-US" dirty="0"/>
          </a:p>
        </p:txBody>
      </p:sp>
    </p:spTree>
    <p:extLst>
      <p:ext uri="{BB962C8B-B14F-4D97-AF65-F5344CB8AC3E}">
        <p14:creationId xmlns="" xmlns:p14="http://schemas.microsoft.com/office/powerpoint/2010/main" val="162578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F30951A-0D37-06DB-7E03-A977E4EBA86D}"/>
              </a:ext>
            </a:extLst>
          </p:cNvPr>
          <p:cNvSpPr txBox="1"/>
          <p:nvPr/>
        </p:nvSpPr>
        <p:spPr>
          <a:xfrm>
            <a:off x="577516" y="1905802"/>
            <a:ext cx="11146055" cy="769441"/>
          </a:xfrm>
          <a:prstGeom prst="rect">
            <a:avLst/>
          </a:prstGeom>
          <a:noFill/>
        </p:spPr>
        <p:txBody>
          <a:bodyPr wrap="square" rtlCol="0">
            <a:spAutoFit/>
          </a:bodyPr>
          <a:lstStyle/>
          <a:p>
            <a:r>
              <a:rPr lang="en-US" sz="4400" dirty="0"/>
              <a:t>             BIDDING  </a:t>
            </a:r>
            <a:r>
              <a:rPr lang="en-US" sz="4400" dirty="0" smtClean="0"/>
              <a:t>ON  </a:t>
            </a:r>
            <a:r>
              <a:rPr lang="en-US" sz="4400" dirty="0"/>
              <a:t>BATTERS</a:t>
            </a:r>
            <a:endParaRPr lang="en-IN" sz="4400" dirty="0"/>
          </a:p>
        </p:txBody>
      </p:sp>
    </p:spTree>
    <p:extLst>
      <p:ext uri="{BB962C8B-B14F-4D97-AF65-F5344CB8AC3E}">
        <p14:creationId xmlns="" xmlns:p14="http://schemas.microsoft.com/office/powerpoint/2010/main" val="294461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F220D8-DCE2-5499-367D-B92E8B153805}"/>
              </a:ext>
            </a:extLst>
          </p:cNvPr>
          <p:cNvSpPr>
            <a:spLocks noGrp="1"/>
          </p:cNvSpPr>
          <p:nvPr>
            <p:ph type="title"/>
          </p:nvPr>
        </p:nvSpPr>
        <p:spPr/>
        <p:txBody>
          <a:bodyPr>
            <a:noAutofit/>
          </a:bodyPr>
          <a:lstStyle/>
          <a:p>
            <a:r>
              <a:rPr lang="en-US" sz="1400" b="1" dirty="0">
                <a:solidFill>
                  <a:schemeClr val="bg1"/>
                </a:solidFill>
              </a:rPr>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br>
              <a:rPr lang="en-US" sz="1400" b="1" dirty="0">
                <a:solidFill>
                  <a:schemeClr val="bg1"/>
                </a:solidFill>
              </a:rPr>
            </a:br>
            <a:endParaRPr lang="en-IN"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8844FED9-875E-38E5-1B52-550D6187AF70}"/>
              </a:ext>
            </a:extLst>
          </p:cNvPr>
          <p:cNvSpPr txBox="1"/>
          <p:nvPr/>
        </p:nvSpPr>
        <p:spPr>
          <a:xfrm>
            <a:off x="490887" y="2136808"/>
            <a:ext cx="5101391" cy="369332"/>
          </a:xfrm>
          <a:prstGeom prst="rect">
            <a:avLst/>
          </a:prstGeom>
          <a:noFill/>
        </p:spPr>
        <p:txBody>
          <a:bodyPr wrap="square" rtlCol="0">
            <a:spAutoFit/>
          </a:bodyPr>
          <a:lstStyle/>
          <a:p>
            <a:endParaRPr lang="en-US" dirty="0"/>
          </a:p>
        </p:txBody>
      </p:sp>
      <p:graphicFrame>
        <p:nvGraphicFramePr>
          <p:cNvPr id="4" name="Chart 3">
            <a:extLst>
              <a:ext uri="{FF2B5EF4-FFF2-40B4-BE49-F238E27FC236}">
                <a16:creationId xmlns="" xmlns:a16="http://schemas.microsoft.com/office/drawing/2014/main" id="{751AF279-1506-6D65-E546-E2E950AC706D}"/>
              </a:ext>
            </a:extLst>
          </p:cNvPr>
          <p:cNvGraphicFramePr>
            <a:graphicFrameLocks/>
          </p:cNvGraphicFramePr>
          <p:nvPr>
            <p:extLst>
              <p:ext uri="{D42A27DB-BD31-4B8C-83A1-F6EECF244321}">
                <p14:modId xmlns="" xmlns:p14="http://schemas.microsoft.com/office/powerpoint/2010/main" val="3894358527"/>
              </p:ext>
            </p:extLst>
          </p:nvPr>
        </p:nvGraphicFramePr>
        <p:xfrm>
          <a:off x="5467607" y="2189518"/>
          <a:ext cx="5005137" cy="4292867"/>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493486" y="2162630"/>
            <a:ext cx="4499427" cy="3739485"/>
          </a:xfrm>
          <a:prstGeom prst="rect">
            <a:avLst/>
          </a:prstGeom>
        </p:spPr>
        <p:txBody>
          <a:bodyPr wrap="square">
            <a:spAutoFit/>
          </a:bodyPr>
          <a:lstStyle/>
          <a:p>
            <a:r>
              <a:rPr lang="en-US" sz="2100" b="1" dirty="0" smtClean="0"/>
              <a:t>QUERY:</a:t>
            </a:r>
          </a:p>
          <a:p>
            <a:r>
              <a:rPr lang="en-US" dirty="0" smtClean="0"/>
              <a:t>select batsman,</a:t>
            </a:r>
          </a:p>
          <a:p>
            <a:r>
              <a:rPr lang="en-US" dirty="0" smtClean="0"/>
              <a:t>    count(ball) as </a:t>
            </a:r>
            <a:r>
              <a:rPr lang="en-US" dirty="0" err="1" smtClean="0"/>
              <a:t>num_balls</a:t>
            </a:r>
            <a:r>
              <a:rPr lang="en-US" dirty="0" smtClean="0"/>
              <a:t>,</a:t>
            </a:r>
          </a:p>
          <a:p>
            <a:r>
              <a:rPr lang="en-US" dirty="0" smtClean="0"/>
              <a:t>    sum(</a:t>
            </a:r>
            <a:r>
              <a:rPr lang="en-US" dirty="0" err="1" smtClean="0"/>
              <a:t>batsman_runs</a:t>
            </a:r>
            <a:r>
              <a:rPr lang="en-US" dirty="0" smtClean="0"/>
              <a:t>) as </a:t>
            </a:r>
            <a:r>
              <a:rPr lang="en-US" dirty="0" err="1" smtClean="0"/>
              <a:t>Total_runs</a:t>
            </a:r>
            <a:r>
              <a:rPr lang="en-US" dirty="0" smtClean="0"/>
              <a:t>,</a:t>
            </a:r>
          </a:p>
          <a:p>
            <a:r>
              <a:rPr lang="en-US" dirty="0" smtClean="0"/>
              <a:t>    round(cast (sum(</a:t>
            </a:r>
            <a:r>
              <a:rPr lang="en-US" dirty="0" err="1" smtClean="0"/>
              <a:t>batsman_runs</a:t>
            </a:r>
            <a:r>
              <a:rPr lang="en-US" dirty="0" smtClean="0"/>
              <a:t>)as</a:t>
            </a:r>
          </a:p>
          <a:p>
            <a:r>
              <a:rPr lang="en-US" dirty="0" smtClean="0"/>
              <a:t>    decimal)/count(ball) *100,2) as </a:t>
            </a:r>
          </a:p>
          <a:p>
            <a:r>
              <a:rPr lang="en-US" dirty="0" smtClean="0"/>
              <a:t>     </a:t>
            </a:r>
            <a:r>
              <a:rPr lang="en-US" dirty="0" err="1" smtClean="0"/>
              <a:t>strike_rate</a:t>
            </a:r>
            <a:endParaRPr lang="en-US" dirty="0" smtClean="0"/>
          </a:p>
          <a:p>
            <a:r>
              <a:rPr lang="en-US" dirty="0" smtClean="0"/>
              <a:t>from balls</a:t>
            </a:r>
          </a:p>
          <a:p>
            <a:r>
              <a:rPr lang="en-US" dirty="0" smtClean="0"/>
              <a:t>where </a:t>
            </a:r>
            <a:r>
              <a:rPr lang="en-US" dirty="0" err="1" smtClean="0"/>
              <a:t>extras_type</a:t>
            </a:r>
            <a:r>
              <a:rPr lang="en-US" dirty="0" smtClean="0"/>
              <a:t>!='</a:t>
            </a:r>
            <a:r>
              <a:rPr lang="en-US" dirty="0" err="1" smtClean="0"/>
              <a:t>wides'</a:t>
            </a:r>
            <a:endParaRPr lang="en-US" dirty="0" smtClean="0"/>
          </a:p>
          <a:p>
            <a:r>
              <a:rPr lang="en-US" dirty="0" smtClean="0"/>
              <a:t>group by batsman</a:t>
            </a:r>
          </a:p>
          <a:p>
            <a:r>
              <a:rPr lang="en-US" dirty="0" smtClean="0"/>
              <a:t>having count(ball) &gt;= 500</a:t>
            </a:r>
          </a:p>
          <a:p>
            <a:r>
              <a:rPr lang="en-US" dirty="0" smtClean="0"/>
              <a:t>order by </a:t>
            </a:r>
            <a:r>
              <a:rPr lang="en-US" dirty="0" err="1" smtClean="0"/>
              <a:t>strike_rate</a:t>
            </a:r>
            <a:r>
              <a:rPr lang="en-US" dirty="0" smtClean="0"/>
              <a:t> </a:t>
            </a:r>
            <a:r>
              <a:rPr lang="en-US" dirty="0" err="1" smtClean="0"/>
              <a:t>desc</a:t>
            </a:r>
            <a:endParaRPr lang="en-US" dirty="0" smtClean="0"/>
          </a:p>
          <a:p>
            <a:r>
              <a:rPr lang="en-US" dirty="0" smtClean="0"/>
              <a:t>limit 10;</a:t>
            </a:r>
            <a:endParaRPr lang="en-IN" dirty="0"/>
          </a:p>
        </p:txBody>
      </p:sp>
    </p:spTree>
    <p:extLst>
      <p:ext uri="{BB962C8B-B14F-4D97-AF65-F5344CB8AC3E}">
        <p14:creationId xmlns="" xmlns:p14="http://schemas.microsoft.com/office/powerpoint/2010/main" val="270086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77231DE3-E9F8-8D34-1F35-322F7F0C5128}"/>
              </a:ext>
            </a:extLst>
          </p:cNvPr>
          <p:cNvGraphicFramePr>
            <a:graphicFrameLocks noGrp="1"/>
          </p:cNvGraphicFramePr>
          <p:nvPr>
            <p:extLst>
              <p:ext uri="{D42A27DB-BD31-4B8C-83A1-F6EECF244321}">
                <p14:modId xmlns:p14="http://schemas.microsoft.com/office/powerpoint/2010/main" xmlns="" val="562297176"/>
              </p:ext>
            </p:extLst>
          </p:nvPr>
        </p:nvGraphicFramePr>
        <p:xfrm>
          <a:off x="1222408" y="1694045"/>
          <a:ext cx="7536580" cy="3489937"/>
        </p:xfrm>
        <a:graphic>
          <a:graphicData uri="http://schemas.openxmlformats.org/drawingml/2006/table">
            <a:tbl>
              <a:tblPr/>
              <a:tblGrid>
                <a:gridCol w="2153308">
                  <a:extLst>
                    <a:ext uri="{9D8B030D-6E8A-4147-A177-3AD203B41FA5}">
                      <a16:colId xmlns:a16="http://schemas.microsoft.com/office/drawing/2014/main" xmlns="" val="1353108005"/>
                    </a:ext>
                  </a:extLst>
                </a:gridCol>
                <a:gridCol w="1749563">
                  <a:extLst>
                    <a:ext uri="{9D8B030D-6E8A-4147-A177-3AD203B41FA5}">
                      <a16:colId xmlns:a16="http://schemas.microsoft.com/office/drawing/2014/main" xmlns="" val="2254478699"/>
                    </a:ext>
                  </a:extLst>
                </a:gridCol>
                <a:gridCol w="1783209">
                  <a:extLst>
                    <a:ext uri="{9D8B030D-6E8A-4147-A177-3AD203B41FA5}">
                      <a16:colId xmlns:a16="http://schemas.microsoft.com/office/drawing/2014/main" xmlns="" val="506427698"/>
                    </a:ext>
                  </a:extLst>
                </a:gridCol>
                <a:gridCol w="1850500">
                  <a:extLst>
                    <a:ext uri="{9D8B030D-6E8A-4147-A177-3AD203B41FA5}">
                      <a16:colId xmlns:a16="http://schemas.microsoft.com/office/drawing/2014/main" xmlns="" val="1918413059"/>
                    </a:ext>
                  </a:extLst>
                </a:gridCol>
              </a:tblGrid>
              <a:tr h="317267">
                <a:tc>
                  <a:txBody>
                    <a:bodyPr/>
                    <a:lstStyle/>
                    <a:p>
                      <a:pPr algn="ctr" fontAlgn="b"/>
                      <a:r>
                        <a:rPr lang="en-IN" sz="1600" b="1" i="0" u="none" strike="noStrike" dirty="0">
                          <a:solidFill>
                            <a:srgbClr val="000000"/>
                          </a:solidFill>
                          <a:effectLst/>
                          <a:latin typeface="Calibri" panose="020F0502020204030204" pitchFamily="34" charset="0"/>
                        </a:rPr>
                        <a:t>batsman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num_balls</a:t>
                      </a:r>
                      <a:endParaRPr lang="en-IN" sz="16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total_runs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strike_rate</a:t>
                      </a:r>
                      <a:endParaRPr lang="en-IN" sz="16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17469973"/>
                  </a:ext>
                </a:extLst>
              </a:tr>
              <a:tr h="317267">
                <a:tc>
                  <a:txBody>
                    <a:bodyPr/>
                    <a:lstStyle/>
                    <a:p>
                      <a:pPr algn="ctr" fontAlgn="b"/>
                      <a:r>
                        <a:rPr lang="en-IN" sz="1400" b="0" i="0" u="none" strike="noStrike" dirty="0">
                          <a:solidFill>
                            <a:srgbClr val="000000"/>
                          </a:solidFill>
                          <a:effectLst/>
                          <a:latin typeface="Calibri" panose="020F0502020204030204" pitchFamily="34" charset="0"/>
                        </a:rPr>
                        <a:t>AD Russell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832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1517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182.33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84386633"/>
                  </a:ext>
                </a:extLst>
              </a:tr>
              <a:tr h="317267">
                <a:tc>
                  <a:txBody>
                    <a:bodyPr/>
                    <a:lstStyle/>
                    <a:p>
                      <a:pPr algn="ctr" fontAlgn="b"/>
                      <a:r>
                        <a:rPr lang="en-IN" sz="1400" b="0" i="0" u="none" strike="noStrike" dirty="0">
                          <a:solidFill>
                            <a:srgbClr val="000000"/>
                          </a:solidFill>
                          <a:effectLst/>
                          <a:latin typeface="Calibri" panose="020F0502020204030204" pitchFamily="34" charset="0"/>
                        </a:rPr>
                        <a:t>SP </a:t>
                      </a:r>
                      <a:r>
                        <a:rPr lang="en-IN" sz="1400" b="0" i="0" u="none" strike="noStrike" dirty="0" err="1">
                          <a:solidFill>
                            <a:srgbClr val="000000"/>
                          </a:solidFill>
                          <a:effectLst/>
                          <a:latin typeface="Calibri" panose="020F0502020204030204" pitchFamily="34" charset="0"/>
                        </a:rPr>
                        <a:t>Narine</a:t>
                      </a:r>
                      <a:endParaRPr lang="en-IN" sz="1400" b="0"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543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892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164.27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27033537"/>
                  </a:ext>
                </a:extLst>
              </a:tr>
              <a:tr h="317267">
                <a:tc>
                  <a:txBody>
                    <a:bodyPr/>
                    <a:lstStyle/>
                    <a:p>
                      <a:pPr algn="ctr" fontAlgn="b"/>
                      <a:r>
                        <a:rPr lang="en-IN" sz="1400" b="0" i="0" u="none" strike="noStrike">
                          <a:solidFill>
                            <a:srgbClr val="000000"/>
                          </a:solidFill>
                          <a:effectLst/>
                          <a:latin typeface="Calibri" panose="020F0502020204030204" pitchFamily="34" charset="0"/>
                        </a:rPr>
                        <a:t>HH Pandya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847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1349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159.27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14565426"/>
                  </a:ext>
                </a:extLst>
              </a:tr>
              <a:tr h="317267">
                <a:tc>
                  <a:txBody>
                    <a:bodyPr/>
                    <a:lstStyle/>
                    <a:p>
                      <a:pPr algn="ctr" fontAlgn="b"/>
                      <a:r>
                        <a:rPr lang="en-IN" sz="1400" b="0" i="0" u="none" strike="noStrike">
                          <a:solidFill>
                            <a:srgbClr val="000000"/>
                          </a:solidFill>
                          <a:effectLst/>
                          <a:latin typeface="Calibri" panose="020F0502020204030204" pitchFamily="34" charset="0"/>
                        </a:rPr>
                        <a:t>V Sehwag</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1755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2728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155.44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20640337"/>
                  </a:ext>
                </a:extLst>
              </a:tr>
              <a:tr h="317267">
                <a:tc>
                  <a:txBody>
                    <a:bodyPr/>
                    <a:lstStyle/>
                    <a:p>
                      <a:pPr algn="ctr" fontAlgn="b"/>
                      <a:r>
                        <a:rPr lang="en-IN" sz="1400" b="0" i="0" u="none" strike="noStrike">
                          <a:solidFill>
                            <a:srgbClr val="000000"/>
                          </a:solidFill>
                          <a:effectLst/>
                          <a:latin typeface="Calibri" panose="020F0502020204030204" pitchFamily="34" charset="0"/>
                        </a:rPr>
                        <a:t>GJ Maxwell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1505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154.68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33061863"/>
                  </a:ext>
                </a:extLst>
              </a:tr>
              <a:tr h="317267">
                <a:tc>
                  <a:txBody>
                    <a:bodyPr/>
                    <a:lstStyle/>
                    <a:p>
                      <a:pPr algn="ctr" fontAlgn="b"/>
                      <a:r>
                        <a:rPr lang="en-IN" sz="1400" b="0" i="0" u="none" strike="noStrike">
                          <a:solidFill>
                            <a:srgbClr val="000000"/>
                          </a:solidFill>
                          <a:effectLst/>
                          <a:latin typeface="Calibri" panose="020F0502020204030204" pitchFamily="34" charset="0"/>
                        </a:rPr>
                        <a:t>RR Pant</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1368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2079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151.97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65339181"/>
                  </a:ext>
                </a:extLst>
              </a:tr>
              <a:tr h="317267">
                <a:tc>
                  <a:txBody>
                    <a:bodyPr/>
                    <a:lstStyle/>
                    <a:p>
                      <a:pPr algn="ctr" fontAlgn="b"/>
                      <a:r>
                        <a:rPr lang="en-IN" sz="1400" b="0" i="0" u="none" strike="noStrike">
                          <a:solidFill>
                            <a:srgbClr val="000000"/>
                          </a:solidFill>
                          <a:effectLst/>
                          <a:latin typeface="Calibri" panose="020F0502020204030204" pitchFamily="34" charset="0"/>
                        </a:rPr>
                        <a:t>AB de Villiers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3192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4849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151.91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08588163"/>
                  </a:ext>
                </a:extLst>
              </a:tr>
              <a:tr h="317267">
                <a:tc>
                  <a:txBody>
                    <a:bodyPr/>
                    <a:lstStyle/>
                    <a:p>
                      <a:pPr algn="ctr" fontAlgn="b"/>
                      <a:r>
                        <a:rPr lang="en-IN" sz="1400" b="0" i="0" u="none" strike="noStrike">
                          <a:solidFill>
                            <a:srgbClr val="000000"/>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3179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4772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150.11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90193191"/>
                  </a:ext>
                </a:extLst>
              </a:tr>
              <a:tr h="317267">
                <a:tc>
                  <a:txBody>
                    <a:bodyPr/>
                    <a:lstStyle/>
                    <a:p>
                      <a:pPr algn="ctr" fontAlgn="b"/>
                      <a:r>
                        <a:rPr lang="en-IN" sz="1400" b="0" i="0" u="none" strike="noStrike">
                          <a:solidFill>
                            <a:srgbClr val="000000"/>
                          </a:solidFill>
                          <a:effectLst/>
                          <a:latin typeface="Calibri" panose="020F0502020204030204" pitchFamily="34" charset="0"/>
                        </a:rPr>
                        <a:t>KA Pollard</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2017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3023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149.88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80363747"/>
                  </a:ext>
                </a:extLst>
              </a:tr>
              <a:tr h="317267">
                <a:tc>
                  <a:txBody>
                    <a:bodyPr/>
                    <a:lstStyle/>
                    <a:p>
                      <a:pPr algn="ctr" fontAlgn="b"/>
                      <a:r>
                        <a:rPr lang="en-IN" sz="1400" b="0" i="0" u="none" strike="noStrike">
                          <a:solidFill>
                            <a:srgbClr val="000000"/>
                          </a:solidFill>
                          <a:effectLst/>
                          <a:latin typeface="Calibri" panose="020F0502020204030204" pitchFamily="34" charset="0"/>
                        </a:rPr>
                        <a:t>JC Buttler</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1146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1714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149.56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32119087"/>
                  </a:ext>
                </a:extLst>
              </a:tr>
            </a:tbl>
          </a:graphicData>
        </a:graphic>
      </p:graphicFrame>
    </p:spTree>
    <p:extLst>
      <p:ext uri="{BB962C8B-B14F-4D97-AF65-F5344CB8AC3E}">
        <p14:creationId xmlns="" xmlns:p14="http://schemas.microsoft.com/office/powerpoint/2010/main" val="124185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6241AF-A636-F277-B343-9D1B7C832DB2}"/>
              </a:ext>
            </a:extLst>
          </p:cNvPr>
          <p:cNvSpPr>
            <a:spLocks noGrp="1"/>
          </p:cNvSpPr>
          <p:nvPr>
            <p:ph type="title"/>
          </p:nvPr>
        </p:nvSpPr>
        <p:spPr/>
        <p:txBody>
          <a:bodyPr>
            <a:noAutofit/>
          </a:bodyPr>
          <a:lstStyle/>
          <a:p>
            <a:r>
              <a:rPr lang="en-US" sz="1400" b="1" dirty="0">
                <a:solidFill>
                  <a:schemeClr val="bg1"/>
                </a:solidFill>
              </a:rPr>
              <a:t>Now you need to get 2-3 players with good Average who have played more the 2 </a:t>
            </a:r>
            <a:r>
              <a:rPr lang="en-US" sz="1400" b="1" dirty="0" err="1">
                <a:solidFill>
                  <a:schemeClr val="bg1"/>
                </a:solidFill>
              </a:rPr>
              <a:t>ipl</a:t>
            </a:r>
            <a:r>
              <a:rPr lang="en-US" sz="1400" b="1" dirty="0">
                <a:solidFill>
                  <a:schemeClr val="bg1"/>
                </a:solidFill>
              </a:rPr>
              <a:t> seasons. And to do that you have to make a list of 10 players you want to bid in the auction so that when you try to grab them in auction you should not pay the amount greater than you have in the purse for a particular player.</a:t>
            </a:r>
            <a:br>
              <a:rPr lang="en-US" sz="1400" b="1" dirty="0">
                <a:solidFill>
                  <a:schemeClr val="bg1"/>
                </a:solidFill>
              </a:rPr>
            </a:br>
            <a:endParaRPr lang="en-IN" sz="1400" dirty="0"/>
          </a:p>
        </p:txBody>
      </p:sp>
      <p:sp>
        <p:nvSpPr>
          <p:cNvPr id="3" name="TextBox 2">
            <a:extLst>
              <a:ext uri="{FF2B5EF4-FFF2-40B4-BE49-F238E27FC236}">
                <a16:creationId xmlns="" xmlns:a16="http://schemas.microsoft.com/office/drawing/2014/main" id="{23EFEBE6-466C-71E6-6B4B-BE6E4F98A90B}"/>
              </a:ext>
            </a:extLst>
          </p:cNvPr>
          <p:cNvSpPr txBox="1"/>
          <p:nvPr/>
        </p:nvSpPr>
        <p:spPr>
          <a:xfrm>
            <a:off x="575894" y="2307772"/>
            <a:ext cx="5728653" cy="3185487"/>
          </a:xfrm>
          <a:prstGeom prst="rect">
            <a:avLst/>
          </a:prstGeom>
          <a:noFill/>
        </p:spPr>
        <p:txBody>
          <a:bodyPr wrap="square" rtlCol="0">
            <a:spAutoFit/>
          </a:bodyPr>
          <a:lstStyle/>
          <a:p>
            <a:r>
              <a:rPr lang="en-US" sz="2100" b="1" dirty="0" smtClean="0"/>
              <a:t>QUERY:</a:t>
            </a:r>
          </a:p>
          <a:p>
            <a:r>
              <a:rPr lang="en-US" dirty="0" smtClean="0"/>
              <a:t>select </a:t>
            </a:r>
            <a:r>
              <a:rPr lang="en-US" dirty="0" err="1" smtClean="0"/>
              <a:t>batsman,sum</a:t>
            </a:r>
            <a:r>
              <a:rPr lang="en-US" dirty="0" smtClean="0"/>
              <a:t>(</a:t>
            </a:r>
            <a:r>
              <a:rPr lang="en-US" dirty="0" err="1" smtClean="0"/>
              <a:t>is_wicket</a:t>
            </a:r>
            <a:r>
              <a:rPr lang="en-US" dirty="0" smtClean="0"/>
              <a:t>) as </a:t>
            </a:r>
            <a:r>
              <a:rPr lang="en-US" dirty="0" err="1" smtClean="0"/>
              <a:t>Num_dismissed</a:t>
            </a:r>
            <a:r>
              <a:rPr lang="en-US" dirty="0" smtClean="0"/>
              <a:t>,</a:t>
            </a:r>
          </a:p>
          <a:p>
            <a:r>
              <a:rPr lang="en-US" dirty="0" smtClean="0"/>
              <a:t>round(cast(sum(</a:t>
            </a:r>
            <a:r>
              <a:rPr lang="en-US" dirty="0" err="1" smtClean="0"/>
              <a:t>total_runs</a:t>
            </a:r>
            <a:r>
              <a:rPr lang="en-US" dirty="0" smtClean="0"/>
              <a:t>) as decimal)/sum(</a:t>
            </a:r>
            <a:r>
              <a:rPr lang="en-US" dirty="0" err="1" smtClean="0"/>
              <a:t>is_wicket</a:t>
            </a:r>
            <a:r>
              <a:rPr lang="en-US" dirty="0" smtClean="0"/>
              <a:t>)*100,2) as </a:t>
            </a:r>
            <a:r>
              <a:rPr lang="en-US" dirty="0" err="1" smtClean="0"/>
              <a:t>average_runs</a:t>
            </a:r>
            <a:endParaRPr lang="en-US" dirty="0" smtClean="0"/>
          </a:p>
          <a:p>
            <a:r>
              <a:rPr lang="en-US" dirty="0" smtClean="0"/>
              <a:t>from balls</a:t>
            </a:r>
          </a:p>
          <a:p>
            <a:r>
              <a:rPr lang="en-US" dirty="0" smtClean="0"/>
              <a:t>group by batsman</a:t>
            </a:r>
          </a:p>
          <a:p>
            <a:r>
              <a:rPr lang="en-US" dirty="0" smtClean="0"/>
              <a:t>having sum(</a:t>
            </a:r>
            <a:r>
              <a:rPr lang="en-US" dirty="0" err="1" smtClean="0"/>
              <a:t>is_wicket</a:t>
            </a:r>
            <a:r>
              <a:rPr lang="en-US" dirty="0" smtClean="0"/>
              <a:t>)&gt;=1</a:t>
            </a:r>
          </a:p>
          <a:p>
            <a:r>
              <a:rPr lang="en-US" dirty="0" smtClean="0"/>
              <a:t>order by </a:t>
            </a:r>
            <a:r>
              <a:rPr lang="en-US" dirty="0" err="1" smtClean="0"/>
              <a:t>average_runs</a:t>
            </a:r>
            <a:r>
              <a:rPr lang="en-US" dirty="0" smtClean="0"/>
              <a:t> </a:t>
            </a:r>
            <a:r>
              <a:rPr lang="en-US" dirty="0" err="1" smtClean="0"/>
              <a:t>desc</a:t>
            </a:r>
            <a:endParaRPr lang="en-US" dirty="0" smtClean="0"/>
          </a:p>
          <a:p>
            <a:r>
              <a:rPr lang="en-US" dirty="0" smtClean="0"/>
              <a:t>limit 10;</a:t>
            </a:r>
          </a:p>
          <a:p>
            <a:endParaRPr lang="en-US" dirty="0" smtClean="0"/>
          </a:p>
          <a:p>
            <a:endParaRPr lang="en-IN" dirty="0"/>
          </a:p>
        </p:txBody>
      </p:sp>
      <p:graphicFrame>
        <p:nvGraphicFramePr>
          <p:cNvPr id="8" name="Content Placeholder 9">
            <a:extLst>
              <a:ext uri="{FF2B5EF4-FFF2-40B4-BE49-F238E27FC236}">
                <a16:creationId xmlns:a16="http://schemas.microsoft.com/office/drawing/2014/main" xmlns="" id="{76B132A8-9D3A-10ED-C52B-A552A7CF757E}"/>
              </a:ext>
            </a:extLst>
          </p:cNvPr>
          <p:cNvGraphicFramePr>
            <a:graphicFrameLocks/>
          </p:cNvGraphicFramePr>
          <p:nvPr>
            <p:extLst>
              <p:ext uri="{D42A27DB-BD31-4B8C-83A1-F6EECF244321}">
                <p14:modId xmlns:p14="http://schemas.microsoft.com/office/powerpoint/2010/main" xmlns="" val="1530518480"/>
              </p:ext>
            </p:extLst>
          </p:nvPr>
        </p:nvGraphicFramePr>
        <p:xfrm>
          <a:off x="6066971" y="2160590"/>
          <a:ext cx="4731657"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83425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63D80809-A4CF-0967-7D1E-85EDED83AD57}"/>
              </a:ext>
            </a:extLst>
          </p:cNvPr>
          <p:cNvGraphicFramePr>
            <a:graphicFrameLocks noGrp="1"/>
          </p:cNvGraphicFramePr>
          <p:nvPr>
            <p:extLst>
              <p:ext uri="{D42A27DB-BD31-4B8C-83A1-F6EECF244321}">
                <p14:modId xmlns:p14="http://schemas.microsoft.com/office/powerpoint/2010/main" xmlns="" val="4212382666"/>
              </p:ext>
            </p:extLst>
          </p:nvPr>
        </p:nvGraphicFramePr>
        <p:xfrm>
          <a:off x="1959429" y="2017490"/>
          <a:ext cx="7522829" cy="3515561"/>
        </p:xfrm>
        <a:graphic>
          <a:graphicData uri="http://schemas.openxmlformats.org/drawingml/2006/table">
            <a:tbl>
              <a:tblPr/>
              <a:tblGrid>
                <a:gridCol w="2621076">
                  <a:extLst>
                    <a:ext uri="{9D8B030D-6E8A-4147-A177-3AD203B41FA5}">
                      <a16:colId xmlns:a16="http://schemas.microsoft.com/office/drawing/2014/main" xmlns="" val="1138972921"/>
                    </a:ext>
                  </a:extLst>
                </a:gridCol>
                <a:gridCol w="2621076">
                  <a:extLst>
                    <a:ext uri="{9D8B030D-6E8A-4147-A177-3AD203B41FA5}">
                      <a16:colId xmlns:a16="http://schemas.microsoft.com/office/drawing/2014/main" xmlns="" val="3399796286"/>
                    </a:ext>
                  </a:extLst>
                </a:gridCol>
                <a:gridCol w="2280677">
                  <a:extLst>
                    <a:ext uri="{9D8B030D-6E8A-4147-A177-3AD203B41FA5}">
                      <a16:colId xmlns:a16="http://schemas.microsoft.com/office/drawing/2014/main" xmlns="" val="2304408726"/>
                    </a:ext>
                  </a:extLst>
                </a:gridCol>
              </a:tblGrid>
              <a:tr h="359401">
                <a:tc>
                  <a:txBody>
                    <a:bodyPr/>
                    <a:lstStyle/>
                    <a:p>
                      <a:pPr algn="ctr" fontAlgn="b"/>
                      <a:r>
                        <a:rPr lang="en-IN" sz="1600" b="1" i="0" u="none" strike="noStrike" dirty="0">
                          <a:solidFill>
                            <a:srgbClr val="000000"/>
                          </a:solidFill>
                          <a:effectLst/>
                          <a:latin typeface="Calibri" panose="020F0502020204030204" pitchFamily="34" charset="0"/>
                        </a:rPr>
                        <a:t>batsman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num_dismissed</a:t>
                      </a:r>
                      <a:endParaRPr lang="en-IN" sz="16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average_runs</a:t>
                      </a:r>
                      <a:endParaRPr lang="en-IN" sz="1600" b="1"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51734780"/>
                  </a:ext>
                </a:extLst>
              </a:tr>
              <a:tr h="315616">
                <a:tc>
                  <a:txBody>
                    <a:bodyPr/>
                    <a:lstStyle/>
                    <a:p>
                      <a:pPr algn="ctr" fontAlgn="b"/>
                      <a:r>
                        <a:rPr lang="en-IN" sz="1400" b="0" i="0" u="none" strike="noStrike" dirty="0">
                          <a:solidFill>
                            <a:srgbClr val="000000"/>
                          </a:solidFill>
                          <a:effectLst/>
                          <a:latin typeface="Calibri" panose="020F0502020204030204" pitchFamily="34" charset="0"/>
                        </a:rPr>
                        <a:t>Iqbal Abdulla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9700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80744812"/>
                  </a:ext>
                </a:extLst>
              </a:tr>
              <a:tr h="315616">
                <a:tc>
                  <a:txBody>
                    <a:bodyPr/>
                    <a:lstStyle/>
                    <a:p>
                      <a:pPr algn="ctr" fontAlgn="b"/>
                      <a:r>
                        <a:rPr lang="en-IN" sz="1400" b="0" i="0" u="none" strike="noStrike" dirty="0">
                          <a:solidFill>
                            <a:srgbClr val="000000"/>
                          </a:solidFill>
                          <a:effectLst/>
                          <a:latin typeface="Calibri" panose="020F0502020204030204" pitchFamily="34" charset="0"/>
                        </a:rPr>
                        <a:t>RD Gaikwad</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7333.33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00458903"/>
                  </a:ext>
                </a:extLst>
              </a:tr>
              <a:tr h="315616">
                <a:tc>
                  <a:txBody>
                    <a:bodyPr/>
                    <a:lstStyle/>
                    <a:p>
                      <a:pPr algn="ctr" fontAlgn="b"/>
                      <a:r>
                        <a:rPr lang="en-IN" sz="1400" b="0" i="0" u="none" strike="noStrike" dirty="0">
                          <a:solidFill>
                            <a:srgbClr val="000000"/>
                          </a:solidFill>
                          <a:effectLst/>
                          <a:latin typeface="Calibri" panose="020F0502020204030204" pitchFamily="34" charset="0"/>
                        </a:rPr>
                        <a:t>MN van </a:t>
                      </a:r>
                      <a:r>
                        <a:rPr lang="en-IN" sz="1400" b="0" i="0" u="none" strike="noStrike" dirty="0" err="1">
                          <a:solidFill>
                            <a:srgbClr val="000000"/>
                          </a:solidFill>
                          <a:effectLst/>
                          <a:latin typeface="Calibri" panose="020F0502020204030204" pitchFamily="34" charset="0"/>
                        </a:rPr>
                        <a:t>Wyk</a:t>
                      </a:r>
                      <a:endParaRPr lang="en-IN" sz="1400" b="0" i="0" u="none" strike="noStrike" dirty="0">
                        <a:solidFill>
                          <a:srgbClr val="000000"/>
                        </a:solidFill>
                        <a:effectLst/>
                        <a:latin typeface="Calibri" panose="020F0502020204030204" pitchFamily="34" charset="0"/>
                      </a:endParaRP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5833.33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82429832"/>
                  </a:ext>
                </a:extLst>
              </a:tr>
              <a:tr h="315616">
                <a:tc>
                  <a:txBody>
                    <a:bodyPr/>
                    <a:lstStyle/>
                    <a:p>
                      <a:pPr algn="ctr" fontAlgn="b"/>
                      <a:r>
                        <a:rPr lang="en-IN" sz="1400" b="0" i="0" u="none" strike="noStrike" dirty="0">
                          <a:solidFill>
                            <a:srgbClr val="000000"/>
                          </a:solidFill>
                          <a:effectLst/>
                          <a:latin typeface="Calibri" panose="020F0502020204030204" pitchFamily="34" charset="0"/>
                        </a:rPr>
                        <a:t>PD Collingwood</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5325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63570216"/>
                  </a:ext>
                </a:extLst>
              </a:tr>
              <a:tr h="315616">
                <a:tc>
                  <a:txBody>
                    <a:bodyPr/>
                    <a:lstStyle/>
                    <a:p>
                      <a:pPr algn="ctr" fontAlgn="b"/>
                      <a:r>
                        <a:rPr lang="en-IN" sz="1400" b="0" i="0" u="none" strike="noStrike">
                          <a:solidFill>
                            <a:srgbClr val="000000"/>
                          </a:solidFill>
                          <a:effectLst/>
                          <a:latin typeface="Calibri" panose="020F0502020204030204" pitchFamily="34" charset="0"/>
                        </a:rPr>
                        <a:t>HM Amla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4615.38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23233637"/>
                  </a:ext>
                </a:extLst>
              </a:tr>
              <a:tr h="315616">
                <a:tc>
                  <a:txBody>
                    <a:bodyPr/>
                    <a:lstStyle/>
                    <a:p>
                      <a:pPr algn="ctr" fontAlgn="b"/>
                      <a:r>
                        <a:rPr lang="en-IN" sz="1400" b="0" i="0" u="none" strike="noStrike">
                          <a:solidFill>
                            <a:srgbClr val="000000"/>
                          </a:solidFill>
                          <a:effectLst/>
                          <a:latin typeface="Calibri" panose="020F0502020204030204" pitchFamily="34" charset="0"/>
                        </a:rPr>
                        <a:t>LH Ferguson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4500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31514011"/>
                  </a:ext>
                </a:extLst>
              </a:tr>
              <a:tr h="315616">
                <a:tc>
                  <a:txBody>
                    <a:bodyPr/>
                    <a:lstStyle/>
                    <a:p>
                      <a:pPr algn="ctr" fontAlgn="b"/>
                      <a:r>
                        <a:rPr lang="en-IN" sz="1400" b="0" i="0" u="none" strike="noStrike">
                          <a:solidFill>
                            <a:srgbClr val="000000"/>
                          </a:solidFill>
                          <a:effectLst/>
                          <a:latin typeface="Calibri" panose="020F0502020204030204" pitchFamily="34" charset="0"/>
                        </a:rPr>
                        <a:t>ML Hayden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4462.96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59324818"/>
                  </a:ext>
                </a:extLst>
              </a:tr>
              <a:tr h="315616">
                <a:tc>
                  <a:txBody>
                    <a:bodyPr/>
                    <a:lstStyle/>
                    <a:p>
                      <a:pPr algn="ctr" fontAlgn="b"/>
                      <a:r>
                        <a:rPr lang="en-IN" sz="1400" b="0" i="0" u="none" strike="noStrike">
                          <a:solidFill>
                            <a:srgbClr val="000000"/>
                          </a:solidFill>
                          <a:effectLst/>
                          <a:latin typeface="Calibri" panose="020F0502020204030204" pitchFamily="34" charset="0"/>
                        </a:rPr>
                        <a:t>KL Rahul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4420.97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11474636"/>
                  </a:ext>
                </a:extLst>
              </a:tr>
              <a:tr h="315616">
                <a:tc>
                  <a:txBody>
                    <a:bodyPr/>
                    <a:lstStyle/>
                    <a:p>
                      <a:pPr algn="ctr" fontAlgn="b"/>
                      <a:r>
                        <a:rPr lang="en-IN" sz="1400" b="0" i="0" u="none" strike="noStrike">
                          <a:solidFill>
                            <a:srgbClr val="000000"/>
                          </a:solidFill>
                          <a:effectLst/>
                          <a:latin typeface="Calibri" panose="020F0502020204030204" pitchFamily="34" charset="0"/>
                        </a:rPr>
                        <a:t>AB de Villiers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4400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29555023"/>
                  </a:ext>
                </a:extLst>
              </a:tr>
              <a:tr h="315616">
                <a:tc>
                  <a:txBody>
                    <a:bodyPr/>
                    <a:lstStyle/>
                    <a:p>
                      <a:pPr algn="ctr" fontAlgn="b"/>
                      <a:r>
                        <a:rPr lang="en-IN" sz="1400" b="0" i="0" u="none" strike="noStrike">
                          <a:solidFill>
                            <a:srgbClr val="000000"/>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4399.14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01062550"/>
                  </a:ext>
                </a:extLst>
              </a:tr>
            </a:tbl>
          </a:graphicData>
        </a:graphic>
      </p:graphicFrame>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TM03457464[[fn=Dividend]]</Template>
  <TotalTime>288</TotalTime>
  <Words>2311</Words>
  <Application>Microsoft Office PowerPoint</Application>
  <PresentationFormat>Custom</PresentationFormat>
  <Paragraphs>862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Dividend</vt:lpstr>
      <vt:lpstr>Slide 1</vt:lpstr>
      <vt:lpstr>Slide 2</vt:lpstr>
      <vt:lpstr>                   cREATING  TABLE MATCHES</vt:lpstr>
      <vt:lpstr>     creating table balls </vt:lpstr>
      <vt:lpstr>Slide 5</vt:lpstr>
      <vt:lpstr>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 </vt:lpstr>
      <vt:lpstr>Slide 7</vt:lpstr>
      <vt:lpstr>Now you need to get 2-3 players with good Average who have played more the 2 ipl seasons. And to do that you have to make a list of 10 players you want to bid in the auction so that when you try to grab them in auction you should not pay the amount greater than you have in the purse for a particular player. </vt:lpstr>
      <vt:lpstr>Slide 9</vt:lpstr>
      <vt:lpstr>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 </vt:lpstr>
      <vt:lpstr>Slide 11</vt:lpstr>
      <vt:lpstr>Slide 12</vt:lpstr>
      <vt:lpstr>Your first priority is to 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 </vt:lpstr>
      <vt:lpstr>Slide 14</vt:lpstr>
      <vt:lpstr>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vt:lpstr>
      <vt:lpstr>Slide 16</vt:lpstr>
      <vt:lpstr>Slide 17</vt:lpstr>
      <vt:lpstr>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vt:lpstr>
      <vt:lpstr>Slide 19</vt:lpstr>
      <vt:lpstr>Slide 20</vt:lpstr>
      <vt:lpstr>Slide 21</vt:lpstr>
      <vt:lpstr>WICKET  KEEPER</vt:lpstr>
      <vt:lpstr>Slide 23</vt:lpstr>
      <vt:lpstr>Slide 24</vt:lpstr>
      <vt:lpstr>1.Get the count of cities that have hosted an IPL match</vt:lpstr>
      <vt:lpstr>2.Create table deliveries_v02 with all the columns of the table ‘deliveries’ and an additional column ball_result containing values boundary, dot or other depending on the total_run</vt:lpstr>
      <vt:lpstr>Slide 27</vt:lpstr>
      <vt:lpstr>3.Write a query to fetch the total number of boundaries and dot balls from the deliveries_v02 table</vt:lpstr>
      <vt:lpstr>4.Write a query to fetch the total number of boundaries scored by each team from the deliveries_v02 table and order it in descending order of the number of boundaries scored.</vt:lpstr>
      <vt:lpstr>5.Write a query to fetch the total number of dot balls bowled by each team and order it in descending order of the total number of dot balls bowled.</vt:lpstr>
      <vt:lpstr>6.Write a query to fetch the total number of dismissals by dismissal kinds where dismissal kind is not NA</vt:lpstr>
      <vt:lpstr>7.Write a query to get the top 5 bowlers who conceded maximum extra runs from the deliveries table</vt:lpstr>
      <vt:lpstr>8.Write a query to create a table named deliveries_v03 with all the columns of deliveries_v02 table and two additional column (named venue and match_date) of venue and date from table matches</vt:lpstr>
      <vt:lpstr>9.Write a query to fetch the total runs scored for each venue and order it in the descending order of total runs scored.</vt:lpstr>
      <vt:lpstr>Slide 35</vt:lpstr>
      <vt:lpstr>10.Write a query to fetch the year-wise total runs scored at Eden Gardens and order it in the descending order of total runs scored.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lakshmipriyankamannem@outlook.com</dc:creator>
  <cp:lastModifiedBy>KEEP SMILE</cp:lastModifiedBy>
  <cp:revision>26</cp:revision>
  <dcterms:created xsi:type="dcterms:W3CDTF">2023-06-22T15:36:55Z</dcterms:created>
  <dcterms:modified xsi:type="dcterms:W3CDTF">2023-07-01T16:41:20Z</dcterms:modified>
</cp:coreProperties>
</file>