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3"/>
  </p:notes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4630400" cy="8229600"/>
  <p:notesSz cx="8229600" cy="14630400"/>
  <p:embeddedFontLst>
    <p:embeddedFont>
      <p:font typeface="Tomorrow" panose="020B0604020202020204" charset="0"/>
      <p:regular r:id="rId14"/>
    </p:embeddedFont>
    <p:embeddedFont>
      <p:font typeface="Tomorrow Semi Bold" panose="020B0604020202020204" charset="0"/>
      <p:regular r:id="rId15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1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3" d="100"/>
          <a:sy n="83" d="100"/>
        </p:scale>
        <p:origin x="10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159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267BC9B-8371-6E6C-8C2B-A9C3D50164E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4000"/>
          </a:blip>
          <a:stretch>
            <a:fillRect/>
          </a:stretch>
        </p:blipFill>
        <p:spPr>
          <a:xfrm>
            <a:off x="0" y="0"/>
            <a:ext cx="14630400" cy="8234724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5534FE2-5E8F-9F88-2C1F-48C0806636CF}"/>
              </a:ext>
            </a:extLst>
          </p:cNvPr>
          <p:cNvSpPr/>
          <p:nvPr/>
        </p:nvSpPr>
        <p:spPr>
          <a:xfrm>
            <a:off x="12698858" y="7582328"/>
            <a:ext cx="1931542" cy="647272"/>
          </a:xfrm>
          <a:prstGeom prst="rect">
            <a:avLst/>
          </a:prstGeom>
          <a:solidFill>
            <a:srgbClr val="1D1D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631ED8-63B0-A31E-8E32-7D4CF58113C1}"/>
              </a:ext>
            </a:extLst>
          </p:cNvPr>
          <p:cNvSpPr txBox="1"/>
          <p:nvPr/>
        </p:nvSpPr>
        <p:spPr>
          <a:xfrm>
            <a:off x="1669550" y="2259777"/>
            <a:ext cx="119950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Дневник психического здоровья</a:t>
            </a:r>
            <a:endParaRPr lang="ru-RU" sz="8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6E5841-A718-A2E9-64D0-23979ADB5DB5}"/>
              </a:ext>
            </a:extLst>
          </p:cNvPr>
          <p:cNvSpPr txBox="1"/>
          <p:nvPr/>
        </p:nvSpPr>
        <p:spPr>
          <a:xfrm>
            <a:off x="2648163" y="359594"/>
            <a:ext cx="100378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Красноярский Колледж Отраслевых Технологий и Предпринимательства</a:t>
            </a:r>
          </a:p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069AE4-1D59-43BB-5893-149A29D3F477}"/>
              </a:ext>
            </a:extLst>
          </p:cNvPr>
          <p:cNvSpPr txBox="1"/>
          <p:nvPr/>
        </p:nvSpPr>
        <p:spPr>
          <a:xfrm>
            <a:off x="10068675" y="5958072"/>
            <a:ext cx="434596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Работу выполнили студенты группы ИС23-01: Адамова М.,  Гвоздева Д., Образцова В., Надер С.</a:t>
            </a:r>
          </a:p>
          <a:p>
            <a:pPr algn="l"/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Преподаватель: Христова О.С.</a:t>
            </a:r>
          </a:p>
          <a:p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3A0E5C-E6D1-602B-DA68-D766CECFA3DF}"/>
              </a:ext>
            </a:extLst>
          </p:cNvPr>
          <p:cNvSpPr txBox="1"/>
          <p:nvPr/>
        </p:nvSpPr>
        <p:spPr>
          <a:xfrm>
            <a:off x="7181636" y="7500135"/>
            <a:ext cx="852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1469619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1206222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Технологии: Надёжность и эффективность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077289"/>
            <a:ext cx="3608070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React Native</a:t>
            </a:r>
            <a:endParaRPr lang="en-US" sz="5850" dirty="0"/>
          </a:p>
        </p:txBody>
      </p:sp>
      <p:sp>
        <p:nvSpPr>
          <p:cNvPr id="5" name="Text 2"/>
          <p:cNvSpPr/>
          <p:nvPr/>
        </p:nvSpPr>
        <p:spPr>
          <a:xfrm>
            <a:off x="793790" y="4109085"/>
            <a:ext cx="36080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Кроссплатформенность для iOS и Android.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4742021" y="3077289"/>
            <a:ext cx="360818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Python</a:t>
            </a:r>
            <a:endParaRPr lang="en-US" sz="5850" dirty="0"/>
          </a:p>
        </p:txBody>
      </p:sp>
      <p:sp>
        <p:nvSpPr>
          <p:cNvPr id="7" name="Text 4"/>
          <p:cNvSpPr/>
          <p:nvPr/>
        </p:nvSpPr>
        <p:spPr>
          <a:xfrm>
            <a:off x="4742021" y="4109085"/>
            <a:ext cx="3608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Бэкэнд и анализ текста.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2767846" y="5628680"/>
            <a:ext cx="360818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Firebase</a:t>
            </a:r>
            <a:endParaRPr lang="en-US" sz="5850" dirty="0"/>
          </a:p>
        </p:txBody>
      </p:sp>
      <p:sp>
        <p:nvSpPr>
          <p:cNvPr id="9" name="Text 6"/>
          <p:cNvSpPr/>
          <p:nvPr/>
        </p:nvSpPr>
        <p:spPr>
          <a:xfrm>
            <a:off x="2767846" y="6660475"/>
            <a:ext cx="3608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Надёжная база данных.</a:t>
            </a:r>
            <a:endParaRPr lang="en-US" sz="175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E9B616D-3901-9F5A-80C5-6A0C2C68A1E8}"/>
              </a:ext>
            </a:extLst>
          </p:cNvPr>
          <p:cNvSpPr/>
          <p:nvPr/>
        </p:nvSpPr>
        <p:spPr>
          <a:xfrm>
            <a:off x="12698858" y="7582328"/>
            <a:ext cx="1931542" cy="647272"/>
          </a:xfrm>
          <a:prstGeom prst="rect">
            <a:avLst/>
          </a:prstGeom>
          <a:solidFill>
            <a:srgbClr val="1D1D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232862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Заключение: Ваш путь к психическому здоровью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086344"/>
            <a:ext cx="7556421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Приложение "Дневник психического здоровья" – это ваш личный помощник в заботе о себе. Мы предлагаем удобный и эффективный инструмент для самоанализа, отслеживания состояния и получения поддержки. Начните свой путь к психическому здоровью уже сегодня!</a:t>
            </a:r>
            <a:endParaRPr lang="en-US" sz="175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F5D9DE2-BC30-B2A2-7A3E-D62E8869A29D}"/>
              </a:ext>
            </a:extLst>
          </p:cNvPr>
          <p:cNvSpPr/>
          <p:nvPr/>
        </p:nvSpPr>
        <p:spPr>
          <a:xfrm>
            <a:off x="12698858" y="7582328"/>
            <a:ext cx="1931542" cy="647272"/>
          </a:xfrm>
          <a:prstGeom prst="rect">
            <a:avLst/>
          </a:prstGeom>
          <a:solidFill>
            <a:srgbClr val="1D1D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1974294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Дневник психического здоровья: Ваш личный помощник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440793"/>
            <a:ext cx="7556421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В современном мире, полном стрессов и эмоциональных нагрузок, забота о психическом здоровье становится необходимостью. Наше приложение "Дневник психического здоровья" создано, чтобы помочь вам лучше понимать себя, отслеживать своё состояние и находить ресурсы для поддержки.</a:t>
            </a:r>
            <a:endParaRPr lang="en-US" sz="175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A4D6747-FC40-0D59-5085-2DFC1A9C2418}"/>
              </a:ext>
            </a:extLst>
          </p:cNvPr>
          <p:cNvSpPr/>
          <p:nvPr/>
        </p:nvSpPr>
        <p:spPr>
          <a:xfrm>
            <a:off x="12698858" y="7582328"/>
            <a:ext cx="1931542" cy="647272"/>
          </a:xfrm>
          <a:prstGeom prst="rect">
            <a:avLst/>
          </a:prstGeom>
          <a:solidFill>
            <a:srgbClr val="1D1D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77058"/>
            <a:ext cx="942867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Актуальность: Почему это важно?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452813"/>
            <a:ext cx="367379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Растущий уровень стресса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033957"/>
            <a:ext cx="3978116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Современный ритм жизни, особенно для студентов и работающих людей, часто приводит к повышенному стрессу и тревожности.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452813"/>
            <a:ext cx="3978116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Необходимость самоанализа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388287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Ведение дневника помогает осознать свои эмоции, выявить триггеры и улучшить самопонимание.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452813"/>
            <a:ext cx="349877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Первый шаг к поддержке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033957"/>
            <a:ext cx="3978116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Приложение может стать отправной точкой для тех, кто стесняется обратиться к специалисту, но хочет улучшить своё состояние.</a:t>
            </a:r>
            <a:endParaRPr lang="en-US" sz="175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FB88178-E0B5-C894-41C3-88E1068F39CE}"/>
              </a:ext>
            </a:extLst>
          </p:cNvPr>
          <p:cNvSpPr/>
          <p:nvPr/>
        </p:nvSpPr>
        <p:spPr>
          <a:xfrm>
            <a:off x="12698858" y="7582328"/>
            <a:ext cx="1931542" cy="647272"/>
          </a:xfrm>
          <a:prstGeom prst="rect">
            <a:avLst/>
          </a:prstGeom>
          <a:solidFill>
            <a:srgbClr val="1D1D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92535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Основные функции: Простота и удобство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93822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C3C3A"/>
          </a:solidFill>
          <a:ln/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60" y="2980730"/>
            <a:ext cx="340162" cy="42529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530906" y="293822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Ежедневные записи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1530906" y="3428643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Короткие заметки о состоянии, эмоциях и мыслях с возможностью выбора эмоций из списка.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4685467" y="293822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C3C3A"/>
          </a:solidFill>
          <a:ln/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0537" y="2980730"/>
            <a:ext cx="340162" cy="42529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422583" y="293822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Трекер настроения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5422583" y="3428643"/>
            <a:ext cx="2927747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График или календарь, показывающий изменения настроения со временем и возможность отмечать факторы, влияющие на него.</a:t>
            </a:r>
            <a:endParaRPr lang="en-US" sz="1750" dirty="0"/>
          </a:p>
        </p:txBody>
      </p:sp>
      <p:sp>
        <p:nvSpPr>
          <p:cNvPr id="12" name="Shape 7"/>
          <p:cNvSpPr/>
          <p:nvPr/>
        </p:nvSpPr>
        <p:spPr>
          <a:xfrm>
            <a:off x="793790" y="608802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C3C3A"/>
          </a:solidFill>
          <a:ln/>
        </p:spPr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860" y="6130528"/>
            <a:ext cx="340162" cy="425291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530906" y="608802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Напоминания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1530906" y="6578441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Уведомления, напоминающие о необходимости вести записи, например, вечером перед сном.</a:t>
            </a:r>
            <a:endParaRPr lang="en-US" sz="1750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9452F783-93BC-084D-4E77-355E75A554E6}"/>
              </a:ext>
            </a:extLst>
          </p:cNvPr>
          <p:cNvSpPr/>
          <p:nvPr/>
        </p:nvSpPr>
        <p:spPr>
          <a:xfrm>
            <a:off x="12698858" y="7582328"/>
            <a:ext cx="1931542" cy="647272"/>
          </a:xfrm>
          <a:prstGeom prst="rect">
            <a:avLst/>
          </a:prstGeom>
          <a:solidFill>
            <a:srgbClr val="1D1D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57758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21638" y="3144560"/>
            <a:ext cx="10760393" cy="6443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50"/>
              </a:lnSpc>
              <a:buNone/>
            </a:pPr>
            <a:r>
              <a:rPr lang="en-US" sz="40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Уникальные фишки: Выделяемся из толпы</a:t>
            </a:r>
            <a:endParaRPr lang="en-US" sz="40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638" y="4134207"/>
            <a:ext cx="515422" cy="51542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443157" y="4098131"/>
            <a:ext cx="2577584" cy="3221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Анализ текста</a:t>
            </a:r>
            <a:endParaRPr lang="en-US" sz="2000" dirty="0"/>
          </a:p>
        </p:txBody>
      </p:sp>
      <p:sp>
        <p:nvSpPr>
          <p:cNvPr id="6" name="Text 2"/>
          <p:cNvSpPr/>
          <p:nvPr/>
        </p:nvSpPr>
        <p:spPr>
          <a:xfrm>
            <a:off x="1443157" y="4544020"/>
            <a:ext cx="12465606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Определение ключевых слов в записях для предложения релевантных упражнений и советов.</a:t>
            </a:r>
            <a:endParaRPr lang="en-US" sz="16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638" y="5528548"/>
            <a:ext cx="515422" cy="51542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443157" y="5492472"/>
            <a:ext cx="3341013" cy="3221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Дыхательные упражнения</a:t>
            </a:r>
            <a:endParaRPr lang="en-US" sz="2000" dirty="0"/>
          </a:p>
        </p:txBody>
      </p:sp>
      <p:sp>
        <p:nvSpPr>
          <p:cNvPr id="9" name="Text 4"/>
          <p:cNvSpPr/>
          <p:nvPr/>
        </p:nvSpPr>
        <p:spPr>
          <a:xfrm>
            <a:off x="1443157" y="5938361"/>
            <a:ext cx="12465606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Встроенные аудио- и видео-упражнения для снятия стресса и релаксации.</a:t>
            </a:r>
            <a:endParaRPr lang="en-US" sz="16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638" y="6922889"/>
            <a:ext cx="515422" cy="51542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443157" y="6886813"/>
            <a:ext cx="3134439" cy="3221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Чек-листы самочувствия</a:t>
            </a:r>
            <a:endParaRPr lang="en-US" sz="2000" dirty="0"/>
          </a:p>
        </p:txBody>
      </p:sp>
      <p:sp>
        <p:nvSpPr>
          <p:cNvPr id="12" name="Text 6"/>
          <p:cNvSpPr/>
          <p:nvPr/>
        </p:nvSpPr>
        <p:spPr>
          <a:xfrm>
            <a:off x="1443157" y="7332702"/>
            <a:ext cx="12465606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Отслеживание симптомов для более детального анализа состояния.</a:t>
            </a:r>
            <a:endParaRPr lang="en-US" sz="16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366D62A-7932-5D2B-3006-9702C1517690}"/>
              </a:ext>
            </a:extLst>
          </p:cNvPr>
          <p:cNvSpPr/>
          <p:nvPr/>
        </p:nvSpPr>
        <p:spPr>
          <a:xfrm>
            <a:off x="12698858" y="7582328"/>
            <a:ext cx="1931542" cy="647272"/>
          </a:xfrm>
          <a:prstGeom prst="rect">
            <a:avLst/>
          </a:prstGeom>
          <a:solidFill>
            <a:srgbClr val="1D1D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35184" y="923568"/>
            <a:ext cx="7646432" cy="1337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42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Расширенный функционал: Отслеживание симптомов</a:t>
            </a:r>
            <a:endParaRPr lang="en-US" sz="42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184" y="2581513"/>
            <a:ext cx="1069658" cy="157484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625715" y="2795349"/>
            <a:ext cx="2674382" cy="334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Гибкий трекер</a:t>
            </a:r>
            <a:endParaRPr lang="en-US" sz="2100" dirty="0"/>
          </a:p>
        </p:txBody>
      </p:sp>
      <p:sp>
        <p:nvSpPr>
          <p:cNvPr id="6" name="Text 2"/>
          <p:cNvSpPr/>
          <p:nvPr/>
        </p:nvSpPr>
        <p:spPr>
          <a:xfrm>
            <a:off x="7625715" y="3257907"/>
            <a:ext cx="6255901" cy="6846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Добавление собственных симптомов и оценка их интенсивности.</a:t>
            </a:r>
            <a:endParaRPr lang="en-US" sz="16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5184" y="4156353"/>
            <a:ext cx="1069658" cy="157484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625715" y="4370189"/>
            <a:ext cx="2674382" cy="334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Кастомизация</a:t>
            </a:r>
            <a:endParaRPr lang="en-US" sz="2100" dirty="0"/>
          </a:p>
        </p:txBody>
      </p:sp>
      <p:sp>
        <p:nvSpPr>
          <p:cNvPr id="9" name="Text 4"/>
          <p:cNvSpPr/>
          <p:nvPr/>
        </p:nvSpPr>
        <p:spPr>
          <a:xfrm>
            <a:off x="7625715" y="4832747"/>
            <a:ext cx="6255901" cy="6846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Настройка приложения под индивидуальные потребности и рекомендации врача.</a:t>
            </a:r>
            <a:endParaRPr lang="en-US" sz="16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5184" y="5731193"/>
            <a:ext cx="1069658" cy="157484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625715" y="5945029"/>
            <a:ext cx="2674382" cy="334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Отчёты для врача</a:t>
            </a:r>
            <a:endParaRPr lang="en-US" sz="2100" dirty="0"/>
          </a:p>
        </p:txBody>
      </p:sp>
      <p:sp>
        <p:nvSpPr>
          <p:cNvPr id="12" name="Text 6"/>
          <p:cNvSpPr/>
          <p:nvPr/>
        </p:nvSpPr>
        <p:spPr>
          <a:xfrm>
            <a:off x="7625715" y="6407587"/>
            <a:ext cx="6255901" cy="6846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Экспорт данных в формате PDF или CSV для предоставления специалисту.</a:t>
            </a:r>
            <a:endParaRPr lang="en-US" sz="165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3F141A8-C231-87C2-DF37-F6778E7E4786}"/>
              </a:ext>
            </a:extLst>
          </p:cNvPr>
          <p:cNvSpPr/>
          <p:nvPr/>
        </p:nvSpPr>
        <p:spPr>
          <a:xfrm>
            <a:off x="12698858" y="7582328"/>
            <a:ext cx="1931542" cy="647272"/>
          </a:xfrm>
          <a:prstGeom prst="rect">
            <a:avLst/>
          </a:prstGeom>
          <a:solidFill>
            <a:srgbClr val="1D1D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96660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Интеграция и анализ: Больше, чем просто </a:t>
            </a:r>
            <a:r>
              <a:rPr lang="en-US" sz="4450" dirty="0" err="1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дневник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743789" y="444222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Мед. данные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932640"/>
            <a:ext cx="3785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Учёт данных о приёме лекарств и физической активности.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767846"/>
            <a:ext cx="4564975" cy="456497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5571411" y="4563428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4"/>
          <p:cNvSpPr/>
          <p:nvPr/>
        </p:nvSpPr>
        <p:spPr>
          <a:xfrm>
            <a:off x="9937790" y="312515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Рекомендации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9937790" y="3615571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Персонализированные советы на основе анализа данных.</a:t>
            </a:r>
            <a:endParaRPr lang="en-US" sz="175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653" y="2767846"/>
            <a:ext cx="4564975" cy="4564975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8170307" y="3612356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11" name="Text 7"/>
          <p:cNvSpPr/>
          <p:nvPr/>
        </p:nvSpPr>
        <p:spPr>
          <a:xfrm>
            <a:off x="9937790" y="539627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Группировка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9937790" y="5886688"/>
            <a:ext cx="3898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Группировка симптомов по категориям для наглядной визуализации.</a:t>
            </a:r>
            <a:endParaRPr lang="en-US" sz="1750" dirty="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767846"/>
            <a:ext cx="4564975" cy="4564975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7694533" y="6338530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22AE022-FA29-3C5C-35EE-DADE8CAD0470}"/>
              </a:ext>
            </a:extLst>
          </p:cNvPr>
          <p:cNvSpPr/>
          <p:nvPr/>
        </p:nvSpPr>
        <p:spPr>
          <a:xfrm>
            <a:off x="12698858" y="7582328"/>
            <a:ext cx="1931542" cy="647272"/>
          </a:xfrm>
          <a:prstGeom prst="rect">
            <a:avLst/>
          </a:prstGeom>
          <a:solidFill>
            <a:srgbClr val="1D1D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23925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Дополнительные возможности: Забота в любой ситуации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795111"/>
            <a:ext cx="2173724" cy="1306949"/>
          </a:xfrm>
          <a:prstGeom prst="roundRect">
            <a:avLst>
              <a:gd name="adj" fmla="val 2603"/>
            </a:avLst>
          </a:prstGeom>
          <a:solidFill>
            <a:srgbClr val="3C3C3A"/>
          </a:solidFill>
          <a:ln/>
        </p:spPr>
      </p:sp>
      <p:sp>
        <p:nvSpPr>
          <p:cNvPr id="4" name="Text 2"/>
          <p:cNvSpPr/>
          <p:nvPr/>
        </p:nvSpPr>
        <p:spPr>
          <a:xfrm>
            <a:off x="1721167" y="3249216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1</a:t>
            </a:r>
            <a:endParaRPr lang="en-US" sz="2500" dirty="0"/>
          </a:p>
        </p:txBody>
      </p:sp>
      <p:sp>
        <p:nvSpPr>
          <p:cNvPr id="5" name="Text 3"/>
          <p:cNvSpPr/>
          <p:nvPr/>
        </p:nvSpPr>
        <p:spPr>
          <a:xfrm>
            <a:off x="3194328" y="30219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Напоминания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3194328" y="3512344"/>
            <a:ext cx="619029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Настройка напоминаний для отслеживания симптомов.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3080861" y="4086820"/>
            <a:ext cx="10642402" cy="15240"/>
          </a:xfrm>
          <a:prstGeom prst="roundRect">
            <a:avLst>
              <a:gd name="adj" fmla="val 223256"/>
            </a:avLst>
          </a:prstGeom>
          <a:solidFill>
            <a:srgbClr val="555553"/>
          </a:solidFill>
          <a:ln/>
        </p:spPr>
      </p:sp>
      <p:sp>
        <p:nvSpPr>
          <p:cNvPr id="8" name="Shape 6"/>
          <p:cNvSpPr/>
          <p:nvPr/>
        </p:nvSpPr>
        <p:spPr>
          <a:xfrm>
            <a:off x="793790" y="4215408"/>
            <a:ext cx="4347567" cy="1306949"/>
          </a:xfrm>
          <a:prstGeom prst="roundRect">
            <a:avLst>
              <a:gd name="adj" fmla="val 2603"/>
            </a:avLst>
          </a:prstGeom>
          <a:solidFill>
            <a:srgbClr val="3C3C3A"/>
          </a:solidFill>
          <a:ln/>
        </p:spPr>
      </p:sp>
      <p:sp>
        <p:nvSpPr>
          <p:cNvPr id="9" name="Text 7"/>
          <p:cNvSpPr/>
          <p:nvPr/>
        </p:nvSpPr>
        <p:spPr>
          <a:xfrm>
            <a:off x="2808089" y="4669512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2</a:t>
            </a:r>
            <a:endParaRPr lang="en-US" sz="2500" dirty="0"/>
          </a:p>
        </p:txBody>
      </p:sp>
      <p:sp>
        <p:nvSpPr>
          <p:cNvPr id="10" name="Text 8"/>
          <p:cNvSpPr/>
          <p:nvPr/>
        </p:nvSpPr>
        <p:spPr>
          <a:xfrm>
            <a:off x="5368171" y="444222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Шаблоны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5368171" y="4932640"/>
            <a:ext cx="744176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Шаблоны для врачей для удобного ведения дневника пациентами.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5254704" y="5507117"/>
            <a:ext cx="8468558" cy="15240"/>
          </a:xfrm>
          <a:prstGeom prst="roundRect">
            <a:avLst>
              <a:gd name="adj" fmla="val 223256"/>
            </a:avLst>
          </a:prstGeom>
          <a:solidFill>
            <a:srgbClr val="555553"/>
          </a:solidFill>
          <a:ln/>
        </p:spPr>
      </p:sp>
      <p:sp>
        <p:nvSpPr>
          <p:cNvPr id="13" name="Shape 11"/>
          <p:cNvSpPr/>
          <p:nvPr/>
        </p:nvSpPr>
        <p:spPr>
          <a:xfrm>
            <a:off x="793790" y="5635704"/>
            <a:ext cx="6521410" cy="1669852"/>
          </a:xfrm>
          <a:prstGeom prst="roundRect">
            <a:avLst>
              <a:gd name="adj" fmla="val 2038"/>
            </a:avLst>
          </a:prstGeom>
          <a:solidFill>
            <a:srgbClr val="3C3C3A"/>
          </a:solidFill>
          <a:ln/>
        </p:spPr>
      </p:sp>
      <p:sp>
        <p:nvSpPr>
          <p:cNvPr id="14" name="Text 12"/>
          <p:cNvSpPr/>
          <p:nvPr/>
        </p:nvSpPr>
        <p:spPr>
          <a:xfrm>
            <a:off x="3895011" y="6271260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3</a:t>
            </a:r>
            <a:endParaRPr lang="en-US" sz="2500" dirty="0"/>
          </a:p>
        </p:txBody>
      </p:sp>
      <p:sp>
        <p:nvSpPr>
          <p:cNvPr id="15" name="Text 13"/>
          <p:cNvSpPr/>
          <p:nvPr/>
        </p:nvSpPr>
        <p:spPr>
          <a:xfrm>
            <a:off x="7542014" y="58625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Анализ</a:t>
            </a:r>
            <a:endParaRPr lang="en-US" sz="2200" dirty="0"/>
          </a:p>
        </p:txBody>
      </p:sp>
      <p:sp>
        <p:nvSpPr>
          <p:cNvPr id="16" name="Text 14"/>
          <p:cNvSpPr/>
          <p:nvPr/>
        </p:nvSpPr>
        <p:spPr>
          <a:xfrm>
            <a:off x="7542014" y="6352937"/>
            <a:ext cx="606778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Выявление триггеров, вызывающих ухудшение состояния.</a:t>
            </a:r>
            <a:endParaRPr lang="en-US" sz="1750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1A6EC99B-83BF-08FF-79E2-19D3C5053378}"/>
              </a:ext>
            </a:extLst>
          </p:cNvPr>
          <p:cNvSpPr/>
          <p:nvPr/>
        </p:nvSpPr>
        <p:spPr>
          <a:xfrm>
            <a:off x="12698858" y="7582328"/>
            <a:ext cx="1931542" cy="647272"/>
          </a:xfrm>
          <a:prstGeom prst="rect">
            <a:avLst/>
          </a:prstGeom>
          <a:solidFill>
            <a:srgbClr val="1D1D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1452682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Режим "Кризис": Экстренная помощь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210401"/>
            <a:ext cx="7556421" cy="1669852"/>
          </a:xfrm>
          <a:prstGeom prst="roundRect">
            <a:avLst>
              <a:gd name="adj" fmla="val 2038"/>
            </a:avLst>
          </a:prstGeom>
          <a:solidFill>
            <a:srgbClr val="3C3C3A"/>
          </a:solidFill>
          <a:ln/>
        </p:spPr>
      </p:sp>
      <p:sp>
        <p:nvSpPr>
          <p:cNvPr id="5" name="Text 2"/>
          <p:cNvSpPr/>
          <p:nvPr/>
        </p:nvSpPr>
        <p:spPr>
          <a:xfrm>
            <a:off x="1020604" y="34372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Кнопка "Кризис"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3927634"/>
            <a:ext cx="710279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Быстрый доступ к списку контактов доверия и телефонам психологической помощи.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93790" y="5107067"/>
            <a:ext cx="7556421" cy="1669852"/>
          </a:xfrm>
          <a:prstGeom prst="roundRect">
            <a:avLst>
              <a:gd name="adj" fmla="val 2038"/>
            </a:avLst>
          </a:prstGeom>
          <a:solidFill>
            <a:srgbClr val="3C3C3A"/>
          </a:solidFill>
          <a:ln/>
        </p:spPr>
      </p:sp>
      <p:sp>
        <p:nvSpPr>
          <p:cNvPr id="8" name="Text 5"/>
          <p:cNvSpPr/>
          <p:nvPr/>
        </p:nvSpPr>
        <p:spPr>
          <a:xfrm>
            <a:off x="1020604" y="533388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Инструкции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20604" y="5824299"/>
            <a:ext cx="710279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Короткие инструкции для справления с острыми состояниями, например, паническими атаками.</a:t>
            </a:r>
            <a:endParaRPr lang="en-US" sz="175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4D8C1AB-B8E6-408B-B25D-3DBFEC9A01F1}"/>
              </a:ext>
            </a:extLst>
          </p:cNvPr>
          <p:cNvSpPr/>
          <p:nvPr/>
        </p:nvSpPr>
        <p:spPr>
          <a:xfrm>
            <a:off x="12698858" y="7582328"/>
            <a:ext cx="1931542" cy="647272"/>
          </a:xfrm>
          <a:prstGeom prst="rect">
            <a:avLst/>
          </a:prstGeom>
          <a:solidFill>
            <a:srgbClr val="1D1D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482</Words>
  <Application>Microsoft Office PowerPoint</Application>
  <PresentationFormat>Произвольный</PresentationFormat>
  <Paragraphs>80</Paragraphs>
  <Slides>11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Times New Roman</vt:lpstr>
      <vt:lpstr>Arial</vt:lpstr>
      <vt:lpstr>Tomorrow Semi Bold</vt:lpstr>
      <vt:lpstr>Tomorrow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Арсен Адамов</cp:lastModifiedBy>
  <cp:revision>2</cp:revision>
  <dcterms:created xsi:type="dcterms:W3CDTF">2025-03-24T10:21:09Z</dcterms:created>
  <dcterms:modified xsi:type="dcterms:W3CDTF">2025-03-24T10:35:00Z</dcterms:modified>
</cp:coreProperties>
</file>