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64" r:id="rId5"/>
    <p:sldId id="259" r:id="rId6"/>
    <p:sldId id="265" r:id="rId7"/>
    <p:sldId id="260" r:id="rId8"/>
    <p:sldId id="261" r:id="rId9"/>
    <p:sldId id="268" r:id="rId10"/>
    <p:sldId id="269" r:id="rId11"/>
    <p:sldId id="263" r:id="rId12"/>
    <p:sldId id="266" r:id="rId13"/>
    <p:sldId id="267" r:id="rId14"/>
    <p:sldId id="262"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uhnitha/Garbage-Classificatio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17252" y="8626"/>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646331"/>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Garbage Classification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C3BD3-ADAA-C4F4-1F12-DA17654AD4B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A24B79C-FD1D-C3C7-F3B8-494FC27F685C}"/>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10" name="Picture 9">
            <a:extLst>
              <a:ext uri="{FF2B5EF4-FFF2-40B4-BE49-F238E27FC236}">
                <a16:creationId xmlns:a16="http://schemas.microsoft.com/office/drawing/2014/main" id="{1E2E45F2-CD0D-1155-144D-826F6204BE24}"/>
              </a:ext>
            </a:extLst>
          </p:cNvPr>
          <p:cNvPicPr>
            <a:picLocks noChangeAspect="1"/>
          </p:cNvPicPr>
          <p:nvPr/>
        </p:nvPicPr>
        <p:blipFill>
          <a:blip r:embed="rId2"/>
          <a:stretch>
            <a:fillRect/>
          </a:stretch>
        </p:blipFill>
        <p:spPr>
          <a:xfrm>
            <a:off x="370588" y="1687786"/>
            <a:ext cx="6981825" cy="3629025"/>
          </a:xfrm>
          <a:prstGeom prst="rect">
            <a:avLst/>
          </a:prstGeom>
        </p:spPr>
      </p:pic>
      <p:pic>
        <p:nvPicPr>
          <p:cNvPr id="4" name="Picture 3">
            <a:extLst>
              <a:ext uri="{FF2B5EF4-FFF2-40B4-BE49-F238E27FC236}">
                <a16:creationId xmlns:a16="http://schemas.microsoft.com/office/drawing/2014/main" id="{ED1BE938-F4EE-4BF7-96C8-F516A7F0F98D}"/>
              </a:ext>
            </a:extLst>
          </p:cNvPr>
          <p:cNvPicPr>
            <a:picLocks noChangeAspect="1"/>
          </p:cNvPicPr>
          <p:nvPr/>
        </p:nvPicPr>
        <p:blipFill>
          <a:blip r:embed="rId3"/>
          <a:stretch>
            <a:fillRect/>
          </a:stretch>
        </p:blipFill>
        <p:spPr>
          <a:xfrm>
            <a:off x="7668420" y="1598502"/>
            <a:ext cx="3568574" cy="3807591"/>
          </a:xfrm>
          <a:prstGeom prst="rect">
            <a:avLst/>
          </a:prstGeom>
        </p:spPr>
      </p:pic>
    </p:spTree>
    <p:extLst>
      <p:ext uri="{BB962C8B-B14F-4D97-AF65-F5344CB8AC3E}">
        <p14:creationId xmlns:p14="http://schemas.microsoft.com/office/powerpoint/2010/main" val="3067982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6" name="Picture 5">
            <a:extLst>
              <a:ext uri="{FF2B5EF4-FFF2-40B4-BE49-F238E27FC236}">
                <a16:creationId xmlns:a16="http://schemas.microsoft.com/office/drawing/2014/main" id="{BB749753-0840-2AE2-8E5D-F7131C6594AB}"/>
              </a:ext>
            </a:extLst>
          </p:cNvPr>
          <p:cNvPicPr>
            <a:picLocks noChangeAspect="1"/>
          </p:cNvPicPr>
          <p:nvPr/>
        </p:nvPicPr>
        <p:blipFill>
          <a:blip r:embed="rId2"/>
          <a:stretch>
            <a:fillRect/>
          </a:stretch>
        </p:blipFill>
        <p:spPr>
          <a:xfrm>
            <a:off x="1986576" y="1525095"/>
            <a:ext cx="6869851" cy="2565460"/>
          </a:xfrm>
          <a:prstGeom prst="rect">
            <a:avLst/>
          </a:prstGeom>
        </p:spPr>
      </p:pic>
      <p:pic>
        <p:nvPicPr>
          <p:cNvPr id="8" name="Picture 7">
            <a:extLst>
              <a:ext uri="{FF2B5EF4-FFF2-40B4-BE49-F238E27FC236}">
                <a16:creationId xmlns:a16="http://schemas.microsoft.com/office/drawing/2014/main" id="{06522058-6973-1DB9-DA0E-8379268F2EE8}"/>
              </a:ext>
            </a:extLst>
          </p:cNvPr>
          <p:cNvPicPr>
            <a:picLocks noChangeAspect="1"/>
          </p:cNvPicPr>
          <p:nvPr/>
        </p:nvPicPr>
        <p:blipFill>
          <a:blip r:embed="rId3"/>
          <a:stretch>
            <a:fillRect/>
          </a:stretch>
        </p:blipFill>
        <p:spPr>
          <a:xfrm>
            <a:off x="1986576" y="4090555"/>
            <a:ext cx="7751268" cy="2767445"/>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DA76A3-8ACD-DE34-0EBE-D60EC755DBC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9A2B229-B101-42BB-E58E-940B58DA54B2}"/>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5" name="Picture 4">
            <a:extLst>
              <a:ext uri="{FF2B5EF4-FFF2-40B4-BE49-F238E27FC236}">
                <a16:creationId xmlns:a16="http://schemas.microsoft.com/office/drawing/2014/main" id="{C89CF7B6-233C-97CD-D55E-883FFA344E42}"/>
              </a:ext>
            </a:extLst>
          </p:cNvPr>
          <p:cNvPicPr>
            <a:picLocks noChangeAspect="1"/>
          </p:cNvPicPr>
          <p:nvPr/>
        </p:nvPicPr>
        <p:blipFill>
          <a:blip r:embed="rId2"/>
          <a:srcRect b="22547"/>
          <a:stretch>
            <a:fillRect/>
          </a:stretch>
        </p:blipFill>
        <p:spPr>
          <a:xfrm>
            <a:off x="255104" y="1654557"/>
            <a:ext cx="8543839" cy="1852082"/>
          </a:xfrm>
          <a:prstGeom prst="rect">
            <a:avLst/>
          </a:prstGeom>
        </p:spPr>
      </p:pic>
      <p:pic>
        <p:nvPicPr>
          <p:cNvPr id="9" name="Picture 8">
            <a:extLst>
              <a:ext uri="{FF2B5EF4-FFF2-40B4-BE49-F238E27FC236}">
                <a16:creationId xmlns:a16="http://schemas.microsoft.com/office/drawing/2014/main" id="{269C6624-EF34-03E6-6377-96E6096828DA}"/>
              </a:ext>
            </a:extLst>
          </p:cNvPr>
          <p:cNvPicPr>
            <a:picLocks noChangeAspect="1"/>
          </p:cNvPicPr>
          <p:nvPr/>
        </p:nvPicPr>
        <p:blipFill>
          <a:blip r:embed="rId3"/>
          <a:stretch>
            <a:fillRect/>
          </a:stretch>
        </p:blipFill>
        <p:spPr>
          <a:xfrm>
            <a:off x="643292" y="3706674"/>
            <a:ext cx="7929477" cy="2905410"/>
          </a:xfrm>
          <a:prstGeom prst="rect">
            <a:avLst/>
          </a:prstGeom>
        </p:spPr>
      </p:pic>
    </p:spTree>
    <p:extLst>
      <p:ext uri="{BB962C8B-B14F-4D97-AF65-F5344CB8AC3E}">
        <p14:creationId xmlns:p14="http://schemas.microsoft.com/office/powerpoint/2010/main" val="3044595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76714-0526-7BB3-990D-AC18F3AC394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865AC22-86B8-C16A-4C2E-589069EF0EAA}"/>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5C1BD402-BE5B-51E5-1D6F-2153482DB272}"/>
              </a:ext>
            </a:extLst>
          </p:cNvPr>
          <p:cNvPicPr>
            <a:picLocks noChangeAspect="1"/>
          </p:cNvPicPr>
          <p:nvPr/>
        </p:nvPicPr>
        <p:blipFill>
          <a:blip r:embed="rId2"/>
          <a:srcRect r="1509" b="50000"/>
          <a:stretch>
            <a:fillRect/>
          </a:stretch>
        </p:blipFill>
        <p:spPr>
          <a:xfrm>
            <a:off x="184030" y="1454522"/>
            <a:ext cx="11409872" cy="2271713"/>
          </a:xfrm>
          <a:prstGeom prst="rect">
            <a:avLst/>
          </a:prstGeom>
        </p:spPr>
      </p:pic>
      <p:pic>
        <p:nvPicPr>
          <p:cNvPr id="7" name="Picture 6">
            <a:extLst>
              <a:ext uri="{FF2B5EF4-FFF2-40B4-BE49-F238E27FC236}">
                <a16:creationId xmlns:a16="http://schemas.microsoft.com/office/drawing/2014/main" id="{8E86F978-75C5-39B2-F21D-2152BD3778C1}"/>
              </a:ext>
            </a:extLst>
          </p:cNvPr>
          <p:cNvPicPr>
            <a:picLocks noChangeAspect="1"/>
          </p:cNvPicPr>
          <p:nvPr/>
        </p:nvPicPr>
        <p:blipFill>
          <a:blip r:embed="rId3"/>
          <a:srcRect b="23467"/>
          <a:stretch>
            <a:fillRect/>
          </a:stretch>
        </p:blipFill>
        <p:spPr>
          <a:xfrm>
            <a:off x="255104" y="4000394"/>
            <a:ext cx="11338037" cy="2176120"/>
          </a:xfrm>
          <a:prstGeom prst="rect">
            <a:avLst/>
          </a:prstGeom>
        </p:spPr>
      </p:pic>
    </p:spTree>
    <p:extLst>
      <p:ext uri="{BB962C8B-B14F-4D97-AF65-F5344CB8AC3E}">
        <p14:creationId xmlns:p14="http://schemas.microsoft.com/office/powerpoint/2010/main" val="2833811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170DE092-381F-F071-4008-D616AE28BAFE}"/>
              </a:ext>
            </a:extLst>
          </p:cNvPr>
          <p:cNvSpPr txBox="1"/>
          <p:nvPr/>
        </p:nvSpPr>
        <p:spPr>
          <a:xfrm>
            <a:off x="427005" y="1692418"/>
            <a:ext cx="11002993" cy="4114844"/>
          </a:xfrm>
          <a:prstGeom prst="rect">
            <a:avLst/>
          </a:prstGeom>
          <a:noFill/>
        </p:spPr>
        <p:txBody>
          <a:bodyPr wrap="square">
            <a:spAutoFit/>
          </a:bodyPr>
          <a:lstStyle/>
          <a:p>
            <a:r>
              <a:rPr lang="en-IN" dirty="0"/>
              <a:t>The project successfully demonstrates how deep learning and transfer learning can be applied to the real-world challenge of garbage classification. By leveraging the power of EfficientNetV2B2, the model achieved high accuracy in identifying various categories of waste, including plastic, paper, glass, metal, cardboard, and trash.</a:t>
            </a:r>
          </a:p>
          <a:p>
            <a:endParaRPr lang="en-IN" dirty="0"/>
          </a:p>
          <a:p>
            <a:r>
              <a:rPr lang="en-IN" dirty="0"/>
              <a:t>Real-time deployment was made possible through an intuitive </a:t>
            </a:r>
            <a:r>
              <a:rPr lang="en-IN" dirty="0" err="1"/>
              <a:t>Gradio</a:t>
            </a:r>
            <a:r>
              <a:rPr lang="en-IN" dirty="0"/>
              <a:t> interface, allowing users to interact with the model by uploading images for instant predictions. The use of advanced data augmentation and evaluation techniques ensured that the model generalized well to unseen data.</a:t>
            </a:r>
          </a:p>
          <a:p>
            <a:endParaRPr lang="en-IN" dirty="0"/>
          </a:p>
          <a:p>
            <a:r>
              <a:rPr lang="en-IN" dirty="0"/>
              <a:t>This solution highlights the potential of AI in promoting sustainable and automated waste management, offering practical value in smart cities, recycling systems, and environmental initiatives.</a:t>
            </a:r>
          </a:p>
          <a:p>
            <a:endParaRPr lang="en-IN" dirty="0"/>
          </a:p>
          <a:p>
            <a:endParaRPr lang="en-IN" dirty="0"/>
          </a:p>
          <a:p>
            <a:r>
              <a:rPr lang="en-IN" dirty="0">
                <a:solidFill>
                  <a:srgbClr val="0070C0"/>
                </a:solidFill>
                <a:hlinkClick r:id="rId2">
                  <a:extLst>
                    <a:ext uri="{A12FA001-AC4F-418D-AE19-62706E023703}">
                      <ahyp:hlinkClr xmlns:ahyp="http://schemas.microsoft.com/office/drawing/2018/hyperlinkcolor" val="tx"/>
                    </a:ext>
                  </a:extLst>
                </a:hlinkClick>
              </a:rPr>
              <a:t>Project Repository</a:t>
            </a:r>
            <a:endParaRPr lang="en-IN" dirty="0">
              <a:solidFill>
                <a:srgbClr val="0070C0"/>
              </a:solidFill>
            </a:endParaRPr>
          </a:p>
        </p:txBody>
      </p:sp>
      <p:sp>
        <p:nvSpPr>
          <p:cNvPr id="6" name="TextBox 5">
            <a:extLst>
              <a:ext uri="{FF2B5EF4-FFF2-40B4-BE49-F238E27FC236}">
                <a16:creationId xmlns:a16="http://schemas.microsoft.com/office/drawing/2014/main" id="{1AB384DA-1685-7786-4860-2C011FDC51BD}"/>
              </a:ext>
            </a:extLst>
          </p:cNvPr>
          <p:cNvSpPr txBox="1"/>
          <p:nvPr/>
        </p:nvSpPr>
        <p:spPr>
          <a:xfrm>
            <a:off x="9959198" y="5955169"/>
            <a:ext cx="1703716" cy="379656"/>
          </a:xfrm>
          <a:prstGeom prst="rect">
            <a:avLst/>
          </a:prstGeom>
          <a:noFill/>
        </p:spPr>
        <p:txBody>
          <a:bodyPr wrap="square">
            <a:spAutoFit/>
          </a:bodyPr>
          <a:lstStyle/>
          <a:p>
            <a:r>
              <a:rPr lang="en-IN" i="1" dirty="0">
                <a:solidFill>
                  <a:schemeClr val="bg1">
                    <a:lumMod val="75000"/>
                  </a:schemeClr>
                </a:solidFill>
              </a:rPr>
              <a:t>Thank you!</a:t>
            </a: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3A4FF03C-5ABF-B997-2928-BB85C93BC0BD}"/>
              </a:ext>
            </a:extLst>
          </p:cNvPr>
          <p:cNvSpPr txBox="1"/>
          <p:nvPr/>
        </p:nvSpPr>
        <p:spPr>
          <a:xfrm>
            <a:off x="191911" y="1858356"/>
            <a:ext cx="6107500" cy="3540200"/>
          </a:xfrm>
          <a:prstGeom prst="rect">
            <a:avLst/>
          </a:prstGeom>
          <a:noFill/>
        </p:spPr>
        <p:txBody>
          <a:bodyPr wrap="square">
            <a:spAutoFit/>
          </a:bodyPr>
          <a:lstStyle/>
          <a:p>
            <a:pPr marL="342900" indent="-342900">
              <a:buFont typeface="Wingdings" panose="05000000000000000000" pitchFamily="2" charset="2"/>
              <a:buChar char="Ø"/>
            </a:pPr>
            <a:r>
              <a:rPr lang="en-IN" dirty="0"/>
              <a:t>To understand the significance of waste segregation and how AI can help automate it.</a:t>
            </a:r>
          </a:p>
          <a:p>
            <a:pPr marL="342900" indent="-342900">
              <a:buFont typeface="Wingdings" panose="05000000000000000000" pitchFamily="2" charset="2"/>
              <a:buChar char="Ø"/>
            </a:pPr>
            <a:r>
              <a:rPr lang="en-IN" dirty="0"/>
              <a:t>To explore how deep learning, specifically transfer learning, can be used to classify garbage into categories like plastic, metal, paper, etc.</a:t>
            </a:r>
          </a:p>
          <a:p>
            <a:pPr marL="342900" indent="-342900">
              <a:buFont typeface="Wingdings" panose="05000000000000000000" pitchFamily="2" charset="2"/>
              <a:buChar char="Ø"/>
            </a:pPr>
            <a:r>
              <a:rPr lang="en-IN" dirty="0"/>
              <a:t>To learn how to prepare and augment an image dataset for a deep learning pipeline.</a:t>
            </a:r>
          </a:p>
          <a:p>
            <a:pPr marL="342900" indent="-342900">
              <a:buFont typeface="Wingdings" panose="05000000000000000000" pitchFamily="2" charset="2"/>
              <a:buChar char="Ø"/>
            </a:pPr>
            <a:r>
              <a:rPr lang="en-IN" dirty="0"/>
              <a:t>To implement a complete image classification model using a pre-trained </a:t>
            </a:r>
            <a:r>
              <a:rPr lang="en-US" dirty="0"/>
              <a:t>EfficientNetV2B2 </a:t>
            </a:r>
            <a:r>
              <a:rPr lang="en-IN" dirty="0"/>
              <a:t> architecture.</a:t>
            </a:r>
          </a:p>
          <a:p>
            <a:pPr marL="342900" indent="-342900">
              <a:buFont typeface="Wingdings" panose="05000000000000000000" pitchFamily="2" charset="2"/>
              <a:buChar char="Ø"/>
            </a:pPr>
            <a:r>
              <a:rPr lang="en-IN" dirty="0"/>
              <a:t>To evaluate the model performance and understand how such systems can aid in real-world recycling systems.</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D5563FB-6746-0796-28FE-D4901B60E796}"/>
              </a:ext>
            </a:extLst>
          </p:cNvPr>
          <p:cNvPicPr>
            <a:picLocks noChangeAspect="1"/>
          </p:cNvPicPr>
          <p:nvPr/>
        </p:nvPicPr>
        <p:blipFill>
          <a:blip r:embed="rId2"/>
          <a:stretch>
            <a:fillRect/>
          </a:stretch>
        </p:blipFill>
        <p:spPr>
          <a:xfrm>
            <a:off x="8662087" y="1366210"/>
            <a:ext cx="1224951" cy="1224951"/>
          </a:xfrm>
          <a:prstGeom prst="rect">
            <a:avLst/>
          </a:prstGeom>
        </p:spPr>
      </p:pic>
      <p:sp>
        <p:nvSpPr>
          <p:cNvPr id="3" name="TextBox 2">
            <a:extLst>
              <a:ext uri="{FF2B5EF4-FFF2-40B4-BE49-F238E27FC236}">
                <a16:creationId xmlns:a16="http://schemas.microsoft.com/office/drawing/2014/main" id="{2361D872-7EC7-439F-A588-B1D90CB7A92F}"/>
              </a:ext>
            </a:extLst>
          </p:cNvPr>
          <p:cNvSpPr txBox="1"/>
          <p:nvPr/>
        </p:nvSpPr>
        <p:spPr>
          <a:xfrm>
            <a:off x="135834" y="964147"/>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a:extLst>
              <a:ext uri="{FF2B5EF4-FFF2-40B4-BE49-F238E27FC236}">
                <a16:creationId xmlns:a16="http://schemas.microsoft.com/office/drawing/2014/main" id="{F65DE103-66A0-8754-BBD0-05129262FE0B}"/>
              </a:ext>
            </a:extLst>
          </p:cNvPr>
          <p:cNvSpPr txBox="1"/>
          <p:nvPr/>
        </p:nvSpPr>
        <p:spPr>
          <a:xfrm>
            <a:off x="135834" y="1519532"/>
            <a:ext cx="7828999" cy="5264133"/>
          </a:xfrm>
          <a:prstGeom prst="rect">
            <a:avLst/>
          </a:prstGeom>
          <a:noFill/>
        </p:spPr>
        <p:txBody>
          <a:bodyPr wrap="square">
            <a:spAutoFit/>
          </a:bodyPr>
          <a:lstStyle/>
          <a:p>
            <a:pPr marL="342900" indent="-342900">
              <a:buFont typeface="Arial" panose="020B0604020202020204" pitchFamily="34" charset="0"/>
              <a:buChar char="•"/>
            </a:pPr>
            <a:r>
              <a:rPr lang="en-IN" b="1" dirty="0"/>
              <a:t>Python</a:t>
            </a:r>
            <a:r>
              <a:rPr lang="en-IN" dirty="0"/>
              <a:t> – </a:t>
            </a:r>
            <a:r>
              <a:rPr lang="en-US" dirty="0"/>
              <a:t>Used as the core programming language for writing, executing, and organizing all parts of the project — from data preprocessing to training, evaluation, and deployment.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Google </a:t>
            </a:r>
            <a:r>
              <a:rPr lang="en-US" b="1" dirty="0" err="1"/>
              <a:t>Colab</a:t>
            </a:r>
            <a:r>
              <a:rPr lang="en-IN" dirty="0"/>
              <a:t> – </a:t>
            </a:r>
            <a:r>
              <a:rPr lang="en-US" dirty="0"/>
              <a:t>Provided the cloud-based development environment with free GPU access, which significantly reduced training time and supported seamless integration of code, outputs, and visualizations.</a:t>
            </a:r>
            <a:endParaRPr lang="en-IN" dirty="0"/>
          </a:p>
          <a:p>
            <a:endParaRPr lang="en-US" dirty="0"/>
          </a:p>
          <a:p>
            <a:pPr marL="342900" indent="-342900">
              <a:buFont typeface="Arial" panose="020B0604020202020204" pitchFamily="34" charset="0"/>
              <a:buChar char="•"/>
            </a:pPr>
            <a:r>
              <a:rPr lang="en-US" b="1" dirty="0"/>
              <a:t>TensorFlow &amp; </a:t>
            </a:r>
            <a:r>
              <a:rPr lang="en-US" b="1" dirty="0" err="1"/>
              <a:t>Keras</a:t>
            </a:r>
            <a:r>
              <a:rPr lang="en-US" b="1" dirty="0"/>
              <a:t> </a:t>
            </a:r>
            <a:r>
              <a:rPr lang="en-IN" dirty="0"/>
              <a:t>– </a:t>
            </a:r>
            <a:r>
              <a:rPr lang="en-US" dirty="0"/>
              <a:t>Used for building and training the deep learning model. TensorFlow handles backend computation and GPU acceleration, while </a:t>
            </a:r>
            <a:r>
              <a:rPr lang="en-US" dirty="0" err="1"/>
              <a:t>Keras</a:t>
            </a:r>
            <a:r>
              <a:rPr lang="en-US" dirty="0"/>
              <a:t> provides a high-level API to define, compile, and train the model efficiently.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EfficientNetV2B2A</a:t>
            </a:r>
            <a:r>
              <a:rPr lang="en-US" dirty="0"/>
              <a:t> – powerful pre-trained convolutional neural network used as the base model for transfer learning. It provides high accuracy with lower resource consumption and is ideal for image classification tasks like garbage categorization.</a:t>
            </a:r>
          </a:p>
          <a:p>
            <a:endParaRPr lang="en-US" dirty="0"/>
          </a:p>
        </p:txBody>
      </p:sp>
      <p:pic>
        <p:nvPicPr>
          <p:cNvPr id="12" name="Picture 11">
            <a:extLst>
              <a:ext uri="{FF2B5EF4-FFF2-40B4-BE49-F238E27FC236}">
                <a16:creationId xmlns:a16="http://schemas.microsoft.com/office/drawing/2014/main" id="{8A48EDAA-5C8C-2D84-591E-1E364A3BBC7B}"/>
              </a:ext>
            </a:extLst>
          </p:cNvPr>
          <p:cNvPicPr>
            <a:picLocks noChangeAspect="1"/>
          </p:cNvPicPr>
          <p:nvPr/>
        </p:nvPicPr>
        <p:blipFill>
          <a:blip r:embed="rId3"/>
          <a:stretch>
            <a:fillRect/>
          </a:stretch>
        </p:blipFill>
        <p:spPr>
          <a:xfrm>
            <a:off x="10065809" y="2888007"/>
            <a:ext cx="1760688" cy="1081987"/>
          </a:xfrm>
          <a:prstGeom prst="rect">
            <a:avLst/>
          </a:prstGeom>
        </p:spPr>
      </p:pic>
      <p:pic>
        <p:nvPicPr>
          <p:cNvPr id="14" name="Picture 13">
            <a:extLst>
              <a:ext uri="{FF2B5EF4-FFF2-40B4-BE49-F238E27FC236}">
                <a16:creationId xmlns:a16="http://schemas.microsoft.com/office/drawing/2014/main" id="{8A4D2F53-0E2C-5546-F17D-2322ABB0BD27}"/>
              </a:ext>
            </a:extLst>
          </p:cNvPr>
          <p:cNvPicPr>
            <a:picLocks noChangeAspect="1"/>
          </p:cNvPicPr>
          <p:nvPr/>
        </p:nvPicPr>
        <p:blipFill>
          <a:blip r:embed="rId4"/>
          <a:stretch>
            <a:fillRect/>
          </a:stretch>
        </p:blipFill>
        <p:spPr>
          <a:xfrm>
            <a:off x="8662087" y="4266839"/>
            <a:ext cx="1465594" cy="1465594"/>
          </a:xfrm>
          <a:prstGeom prst="rect">
            <a:avLst/>
          </a:prstGeom>
        </p:spPr>
      </p:pic>
      <p:sp>
        <p:nvSpPr>
          <p:cNvPr id="22" name="TextBox 21">
            <a:extLst>
              <a:ext uri="{FF2B5EF4-FFF2-40B4-BE49-F238E27FC236}">
                <a16:creationId xmlns:a16="http://schemas.microsoft.com/office/drawing/2014/main" id="{E85B8322-D3DA-99A9-88FA-BA61741327C5}"/>
              </a:ext>
            </a:extLst>
          </p:cNvPr>
          <p:cNvSpPr txBox="1"/>
          <p:nvPr/>
        </p:nvSpPr>
        <p:spPr>
          <a:xfrm>
            <a:off x="10127681" y="6245477"/>
            <a:ext cx="1586991" cy="388235"/>
          </a:xfrm>
          <a:prstGeom prst="rect">
            <a:avLst/>
          </a:prstGeom>
          <a:noFill/>
        </p:spPr>
        <p:txBody>
          <a:bodyPr wrap="square">
            <a:spAutoFit/>
          </a:bodyPr>
          <a:lstStyle/>
          <a:p>
            <a:r>
              <a:rPr lang="en-IN" i="1" dirty="0"/>
              <a:t>continued →</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3C641-490C-8AEE-5E50-976226EC90E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EECC2C2-B418-4284-B8C3-9A75E23245C5}"/>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a:extLst>
              <a:ext uri="{FF2B5EF4-FFF2-40B4-BE49-F238E27FC236}">
                <a16:creationId xmlns:a16="http://schemas.microsoft.com/office/drawing/2014/main" id="{28651CCB-7DBC-7A86-F491-B2BE13E4FC26}"/>
              </a:ext>
            </a:extLst>
          </p:cNvPr>
          <p:cNvSpPr txBox="1"/>
          <p:nvPr/>
        </p:nvSpPr>
        <p:spPr>
          <a:xfrm>
            <a:off x="135834" y="1619746"/>
            <a:ext cx="7757548" cy="4976812"/>
          </a:xfrm>
          <a:prstGeom prst="rect">
            <a:avLst/>
          </a:prstGeom>
          <a:noFill/>
        </p:spPr>
        <p:txBody>
          <a:bodyPr wrap="square">
            <a:spAutoFit/>
          </a:bodyPr>
          <a:lstStyle/>
          <a:p>
            <a:pPr marL="342900" indent="-342900">
              <a:buFont typeface="Arial" panose="020B0604020202020204" pitchFamily="34" charset="0"/>
              <a:buChar char="•"/>
            </a:pPr>
            <a:r>
              <a:rPr lang="en-US" b="1" dirty="0"/>
              <a:t>Scikit-learn</a:t>
            </a:r>
            <a:r>
              <a:rPr lang="en-IN" b="1" dirty="0"/>
              <a:t> </a:t>
            </a:r>
            <a:r>
              <a:rPr lang="en-IN" dirty="0"/>
              <a:t>– </a:t>
            </a:r>
            <a:r>
              <a:rPr lang="en-US" dirty="0"/>
              <a:t>Employed for performance evaluation, especially for generating classification reports and confusion matrices to understand how well the model is performing across each class.</a:t>
            </a:r>
          </a:p>
          <a:p>
            <a:endParaRPr lang="en-US" dirty="0"/>
          </a:p>
          <a:p>
            <a:pPr marL="342900" indent="-342900">
              <a:buFont typeface="Arial" panose="020B0604020202020204" pitchFamily="34" charset="0"/>
              <a:buChar char="•"/>
            </a:pPr>
            <a:r>
              <a:rPr lang="en-US" b="1" dirty="0" err="1"/>
              <a:t>ImageDataGenerator</a:t>
            </a:r>
            <a:r>
              <a:rPr lang="en-US" dirty="0"/>
              <a:t> – Used to preprocess and augment image data during training. It rescales pixel values and applies transformations like zooming and rotation to improve model generalization.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Matplotlib &amp; Seaborn</a:t>
            </a:r>
            <a:r>
              <a:rPr lang="en-IN" dirty="0"/>
              <a:t> – </a:t>
            </a:r>
            <a:r>
              <a:rPr lang="en-US" dirty="0"/>
              <a:t>These libraries were used to visualize training metrics such as accuracy and loss, and to plot confusion matrices for performance interpretation.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err="1"/>
              <a:t>Gradio</a:t>
            </a:r>
            <a:r>
              <a:rPr lang="en-IN" dirty="0"/>
              <a:t> – </a:t>
            </a:r>
            <a:r>
              <a:rPr lang="en-US" dirty="0"/>
              <a:t>Used to build an interactive user interface for the model. It allows real-time testing by uploading garbage images and getting predictions in a web-based demo format — no manual coding needed for frontend.</a:t>
            </a:r>
          </a:p>
        </p:txBody>
      </p:sp>
      <p:pic>
        <p:nvPicPr>
          <p:cNvPr id="16" name="Picture 15">
            <a:extLst>
              <a:ext uri="{FF2B5EF4-FFF2-40B4-BE49-F238E27FC236}">
                <a16:creationId xmlns:a16="http://schemas.microsoft.com/office/drawing/2014/main" id="{B8214649-2F78-B9B6-32DE-DD6A67C13FF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72273" y1="56364" x2="72273" y2="56818"/>
                        <a14:foregroundMark x1="65000" y1="54545" x2="69545" y2="54545"/>
                        <a14:foregroundMark x1="73636" y1="53636" x2="67273" y2="64091"/>
                        <a14:foregroundMark x1="73636" y1="58182" x2="74091" y2="57273"/>
                        <a14:foregroundMark x1="76818" y1="57273" x2="75455" y2="56818"/>
                      </a14:backgroundRemoval>
                    </a14:imgEffect>
                  </a14:imgLayer>
                </a14:imgProps>
              </a:ext>
            </a:extLst>
          </a:blip>
          <a:stretch>
            <a:fillRect/>
          </a:stretch>
        </p:blipFill>
        <p:spPr>
          <a:xfrm>
            <a:off x="7964739" y="1182176"/>
            <a:ext cx="1775244" cy="1775244"/>
          </a:xfrm>
          <a:prstGeom prst="rect">
            <a:avLst/>
          </a:prstGeom>
        </p:spPr>
      </p:pic>
      <p:pic>
        <p:nvPicPr>
          <p:cNvPr id="1028" name="Picture 4" descr="Matplotlib - Python Library - Studyopedia">
            <a:extLst>
              <a:ext uri="{FF2B5EF4-FFF2-40B4-BE49-F238E27FC236}">
                <a16:creationId xmlns:a16="http://schemas.microsoft.com/office/drawing/2014/main" id="{C88921E4-1978-92E1-E90F-0383D460B9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6069" y="2833687"/>
            <a:ext cx="214312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27B8E2A0-39C2-616D-BA31-251DC3BA2A03}"/>
              </a:ext>
            </a:extLst>
          </p:cNvPr>
          <p:cNvPicPr>
            <a:picLocks noChangeAspect="1"/>
          </p:cNvPicPr>
          <p:nvPr/>
        </p:nvPicPr>
        <p:blipFill>
          <a:blip r:embed="rId5"/>
          <a:stretch>
            <a:fillRect/>
          </a:stretch>
        </p:blipFill>
        <p:spPr>
          <a:xfrm>
            <a:off x="8259260" y="4029288"/>
            <a:ext cx="1480723" cy="1159285"/>
          </a:xfrm>
          <a:prstGeom prst="rect">
            <a:avLst/>
          </a:prstGeom>
        </p:spPr>
      </p:pic>
      <p:pic>
        <p:nvPicPr>
          <p:cNvPr id="5" name="Picture 4">
            <a:extLst>
              <a:ext uri="{FF2B5EF4-FFF2-40B4-BE49-F238E27FC236}">
                <a16:creationId xmlns:a16="http://schemas.microsoft.com/office/drawing/2014/main" id="{C436A10F-CEFE-9C53-0867-5D87F76670E8}"/>
              </a:ext>
            </a:extLst>
          </p:cNvPr>
          <p:cNvPicPr>
            <a:picLocks noChangeAspect="1"/>
          </p:cNvPicPr>
          <p:nvPr/>
        </p:nvPicPr>
        <p:blipFill>
          <a:blip r:embed="rId6"/>
          <a:stretch>
            <a:fillRect/>
          </a:stretch>
        </p:blipFill>
        <p:spPr>
          <a:xfrm>
            <a:off x="9686069" y="4855567"/>
            <a:ext cx="1740991" cy="1740991"/>
          </a:xfrm>
          <a:prstGeom prst="rect">
            <a:avLst/>
          </a:prstGeom>
        </p:spPr>
      </p:pic>
    </p:spTree>
    <p:extLst>
      <p:ext uri="{BB962C8B-B14F-4D97-AF65-F5344CB8AC3E}">
        <p14:creationId xmlns:p14="http://schemas.microsoft.com/office/powerpoint/2010/main" val="4280182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3951D371-8798-8B16-403C-8F146E667A8C}"/>
              </a:ext>
            </a:extLst>
          </p:cNvPr>
          <p:cNvSpPr txBox="1"/>
          <p:nvPr/>
        </p:nvSpPr>
        <p:spPr>
          <a:xfrm>
            <a:off x="503239" y="1484708"/>
            <a:ext cx="11306324" cy="5264133"/>
          </a:xfrm>
          <a:prstGeom prst="rect">
            <a:avLst/>
          </a:prstGeom>
          <a:noFill/>
        </p:spPr>
        <p:txBody>
          <a:bodyPr wrap="square">
            <a:spAutoFit/>
          </a:bodyPr>
          <a:lstStyle/>
          <a:p>
            <a:pPr marL="457200" indent="-457200">
              <a:buFont typeface="+mj-lt"/>
              <a:buAutoNum type="arabicPeriod"/>
            </a:pPr>
            <a:r>
              <a:rPr lang="en-US" b="1" dirty="0"/>
              <a:t>Dataset Preparation</a:t>
            </a:r>
            <a:r>
              <a:rPr lang="en-IN" dirty="0"/>
              <a:t> – </a:t>
            </a:r>
            <a:r>
              <a:rPr lang="en-US" dirty="0"/>
              <a:t>The dataset was organized into training and validation directories, each containing subfolders for garbage categories such as cardboard, glass, metal, paper, plastic, and trash. Images were automatically labeled based on these folder names.</a:t>
            </a:r>
          </a:p>
          <a:p>
            <a:pPr marL="457200" indent="-457200">
              <a:buFont typeface="+mj-lt"/>
              <a:buAutoNum type="arabicPeriod"/>
            </a:pPr>
            <a:endParaRPr lang="en-US" dirty="0"/>
          </a:p>
          <a:p>
            <a:pPr marL="457200" indent="-457200">
              <a:buFont typeface="+mj-lt"/>
              <a:buAutoNum type="arabicPeriod"/>
            </a:pPr>
            <a:r>
              <a:rPr lang="en-US" b="1" dirty="0"/>
              <a:t>Data Augmentation</a:t>
            </a:r>
            <a:r>
              <a:rPr lang="en-IN" dirty="0"/>
              <a:t> – “</a:t>
            </a:r>
            <a:r>
              <a:rPr lang="en-US" dirty="0" err="1"/>
              <a:t>ImageDataGenerator</a:t>
            </a:r>
            <a:r>
              <a:rPr lang="en-US" dirty="0"/>
              <a:t>” was used to rescale pixel values and apply transformations like rotation, zoom, and flipping. This enhanced model robustness by creating diverse image variations from limited data.</a:t>
            </a:r>
          </a:p>
          <a:p>
            <a:pPr marL="457200" indent="-457200">
              <a:buFont typeface="+mj-lt"/>
              <a:buAutoNum type="arabicPeriod"/>
            </a:pPr>
            <a:endParaRPr lang="en-US" b="1" dirty="0"/>
          </a:p>
          <a:p>
            <a:pPr marL="457200" indent="-457200">
              <a:buFont typeface="+mj-lt"/>
              <a:buAutoNum type="arabicPeriod"/>
            </a:pPr>
            <a:r>
              <a:rPr lang="en-US" b="1" dirty="0"/>
              <a:t>Model Initialization with EfficientNetV2B2</a:t>
            </a:r>
            <a:r>
              <a:rPr lang="en-IN" dirty="0"/>
              <a:t> – </a:t>
            </a:r>
            <a:r>
              <a:rPr lang="en-US" dirty="0"/>
              <a:t>The</a:t>
            </a:r>
            <a:r>
              <a:rPr lang="en-US" b="1" dirty="0"/>
              <a:t> “</a:t>
            </a:r>
            <a:r>
              <a:rPr lang="en-US" dirty="0"/>
              <a:t>EfficientNetV2B2” model was loaded with </a:t>
            </a:r>
            <a:r>
              <a:rPr lang="en-US" dirty="0" err="1"/>
              <a:t>include_top</a:t>
            </a:r>
            <a:r>
              <a:rPr lang="en-US" dirty="0"/>
              <a:t>=False to use it as a feature extractor. This pre-trained network (on ImageNet21K) provided high-quality feature maps while reducing training time.</a:t>
            </a:r>
          </a:p>
          <a:p>
            <a:pPr marL="457200" indent="-457200">
              <a:buFont typeface="+mj-lt"/>
              <a:buAutoNum type="arabicPeriod"/>
            </a:pPr>
            <a:endParaRPr lang="en-US" dirty="0"/>
          </a:p>
          <a:p>
            <a:pPr marL="457200" indent="-457200">
              <a:buFont typeface="+mj-lt"/>
              <a:buAutoNum type="arabicPeriod"/>
            </a:pPr>
            <a:r>
              <a:rPr lang="en-US" b="1" dirty="0"/>
              <a:t>Custom Classification Head </a:t>
            </a:r>
            <a:r>
              <a:rPr lang="en-IN" dirty="0"/>
              <a:t>– </a:t>
            </a:r>
            <a:r>
              <a:rPr lang="en-US" dirty="0"/>
              <a:t>Custom</a:t>
            </a:r>
            <a:r>
              <a:rPr lang="en-US" b="1" dirty="0"/>
              <a:t> </a:t>
            </a:r>
            <a:r>
              <a:rPr lang="en-US" dirty="0"/>
              <a:t>layers were added on top of </a:t>
            </a:r>
            <a:r>
              <a:rPr lang="en-US" dirty="0" err="1"/>
              <a:t>EfficientNet</a:t>
            </a:r>
            <a:r>
              <a:rPr lang="en-US" dirty="0"/>
              <a:t>:</a:t>
            </a:r>
          </a:p>
          <a:p>
            <a:pPr marL="342900" indent="-342900">
              <a:buFont typeface="Arial" panose="020B0604020202020204" pitchFamily="34" charset="0"/>
              <a:buChar char="•"/>
            </a:pPr>
            <a:r>
              <a:rPr lang="en-US" dirty="0"/>
              <a:t>“GlobalAveragePooling2D”</a:t>
            </a:r>
            <a:r>
              <a:rPr lang="en-IN" dirty="0"/>
              <a:t> </a:t>
            </a:r>
            <a:r>
              <a:rPr lang="en-US" dirty="0"/>
              <a:t> to flatten the feature maps</a:t>
            </a:r>
          </a:p>
          <a:p>
            <a:pPr marL="342900" indent="-342900">
              <a:buFont typeface="Arial" panose="020B0604020202020204" pitchFamily="34" charset="0"/>
              <a:buChar char="•"/>
            </a:pPr>
            <a:r>
              <a:rPr lang="en-US" dirty="0"/>
              <a:t>A fully connected “Dense” layer with ReLU activation</a:t>
            </a:r>
          </a:p>
          <a:p>
            <a:pPr marL="342900" indent="-342900">
              <a:buFont typeface="Arial" panose="020B0604020202020204" pitchFamily="34" charset="0"/>
              <a:buChar char="•"/>
            </a:pPr>
            <a:r>
              <a:rPr lang="en-US" dirty="0"/>
              <a:t>A “Dropout” layer to prevent overfitting</a:t>
            </a:r>
          </a:p>
          <a:p>
            <a:pPr marL="342900" indent="-342900">
              <a:buFont typeface="Arial" panose="020B0604020202020204" pitchFamily="34" charset="0"/>
              <a:buChar char="•"/>
            </a:pPr>
            <a:r>
              <a:rPr lang="en-US" dirty="0"/>
              <a:t>Final “Dense” layer with </a:t>
            </a:r>
            <a:r>
              <a:rPr lang="en-US" dirty="0" err="1"/>
              <a:t>softmax</a:t>
            </a:r>
            <a:r>
              <a:rPr lang="en-US" dirty="0"/>
              <a:t> for multiclass classification</a:t>
            </a:r>
          </a:p>
          <a:p>
            <a:r>
              <a:rPr lang="en-US" dirty="0"/>
              <a:t>										</a:t>
            </a:r>
            <a:r>
              <a:rPr lang="en-US" i="1" dirty="0"/>
              <a:t> continued →</a:t>
            </a:r>
            <a:endParaRPr lang="en-IN" i="1" dirty="0"/>
          </a:p>
        </p:txBody>
      </p:sp>
    </p:spTree>
    <p:extLst>
      <p:ext uri="{BB962C8B-B14F-4D97-AF65-F5344CB8AC3E}">
        <p14:creationId xmlns:p14="http://schemas.microsoft.com/office/powerpoint/2010/main" val="270679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519EE-54A5-D8EC-95DD-7D0C7819771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403E5D2-7D98-D4D3-D987-739CAFFAB12C}"/>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5" name="TextBox 4">
            <a:extLst>
              <a:ext uri="{FF2B5EF4-FFF2-40B4-BE49-F238E27FC236}">
                <a16:creationId xmlns:a16="http://schemas.microsoft.com/office/drawing/2014/main" id="{5293D762-B3A9-C4CB-8ACE-2B863E8CE6D7}"/>
              </a:ext>
            </a:extLst>
          </p:cNvPr>
          <p:cNvSpPr txBox="1"/>
          <p:nvPr/>
        </p:nvSpPr>
        <p:spPr>
          <a:xfrm>
            <a:off x="268356" y="2139385"/>
            <a:ext cx="11253158" cy="3827523"/>
          </a:xfrm>
          <a:prstGeom prst="rect">
            <a:avLst/>
          </a:prstGeom>
          <a:noFill/>
        </p:spPr>
        <p:txBody>
          <a:bodyPr wrap="square">
            <a:spAutoFit/>
          </a:bodyPr>
          <a:lstStyle/>
          <a:p>
            <a:pPr marL="457200" indent="-457200">
              <a:buFont typeface="+mj-lt"/>
              <a:buAutoNum type="arabicPeriod" startAt="5"/>
            </a:pPr>
            <a:r>
              <a:rPr lang="en-US" b="1" dirty="0"/>
              <a:t>Model Compilation</a:t>
            </a:r>
            <a:r>
              <a:rPr lang="en-IN" dirty="0"/>
              <a:t> – </a:t>
            </a:r>
            <a:r>
              <a:rPr lang="en-US" dirty="0"/>
              <a:t>The model was compiled using the “Adam optimizer” and “categorical </a:t>
            </a:r>
            <a:r>
              <a:rPr lang="en-US" dirty="0" err="1"/>
              <a:t>crossentropy</a:t>
            </a:r>
            <a:r>
              <a:rPr lang="en-US" dirty="0"/>
              <a:t>” loss function, with accuracy as the primary metric.</a:t>
            </a:r>
          </a:p>
          <a:p>
            <a:pPr marL="457200" indent="-457200">
              <a:buFont typeface="+mj-lt"/>
              <a:buAutoNum type="arabicPeriod" startAt="5"/>
            </a:pPr>
            <a:endParaRPr lang="en-US" dirty="0"/>
          </a:p>
          <a:p>
            <a:pPr marL="457200" indent="-457200">
              <a:buFont typeface="+mj-lt"/>
              <a:buAutoNum type="arabicPeriod" startAt="5"/>
            </a:pPr>
            <a:r>
              <a:rPr lang="en-US" b="1" dirty="0"/>
              <a:t>Model Training</a:t>
            </a:r>
            <a:r>
              <a:rPr lang="en-IN" dirty="0"/>
              <a:t> – </a:t>
            </a:r>
            <a:r>
              <a:rPr lang="en-US" dirty="0"/>
              <a:t>The model was trained using .fit() over multiple epochs. Both training and validation accuracy/loss were recorded to monitor performance and overfitting.</a:t>
            </a:r>
          </a:p>
          <a:p>
            <a:pPr marL="457200" indent="-457200">
              <a:buFont typeface="+mj-lt"/>
              <a:buAutoNum type="arabicPeriod" startAt="5"/>
            </a:pPr>
            <a:endParaRPr lang="en-US" dirty="0"/>
          </a:p>
          <a:p>
            <a:pPr marL="457200" indent="-457200">
              <a:buFont typeface="+mj-lt"/>
              <a:buAutoNum type="arabicPeriod" startAt="5"/>
            </a:pPr>
            <a:r>
              <a:rPr lang="en-US" b="1" dirty="0"/>
              <a:t>Evaluation &amp; Visualization</a:t>
            </a:r>
            <a:r>
              <a:rPr lang="en-IN" dirty="0"/>
              <a:t> – </a:t>
            </a:r>
            <a:r>
              <a:rPr lang="en-US" dirty="0"/>
              <a:t>Model performance was evaluated using training curves, confusion matrix, and classification report. These were visualized with “Matplotlib”, “Seaborn”, and             “Scikit-learn”.</a:t>
            </a:r>
          </a:p>
          <a:p>
            <a:pPr marL="457200" indent="-457200">
              <a:buFont typeface="+mj-lt"/>
              <a:buAutoNum type="arabicPeriod" startAt="5"/>
            </a:pPr>
            <a:endParaRPr lang="en-US" dirty="0"/>
          </a:p>
          <a:p>
            <a:pPr marL="457200" indent="-457200">
              <a:buFont typeface="+mj-lt"/>
              <a:buAutoNum type="arabicPeriod" startAt="5"/>
            </a:pPr>
            <a:r>
              <a:rPr lang="en-US" b="1" dirty="0"/>
              <a:t>Real-Time Prediction with </a:t>
            </a:r>
            <a:r>
              <a:rPr lang="en-US" b="1" dirty="0" err="1"/>
              <a:t>Gradio</a:t>
            </a:r>
            <a:r>
              <a:rPr lang="en-IN" dirty="0"/>
              <a:t> – </a:t>
            </a:r>
            <a:r>
              <a:rPr lang="en-US" dirty="0"/>
              <a:t>A simple and clean </a:t>
            </a:r>
            <a:r>
              <a:rPr lang="en-US" dirty="0" err="1"/>
              <a:t>Gradio</a:t>
            </a:r>
            <a:r>
              <a:rPr lang="en-US" dirty="0"/>
              <a:t> interface was built for testing. Users can upload images, and the model returns the predicted garbage category instantly via a web-based UI.</a:t>
            </a:r>
            <a:endParaRPr lang="en-IN" dirty="0"/>
          </a:p>
        </p:txBody>
      </p:sp>
    </p:spTree>
    <p:extLst>
      <p:ext uri="{BB962C8B-B14F-4D97-AF65-F5344CB8AC3E}">
        <p14:creationId xmlns:p14="http://schemas.microsoft.com/office/powerpoint/2010/main" val="3550663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30996657-8B88-65F2-4123-C08DF1F2E55F}"/>
              </a:ext>
            </a:extLst>
          </p:cNvPr>
          <p:cNvSpPr txBox="1"/>
          <p:nvPr/>
        </p:nvSpPr>
        <p:spPr>
          <a:xfrm>
            <a:off x="1058205" y="1679066"/>
            <a:ext cx="9471740" cy="2390911"/>
          </a:xfrm>
          <a:prstGeom prst="rect">
            <a:avLst/>
          </a:prstGeom>
          <a:noFill/>
        </p:spPr>
        <p:txBody>
          <a:bodyPr wrap="square">
            <a:spAutoFit/>
          </a:bodyPr>
          <a:lstStyle/>
          <a:p>
            <a:r>
              <a:rPr lang="en-US" dirty="0"/>
              <a:t>With the increasing volume of waste generated daily, proper garbage segregation has become a critical challenge in modern waste management systems. Manual sorting methods are labor-intensive, inconsistent, and pose health hazards to workers. This often results in improper disposal, contamination of recyclables, and increased landfill usage. Additionally, the lack of scalable solutions for real-time classification hinders the efficiency of recycling initiatives. To address this, there is a strong need for an intelligent, automated system that can accurately classify waste materials based on images, reducing human effort and promoting effective recycling at the source.</a:t>
            </a:r>
            <a:endParaRPr lang="en-IN" dirty="0"/>
          </a:p>
        </p:txBody>
      </p:sp>
      <p:pic>
        <p:nvPicPr>
          <p:cNvPr id="2054" name="Picture 6" descr="2+ Thousand Garbage Classification Recycling Royalty-Free Images, Stock  Photos &amp; Pictures | Shutterstock">
            <a:extLst>
              <a:ext uri="{FF2B5EF4-FFF2-40B4-BE49-F238E27FC236}">
                <a16:creationId xmlns:a16="http://schemas.microsoft.com/office/drawing/2014/main" id="{703FA58C-137A-363C-9B00-7A069A8C5E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13" r="3118" b="13252"/>
          <a:stretch>
            <a:fillRect/>
          </a:stretch>
        </p:blipFill>
        <p:spPr bwMode="auto">
          <a:xfrm>
            <a:off x="2894222" y="4069977"/>
            <a:ext cx="5602796" cy="2586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5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D0C39DDD-8336-F70D-6B76-127EB6E28B10}"/>
              </a:ext>
            </a:extLst>
          </p:cNvPr>
          <p:cNvSpPr txBox="1"/>
          <p:nvPr/>
        </p:nvSpPr>
        <p:spPr>
          <a:xfrm>
            <a:off x="255104" y="1577261"/>
            <a:ext cx="5073201" cy="4689489"/>
          </a:xfrm>
          <a:prstGeom prst="rect">
            <a:avLst/>
          </a:prstGeom>
          <a:noFill/>
        </p:spPr>
        <p:txBody>
          <a:bodyPr wrap="square">
            <a:spAutoFit/>
          </a:bodyPr>
          <a:lstStyle/>
          <a:p>
            <a:pPr marL="342900" indent="-342900">
              <a:buFont typeface="Arial" panose="020B0604020202020204" pitchFamily="34" charset="0"/>
              <a:buChar char="•"/>
            </a:pPr>
            <a:r>
              <a:rPr lang="en-IN" dirty="0"/>
              <a:t>Developed a deep learning model using EfficientNetV2B2 for garbage image classification.</a:t>
            </a:r>
          </a:p>
          <a:p>
            <a:pPr marL="342900" indent="-342900">
              <a:buFont typeface="Arial" panose="020B0604020202020204" pitchFamily="34" charset="0"/>
              <a:buChar char="•"/>
            </a:pPr>
            <a:r>
              <a:rPr lang="en-IN" dirty="0"/>
              <a:t>Used transfer learning to reduce training time and improve accuracy on a limited dataset.</a:t>
            </a:r>
          </a:p>
          <a:p>
            <a:pPr marL="342900" indent="-342900">
              <a:buFont typeface="Arial" panose="020B0604020202020204" pitchFamily="34" charset="0"/>
              <a:buChar char="•"/>
            </a:pPr>
            <a:r>
              <a:rPr lang="en-IN" dirty="0"/>
              <a:t>Trained the model to recognize multiple waste categories such as plastic, paper, metal, and glass.</a:t>
            </a:r>
          </a:p>
          <a:p>
            <a:pPr marL="342900" indent="-342900">
              <a:buFont typeface="Arial" panose="020B0604020202020204" pitchFamily="34" charset="0"/>
              <a:buChar char="•"/>
            </a:pPr>
            <a:r>
              <a:rPr lang="en-IN" dirty="0"/>
              <a:t>Used </a:t>
            </a:r>
            <a:r>
              <a:rPr lang="en-IN" dirty="0" err="1"/>
              <a:t>ImageDataGenerator</a:t>
            </a:r>
            <a:r>
              <a:rPr lang="en-IN" dirty="0"/>
              <a:t> for real-time augmentation to improve generalization.</a:t>
            </a:r>
          </a:p>
          <a:p>
            <a:pPr marL="342900" indent="-342900">
              <a:buFont typeface="Arial" panose="020B0604020202020204" pitchFamily="34" charset="0"/>
              <a:buChar char="•"/>
            </a:pPr>
            <a:r>
              <a:rPr lang="en-IN" dirty="0"/>
              <a:t>Integrated a </a:t>
            </a:r>
            <a:r>
              <a:rPr lang="en-IN" dirty="0" err="1"/>
              <a:t>Gradio</a:t>
            </a:r>
            <a:r>
              <a:rPr lang="en-IN" dirty="0"/>
              <a:t> interface to enable real-time image-based predictions in a user-friendly format.</a:t>
            </a:r>
          </a:p>
          <a:p>
            <a:pPr marL="342900" indent="-342900">
              <a:buFont typeface="Arial" panose="020B0604020202020204" pitchFamily="34" charset="0"/>
              <a:buChar char="•"/>
            </a:pPr>
            <a:r>
              <a:rPr lang="en-IN" dirty="0"/>
              <a:t>The system can be deployed in smart bins or recycling stations to automate sorting.</a:t>
            </a:r>
          </a:p>
        </p:txBody>
      </p:sp>
      <p:pic>
        <p:nvPicPr>
          <p:cNvPr id="4100" name="Picture 4" descr="Artificial Intelligence‐Based Waste Management: A Review of Classification,  Techniques, Issues, and Challenges - Yevle - 2025 - WIREs Data Mining and  Knowledge Discovery - Wiley Online Library">
            <a:extLst>
              <a:ext uri="{FF2B5EF4-FFF2-40B4-BE49-F238E27FC236}">
                <a16:creationId xmlns:a16="http://schemas.microsoft.com/office/drawing/2014/main" id="{3FC5918C-4D99-E644-EF39-E7B64F44D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0944" y="1710632"/>
            <a:ext cx="5848880" cy="4422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96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5CD00-0161-0576-4289-7C8B307AC72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815733D-BC17-2EB1-F53D-2B72C4E72C31}"/>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5" name="Picture 4">
            <a:extLst>
              <a:ext uri="{FF2B5EF4-FFF2-40B4-BE49-F238E27FC236}">
                <a16:creationId xmlns:a16="http://schemas.microsoft.com/office/drawing/2014/main" id="{1501833C-5E58-1CB1-154A-35659DEE1A28}"/>
              </a:ext>
            </a:extLst>
          </p:cNvPr>
          <p:cNvPicPr>
            <a:picLocks noChangeAspect="1"/>
          </p:cNvPicPr>
          <p:nvPr/>
        </p:nvPicPr>
        <p:blipFill>
          <a:blip r:embed="rId2"/>
          <a:stretch>
            <a:fillRect/>
          </a:stretch>
        </p:blipFill>
        <p:spPr>
          <a:xfrm>
            <a:off x="333437" y="1633960"/>
            <a:ext cx="6024293" cy="4974053"/>
          </a:xfrm>
          <a:prstGeom prst="rect">
            <a:avLst/>
          </a:prstGeom>
        </p:spPr>
      </p:pic>
      <p:pic>
        <p:nvPicPr>
          <p:cNvPr id="8" name="Picture 7">
            <a:extLst>
              <a:ext uri="{FF2B5EF4-FFF2-40B4-BE49-F238E27FC236}">
                <a16:creationId xmlns:a16="http://schemas.microsoft.com/office/drawing/2014/main" id="{72E1C545-794E-F10E-B4C7-043F5C2A3DE3}"/>
              </a:ext>
            </a:extLst>
          </p:cNvPr>
          <p:cNvPicPr>
            <a:picLocks noChangeAspect="1"/>
          </p:cNvPicPr>
          <p:nvPr/>
        </p:nvPicPr>
        <p:blipFill>
          <a:blip r:embed="rId3"/>
          <a:stretch>
            <a:fillRect/>
          </a:stretch>
        </p:blipFill>
        <p:spPr>
          <a:xfrm>
            <a:off x="6593841" y="1633960"/>
            <a:ext cx="5264722" cy="4731500"/>
          </a:xfrm>
          <a:prstGeom prst="rect">
            <a:avLst/>
          </a:prstGeom>
        </p:spPr>
      </p:pic>
    </p:spTree>
    <p:extLst>
      <p:ext uri="{BB962C8B-B14F-4D97-AF65-F5344CB8AC3E}">
        <p14:creationId xmlns:p14="http://schemas.microsoft.com/office/powerpoint/2010/main" val="2388774697"/>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168</TotalTime>
  <Words>1030</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Tribhuvan Mahath Aienampudi</cp:lastModifiedBy>
  <cp:revision>5</cp:revision>
  <dcterms:created xsi:type="dcterms:W3CDTF">2024-12-31T09:40:01Z</dcterms:created>
  <dcterms:modified xsi:type="dcterms:W3CDTF">2025-07-04T16:08:47Z</dcterms:modified>
</cp:coreProperties>
</file>