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320" r:id="rId2"/>
    <p:sldId id="3322" r:id="rId3"/>
    <p:sldId id="3321" r:id="rId4"/>
    <p:sldId id="3324" r:id="rId5"/>
    <p:sldId id="3323" r:id="rId6"/>
    <p:sldId id="3328" r:id="rId7"/>
    <p:sldId id="3331" r:id="rId8"/>
    <p:sldId id="3332" r:id="rId9"/>
    <p:sldId id="3329" r:id="rId10"/>
    <p:sldId id="3334" r:id="rId11"/>
    <p:sldId id="3379" r:id="rId12"/>
    <p:sldId id="3335" r:id="rId13"/>
    <p:sldId id="3336" r:id="rId14"/>
    <p:sldId id="3338" r:id="rId15"/>
    <p:sldId id="3337" r:id="rId16"/>
    <p:sldId id="3352" r:id="rId17"/>
    <p:sldId id="3351" r:id="rId18"/>
    <p:sldId id="3353" r:id="rId19"/>
    <p:sldId id="3354" r:id="rId20"/>
    <p:sldId id="3355" r:id="rId21"/>
    <p:sldId id="3356" r:id="rId22"/>
    <p:sldId id="3370" r:id="rId23"/>
    <p:sldId id="3371" r:id="rId24"/>
    <p:sldId id="3357" r:id="rId25"/>
    <p:sldId id="3358" r:id="rId26"/>
    <p:sldId id="3359" r:id="rId27"/>
    <p:sldId id="3360" r:id="rId28"/>
    <p:sldId id="3361" r:id="rId29"/>
    <p:sldId id="3362" r:id="rId30"/>
    <p:sldId id="3363" r:id="rId31"/>
    <p:sldId id="3364" r:id="rId32"/>
    <p:sldId id="3366" r:id="rId33"/>
    <p:sldId id="3369" r:id="rId34"/>
    <p:sldId id="3372" r:id="rId35"/>
    <p:sldId id="3368" r:id="rId36"/>
    <p:sldId id="3373" r:id="rId3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FF33CC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FF33CC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FF33CC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FF33CC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FF33CC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FF33CC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FF33CC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FF33CC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600" b="1" i="0" u="none" kern="1200" baseline="0">
        <a:solidFill>
          <a:srgbClr val="FF33CC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8" userDrawn="1">
          <p15:clr>
            <a:srgbClr val="A4A3A4"/>
          </p15:clr>
        </p15:guide>
        <p15:guide id="2" pos="27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CCCC"/>
    <a:srgbClr val="FF9966"/>
    <a:srgbClr val="FF0066"/>
    <a:srgbClr val="FF3399"/>
    <a:srgbClr val="FFCC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3"/>
    <p:restoredTop sz="91595"/>
  </p:normalViewPr>
  <p:slideViewPr>
    <p:cSldViewPr snapToGrid="0" showGuides="1">
      <p:cViewPr varScale="1">
        <p:scale>
          <a:sx n="76" d="100"/>
          <a:sy n="76" d="100"/>
        </p:scale>
        <p:origin x="163" y="48"/>
      </p:cViewPr>
      <p:guideLst>
        <p:guide orient="horz" pos="1918"/>
        <p:guide pos="27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b="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b="0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b="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b="0" strike="noStrike" noProof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solidFill>
                  <a:srgbClr val="FF66CC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66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Myriad Pro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Myriad Pro" pitchFamily="34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Myriad Pro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Myriad Pro" pitchFamily="34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VV_L\New VI design\03_Basic Design Phase\ppt正文页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75" y="-1071562"/>
            <a:ext cx="10110788" cy="7573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81763" y="188913"/>
            <a:ext cx="1979612" cy="56165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88913"/>
            <a:ext cx="5789613" cy="56165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Myriad Pro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Myriad Pro" pitchFamily="34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buNone/>
              <a:defRPr sz="20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buNone/>
              <a:defRPr sz="2000"/>
            </a:lvl3pPr>
            <a:lvl4pPr>
              <a:defRPr sz="20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		</a:t>
            </a:r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Myriad Pro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Myriad Pro" pitchFamily="34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Myriad Pro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Myriad Pro" pitchFamily="34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773238"/>
            <a:ext cx="3884613" cy="4032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763" y="1773238"/>
            <a:ext cx="3884612" cy="4032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Myriad Pro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Myriad Pro" pitchFamily="34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Myriad Pro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Myriad Pro" pitchFamily="34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187" y="188913"/>
            <a:ext cx="5688013" cy="43180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Myriad Pro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Myriad Pro" pitchFamily="34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Myriad Pro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Myriad Pro" pitchFamily="34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Myriad Pro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Myriad Pro" pitchFamily="34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eaLnBrk="1" hangingPunct="1">
              <a:buFontTx/>
              <a:buNone/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Myriad Pro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Myriad Pro" pitchFamily="34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39750" y="188913"/>
            <a:ext cx="5688013" cy="431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龙芯品牌形象识别系统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39750" y="1085850"/>
            <a:ext cx="7921625" cy="4719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单击此处编辑母版文本样式或者添加图片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i="1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+mj-lt"/>
          <a:ea typeface="SimHei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SimHei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SimHei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SimHei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SimHei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汉仪中黑简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汉仪中黑简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汉仪中黑简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汉仪中黑简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SimHei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SimHei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SimHei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SimHei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SimHei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130" y="596265"/>
            <a:ext cx="7254240" cy="65468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可选扩展（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Extensions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40080" y="1250950"/>
          <a:ext cx="8314690" cy="4889500"/>
        </p:xfrm>
        <a:graphic>
          <a:graphicData uri="http://schemas.openxmlformats.org/drawingml/2006/table">
            <a:tbl>
              <a:tblPr/>
              <a:tblGrid>
                <a:gridCol w="4157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扩展名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3F2FF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3F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整数乘法和除法指令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原子操作指令（用于多核同步）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单精度浮点指令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双精度浮点指令（依赖</a:t>
                      </a:r>
                      <a:r>
                        <a:rPr lang="zh-CN" altLang="en-US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压缩指令（</a:t>
                      </a: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16 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位指令，节省代码大小）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位操作指令（</a:t>
                      </a: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Bit Manipulation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向量指令（用于</a:t>
                      </a:r>
                      <a:r>
                        <a:rPr lang="zh-CN" altLang="en-US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SIMD 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 </a:t>
                      </a: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AI 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加速）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线程支持（暂未最终定稿）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超级用户模式（</a:t>
                      </a: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Supervisor Mode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U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用户模式（</a:t>
                      </a: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User Mode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用户级中断支持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动态翻译支持（如</a:t>
                      </a:r>
                      <a:r>
                        <a:rPr lang="zh-CN" altLang="en-US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Java 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字节码加速）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indent="266700" algn="just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latin typeface="Times New Roman" panose="02020603050405020304"/>
                          <a:ea typeface="宋体" panose="02010600030101010101" pitchFamily="2" charset="-122"/>
                        </a:rPr>
                        <a:t>DSP </a:t>
                      </a:r>
                      <a:r>
                        <a:rPr lang="zh-CN" sz="11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指令（仍在讨论中）</a:t>
                      </a:r>
                    </a:p>
                  </a:txBody>
                  <a:tcPr marL="62230" marR="62230" marT="28575" marB="28575" anchor="ctr">
                    <a:lnL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8EAF2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0575" y="254635"/>
            <a:ext cx="7879080" cy="5299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R-type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：用于寄存器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寄存器操作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I-type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：用于短立即数和访存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load 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S-type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：用于访存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store 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B-type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SB-type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）：用于条件跳转操作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U-type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：用于长立即数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J-type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UJ-type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）：用于无条件跳转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9795" y="979170"/>
            <a:ext cx="7661910" cy="9366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266700" algn="just" defTabSz="266700">
              <a:lnSpc>
                <a:spcPts val="2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{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小端模式，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small endian mode}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77290" y="2305685"/>
          <a:ext cx="7004050" cy="340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algn="r">
                        <a:buClrTx/>
                        <a:buSzTx/>
                        <a:buFontTx/>
                        <a:buNone/>
                      </a:pP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ClrTx/>
                        <a:buSzTx/>
                        <a:buFontTx/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96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R-type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rs2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rs1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33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I-type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chemeClr val="tx1"/>
                          </a:solidFill>
                        </a:rPr>
                        <a:t>imm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chemeClr val="tx1"/>
                          </a:solidFill>
                        </a:rPr>
                        <a:t>rs1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chemeClr val="tx1"/>
                          </a:solidFill>
                        </a:rPr>
                        <a:t>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96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SB-type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chemeClr val="tx1"/>
                          </a:solidFill>
                        </a:rPr>
                        <a:t>rs2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chemeClr val="tx1"/>
                          </a:solidFill>
                        </a:rPr>
                        <a:t>rs1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chemeClr val="tx1"/>
                          </a:solidFill>
                        </a:rPr>
                        <a:t>imm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96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UJ-type</a:t>
                      </a: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chemeClr val="tx1"/>
                          </a:solidFill>
                        </a:rPr>
                        <a:t>imm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chemeClr val="tx1"/>
                          </a:solidFill>
                        </a:rPr>
                        <a:t>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en-US" b="1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5" y="285750"/>
            <a:ext cx="8169275" cy="27444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56870" y="3021965"/>
            <a:ext cx="8488680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085" indent="-266065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/>
              <a:buChar char=""/>
              <a:tabLst>
                <a:tab pos="1253490" algn="l"/>
                <a:tab pos="1343025" algn="l"/>
              </a:tabLs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</a:rPr>
              <a:t>opcode(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操作码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：指令的基本操作，这个缩写是它惯用名称。</a:t>
            </a:r>
          </a:p>
          <a:p>
            <a:pPr marL="299085" indent="-266065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/>
              <a:buChar char=""/>
              <a:tabLst>
                <a:tab pos="1253490" algn="l"/>
                <a:tab pos="1343025" algn="l"/>
              </a:tabLst>
            </a:pP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</a:rPr>
              <a:t>rd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：目的操作寄存器，用来存放操作结果。</a:t>
            </a:r>
          </a:p>
          <a:p>
            <a:pPr marL="299085" indent="-266065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/>
              <a:buChar char=""/>
              <a:tabLst>
                <a:tab pos="1253490" algn="l"/>
                <a:tab pos="1343025" algn="l"/>
              </a:tabLs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</a:rPr>
              <a:t>funct3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：一个另外的操作码字段。</a:t>
            </a:r>
          </a:p>
          <a:p>
            <a:pPr marL="299085" indent="-266065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/>
              <a:buChar char=""/>
              <a:tabLst>
                <a:tab pos="1253490" algn="l"/>
                <a:tab pos="1343025" algn="l"/>
              </a:tabLs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：第一个源操作数寄存器。</a:t>
            </a:r>
          </a:p>
          <a:p>
            <a:pPr marL="299085" indent="-266065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/>
              <a:buChar char=""/>
              <a:tabLst>
                <a:tab pos="1253490" algn="l"/>
                <a:tab pos="1343025" algn="l"/>
              </a:tabLs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：第二个源操作数寄存器。</a:t>
            </a:r>
          </a:p>
          <a:p>
            <a:pPr marL="299085" indent="-266065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/>
              <a:buChar char=""/>
              <a:tabLst>
                <a:tab pos="1253490" algn="l"/>
                <a:tab pos="1343025" algn="l"/>
              </a:tabLs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</a:rPr>
              <a:t>funct7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：一个另外的操作码字段。</a:t>
            </a:r>
          </a:p>
          <a:p>
            <a:pPr marL="299085" indent="-266065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/>
              <a:buChar char=""/>
              <a:tabLst>
                <a:tab pos="1253490" algn="l"/>
                <a:tab pos="1343025" algn="l"/>
              </a:tabLst>
            </a:pP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</a:rPr>
              <a:t>imm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：立即数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680" y="2637790"/>
            <a:ext cx="7178040" cy="17506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670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RV32I</a:t>
            </a:r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基础指令集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0575" y="254635"/>
            <a:ext cx="7879080" cy="5299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RV32I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指令集中包含了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47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条基础指令，涵盖了整数运算、存储器访问、控制转移和系统控制几个大类。本项目需实现除系统控制的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ECALL/EBREAK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、内存同步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FENCE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指令及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CSR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访问指令外的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37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条指令。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680" y="2637790"/>
            <a:ext cx="7178040" cy="17506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09650" indent="-74295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型指令包括加法、减法、逻辑运算、移位运算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" y="1834515"/>
            <a:ext cx="8494395" cy="307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9225" y="254635"/>
            <a:ext cx="8870315" cy="5299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rs2: 将寄存器rs1和rs2中的值相加，结果存储在rd。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SUB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rs2: 从寄存器rs1中减去寄存器rs2的值，结果存储在rd。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AND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rs2: 寄存器rs1和rs2按位与，结果存储在rd。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OR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rs2: 寄存器rs1和rs2按位或，结果存储在rd。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XOR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rs2: 寄存器rs1和rs2按位异或，结果存储在rd。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SLL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rs2: 寄存器rs1左移rs2位（逻辑左移），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结果存储在rd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SLT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rs2: 如果rs1小于rs2（有符号比较），则rd设置为1，否则设置为0。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SLTU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rs2: 如果rs1小于rs2（无符号比较），则rd设置为1，否则设置为0。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SRL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rs2: 寄存器rs1右移rs2位（逻辑右移），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结果存储在rd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SRA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rs2: 寄存器rs1右移rs2位（算术右移），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结果存储在rd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680" y="2637790"/>
            <a:ext cx="7178040" cy="17506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09650" indent="-74295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 startAt="2"/>
            </a:pP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型指令包括立即数的运算和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load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" y="1922145"/>
            <a:ext cx="8695055" cy="2939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680" y="2637790"/>
            <a:ext cx="7178040" cy="17506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</a:t>
            </a:r>
            <a:r>
              <a:rPr lang="en-US" altLang="zh-CN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RISC-V </a:t>
            </a:r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寄存器模型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9225" y="254635"/>
            <a:ext cx="8870315" cy="5299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ADDI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imm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将寄存器rs1中的值加上立即数imm，结果存储在rd。立即数imm是12位，其中最高位是符号位。如果imm[11]为1，则需要进行符号扩展，将imm扩展到32位。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ANDI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imm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寄存器rs1和立即数imm按位与，结果存储在rd。imm也是12位，并遵循同样的符号扩展规则。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ORI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imm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寄存器rs1和立即数imm按位或，结果存储在rd。立即数imm同样为12位，且根据最高位决定是否进行符号扩展。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XORI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imm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寄存器rs1和立即数imm按位异或，结果存储在rd。立即数imm的处理方式相同。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9225" y="254635"/>
            <a:ext cx="8870315" cy="5299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SLLI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shamt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寄存器rs1左移shamt位（逻辑左移），结果存储在rd。shamt是立即数但仅使用低5位（对于RV32I）。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SLTI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imm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如果rs1小于立即数imm（有符号比较），则rd设置为1，否则设置为0。imm为12位并可能需要符号扩展。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SLTIU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imm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如果rs1小于立即数imm（无符号比较），则rd设置为1，否则设置为0。imm的处理方式同上。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SRLI/SRAI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shamt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寄存器rs1右移shamt位（逻辑/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算术右移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），结果存储在rd。shamt是立即数但仅使用低5位（对于RV32I）。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SRAI会考虑符号位进行扩展，而SRLI不会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417830"/>
            <a:ext cx="8275955" cy="3357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9225" y="254635"/>
            <a:ext cx="8870315" cy="5299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LB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offset(rs1):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从内存地址</a:t>
            </a: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 + offset</a:t>
            </a: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加载一个有符号字节（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位），结果存储在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LH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offset(rs1):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从内存地址</a:t>
            </a: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 + offset</a:t>
            </a: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加载一个有符号半字（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位），结果存储在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LW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offset(rs1):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从内存地址</a:t>
            </a: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 + offset</a:t>
            </a: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加载一个字（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位），结果存储在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LBU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offset(rs1):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从内存地址</a:t>
            </a: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 + offset</a:t>
            </a: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加载一个无符号字节（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位），结果存储在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LHU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offset(rs1):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从内存地址</a:t>
            </a: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 + offset</a:t>
            </a: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加载一个无符号半字（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位），结果存储在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680" y="2637790"/>
            <a:ext cx="7178040" cy="17506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09650" indent="-74295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 startAt="3"/>
            </a:pP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型指令包括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store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1655"/>
            <a:ext cx="8258810" cy="2234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9225" y="254635"/>
            <a:ext cx="8870315" cy="5299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SB rs2, offset(rs1):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将寄存器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rs2 中的最低一个字节（8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位）写入内存地址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rs1 + offset。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SH rs2, offset(rs1):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将寄存器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rs2 中的最低两个字节（16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位）写入内存地址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rs1 + offset。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SW rs2, offset(rs1):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将寄存器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rs2 中的一个字（32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位）写入内存地址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rs1 + offset。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680" y="2637790"/>
            <a:ext cx="7178040" cy="17506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09650" indent="-74295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 startAt="4"/>
            </a:pP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型指令包括条件跳转指令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1035"/>
            <a:ext cx="9044305" cy="2580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9225" y="254635"/>
            <a:ext cx="8870315" cy="5299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0355" indent="-300355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BEQ rs1, rs2, offset: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，则跳转到相对于当前指令的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位置。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位立即数，通过将其某些位复制来扩展至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位以形成完整的偏移量。</a:t>
            </a:r>
          </a:p>
          <a:p>
            <a:pPr marL="300355" indent="-300355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BNE rs1, rs2, offset: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BEQ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，但如果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不等于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时跳转。</a:t>
            </a:r>
          </a:p>
          <a:p>
            <a:pPr marL="300355" indent="-300355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BLT rs1, rs2, offset: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（有符号比较），则跳转。</a:t>
            </a:r>
          </a:p>
          <a:p>
            <a:pPr marL="300355" indent="-300355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BGE rs1, rs2, offset: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大于等于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（有符号比较），则跳转。</a:t>
            </a:r>
          </a:p>
          <a:p>
            <a:pPr marL="300355" indent="-300355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BLTU rs1, rs2, offset: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（无符号比较），则跳转。</a:t>
            </a:r>
          </a:p>
          <a:p>
            <a:pPr marL="300355" indent="-300355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BGEU rs1, rs2, offset: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大于等于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（无符号比较），则跳转。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8500" y="89535"/>
            <a:ext cx="7254240" cy="5299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en-US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通用寄存器（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General Purpose Registers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723900" lvl="1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RV32I/RV64I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32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个通用寄存器（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x0–x31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723900" lvl="1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x0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是硬连线为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0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的寄存器</a:t>
            </a:r>
          </a:p>
          <a:p>
            <a:pPr marL="723900" lvl="1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其他寄存器用于通用计算、函数调用、栈指针等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en-US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浮点寄存器（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FPU Registers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723900" lvl="1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如果启用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D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扩展，则有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32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个浮点寄存器（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f0–f31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控制与状态寄存器（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CSR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723900" lvl="1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包括机器模式寄存器（如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mstatus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mie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mtvec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等）</a:t>
            </a:r>
          </a:p>
          <a:p>
            <a:pPr marL="723900" lvl="1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支持特权级别（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M-mode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S-mode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U-mode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680" y="2637790"/>
            <a:ext cx="7178040" cy="17506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09650" indent="-74295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 startAt="5"/>
            </a:pPr>
            <a:r>
              <a:rPr lang="en-US" altLang="zh-CN" sz="3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3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型指令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5" y="777875"/>
            <a:ext cx="8033385" cy="904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40765" y="2335530"/>
            <a:ext cx="7477760" cy="25495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LUI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</a:rPr>
              <a:t>imm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: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20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位的立即数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</a:rPr>
              <a:t>imm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加载到寄存器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20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位，低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12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位填充为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AUIPC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</a:rPr>
              <a:t>imm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: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将当前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PC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20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位的高位立即数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</a:rPr>
              <a:t>imm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左移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12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位相加，结果存储在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中。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680" y="2637790"/>
            <a:ext cx="7178040" cy="17506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09650" indent="-74295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 startAt="6"/>
            </a:pPr>
            <a:r>
              <a:rPr lang="en-US" altLang="zh-CN" sz="3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3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型指令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0765" y="2335530"/>
            <a:ext cx="7477760" cy="25495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JAL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offset: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跳转到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指定的位置，并将返回地址（下一条指令的地址）保存到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位立即数，通过特定模式扩展至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位。</a:t>
            </a:r>
          </a:p>
          <a:p>
            <a:pPr marL="300355" indent="-300355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JALR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imm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跳转到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加上立即数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imm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指定的位置，并将返回地址保存到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imm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位立即数，可能需要符号扩展。</a:t>
            </a:r>
          </a:p>
        </p:txBody>
      </p:sp>
      <p:pic>
        <p:nvPicPr>
          <p:cNvPr id="2" name="图片 -21474826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45" y="847725"/>
            <a:ext cx="8073390" cy="1329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680" y="2637790"/>
            <a:ext cx="7178040" cy="17506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670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RV32M 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扩展指令集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9225" y="254635"/>
            <a:ext cx="8870315" cy="5299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MUL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funct3=0x0,funct7=0x1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语法：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，作用是将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相乘，结果的低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位写入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寄存器。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MULH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func3=0x1,func7=0x1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语法：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mulh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，作用是将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相乘，结果的高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位写入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寄存器。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 MULHSU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语法：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mulhsu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，作用是将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相乘，其中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为有符号数，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为无符号数，结果的高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位写入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寄存器。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 MULHU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语法：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mulhu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，作用是将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相乘，其中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均为无符号数，结果的高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位写入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寄存器。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9225" y="254635"/>
            <a:ext cx="8870315" cy="5299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 DIV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语法：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div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，作用是将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相除，结果的商写入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寄存器。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 DIVU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语法：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divu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，作用是将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相除，其中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均为无符号数，结果的商写入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寄存器。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7. REM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语法：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rem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，作用是将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相除，结果的余数写入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寄存器。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 REMU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语法：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remu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rs1, 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，作用是将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相除，其中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均为无符号数，结果的余数写入</a:t>
            </a:r>
            <a:r>
              <a:rPr lang="en-US" altLang="zh-CN" sz="20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680" y="2637790"/>
            <a:ext cx="7178040" cy="17506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670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RISC-V </a:t>
            </a:r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特权架构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Privileged Architecture</a:t>
            </a:r>
            <a:r>
              <a:rPr lang="zh-CN" altLang="en-US" sz="3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0575" y="254635"/>
            <a:ext cx="7879080" cy="5299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en-US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特权级别（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Privilege Levels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723900" lvl="1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 Mode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U-mode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）：用户程序运行</a:t>
            </a:r>
          </a:p>
          <a:p>
            <a:pPr marL="723900" lvl="1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Supervisor Mode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S-mode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）：操作系统运行</a:t>
            </a:r>
          </a:p>
          <a:p>
            <a:pPr marL="723900" lvl="1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Machine Mode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M-mode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）：固件或低级系统管理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内存管理</a:t>
            </a:r>
          </a:p>
          <a:p>
            <a:pPr marL="723900" lvl="1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支持物理地址和虚拟地址（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Sv32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Sv39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Sv48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723900" lvl="1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支持页表机制和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TLB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中断与异常处理</a:t>
            </a:r>
          </a:p>
          <a:p>
            <a:pPr marL="723900" lvl="1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支持外部中断、软件中断、定时器中断等</a:t>
            </a:r>
          </a:p>
          <a:p>
            <a:pPr marL="723900" lvl="1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异常处理机制包括异常原因、异常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PC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、异常值等寄存器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680" y="2637790"/>
            <a:ext cx="7178040" cy="17506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670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0575" y="254635"/>
            <a:ext cx="7879080" cy="5299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RV32I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指令集架构定义了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个通用目的寄存器，编号从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x0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x31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。每个寄存器都是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位宽。这些寄存器在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RISC-V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汇编语言中通常用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x0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至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x31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来表示，但在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ABI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（应用程序二进制接口）规范下，它们也有更为人熟知的名字，这有助于编程者更容易理解和使用。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605" y="55245"/>
            <a:ext cx="8861425" cy="52997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x0</a:t>
            </a: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(zero) - 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硬连线为常数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，任何写入此寄存器的操作都会被忽略。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x1</a:t>
            </a: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(ra) - 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保存返回地址，用于函数调用后返回。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x2</a:t>
            </a: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(sp) - 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栈指针，指向当前栈顶。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x3</a:t>
            </a: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(gp) - 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全局指针，用于访问全局数据区。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⑤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x4</a:t>
            </a: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(tp) - 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线程指针，可用于多线程环境下的线程本地存储。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⑥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x5-x7</a:t>
            </a: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(t0-t2) - 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临时寄存器，可以由调用者自由使用。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⑦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x8-x9</a:t>
            </a: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(s0-s1,</a:t>
            </a: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fp) - 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已保存寄存器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帧指针，需要由调用者保存和恢复。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⑧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x10-x11</a:t>
            </a: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(a0-a1) - 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函数参数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返回值，用于传递前两个整型或指针参数。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⑨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x12-x17</a:t>
            </a: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(a2-a7) - 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函数参数，用于传递更多的参数。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⑩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x18-x27</a:t>
            </a: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(s2-s11) - 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已保存寄存器，需要由调用者保存和恢复。</a:t>
            </a:r>
          </a:p>
          <a:p>
            <a:pPr marL="2667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⑪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x28-x31</a:t>
            </a:r>
            <a:r>
              <a:rPr lang="en-US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(t3-t6) - </a:t>
            </a:r>
            <a:r>
              <a:rPr lang="zh-CN" altLang="en-US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临时寄存器，可以由调用者自由使用。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2680" y="2637790"/>
            <a:ext cx="7178040" cy="17506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670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指令格式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51*268"/>
  <p:tag name="TABLE_ENDDRAG_RECT" val="92*181*551*268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2570</Words>
  <Application>Microsoft Office PowerPoint</Application>
  <PresentationFormat>全屏显示(4:3)</PresentationFormat>
  <Paragraphs>164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Myriad Pro</vt:lpstr>
      <vt:lpstr>SimHei</vt:lpstr>
      <vt:lpstr>STKaiti</vt:lpstr>
      <vt:lpstr>宋体</vt:lpstr>
      <vt:lpstr>Arial</vt:lpstr>
      <vt:lpstr>Tahoma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HDL基础</dc:title>
  <dc:creator/>
  <cp:lastModifiedBy>路 季</cp:lastModifiedBy>
  <cp:revision>468</cp:revision>
  <dcterms:created xsi:type="dcterms:W3CDTF">2001-06-11T07:30:00Z</dcterms:created>
  <dcterms:modified xsi:type="dcterms:W3CDTF">2025-09-02T12:00:20Z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5C0BD5EB9D8A4D179E8BA796E2A9E8F1_12</vt:lpwstr>
  </property>
</Properties>
</file>