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8C2EE-EDF7-20AB-353A-3417730C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62CC08-E9E5-12C0-BE36-A088FF6B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E9F66-4C97-6ABD-7AF2-20C0AB6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827AA-FD29-9EB8-41B0-B78C131E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73961-ADB0-C04B-E3EE-109FE17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C9B6C-028C-FDA7-2FB1-5CCA92F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20EF98-CC12-F80D-D477-D8537E29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36AA0-94E3-0EF1-DE11-9B116DE7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F0EA2D-4ABF-1604-A983-72353EA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E67D6-DE0C-C47E-7B1B-60E4C7DD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9EA9E9-CE3F-4399-00FB-C0DA6E7E8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999153-5E54-639E-AB20-11A0F74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A1734-20F2-7ABD-DACC-EF219ADE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711C7-D0E9-AC52-7A9D-79F15CE8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17406-17A9-9767-A18A-4CC6D1F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9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362CD-DB70-BF72-AFAD-6FC2936A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A53B8-5065-7EA0-43C7-8BE795BB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4EC4A-38A3-C0AA-D35E-9BCBCE9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427D6-FD0A-BF71-0DE8-D8E4D2B9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02AD0-37CD-CEE3-02D6-4DD9752E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300FE-B481-A5CF-DAEB-197FADF9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3BA9A-6A7B-D740-98E1-93FC7A5B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415B5-4F7E-FE9C-43BA-64F9AD4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5BB05-4538-B04F-7BFA-7BB38EF2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D9AD1-93C5-09BE-2A69-7129E19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B6329-5B8A-B3BD-49C5-98945414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599E1-4CE3-CA8F-17B2-5D7241208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11E6A0-D26F-20BA-727D-46E25F7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76B7F-025A-2EF4-5652-FDDEFC2A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7EE271-E59C-811A-8D81-CC12F2A2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8BFADC-6B99-336D-E8A0-D0624F2A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C3ED-B94E-B33B-7FAC-6FFE192B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98F768-48D2-F33D-02F4-619BACF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CCBD28-9221-0B86-1C0E-0880DB2D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5B2D4C-85F8-AB31-8F6A-6EB86BAC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6B0B48-B87F-C1AE-DA91-193890CE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CCD64F-D05C-18F6-BC49-18A264A4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0B274C-FBB5-D63B-FB9A-0316E79E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97A1D-7007-7448-34D9-58B76D02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5CC39-913E-7BAB-E8BC-32C1D80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A4BF8F-6C96-27CB-D602-E0F01DF2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718F74-408E-8380-862C-1B24611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8B9D3-75F0-1131-3EE9-EEEF120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89088C-631C-BB5C-3BF6-72B21F1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FF29C6-587E-6CE2-F196-E3B035CF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7ED655-D36D-E3F2-0EBD-AA11AA10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EC72D-FACF-4E41-E20E-4737814D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2A8F5-12E2-1D4C-0647-D079961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32E12-3219-5974-A629-D28CB4AFE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9C9D7-B185-AA27-0411-A89BE437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6E08B-0120-B7EA-DF31-D8F61684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E8A4CB-C982-E85F-F103-0BAD3719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4CB56-EC54-2674-A4E1-002F0AA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443F4D-A45C-B024-FFA6-8D7C3A57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EBB1DA-6533-17F0-9DFC-38A43A36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BCFF9D-65FB-D262-B2CC-26B50CD4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4B9B7-6147-9954-F70F-1C5EAEF1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5DF50-E20D-38D0-E4BF-7CD1593E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41E47-E344-2B12-B957-888717F9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DF8999-1416-A3E4-2FDF-E829C77E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AA9DF-E540-56DE-5D98-4271BE00C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4D29-911A-46A7-8F7F-72A36BFD998E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6B079-7C40-9918-41BB-841CE353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451EC0-A623-BE29-CEAF-F4DC2FF6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6377-8AB2-408D-BFA6-E090F549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6A98CB58-4AFB-4F82-27AB-B218DD77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- Wikipedia">
            <a:extLst>
              <a:ext uri="{FF2B5EF4-FFF2-40B4-BE49-F238E27FC236}">
                <a16:creationId xmlns:a16="http://schemas.microsoft.com/office/drawing/2014/main" id="{005FAD3F-1C99-7A83-F31C-00A7EE38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8" y="642109"/>
            <a:ext cx="7756104" cy="313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50A1F-324A-4201-340A-40CF753D640D}"/>
              </a:ext>
            </a:extLst>
          </p:cNvPr>
          <p:cNvSpPr txBox="1"/>
          <p:nvPr/>
        </p:nvSpPr>
        <p:spPr>
          <a:xfrm>
            <a:off x="3123935" y="3617842"/>
            <a:ext cx="66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1472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E5A41-B69C-4CDA-5789-251DCD06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21D0F-9C8A-3411-3F4C-8E1E469F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87BA8991-129B-CD57-FFFE-D4FBB359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34CA9-3B05-3736-68D5-134B53FFC58C}"/>
              </a:ext>
            </a:extLst>
          </p:cNvPr>
          <p:cNvSpPr txBox="1"/>
          <p:nvPr/>
        </p:nvSpPr>
        <p:spPr>
          <a:xfrm>
            <a:off x="1066800" y="219372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2D0FB-95CD-3D88-B5C0-6CB1A49EF6F1}"/>
              </a:ext>
            </a:extLst>
          </p:cNvPr>
          <p:cNvSpPr txBox="1"/>
          <p:nvPr/>
        </p:nvSpPr>
        <p:spPr>
          <a:xfrm>
            <a:off x="704850" y="2007513"/>
            <a:ext cx="11487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В качестве заключения хотелось бы сказать, </a:t>
            </a:r>
            <a:r>
              <a:rPr lang="ru-RU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Pandas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является неплохой альтернативой Excel при работе с большими объемами данных. Функции это только верхушка айсберга под название </a:t>
            </a:r>
            <a:r>
              <a:rPr lang="ru-RU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Pandas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86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64F3A-BEE8-FD3A-650B-C8DF6E11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202E3-9502-2003-E409-302650CB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0DA42291-EAE5-D72C-E158-C507D2A0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CF6B9-1EA0-151A-BA61-2FC207B24BE2}"/>
              </a:ext>
            </a:extLst>
          </p:cNvPr>
          <p:cNvSpPr txBox="1"/>
          <p:nvPr/>
        </p:nvSpPr>
        <p:spPr>
          <a:xfrm>
            <a:off x="119270" y="3690550"/>
            <a:ext cx="12072730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Основные структуры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E051F-F7EE-4E81-B5B6-1F9E8A8A82CD}"/>
              </a:ext>
            </a:extLst>
          </p:cNvPr>
          <p:cNvSpPr txBox="1"/>
          <p:nvPr/>
        </p:nvSpPr>
        <p:spPr>
          <a:xfrm>
            <a:off x="1002345" y="921945"/>
            <a:ext cx="4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Series</a:t>
            </a:r>
            <a:endParaRPr lang="ru-RU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F21E5-63B9-638E-E929-E9C5D9C38EB3}"/>
              </a:ext>
            </a:extLst>
          </p:cNvPr>
          <p:cNvSpPr txBox="1"/>
          <p:nvPr/>
        </p:nvSpPr>
        <p:spPr>
          <a:xfrm>
            <a:off x="7417639" y="1026889"/>
            <a:ext cx="4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DataFrame</a:t>
            </a:r>
            <a:endParaRPr lang="ru-RU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E1803A6-0839-1EBE-612D-CD4DDE95DC37}"/>
              </a:ext>
            </a:extLst>
          </p:cNvPr>
          <p:cNvSpPr/>
          <p:nvPr/>
        </p:nvSpPr>
        <p:spPr>
          <a:xfrm rot="17956976">
            <a:off x="6292340" y="2393835"/>
            <a:ext cx="1754328" cy="47292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: влево 12">
            <a:extLst>
              <a:ext uri="{FF2B5EF4-FFF2-40B4-BE49-F238E27FC236}">
                <a16:creationId xmlns:a16="http://schemas.microsoft.com/office/drawing/2014/main" id="{63A8FDAB-B443-3237-BCC6-B9B2AE7A3C19}"/>
              </a:ext>
            </a:extLst>
          </p:cNvPr>
          <p:cNvSpPr/>
          <p:nvPr/>
        </p:nvSpPr>
        <p:spPr>
          <a:xfrm rot="14102733">
            <a:off x="3794900" y="2321303"/>
            <a:ext cx="1799077" cy="50988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22D91-CF6E-1819-A567-5B81D5D5C00B}"/>
              </a:ext>
            </a:extLst>
          </p:cNvPr>
          <p:cNvSpPr txBox="1"/>
          <p:nvPr/>
        </p:nvSpPr>
        <p:spPr>
          <a:xfrm>
            <a:off x="-39756" y="1852974"/>
            <a:ext cx="4240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d = {'a': 1, 'b': 2, 'c': 3}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ser =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pd.Series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(data=d, index=['a', 'b', 'c'])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&gt;&gt;&gt; ser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a   1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b   2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c   3</a:t>
            </a:r>
          </a:p>
          <a:p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dtype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: int64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E5038-5CF0-00D0-2FB8-2B079E2398F8}"/>
              </a:ext>
            </a:extLst>
          </p:cNvPr>
          <p:cNvSpPr txBox="1"/>
          <p:nvPr/>
        </p:nvSpPr>
        <p:spPr>
          <a:xfrm>
            <a:off x="7593495" y="1870203"/>
            <a:ext cx="4598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&gt;&gt;&gt; df = </a:t>
            </a:r>
            <a:r>
              <a:rPr lang="en-AU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pd.DataFrame</a:t>
            </a:r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(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AU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np.array</a:t>
            </a:r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([[1, 2, 3], [4, 5, 6], [7, 8, 9]]), columns=['a', 'b', 'c’])</a:t>
            </a:r>
          </a:p>
          <a:p>
            <a:pPr algn="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		&gt;&gt;&gt; df</a:t>
            </a:r>
          </a:p>
          <a:p>
            <a:pPr algn="ct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   a  b  c</a:t>
            </a:r>
          </a:p>
          <a:p>
            <a:pPr algn="ct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0  1  2  3</a:t>
            </a:r>
          </a:p>
          <a:p>
            <a:pPr algn="ct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1  4  5  6</a:t>
            </a:r>
          </a:p>
          <a:p>
            <a:pPr algn="ctr"/>
            <a:r>
              <a: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2  7  8  9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A02FC-3CE4-4ABB-AF14-8BF7106B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BEEE7-34DC-176C-0EA9-E208A3B6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F03D89F2-926E-CF98-761B-CE47F3A4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AA33C-C908-07F6-E373-48E6D2F967EC}"/>
              </a:ext>
            </a:extLst>
          </p:cNvPr>
          <p:cNvSpPr txBox="1"/>
          <p:nvPr/>
        </p:nvSpPr>
        <p:spPr>
          <a:xfrm>
            <a:off x="384313" y="566240"/>
            <a:ext cx="12072730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Загрузка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A3755-CC00-60FD-6645-4CE1BD62CEFB}"/>
              </a:ext>
            </a:extLst>
          </p:cNvPr>
          <p:cNvSpPr txBox="1"/>
          <p:nvPr/>
        </p:nvSpPr>
        <p:spPr>
          <a:xfrm>
            <a:off x="1669774" y="1825625"/>
            <a:ext cx="9051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SQL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Текстовые файлы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Excel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файлы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HTML</a:t>
            </a:r>
            <a:endParaRPr lang="ru-RU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9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F0729-B1DA-162B-0FEA-50669BE2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35802C55-5F27-7733-A7AE-851240E7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03BD05A-6232-0DBB-227E-5BBBA99B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" y="567928"/>
            <a:ext cx="11787847" cy="7922120"/>
          </a:xfrm>
        </p:spPr>
      </p:pic>
    </p:spTree>
    <p:extLst>
      <p:ext uri="{BB962C8B-B14F-4D97-AF65-F5344CB8AC3E}">
        <p14:creationId xmlns:p14="http://schemas.microsoft.com/office/powerpoint/2010/main" val="35135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A4908-5011-EC72-CF21-1349FF889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AF9E0-CC13-8FF0-680F-B30B053BA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DD7AD1DE-6F9C-D0AA-9FA4-98521FB9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705E7-3382-97F9-6C85-49C4FF224B23}"/>
              </a:ext>
            </a:extLst>
          </p:cNvPr>
          <p:cNvSpPr txBox="1"/>
          <p:nvPr/>
        </p:nvSpPr>
        <p:spPr>
          <a:xfrm>
            <a:off x="2000250" y="660697"/>
            <a:ext cx="8496300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Имеющиеся задание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E9988-0A29-CE59-3E4D-69F9F7FB5ABE}"/>
              </a:ext>
            </a:extLst>
          </p:cNvPr>
          <p:cNvSpPr txBox="1"/>
          <p:nvPr/>
        </p:nvSpPr>
        <p:spPr>
          <a:xfrm>
            <a:off x="590550" y="1796098"/>
            <a:ext cx="1129665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Составить список всех 2-местных номеров отелей, с ценой менее 20 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д.е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, упорядочив данные в порядке уменьшения стоимости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9EC908-9729-D554-C6C1-72770981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80" y="4239292"/>
            <a:ext cx="2730520" cy="2596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0E8D8C-F4E1-55B8-9DA8-B4F33124C1F2}"/>
              </a:ext>
            </a:extLst>
          </p:cNvPr>
          <p:cNvSpPr txBox="1"/>
          <p:nvPr/>
        </p:nvSpPr>
        <p:spPr>
          <a:xfrm>
            <a:off x="0" y="3762171"/>
            <a:ext cx="11751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execute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'select * from rooms'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[description[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0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for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description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in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cursor.description]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DataFrame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fetchall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 ,columns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pv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df[(df.price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&lt;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20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&amp;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(df.max_persons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2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)].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pivot_table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index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'id'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], 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values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'price'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])\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                                                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sort_values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by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"price"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])</a:t>
            </a:r>
          </a:p>
          <a:p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print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(pv)</a:t>
            </a:r>
          </a:p>
        </p:txBody>
      </p:sp>
    </p:spTree>
    <p:extLst>
      <p:ext uri="{BB962C8B-B14F-4D97-AF65-F5344CB8AC3E}">
        <p14:creationId xmlns:p14="http://schemas.microsoft.com/office/powerpoint/2010/main" val="319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2CBF4-8457-AA0C-91C5-BC741CA9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CB01D-8CF6-68DB-E4EA-0FA110B0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37E8C9F9-2210-8932-5EE2-A279B1F7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93727-8B29-8A58-9470-DC9306FB7079}"/>
              </a:ext>
            </a:extLst>
          </p:cNvPr>
          <p:cNvSpPr txBox="1"/>
          <p:nvPr/>
        </p:nvSpPr>
        <p:spPr>
          <a:xfrm>
            <a:off x="0" y="3296345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execute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'select * from booking'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[description[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0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for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description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in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cursor.description]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DataFrame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fetchall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 ,columns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accommodation_end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to_datetime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accommodation_end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mask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(df[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accommodation_end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&lt;=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datetime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datetime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now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())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&amp;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(df[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accommodation_end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&gt;=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datetime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datetime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now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-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datetime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timedelta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(days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14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df.loc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[mask]</a:t>
            </a:r>
          </a:p>
          <a:p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print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(df)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D27AA-5BA1-FAE0-2981-47062296CC5B}"/>
              </a:ext>
            </a:extLst>
          </p:cNvPr>
          <p:cNvSpPr txBox="1"/>
          <p:nvPr/>
        </p:nvSpPr>
        <p:spPr>
          <a:xfrm>
            <a:off x="1638300" y="373162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Имеющиеся задание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D54C-C945-40F6-43FF-AC136DC524D7}"/>
              </a:ext>
            </a:extLst>
          </p:cNvPr>
          <p:cNvSpPr txBox="1"/>
          <p:nvPr/>
        </p:nvSpPr>
        <p:spPr>
          <a:xfrm>
            <a:off x="438150" y="1690688"/>
            <a:ext cx="11753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Выбрать все записи регистрации постояльцев, которые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выехали из отелей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 течение двух последних недель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8D279E-6989-D5C6-C67A-26F640DA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31887"/>
            <a:ext cx="10645103" cy="9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1333-DF15-E841-4F50-5BAE4B8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C0361-C923-5136-8E6B-66C8EFB8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53624C1D-E0CF-D284-9799-8E8F5BE2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0618C-85AE-874B-3197-405AC41E537E}"/>
              </a:ext>
            </a:extLst>
          </p:cNvPr>
          <p:cNvSpPr txBox="1"/>
          <p:nvPr/>
        </p:nvSpPr>
        <p:spPr>
          <a:xfrm>
            <a:off x="1638300" y="373162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Имеющиеся задание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1A6867-E971-67B9-C85A-87B7BD46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837" y="4692654"/>
            <a:ext cx="2843213" cy="2122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319289-6B64-AAAC-88D4-83B0BC6C1BF5}"/>
              </a:ext>
            </a:extLst>
          </p:cNvPr>
          <p:cNvSpPr txBox="1"/>
          <p:nvPr/>
        </p:nvSpPr>
        <p:spPr>
          <a:xfrm>
            <a:off x="19050" y="2293134"/>
            <a:ext cx="12172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execute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'select * from booking'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[description[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0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for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description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in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cursor.description]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DataFrame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fetchall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 ,columns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register_date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to_datetime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register_date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execute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'select * from rooms'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[description[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0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for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description </a:t>
            </a:r>
            <a:r>
              <a:rPr lang="en-AU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in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cursor.description]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df1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>
                <a:solidFill>
                  <a:srgbClr val="73D0FF"/>
                </a:solidFill>
                <a:effectLst/>
                <a:latin typeface="Fira Code Retina" pitchFamily="1" charset="0"/>
              </a:rPr>
              <a:t>DataFrame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(cursor.</a:t>
            </a:r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fetchall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() ,columns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columns)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res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 err="1">
                <a:solidFill>
                  <a:srgbClr val="73D0FF"/>
                </a:solidFill>
                <a:effectLst/>
                <a:latin typeface="Fira Code Retina" pitchFamily="1" charset="0"/>
              </a:rPr>
              <a:t>pd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merge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(df, df1, </a:t>
            </a:r>
            <a:r>
              <a:rPr lang="en-AU" b="0" dirty="0" err="1">
                <a:solidFill>
                  <a:srgbClr val="DFBFFF"/>
                </a:solidFill>
                <a:effectLst/>
                <a:latin typeface="Fira Code Retina" pitchFamily="1" charset="0"/>
              </a:rPr>
              <a:t>left_on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room_id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, </a:t>
            </a:r>
            <a:r>
              <a:rPr lang="en-AU" b="0" dirty="0" err="1">
                <a:solidFill>
                  <a:srgbClr val="DFBFFF"/>
                </a:solidFill>
                <a:effectLst/>
                <a:latin typeface="Fira Code Retina" pitchFamily="1" charset="0"/>
              </a:rPr>
              <a:t>right_on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'id'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res[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ru-R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Доход'</a:t>
            </a:r>
            <a:r>
              <a:rPr lang="ru-R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ru-R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ru-R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((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accommodation_end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-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df[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register_date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]).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dt.days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*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res[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'price'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</a:t>
            </a:r>
          </a:p>
          <a:p>
            <a:r>
              <a:rPr lang="en-AU" b="0" dirty="0">
                <a:solidFill>
                  <a:srgbClr val="FFD173"/>
                </a:solidFill>
                <a:effectLst/>
                <a:latin typeface="Fira Code Retina" pitchFamily="1" charset="0"/>
              </a:rPr>
              <a:t>print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res.</a:t>
            </a:r>
            <a:r>
              <a:rPr lang="en-AU" b="0" dirty="0" err="1">
                <a:solidFill>
                  <a:srgbClr val="FFD173"/>
                </a:solidFill>
                <a:effectLst/>
                <a:latin typeface="Fira Code Retina" pitchFamily="1" charset="0"/>
              </a:rPr>
              <a:t>pivot_table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(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index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id_x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, 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values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[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ru-R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Доход'</a:t>
            </a:r>
            <a:r>
              <a:rPr lang="ru-R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], </a:t>
            </a:r>
            <a:r>
              <a:rPr lang="en-AU" b="0" dirty="0" err="1">
                <a:solidFill>
                  <a:srgbClr val="DFBFFF"/>
                </a:solidFill>
                <a:effectLst/>
                <a:latin typeface="Fira Code Retina" pitchFamily="1" charset="0"/>
              </a:rPr>
              <a:t>aggfunc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en-AU" b="0" dirty="0" err="1">
                <a:solidFill>
                  <a:srgbClr val="D5FF80"/>
                </a:solidFill>
                <a:effectLst/>
                <a:latin typeface="Fira Code Retina" pitchFamily="1" charset="0"/>
              </a:rPr>
              <a:t>sum'</a:t>
            </a:r>
            <a:r>
              <a:rPr lang="en-AU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,</a:t>
            </a:r>
            <a:r>
              <a:rPr lang="en-AU" b="0" dirty="0" err="1">
                <a:solidFill>
                  <a:srgbClr val="DFBFFF"/>
                </a:solidFill>
                <a:effectLst/>
                <a:latin typeface="Fira Code Retina" pitchFamily="1" charset="0"/>
              </a:rPr>
              <a:t>margins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AU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True</a:t>
            </a:r>
            <a:r>
              <a:rPr lang="en-A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, </a:t>
            </a:r>
            <a:r>
              <a:rPr lang="en-AU" b="0" dirty="0" err="1">
                <a:solidFill>
                  <a:srgbClr val="DFBFFF"/>
                </a:solidFill>
                <a:effectLst/>
                <a:latin typeface="Fira Code Retina" pitchFamily="1" charset="0"/>
              </a:rPr>
              <a:t>margins_name</a:t>
            </a:r>
            <a:r>
              <a:rPr lang="en-AU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A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'</a:t>
            </a:r>
            <a:r>
              <a:rPr lang="ru-RU" b="0" dirty="0">
                <a:solidFill>
                  <a:srgbClr val="D5FF80"/>
                </a:solidFill>
                <a:effectLst/>
                <a:latin typeface="Fira Code Retina" pitchFamily="1" charset="0"/>
              </a:rPr>
              <a:t>Всего'</a:t>
            </a:r>
            <a:r>
              <a:rPr lang="ru-RU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4309A-BA8B-54E1-1E7F-99FD4F147EB8}"/>
              </a:ext>
            </a:extLst>
          </p:cNvPr>
          <p:cNvSpPr txBox="1"/>
          <p:nvPr/>
        </p:nvSpPr>
        <p:spPr>
          <a:xfrm>
            <a:off x="-19050" y="1385849"/>
            <a:ext cx="11753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Чему равен общий суточный доход каждого отеля за последний месяц?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EB84-2448-99D5-2BDA-058CD7C0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45C61-C9CF-2F49-F5D6-EB4D8497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658A17BD-AB51-A08C-0983-B989522D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7C71D-FC8F-0922-6DA0-F00C6700F9A7}"/>
              </a:ext>
            </a:extLst>
          </p:cNvPr>
          <p:cNvSpPr txBox="1"/>
          <p:nvPr/>
        </p:nvSpPr>
        <p:spPr>
          <a:xfrm>
            <a:off x="1066800" y="219372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Эквиваленты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601C6-16EC-6D01-AD46-4F427817C419}"/>
              </a:ext>
            </a:extLst>
          </p:cNvPr>
          <p:cNvSpPr txBox="1"/>
          <p:nvPr/>
        </p:nvSpPr>
        <p:spPr>
          <a:xfrm>
            <a:off x="2333625" y="1222752"/>
            <a:ext cx="7524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select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*</a:t>
            </a:r>
            <a:endParaRPr lang="en-US" sz="2400" b="0" dirty="0">
              <a:solidFill>
                <a:srgbClr val="CCCAC2"/>
              </a:solidFill>
              <a:effectLst/>
              <a:latin typeface="Fira Code Retina" pitchFamily="1" charset="0"/>
            </a:endParaRPr>
          </a:p>
          <a:p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from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rooms</a:t>
            </a:r>
          </a:p>
          <a:p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where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 err="1">
                <a:solidFill>
                  <a:srgbClr val="CCCAC2"/>
                </a:solidFill>
                <a:effectLst/>
                <a:latin typeface="Fira Code Retina" pitchFamily="1" charset="0"/>
              </a:rPr>
              <a:t>max_persons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=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2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and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price </a:t>
            </a:r>
            <a:r>
              <a:rPr lang="en-US" sz="2400" b="0" dirty="0">
                <a:solidFill>
                  <a:srgbClr val="F29E74"/>
                </a:solidFill>
                <a:effectLst/>
                <a:latin typeface="Fira Code Retina" pitchFamily="1" charset="0"/>
              </a:rPr>
              <a:t>&lt;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</a:t>
            </a:r>
            <a:r>
              <a:rPr lang="en-US" sz="2400" b="0" dirty="0">
                <a:solidFill>
                  <a:srgbClr val="DFBFFF"/>
                </a:solidFill>
                <a:effectLst/>
                <a:latin typeface="Fira Code Retina" pitchFamily="1" charset="0"/>
              </a:rPr>
              <a:t>20</a:t>
            </a:r>
            <a:endParaRPr lang="en-US" sz="2400" b="0" dirty="0">
              <a:solidFill>
                <a:srgbClr val="CCCAC2"/>
              </a:solidFill>
              <a:effectLst/>
              <a:latin typeface="Fira Code Retina" pitchFamily="1" charset="0"/>
            </a:endParaRPr>
          </a:p>
          <a:p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order by</a:t>
            </a:r>
            <a:r>
              <a:rPr lang="en-US" sz="2400" b="0" dirty="0">
                <a:solidFill>
                  <a:srgbClr val="CCCAC2"/>
                </a:solidFill>
                <a:effectLst/>
                <a:latin typeface="Fira Code Retina" pitchFamily="1" charset="0"/>
              </a:rPr>
              <a:t> price </a:t>
            </a:r>
            <a:r>
              <a:rPr lang="en-US" sz="2400" b="0" dirty="0">
                <a:solidFill>
                  <a:srgbClr val="FFAD66"/>
                </a:solidFill>
                <a:effectLst/>
                <a:latin typeface="Fira Code Retina" pitchFamily="1" charset="0"/>
              </a:rPr>
              <a:t>desc</a:t>
            </a:r>
            <a:endParaRPr lang="en-US" sz="2400" b="0" dirty="0">
              <a:solidFill>
                <a:srgbClr val="CCCAC2"/>
              </a:solidFill>
              <a:effectLst/>
              <a:latin typeface="Fira Code Retina" pitchFamily="1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7DD932-C42F-0C2B-4F8A-1D37D130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4" y="3429000"/>
            <a:ext cx="6448425" cy="26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DBA20-2642-475C-DF91-7B082FD00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9857E-3CF7-212A-621C-3023FE047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Фон для презентации по информационным технологиям - 32 фото">
            <a:extLst>
              <a:ext uri="{FF2B5EF4-FFF2-40B4-BE49-F238E27FC236}">
                <a16:creationId xmlns:a16="http://schemas.microsoft.com/office/drawing/2014/main" id="{27321A23-15BD-50E6-C3E3-4FDD4A4E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3421D-8897-96E7-5E11-A8DF2530F593}"/>
              </a:ext>
            </a:extLst>
          </p:cNvPr>
          <p:cNvSpPr txBox="1"/>
          <p:nvPr/>
        </p:nvSpPr>
        <p:spPr>
          <a:xfrm>
            <a:off x="1066800" y="219372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Эквиваленты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6C5D8-67AB-00C7-29EC-2D8AA75B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54" y="2045693"/>
            <a:ext cx="6532731" cy="32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5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602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Fira Code Retina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Танечка</dc:creator>
  <cp:lastModifiedBy>Танечка</cp:lastModifiedBy>
  <cp:revision>1</cp:revision>
  <dcterms:created xsi:type="dcterms:W3CDTF">2022-11-17T18:57:40Z</dcterms:created>
  <dcterms:modified xsi:type="dcterms:W3CDTF">2022-11-17T21:08:45Z</dcterms:modified>
</cp:coreProperties>
</file>