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Nuni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5.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Nuni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bdc8465532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bdc8465532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dc8465532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dc8465532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bdc8465532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bdc8465532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bdc8465532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bdc8465532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dc8465532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bdc8465532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bdc8465532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bdc8465532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bdc8465532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bdc8465532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bdc8465532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bdc8465532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bdc8465532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bdc8465532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bdc8465532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bdc8465532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bdc8465532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bdc8465532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bdc8465532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bdc8465532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bdc8465532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bdc8465532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bdc8465532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bdc8465532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dc8465532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bdc8465532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bdc8465532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bdc8465532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bdc8465532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bdc8465532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bdc8465532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bdc8465532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bdc8465532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bdc8465532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bdc8465532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bdc8465532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bdc8465532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bdc8465532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dc846553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bdc8465532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bdc8465532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bdc8465532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bdc8465532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bdc8465532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bdc8465532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bdc8465532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bdc8465532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bdc8465532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bdc8465532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bdc8465532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bdc8465532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bdc8465532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dc846553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dc846553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dc846553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dc846553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dc8465532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bdc8465532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dc8465532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bdc8465532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bdc8465532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bdc8465532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8.jpg"/><Relationship Id="rId5"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 Id="rId4" Type="http://schemas.openxmlformats.org/officeDocument/2006/relationships/image" Target="../media/image24.png"/><Relationship Id="rId5"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4.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6.jpg"/><Relationship Id="rId4" Type="http://schemas.openxmlformats.org/officeDocument/2006/relationships/image" Target="../media/image5.png"/><Relationship Id="rId5" Type="http://schemas.openxmlformats.org/officeDocument/2006/relationships/image" Target="../media/image2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1.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3.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219700" y="1068575"/>
            <a:ext cx="8704599" cy="2901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479150" y="284075"/>
            <a:ext cx="8295600" cy="516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500">
                <a:highlight>
                  <a:srgbClr val="FFFFFF"/>
                </a:highlight>
              </a:rPr>
              <a:t>What’s the difference between PWA and Native apps?</a:t>
            </a:r>
            <a:endParaRPr b="1" sz="2500">
              <a:highlight>
                <a:srgbClr val="FFFFFF"/>
              </a:highlight>
            </a:endParaRPr>
          </a:p>
          <a:p>
            <a:pPr indent="0" lvl="0" marL="0" rtl="0" algn="l">
              <a:spcBef>
                <a:spcPts val="0"/>
              </a:spcBef>
              <a:spcAft>
                <a:spcPts val="0"/>
              </a:spcAft>
              <a:buNone/>
            </a:pPr>
            <a:r>
              <a:t/>
            </a:r>
            <a:endParaRPr b="1" sz="2500"/>
          </a:p>
        </p:txBody>
      </p:sp>
      <p:sp>
        <p:nvSpPr>
          <p:cNvPr id="200" name="Google Shape;200;p22"/>
          <p:cNvSpPr txBox="1"/>
          <p:nvPr>
            <p:ph idx="1" type="body"/>
          </p:nvPr>
        </p:nvSpPr>
        <p:spPr>
          <a:xfrm>
            <a:off x="529600" y="942550"/>
            <a:ext cx="3011700" cy="36993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00">
                <a:solidFill>
                  <a:srgbClr val="111111"/>
                </a:solidFill>
                <a:highlight>
                  <a:srgbClr val="FFFFFF"/>
                </a:highlight>
                <a:latin typeface="Arial"/>
                <a:ea typeface="Arial"/>
                <a:cs typeface="Arial"/>
                <a:sym typeface="Arial"/>
              </a:rPr>
              <a:t>Нативное приложение — это независимая программа, живущая в смартфоне. Она работает как и любая другая программа, установленная на компьютере, например, Microsoft Word.</a:t>
            </a:r>
            <a:endParaRPr>
              <a:solidFill>
                <a:srgbClr val="000000"/>
              </a:solidFill>
              <a:latin typeface="Arial"/>
              <a:ea typeface="Arial"/>
              <a:cs typeface="Arial"/>
              <a:sym typeface="Arial"/>
            </a:endParaRPr>
          </a:p>
          <a:p>
            <a:pPr indent="457200" lvl="0" marL="0" rtl="0" algn="l">
              <a:spcBef>
                <a:spcPts val="1200"/>
              </a:spcBef>
              <a:spcAft>
                <a:spcPts val="1200"/>
              </a:spcAft>
              <a:buNone/>
            </a:pPr>
            <a:r>
              <a:rPr lang="en" sz="1400">
                <a:solidFill>
                  <a:srgbClr val="111111"/>
                </a:solidFill>
                <a:highlight>
                  <a:srgbClr val="FFFFFF"/>
                </a:highlight>
                <a:latin typeface="Arial"/>
                <a:ea typeface="Arial"/>
                <a:cs typeface="Arial"/>
                <a:sym typeface="Arial"/>
              </a:rPr>
              <a:t>PWA — это сайты, которые отображаются как мобильные приложения. Они как Google Docs, потому что обладают всеми функциями установленных программ, но работают прямо в браузере.</a:t>
            </a:r>
            <a:endParaRPr sz="1500"/>
          </a:p>
        </p:txBody>
      </p:sp>
      <p:pic>
        <p:nvPicPr>
          <p:cNvPr id="201" name="Google Shape;201;p22"/>
          <p:cNvPicPr preferRelativeResize="0"/>
          <p:nvPr/>
        </p:nvPicPr>
        <p:blipFill>
          <a:blip r:embed="rId3">
            <a:alphaModFix/>
          </a:blip>
          <a:stretch>
            <a:fillRect/>
          </a:stretch>
        </p:blipFill>
        <p:spPr>
          <a:xfrm>
            <a:off x="3585275" y="1179575"/>
            <a:ext cx="5189474" cy="3104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998825" y="299050"/>
            <a:ext cx="7505700" cy="547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PWA vs Native apps</a:t>
            </a:r>
            <a:endParaRPr b="1"/>
          </a:p>
        </p:txBody>
      </p:sp>
      <p:pic>
        <p:nvPicPr>
          <p:cNvPr id="207" name="Google Shape;207;p23"/>
          <p:cNvPicPr preferRelativeResize="0"/>
          <p:nvPr/>
        </p:nvPicPr>
        <p:blipFill>
          <a:blip r:embed="rId3">
            <a:alphaModFix/>
          </a:blip>
          <a:stretch>
            <a:fillRect/>
          </a:stretch>
        </p:blipFill>
        <p:spPr>
          <a:xfrm>
            <a:off x="1000125" y="846250"/>
            <a:ext cx="7143750" cy="381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564575" y="361800"/>
            <a:ext cx="7947300" cy="55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t>Disadvantages of</a:t>
            </a:r>
            <a:r>
              <a:rPr b="1" lang="en" sz="2700"/>
              <a:t> PWA. </a:t>
            </a:r>
            <a:r>
              <a:rPr b="1" lang="en" sz="2700">
                <a:highlight>
                  <a:srgbClr val="FCFCFC"/>
                </a:highlight>
              </a:rPr>
              <a:t>Compatibility with iOS</a:t>
            </a:r>
            <a:endParaRPr b="1" sz="2700"/>
          </a:p>
        </p:txBody>
      </p:sp>
      <p:sp>
        <p:nvSpPr>
          <p:cNvPr id="213" name="Google Shape;213;p24"/>
          <p:cNvSpPr txBox="1"/>
          <p:nvPr>
            <p:ph idx="1" type="body"/>
          </p:nvPr>
        </p:nvSpPr>
        <p:spPr>
          <a:xfrm>
            <a:off x="646950" y="1144700"/>
            <a:ext cx="7505700" cy="16929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sz="1600">
                <a:solidFill>
                  <a:srgbClr val="212529"/>
                </a:solidFill>
                <a:highlight>
                  <a:srgbClr val="FCFCFC"/>
                </a:highlight>
                <a:latin typeface="Arial"/>
                <a:ea typeface="Arial"/>
                <a:cs typeface="Arial"/>
                <a:sym typeface="Arial"/>
              </a:rPr>
              <a:t>Начиная с iOS 11.3 стало возможным запускать PWA на устройствах Apple, но можно забыть о совместимости со старыми устройствами. Более того, Apple не позволяет PWA получать доступ ко многим важным функциям, включая Touch ID, Face ID, ARKit, Bluetooth, маяки, датчик альтиметра и даже информацию об аккумуляторе.</a:t>
            </a:r>
            <a:endParaRPr sz="1600">
              <a:latin typeface="Arial"/>
              <a:ea typeface="Arial"/>
              <a:cs typeface="Arial"/>
              <a:sym typeface="Arial"/>
            </a:endParaRPr>
          </a:p>
        </p:txBody>
      </p:sp>
      <p:pic>
        <p:nvPicPr>
          <p:cNvPr id="214" name="Google Shape;214;p24"/>
          <p:cNvPicPr preferRelativeResize="0"/>
          <p:nvPr/>
        </p:nvPicPr>
        <p:blipFill>
          <a:blip r:embed="rId3">
            <a:alphaModFix/>
          </a:blip>
          <a:stretch>
            <a:fillRect/>
          </a:stretch>
        </p:blipFill>
        <p:spPr>
          <a:xfrm>
            <a:off x="5489800" y="2837600"/>
            <a:ext cx="2857500" cy="1600200"/>
          </a:xfrm>
          <a:prstGeom prst="rect">
            <a:avLst/>
          </a:prstGeom>
          <a:noFill/>
          <a:ln>
            <a:noFill/>
          </a:ln>
        </p:spPr>
      </p:pic>
      <p:pic>
        <p:nvPicPr>
          <p:cNvPr id="215" name="Google Shape;215;p24"/>
          <p:cNvPicPr preferRelativeResize="0"/>
          <p:nvPr/>
        </p:nvPicPr>
        <p:blipFill>
          <a:blip r:embed="rId4">
            <a:alphaModFix/>
          </a:blip>
          <a:stretch>
            <a:fillRect/>
          </a:stretch>
        </p:blipFill>
        <p:spPr>
          <a:xfrm>
            <a:off x="497200" y="3025450"/>
            <a:ext cx="1883151" cy="1412350"/>
          </a:xfrm>
          <a:prstGeom prst="rect">
            <a:avLst/>
          </a:prstGeom>
          <a:noFill/>
          <a:ln>
            <a:noFill/>
          </a:ln>
        </p:spPr>
      </p:pic>
      <p:pic>
        <p:nvPicPr>
          <p:cNvPr id="216" name="Google Shape;216;p24"/>
          <p:cNvPicPr preferRelativeResize="0"/>
          <p:nvPr/>
        </p:nvPicPr>
        <p:blipFill rotWithShape="1">
          <a:blip r:embed="rId5">
            <a:alphaModFix/>
          </a:blip>
          <a:srcRect b="31064" l="0" r="0" t="30105"/>
          <a:stretch/>
        </p:blipFill>
        <p:spPr>
          <a:xfrm>
            <a:off x="2536200" y="3399962"/>
            <a:ext cx="2562375" cy="6633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418350" y="336475"/>
            <a:ext cx="8307300" cy="68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700"/>
              <a:t>Disadvantages of PWA</a:t>
            </a:r>
            <a:r>
              <a:rPr b="1" lang="en">
                <a:highlight>
                  <a:srgbClr val="FCFCFC"/>
                </a:highlight>
              </a:rPr>
              <a:t>. Old devices</a:t>
            </a:r>
            <a:endParaRPr b="1"/>
          </a:p>
        </p:txBody>
      </p:sp>
      <p:sp>
        <p:nvSpPr>
          <p:cNvPr id="222" name="Google Shape;222;p25"/>
          <p:cNvSpPr txBox="1"/>
          <p:nvPr>
            <p:ph idx="1" type="body"/>
          </p:nvPr>
        </p:nvSpPr>
        <p:spPr>
          <a:xfrm>
            <a:off x="1127750" y="1301925"/>
            <a:ext cx="3594000" cy="26961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en" sz="1600">
                <a:solidFill>
                  <a:srgbClr val="212529"/>
                </a:solidFill>
                <a:highlight>
                  <a:srgbClr val="FCFCFC"/>
                </a:highlight>
                <a:latin typeface="Arial"/>
                <a:ea typeface="Arial"/>
                <a:cs typeface="Arial"/>
                <a:sym typeface="Arial"/>
              </a:rPr>
              <a:t>PWA существуют всего несколько лет, поэтому неудивительно, что старые мобильные устройства с устаревшими веб-браузерами не слишком хорошо их поддерживают. </a:t>
            </a:r>
            <a:endParaRPr sz="1600">
              <a:solidFill>
                <a:srgbClr val="212529"/>
              </a:solidFill>
              <a:highlight>
                <a:srgbClr val="FCFCFC"/>
              </a:highlight>
              <a:latin typeface="Arial"/>
              <a:ea typeface="Arial"/>
              <a:cs typeface="Arial"/>
              <a:sym typeface="Arial"/>
            </a:endParaRPr>
          </a:p>
          <a:p>
            <a:pPr indent="457200" lvl="0" marL="0" rtl="0" algn="l">
              <a:spcBef>
                <a:spcPts val="1200"/>
              </a:spcBef>
              <a:spcAft>
                <a:spcPts val="1200"/>
              </a:spcAft>
              <a:buNone/>
            </a:pPr>
            <a:r>
              <a:rPr lang="en" sz="1600">
                <a:solidFill>
                  <a:srgbClr val="212529"/>
                </a:solidFill>
                <a:highlight>
                  <a:srgbClr val="FCFCFC"/>
                </a:highlight>
                <a:latin typeface="Arial"/>
                <a:ea typeface="Arial"/>
                <a:cs typeface="Arial"/>
                <a:sym typeface="Arial"/>
              </a:rPr>
              <a:t>Хотя эта проблема неизбежно решится сама собой в будущем, она может стать источником жалоб клиентов для некоторых компаний.</a:t>
            </a:r>
            <a:endParaRPr sz="1600">
              <a:latin typeface="Arial"/>
              <a:ea typeface="Arial"/>
              <a:cs typeface="Arial"/>
              <a:sym typeface="Arial"/>
            </a:endParaRPr>
          </a:p>
        </p:txBody>
      </p:sp>
      <p:pic>
        <p:nvPicPr>
          <p:cNvPr id="223" name="Google Shape;223;p25"/>
          <p:cNvPicPr preferRelativeResize="0"/>
          <p:nvPr/>
        </p:nvPicPr>
        <p:blipFill>
          <a:blip r:embed="rId3">
            <a:alphaModFix/>
          </a:blip>
          <a:stretch>
            <a:fillRect/>
          </a:stretch>
        </p:blipFill>
        <p:spPr>
          <a:xfrm>
            <a:off x="5591799" y="1025575"/>
            <a:ext cx="1999925" cy="357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819150" y="388900"/>
            <a:ext cx="7505700" cy="6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00"/>
              <a:t>Disadvantages of PWA. PWA can’t do everything</a:t>
            </a:r>
            <a:endParaRPr b="1" sz="2500"/>
          </a:p>
        </p:txBody>
      </p:sp>
      <p:sp>
        <p:nvSpPr>
          <p:cNvPr id="229" name="Google Shape;229;p26"/>
          <p:cNvSpPr txBox="1"/>
          <p:nvPr>
            <p:ph idx="1" type="body"/>
          </p:nvPr>
        </p:nvSpPr>
        <p:spPr>
          <a:xfrm>
            <a:off x="819150" y="898475"/>
            <a:ext cx="7505700" cy="3930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sz="1400">
                <a:solidFill>
                  <a:srgbClr val="212529"/>
                </a:solidFill>
                <a:highlight>
                  <a:srgbClr val="FCFCFC"/>
                </a:highlight>
                <a:latin typeface="Arial"/>
                <a:ea typeface="Arial"/>
                <a:cs typeface="Arial"/>
                <a:sym typeface="Arial"/>
              </a:rPr>
              <a:t>По сравнению с традиционными веб-приложениями, возможности PWA не позволяют делать все, что могут делать мобильные приложения. Поскольку они написаны на JavaScript, заряд батареи расходуется менее эффективно, в отличии от приложений, написанных на родных языках, таких как Kotlin или Swift. Их производительность также уступает нативным приложениям, основной причиной чего является однопоточность JavaScript. В настоящее время доступ к некоторым важным функциям устройства по-прежнему отсутствует, включая Bluetooth, датчики приближения, внешнее освещение, расширенные элементы управления камерой и другие.</a:t>
            </a:r>
            <a:endParaRPr sz="1400">
              <a:solidFill>
                <a:srgbClr val="212529"/>
              </a:solidFill>
              <a:highlight>
                <a:srgbClr val="FCFCFC"/>
              </a:highlight>
              <a:latin typeface="Arial"/>
              <a:ea typeface="Arial"/>
              <a:cs typeface="Arial"/>
              <a:sym typeface="Arial"/>
            </a:endParaRPr>
          </a:p>
          <a:p>
            <a:pPr indent="457200" lvl="0" marL="0" rtl="0" algn="l">
              <a:spcBef>
                <a:spcPts val="1200"/>
              </a:spcBef>
              <a:spcAft>
                <a:spcPts val="0"/>
              </a:spcAft>
              <a:buNone/>
            </a:pPr>
            <a:r>
              <a:rPr lang="en" sz="1400">
                <a:solidFill>
                  <a:srgbClr val="212529"/>
                </a:solidFill>
                <a:highlight>
                  <a:srgbClr val="FCFCFC"/>
                </a:highlight>
                <a:latin typeface="Arial"/>
                <a:ea typeface="Arial"/>
                <a:cs typeface="Arial"/>
                <a:sym typeface="Arial"/>
              </a:rPr>
              <a:t>После перечисления основных особенностей Progressive Web Apps становится ясно, что преимущества значительно перевешивают недостатки. Несмотря на то, что они существовали относительно недолго (даже в том, что касается веб-технологий), PWA уже смогли выработать новую философию для создания веб-сайтов, и ни одна компания, которая хочет быть актуальной в эпоху мобильных устройств, не может позволить себе игнорировать их.</a:t>
            </a:r>
            <a:endParaRPr sz="1400">
              <a:solidFill>
                <a:srgbClr val="212529"/>
              </a:solidFill>
              <a:highlight>
                <a:srgbClr val="FCFCFC"/>
              </a:highlight>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819150" y="283275"/>
            <a:ext cx="7505700" cy="56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Service worker</a:t>
            </a:r>
            <a:endParaRPr b="1"/>
          </a:p>
        </p:txBody>
      </p:sp>
      <p:sp>
        <p:nvSpPr>
          <p:cNvPr id="235" name="Google Shape;235;p27"/>
          <p:cNvSpPr txBox="1"/>
          <p:nvPr>
            <p:ph idx="1" type="body"/>
          </p:nvPr>
        </p:nvSpPr>
        <p:spPr>
          <a:xfrm>
            <a:off x="721825" y="852675"/>
            <a:ext cx="7505700" cy="1902600"/>
          </a:xfrm>
          <a:prstGeom prst="rect">
            <a:avLst/>
          </a:prstGeom>
        </p:spPr>
        <p:txBody>
          <a:bodyPr anchorCtr="0" anchor="t" bIns="91425" lIns="91425" spcFirstLastPara="1" rIns="91425" wrap="square" tIns="91425">
            <a:noAutofit/>
          </a:bodyPr>
          <a:lstStyle/>
          <a:p>
            <a:pPr indent="457200" lvl="0" marL="0" rtl="0" algn="l">
              <a:lnSpc>
                <a:spcPct val="105000"/>
              </a:lnSpc>
              <a:spcBef>
                <a:spcPts val="0"/>
              </a:spcBef>
              <a:spcAft>
                <a:spcPts val="0"/>
              </a:spcAft>
              <a:buNone/>
            </a:pPr>
            <a:r>
              <a:rPr lang="en">
                <a:solidFill>
                  <a:srgbClr val="111111"/>
                </a:solidFill>
                <a:highlight>
                  <a:srgbClr val="FFFFFF"/>
                </a:highlight>
                <a:latin typeface="Arial"/>
                <a:ea typeface="Arial"/>
                <a:cs typeface="Arial"/>
                <a:sym typeface="Arial"/>
              </a:rPr>
              <a:t>Сердце PWA — Service Worker. Это проксирующий слой между фронтэндом и бэкэндом, находящийся в браузере. Все запросы браузера идут через него. Данное разделение на два независимых слоя позволило сделать переход обычного веб сайта в PWA максимально простым.</a:t>
            </a:r>
            <a:endParaRPr sz="1200">
              <a:solidFill>
                <a:srgbClr val="000000"/>
              </a:solidFill>
              <a:latin typeface="Arial"/>
              <a:ea typeface="Arial"/>
              <a:cs typeface="Arial"/>
              <a:sym typeface="Arial"/>
            </a:endParaRPr>
          </a:p>
          <a:p>
            <a:pPr indent="457200" lvl="0" marL="0" rtl="0" algn="l">
              <a:lnSpc>
                <a:spcPct val="105000"/>
              </a:lnSpc>
              <a:spcBef>
                <a:spcPts val="1200"/>
              </a:spcBef>
              <a:spcAft>
                <a:spcPts val="0"/>
              </a:spcAft>
              <a:buNone/>
            </a:pPr>
            <a:r>
              <a:rPr lang="en">
                <a:solidFill>
                  <a:srgbClr val="111111"/>
                </a:solidFill>
                <a:highlight>
                  <a:srgbClr val="FFFFFF"/>
                </a:highlight>
                <a:latin typeface="Arial"/>
                <a:ea typeface="Arial"/>
                <a:cs typeface="Arial"/>
                <a:sym typeface="Arial"/>
              </a:rPr>
              <a:t>Из хранилищ у Service Worker'a есть доступ к localStorage и sessionStorage для web ресурсов, и IndexDB для данных. Но, самое главное, полная свобода для реализации бизнес логики.</a:t>
            </a:r>
            <a:endParaRPr sz="1200">
              <a:solidFill>
                <a:srgbClr val="000000"/>
              </a:solidFill>
              <a:latin typeface="Arial"/>
              <a:ea typeface="Arial"/>
              <a:cs typeface="Arial"/>
              <a:sym typeface="Arial"/>
            </a:endParaRPr>
          </a:p>
          <a:p>
            <a:pPr indent="457200" lvl="0" marL="0" rtl="0" algn="l">
              <a:lnSpc>
                <a:spcPct val="105000"/>
              </a:lnSpc>
              <a:spcBef>
                <a:spcPts val="1200"/>
              </a:spcBef>
              <a:spcAft>
                <a:spcPts val="1200"/>
              </a:spcAft>
              <a:buNone/>
            </a:pPr>
            <a:r>
              <a:t/>
            </a:r>
            <a:endParaRPr sz="1400"/>
          </a:p>
        </p:txBody>
      </p:sp>
      <p:pic>
        <p:nvPicPr>
          <p:cNvPr id="236" name="Google Shape;236;p27"/>
          <p:cNvPicPr preferRelativeResize="0"/>
          <p:nvPr/>
        </p:nvPicPr>
        <p:blipFill>
          <a:blip r:embed="rId3">
            <a:alphaModFix/>
          </a:blip>
          <a:stretch>
            <a:fillRect/>
          </a:stretch>
        </p:blipFill>
        <p:spPr>
          <a:xfrm>
            <a:off x="492625" y="2830050"/>
            <a:ext cx="8158749" cy="181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idx="1" type="body"/>
          </p:nvPr>
        </p:nvSpPr>
        <p:spPr>
          <a:xfrm>
            <a:off x="826625" y="935850"/>
            <a:ext cx="7738500" cy="1347600"/>
          </a:xfrm>
          <a:prstGeom prst="rect">
            <a:avLst/>
          </a:prstGeom>
        </p:spPr>
        <p:txBody>
          <a:bodyPr anchorCtr="0" anchor="t" bIns="91425" lIns="91425" spcFirstLastPara="1" rIns="91425" wrap="square" tIns="91425">
            <a:noAutofit/>
          </a:bodyPr>
          <a:lstStyle/>
          <a:p>
            <a:pPr indent="457200" lvl="0" marL="0" rtl="0" algn="just">
              <a:lnSpc>
                <a:spcPct val="100000"/>
              </a:lnSpc>
              <a:spcBef>
                <a:spcPts val="0"/>
              </a:spcBef>
              <a:spcAft>
                <a:spcPts val="0"/>
              </a:spcAft>
              <a:buNone/>
            </a:pPr>
            <a:r>
              <a:rPr lang="en" sz="1200">
                <a:solidFill>
                  <a:srgbClr val="111111"/>
                </a:solidFill>
                <a:highlight>
                  <a:srgbClr val="FFFFFF"/>
                </a:highlight>
                <a:latin typeface="Arial"/>
                <a:ea typeface="Arial"/>
                <a:cs typeface="Arial"/>
                <a:sym typeface="Arial"/>
              </a:rPr>
              <a:t>Можно, например, принять запрос от браузера, проверить состояние сети, взять данные из хранилища, произвести с ними операции и вернуть некий результат обратно в браузер — который будет думать, что ответ ему пришел от сервера. Или не будет — как разработчик захочет, так и сделает. Два браузерных слоя (клиентский фронтэнд и Service Worker) позволяют писать полноценные приложения.</a:t>
            </a:r>
            <a:endParaRPr sz="1200">
              <a:solidFill>
                <a:srgbClr val="111111"/>
              </a:solidFill>
              <a:highlight>
                <a:srgbClr val="FFFFFF"/>
              </a:highlight>
              <a:latin typeface="Arial"/>
              <a:ea typeface="Arial"/>
              <a:cs typeface="Arial"/>
              <a:sym typeface="Arial"/>
            </a:endParaRPr>
          </a:p>
          <a:p>
            <a:pPr indent="457200" lvl="0" marL="0" rtl="0" algn="just">
              <a:lnSpc>
                <a:spcPct val="100000"/>
              </a:lnSpc>
              <a:spcBef>
                <a:spcPts val="1200"/>
              </a:spcBef>
              <a:spcAft>
                <a:spcPts val="0"/>
              </a:spcAft>
              <a:buNone/>
            </a:pPr>
            <a:r>
              <a:rPr lang="en" sz="1200">
                <a:solidFill>
                  <a:srgbClr val="111111"/>
                </a:solidFill>
                <a:highlight>
                  <a:srgbClr val="FFFFFF"/>
                </a:highlight>
                <a:latin typeface="Arial"/>
                <a:ea typeface="Arial"/>
                <a:cs typeface="Arial"/>
                <a:sym typeface="Arial"/>
              </a:rPr>
              <a:t>В тоже время, для большинства сайтов будет достаточно кэширующей функциональности Service Worker'a, чтобы превратиться в PWA.</a:t>
            </a:r>
            <a:endParaRPr sz="1200">
              <a:solidFill>
                <a:srgbClr val="000000"/>
              </a:solidFill>
              <a:latin typeface="Arial"/>
              <a:ea typeface="Arial"/>
              <a:cs typeface="Arial"/>
              <a:sym typeface="Arial"/>
            </a:endParaRPr>
          </a:p>
          <a:p>
            <a:pPr indent="457200" lvl="0" marL="0" rtl="0" algn="just">
              <a:lnSpc>
                <a:spcPct val="100000"/>
              </a:lnSpc>
              <a:spcBef>
                <a:spcPts val="1200"/>
              </a:spcBef>
              <a:spcAft>
                <a:spcPts val="1200"/>
              </a:spcAft>
              <a:buNone/>
            </a:pPr>
            <a:r>
              <a:t/>
            </a:r>
            <a:endParaRPr sz="1200"/>
          </a:p>
        </p:txBody>
      </p:sp>
      <p:sp>
        <p:nvSpPr>
          <p:cNvPr id="242" name="Google Shape;242;p28"/>
          <p:cNvSpPr txBox="1"/>
          <p:nvPr>
            <p:ph type="title"/>
          </p:nvPr>
        </p:nvSpPr>
        <p:spPr>
          <a:xfrm>
            <a:off x="789200" y="366450"/>
            <a:ext cx="7505700" cy="56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Service worker</a:t>
            </a:r>
            <a:endParaRPr b="1"/>
          </a:p>
        </p:txBody>
      </p:sp>
      <p:pic>
        <p:nvPicPr>
          <p:cNvPr id="243" name="Google Shape;243;p28"/>
          <p:cNvPicPr preferRelativeResize="0"/>
          <p:nvPr/>
        </p:nvPicPr>
        <p:blipFill>
          <a:blip r:embed="rId3">
            <a:alphaModFix/>
          </a:blip>
          <a:stretch>
            <a:fillRect/>
          </a:stretch>
        </p:blipFill>
        <p:spPr>
          <a:xfrm>
            <a:off x="6483650" y="2411788"/>
            <a:ext cx="1744326" cy="1744326"/>
          </a:xfrm>
          <a:prstGeom prst="rect">
            <a:avLst/>
          </a:prstGeom>
          <a:noFill/>
          <a:ln>
            <a:noFill/>
          </a:ln>
        </p:spPr>
      </p:pic>
      <p:sp>
        <p:nvSpPr>
          <p:cNvPr id="244" name="Google Shape;244;p28"/>
          <p:cNvSpPr txBox="1"/>
          <p:nvPr/>
        </p:nvSpPr>
        <p:spPr>
          <a:xfrm>
            <a:off x="789200" y="2283438"/>
            <a:ext cx="5300700" cy="20010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en" sz="1200">
                <a:solidFill>
                  <a:srgbClr val="111111"/>
                </a:solidFill>
                <a:highlight>
                  <a:srgbClr val="FFFFFF"/>
                </a:highlight>
              </a:rPr>
              <a:t>PWA не зависит ни от каких-то фреймворков, это чистый javascript, хотя даже специалисты Google советуют использовать библиотечные генераторы кода. Service Worker прекрасно пишется руками, и это нужно, чтобы хорошо понимать и контролировать логику работы твоего приложения.</a:t>
            </a:r>
            <a:endParaRPr sz="1200"/>
          </a:p>
          <a:p>
            <a:pPr indent="457200" lvl="0" marL="0" rtl="0" algn="just">
              <a:spcBef>
                <a:spcPts val="1200"/>
              </a:spcBef>
              <a:spcAft>
                <a:spcPts val="1200"/>
              </a:spcAft>
              <a:buNone/>
            </a:pPr>
            <a:r>
              <a:rPr lang="en" sz="1200">
                <a:solidFill>
                  <a:srgbClr val="111111"/>
                </a:solidFill>
                <a:highlight>
                  <a:srgbClr val="FFFFFF"/>
                </a:highlight>
              </a:rPr>
              <a:t>С программистской точки зрения Service Worker представляет собой javascript файл, подключаемый в html коде страницы. В нем разработчик определяет логику работы с приходящими из фронтэнда запросами и другую функциональность.</a:t>
            </a:r>
            <a:endParaRPr sz="1200">
              <a:solidFill>
                <a:schemeClr val="dk2"/>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976375" y="254150"/>
            <a:ext cx="7505700" cy="51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Service worker. Lifecycle</a:t>
            </a:r>
            <a:endParaRPr b="1"/>
          </a:p>
        </p:txBody>
      </p:sp>
      <p:pic>
        <p:nvPicPr>
          <p:cNvPr id="250" name="Google Shape;250;p29"/>
          <p:cNvPicPr preferRelativeResize="0"/>
          <p:nvPr/>
        </p:nvPicPr>
        <p:blipFill>
          <a:blip r:embed="rId3">
            <a:alphaModFix/>
          </a:blip>
          <a:stretch>
            <a:fillRect/>
          </a:stretch>
        </p:blipFill>
        <p:spPr>
          <a:xfrm>
            <a:off x="2633925" y="771050"/>
            <a:ext cx="4116400" cy="4016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789200" y="366450"/>
            <a:ext cx="7505700" cy="56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Service worker. Registration</a:t>
            </a:r>
            <a:endParaRPr b="1"/>
          </a:p>
        </p:txBody>
      </p:sp>
      <p:pic>
        <p:nvPicPr>
          <p:cNvPr id="256" name="Google Shape;256;p30"/>
          <p:cNvPicPr preferRelativeResize="0"/>
          <p:nvPr/>
        </p:nvPicPr>
        <p:blipFill>
          <a:blip r:embed="rId3">
            <a:alphaModFix/>
          </a:blip>
          <a:stretch>
            <a:fillRect/>
          </a:stretch>
        </p:blipFill>
        <p:spPr>
          <a:xfrm>
            <a:off x="964650" y="1282925"/>
            <a:ext cx="7214700" cy="2963650"/>
          </a:xfrm>
          <a:prstGeom prst="rect">
            <a:avLst/>
          </a:prstGeom>
          <a:noFill/>
          <a:ln>
            <a:noFill/>
          </a:ln>
        </p:spPr>
      </p:pic>
      <p:sp>
        <p:nvSpPr>
          <p:cNvPr id="257" name="Google Shape;257;p30"/>
          <p:cNvSpPr/>
          <p:nvPr/>
        </p:nvSpPr>
        <p:spPr>
          <a:xfrm>
            <a:off x="2208650" y="3294225"/>
            <a:ext cx="599100" cy="82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30"/>
          <p:cNvCxnSpPr/>
          <p:nvPr/>
        </p:nvCxnSpPr>
        <p:spPr>
          <a:xfrm>
            <a:off x="2208650" y="3335475"/>
            <a:ext cx="5991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916500" y="366450"/>
            <a:ext cx="7505700" cy="651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Service worker. Communication</a:t>
            </a:r>
            <a:endParaRPr b="1"/>
          </a:p>
        </p:txBody>
      </p:sp>
      <p:pic>
        <p:nvPicPr>
          <p:cNvPr id="264" name="Google Shape;264;p31"/>
          <p:cNvPicPr preferRelativeResize="0"/>
          <p:nvPr/>
        </p:nvPicPr>
        <p:blipFill>
          <a:blip r:embed="rId3">
            <a:alphaModFix/>
          </a:blip>
          <a:stretch>
            <a:fillRect/>
          </a:stretch>
        </p:blipFill>
        <p:spPr>
          <a:xfrm>
            <a:off x="2113975" y="1018350"/>
            <a:ext cx="4748587" cy="382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idx="1" type="body"/>
          </p:nvPr>
        </p:nvSpPr>
        <p:spPr>
          <a:xfrm>
            <a:off x="781350" y="1227075"/>
            <a:ext cx="7581300" cy="1700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rgbClr val="111111"/>
                </a:solidFill>
                <a:highlight>
                  <a:srgbClr val="FFFFFF"/>
                </a:highlight>
                <a:latin typeface="Arial"/>
                <a:ea typeface="Arial"/>
                <a:cs typeface="Arial"/>
                <a:sym typeface="Arial"/>
              </a:rPr>
              <a:t>Progressive Web App или PWA — лучший способ для разработчиков заставить свои веб-приложения загружаться быстрее и быть более производительными. PWA — это веб-сайты, которые используют современные веб-стандарты, что дает возможность устанавливать их на компьютер или устройство пользователя. В работе они как приложения. Самый известный пример — это Twitter, который запустил сайт mobile.twitter.com как PWA на React и Node.js.</a:t>
            </a:r>
            <a:endParaRPr sz="1500"/>
          </a:p>
        </p:txBody>
      </p:sp>
      <p:pic>
        <p:nvPicPr>
          <p:cNvPr id="134" name="Google Shape;134;p14"/>
          <p:cNvPicPr preferRelativeResize="0"/>
          <p:nvPr/>
        </p:nvPicPr>
        <p:blipFill>
          <a:blip r:embed="rId3">
            <a:alphaModFix/>
          </a:blip>
          <a:stretch>
            <a:fillRect/>
          </a:stretch>
        </p:blipFill>
        <p:spPr>
          <a:xfrm>
            <a:off x="841175" y="3184800"/>
            <a:ext cx="1333500" cy="1162050"/>
          </a:xfrm>
          <a:prstGeom prst="rect">
            <a:avLst/>
          </a:prstGeom>
          <a:noFill/>
          <a:ln>
            <a:noFill/>
          </a:ln>
        </p:spPr>
      </p:pic>
      <p:pic>
        <p:nvPicPr>
          <p:cNvPr id="135" name="Google Shape;135;p14"/>
          <p:cNvPicPr preferRelativeResize="0"/>
          <p:nvPr/>
        </p:nvPicPr>
        <p:blipFill>
          <a:blip r:embed="rId4">
            <a:alphaModFix/>
          </a:blip>
          <a:stretch>
            <a:fillRect/>
          </a:stretch>
        </p:blipFill>
        <p:spPr>
          <a:xfrm>
            <a:off x="2353525" y="3184800"/>
            <a:ext cx="2046699" cy="1251700"/>
          </a:xfrm>
          <a:prstGeom prst="rect">
            <a:avLst/>
          </a:prstGeom>
          <a:noFill/>
          <a:ln>
            <a:noFill/>
          </a:ln>
        </p:spPr>
      </p:pic>
      <p:sp>
        <p:nvSpPr>
          <p:cNvPr id="136" name="Google Shape;136;p14"/>
          <p:cNvSpPr txBox="1"/>
          <p:nvPr/>
        </p:nvSpPr>
        <p:spPr>
          <a:xfrm>
            <a:off x="2882475" y="389325"/>
            <a:ext cx="366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Nunito"/>
                <a:ea typeface="Nunito"/>
                <a:cs typeface="Nunito"/>
                <a:sym typeface="Nunito"/>
              </a:rPr>
              <a:t>What is PWA?</a:t>
            </a:r>
            <a:endParaRPr b="1" sz="3000">
              <a:solidFill>
                <a:schemeClr val="lt1"/>
              </a:solidFill>
              <a:latin typeface="Nunito"/>
              <a:ea typeface="Nunito"/>
              <a:cs typeface="Nunito"/>
              <a:sym typeface="Nunito"/>
            </a:endParaRPr>
          </a:p>
        </p:txBody>
      </p:sp>
      <p:pic>
        <p:nvPicPr>
          <p:cNvPr id="137" name="Google Shape;137;p14"/>
          <p:cNvPicPr preferRelativeResize="0"/>
          <p:nvPr/>
        </p:nvPicPr>
        <p:blipFill>
          <a:blip r:embed="rId5">
            <a:alphaModFix/>
          </a:blip>
          <a:stretch>
            <a:fillRect/>
          </a:stretch>
        </p:blipFill>
        <p:spPr>
          <a:xfrm>
            <a:off x="6595951" y="2927475"/>
            <a:ext cx="1973775" cy="1627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2"/>
          <p:cNvSpPr txBox="1"/>
          <p:nvPr>
            <p:ph type="title"/>
          </p:nvPr>
        </p:nvSpPr>
        <p:spPr>
          <a:xfrm>
            <a:off x="923975" y="209200"/>
            <a:ext cx="7505700" cy="71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Service worker. Fetch event handler</a:t>
            </a:r>
            <a:endParaRPr b="1"/>
          </a:p>
        </p:txBody>
      </p:sp>
      <p:pic>
        <p:nvPicPr>
          <p:cNvPr id="270" name="Google Shape;270;p32"/>
          <p:cNvPicPr preferRelativeResize="0"/>
          <p:nvPr/>
        </p:nvPicPr>
        <p:blipFill>
          <a:blip r:embed="rId3">
            <a:alphaModFix/>
          </a:blip>
          <a:stretch>
            <a:fillRect/>
          </a:stretch>
        </p:blipFill>
        <p:spPr>
          <a:xfrm>
            <a:off x="1317700" y="704149"/>
            <a:ext cx="6256550" cy="4231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819150" y="366425"/>
            <a:ext cx="7505700" cy="70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highlight>
                  <a:srgbClr val="FFFFFF"/>
                </a:highlight>
              </a:rPr>
              <a:t>HTTPS</a:t>
            </a:r>
            <a:endParaRPr b="1"/>
          </a:p>
        </p:txBody>
      </p:sp>
      <p:sp>
        <p:nvSpPr>
          <p:cNvPr id="276" name="Google Shape;276;p33"/>
          <p:cNvSpPr txBox="1"/>
          <p:nvPr>
            <p:ph idx="1" type="body"/>
          </p:nvPr>
        </p:nvSpPr>
        <p:spPr>
          <a:xfrm>
            <a:off x="819150" y="1024925"/>
            <a:ext cx="7505700" cy="20223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sz="1200">
                <a:solidFill>
                  <a:srgbClr val="111111"/>
                </a:solidFill>
                <a:highlight>
                  <a:srgbClr val="FFFFFF"/>
                </a:highlight>
                <a:latin typeface="Arial"/>
                <a:ea typeface="Arial"/>
                <a:cs typeface="Arial"/>
                <a:sym typeface="Arial"/>
              </a:rPr>
              <a:t>PWA требует, чтобы все ресурсы сайта передавались по HTTPS протоколу. SSL сертификат можно получить бесплатно, некоторые хостеры это делают за вас. Но критично, чтобы на сайте не было ссылок на незащищенные ресурсы — некоторые браузеры просто не будут отображать сайт в этом случае.</a:t>
            </a:r>
            <a:endParaRPr sz="1200">
              <a:solidFill>
                <a:srgbClr val="111111"/>
              </a:solidFill>
              <a:highlight>
                <a:srgbClr val="FFFFFF"/>
              </a:highlight>
              <a:latin typeface="Arial"/>
              <a:ea typeface="Arial"/>
              <a:cs typeface="Arial"/>
              <a:sym typeface="Arial"/>
            </a:endParaRPr>
          </a:p>
          <a:p>
            <a:pPr indent="457200" lvl="0" marL="0" rtl="0" algn="just">
              <a:spcBef>
                <a:spcPts val="1200"/>
              </a:spcBef>
              <a:spcAft>
                <a:spcPts val="1200"/>
              </a:spcAft>
              <a:buNone/>
            </a:pPr>
            <a:r>
              <a:rPr lang="en" sz="1200">
                <a:solidFill>
                  <a:srgbClr val="111111"/>
                </a:solidFill>
                <a:highlight>
                  <a:srgbClr val="FFFFFF"/>
                </a:highlight>
                <a:latin typeface="Arial"/>
                <a:ea typeface="Arial"/>
                <a:cs typeface="Arial"/>
                <a:sym typeface="Arial"/>
              </a:rPr>
              <a:t>Основная встречаемая в таких случаях проблема — картинки. Часто редакторы или комментаторы ставят в материал ссылки на картинки из интернета, иногда они автоматически туда (в материал) попадают. Необходимо картинки пересохранять или к себе, или на сервис с доступом по HTTPS.</a:t>
            </a:r>
            <a:endParaRPr/>
          </a:p>
        </p:txBody>
      </p:sp>
      <p:pic>
        <p:nvPicPr>
          <p:cNvPr id="277" name="Google Shape;277;p33"/>
          <p:cNvPicPr preferRelativeResize="0"/>
          <p:nvPr/>
        </p:nvPicPr>
        <p:blipFill>
          <a:blip r:embed="rId3">
            <a:alphaModFix/>
          </a:blip>
          <a:stretch>
            <a:fillRect/>
          </a:stretch>
        </p:blipFill>
        <p:spPr>
          <a:xfrm>
            <a:off x="2989925" y="3222100"/>
            <a:ext cx="3629025" cy="1257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819150" y="403875"/>
            <a:ext cx="7505700" cy="651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Application Shell</a:t>
            </a:r>
            <a:endParaRPr b="1"/>
          </a:p>
        </p:txBody>
      </p:sp>
      <p:sp>
        <p:nvSpPr>
          <p:cNvPr id="283" name="Google Shape;283;p34"/>
          <p:cNvSpPr txBox="1"/>
          <p:nvPr>
            <p:ph idx="1" type="body"/>
          </p:nvPr>
        </p:nvSpPr>
        <p:spPr>
          <a:xfrm>
            <a:off x="609525" y="1055775"/>
            <a:ext cx="4736100" cy="36618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en" sz="1200">
                <a:solidFill>
                  <a:srgbClr val="111111"/>
                </a:solidFill>
                <a:highlight>
                  <a:srgbClr val="FFFFFF"/>
                </a:highlight>
                <a:latin typeface="Arial"/>
                <a:ea typeface="Arial"/>
                <a:cs typeface="Arial"/>
                <a:sym typeface="Arial"/>
              </a:rPr>
              <a:t>App shell — это просто скелет графического интерфейса, шаблон. Для примера, возьмем средний сайт c хедером, двумя колонками и прочим. Грубо говоря, вырежем из него контент текущей страницы и всю динамическую информацию, оставшаяся статика — app shell.</a:t>
            </a:r>
            <a:endParaRPr sz="1200">
              <a:solidFill>
                <a:srgbClr val="111111"/>
              </a:solidFill>
              <a:highlight>
                <a:srgbClr val="FFFFFF"/>
              </a:highlight>
              <a:latin typeface="Arial"/>
              <a:ea typeface="Arial"/>
              <a:cs typeface="Arial"/>
              <a:sym typeface="Arial"/>
            </a:endParaRPr>
          </a:p>
          <a:p>
            <a:pPr indent="457200" lvl="0" marL="0" rtl="0" algn="l">
              <a:spcBef>
                <a:spcPts val="1200"/>
              </a:spcBef>
              <a:spcAft>
                <a:spcPts val="0"/>
              </a:spcAft>
              <a:buNone/>
            </a:pPr>
            <a:r>
              <a:rPr lang="en" sz="1200">
                <a:solidFill>
                  <a:srgbClr val="111111"/>
                </a:solidFill>
                <a:highlight>
                  <a:srgbClr val="FFFFFF"/>
                </a:highlight>
                <a:latin typeface="Arial"/>
                <a:ea typeface="Arial"/>
                <a:cs typeface="Arial"/>
                <a:sym typeface="Arial"/>
              </a:rPr>
              <a:t>Суть в том, что app shell хранится на клиенте и загружается при запуске приложения, а затем уже в него грузится из сети динамическая информация. И пока она грузится, app shell должен выглядеть красиво («лоадеры» на местах и т.п.)</a:t>
            </a:r>
            <a:endParaRPr sz="1100">
              <a:solidFill>
                <a:srgbClr val="000000"/>
              </a:solidFill>
              <a:latin typeface="Arial"/>
              <a:ea typeface="Arial"/>
              <a:cs typeface="Arial"/>
              <a:sym typeface="Arial"/>
            </a:endParaRPr>
          </a:p>
          <a:p>
            <a:pPr indent="457200" lvl="0" marL="0" rtl="0" algn="l">
              <a:spcBef>
                <a:spcPts val="1200"/>
              </a:spcBef>
              <a:spcAft>
                <a:spcPts val="0"/>
              </a:spcAft>
              <a:buNone/>
            </a:pPr>
            <a:r>
              <a:rPr lang="en" sz="1200">
                <a:solidFill>
                  <a:srgbClr val="111111"/>
                </a:solidFill>
                <a:highlight>
                  <a:srgbClr val="FFFFFF"/>
                </a:highlight>
                <a:latin typeface="Arial"/>
                <a:ea typeface="Arial"/>
                <a:cs typeface="Arial"/>
                <a:sym typeface="Arial"/>
              </a:rPr>
              <a:t>Данную архитектуру сайта — загрузку контента и иной динамичной информации через ajax вызовы — можно продумать и реализовать на сайте заранее, тогда переход в PWA будет совсем несложным.</a:t>
            </a:r>
            <a:endParaRPr sz="1100">
              <a:solidFill>
                <a:srgbClr val="000000"/>
              </a:solidFill>
              <a:latin typeface="Arial"/>
              <a:ea typeface="Arial"/>
              <a:cs typeface="Arial"/>
              <a:sym typeface="Arial"/>
            </a:endParaRPr>
          </a:p>
          <a:p>
            <a:pPr indent="457200" lvl="0" marL="0" rtl="0" algn="l">
              <a:spcBef>
                <a:spcPts val="1200"/>
              </a:spcBef>
              <a:spcAft>
                <a:spcPts val="1200"/>
              </a:spcAft>
              <a:buNone/>
            </a:pPr>
            <a:r>
              <a:rPr lang="en" sz="1200">
                <a:solidFill>
                  <a:srgbClr val="111111"/>
                </a:solidFill>
                <a:highlight>
                  <a:srgbClr val="FFFFFF"/>
                </a:highlight>
                <a:latin typeface="Arial"/>
                <a:ea typeface="Arial"/>
                <a:cs typeface="Arial"/>
                <a:sym typeface="Arial"/>
              </a:rPr>
              <a:t>App shell — это как оболочка нативной программы. Смотрите на свое PWA как на нативную программу, и многое станет проще.</a:t>
            </a:r>
            <a:endParaRPr/>
          </a:p>
        </p:txBody>
      </p:sp>
      <p:pic>
        <p:nvPicPr>
          <p:cNvPr id="284" name="Google Shape;284;p34"/>
          <p:cNvPicPr preferRelativeResize="0"/>
          <p:nvPr/>
        </p:nvPicPr>
        <p:blipFill>
          <a:blip r:embed="rId3">
            <a:alphaModFix/>
          </a:blip>
          <a:stretch>
            <a:fillRect/>
          </a:stretch>
        </p:blipFill>
        <p:spPr>
          <a:xfrm>
            <a:off x="5745263" y="1247450"/>
            <a:ext cx="2714625" cy="3171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759250" y="299075"/>
            <a:ext cx="7505700" cy="71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Application Shell. Example</a:t>
            </a:r>
            <a:endParaRPr b="1"/>
          </a:p>
        </p:txBody>
      </p:sp>
      <p:pic>
        <p:nvPicPr>
          <p:cNvPr id="290" name="Google Shape;290;p35"/>
          <p:cNvPicPr preferRelativeResize="0"/>
          <p:nvPr/>
        </p:nvPicPr>
        <p:blipFill>
          <a:blip r:embed="rId3">
            <a:alphaModFix/>
          </a:blip>
          <a:stretch>
            <a:fillRect/>
          </a:stretch>
        </p:blipFill>
        <p:spPr>
          <a:xfrm>
            <a:off x="3569675" y="860975"/>
            <a:ext cx="2004650" cy="4009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864075" y="366450"/>
            <a:ext cx="7505700" cy="68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Web app manifest</a:t>
            </a:r>
            <a:endParaRPr b="1"/>
          </a:p>
        </p:txBody>
      </p:sp>
      <p:sp>
        <p:nvSpPr>
          <p:cNvPr id="296" name="Google Shape;296;p36"/>
          <p:cNvSpPr txBox="1"/>
          <p:nvPr>
            <p:ph idx="1" type="body"/>
          </p:nvPr>
        </p:nvSpPr>
        <p:spPr>
          <a:xfrm>
            <a:off x="938975" y="985288"/>
            <a:ext cx="7086900" cy="8544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sz="1200">
                <a:solidFill>
                  <a:srgbClr val="111111"/>
                </a:solidFill>
                <a:highlight>
                  <a:srgbClr val="FFFFFF"/>
                </a:highlight>
                <a:latin typeface="Arial"/>
                <a:ea typeface="Arial"/>
                <a:cs typeface="Arial"/>
                <a:sym typeface="Arial"/>
              </a:rPr>
              <a:t>JSON файл, декларативно определяющий для браузера название приложения, иконку, как будет выглядеть PWA (fullscreen, standalone и др.) и некоторые другие параметры. Позволяет «установить» PWA как отдельное приложение на домашний экран смартфона.</a:t>
            </a:r>
            <a:endParaRPr/>
          </a:p>
        </p:txBody>
      </p:sp>
      <p:pic>
        <p:nvPicPr>
          <p:cNvPr id="297" name="Google Shape;297;p36"/>
          <p:cNvPicPr preferRelativeResize="0"/>
          <p:nvPr/>
        </p:nvPicPr>
        <p:blipFill>
          <a:blip r:embed="rId3">
            <a:alphaModFix/>
          </a:blip>
          <a:stretch>
            <a:fillRect/>
          </a:stretch>
        </p:blipFill>
        <p:spPr>
          <a:xfrm>
            <a:off x="2246150" y="1964125"/>
            <a:ext cx="5203200" cy="2642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819150" y="284075"/>
            <a:ext cx="7505700" cy="62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How to create</a:t>
            </a:r>
            <a:r>
              <a:rPr b="1" lang="en"/>
              <a:t> PWA</a:t>
            </a:r>
            <a:endParaRPr b="1"/>
          </a:p>
        </p:txBody>
      </p:sp>
      <p:sp>
        <p:nvSpPr>
          <p:cNvPr id="303" name="Google Shape;303;p37"/>
          <p:cNvSpPr txBox="1"/>
          <p:nvPr>
            <p:ph idx="1" type="body"/>
          </p:nvPr>
        </p:nvSpPr>
        <p:spPr>
          <a:xfrm>
            <a:off x="340000" y="861075"/>
            <a:ext cx="4436700" cy="107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11111"/>
                </a:solidFill>
                <a:highlight>
                  <a:srgbClr val="FFFFFF"/>
                </a:highlight>
                <a:latin typeface="Arial"/>
                <a:ea typeface="Arial"/>
                <a:cs typeface="Arial"/>
                <a:sym typeface="Arial"/>
              </a:rPr>
              <a:t>1. Создать манифест веб-приложения</a:t>
            </a:r>
            <a:endParaRPr sz="12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111111"/>
                </a:solidFill>
                <a:highlight>
                  <a:srgbClr val="FFFFFF"/>
                </a:highlight>
                <a:latin typeface="Arial"/>
                <a:ea typeface="Arial"/>
                <a:cs typeface="Arial"/>
                <a:sym typeface="Arial"/>
              </a:rPr>
              <a:t>2. Зарегистрировать Service Worker</a:t>
            </a:r>
            <a:endParaRPr sz="1200">
              <a:solidFill>
                <a:srgbClr val="111111"/>
              </a:solidFill>
              <a:highlight>
                <a:srgbClr val="FFFFFF"/>
              </a:highlight>
              <a:latin typeface="Arial"/>
              <a:ea typeface="Arial"/>
              <a:cs typeface="Arial"/>
              <a:sym typeface="Arial"/>
            </a:endParaRPr>
          </a:p>
          <a:p>
            <a:pPr indent="0" lvl="0" marL="0" rtl="0" algn="l">
              <a:spcBef>
                <a:spcPts val="0"/>
              </a:spcBef>
              <a:spcAft>
                <a:spcPts val="0"/>
              </a:spcAft>
              <a:buNone/>
            </a:pPr>
            <a:r>
              <a:rPr lang="en" sz="1200">
                <a:solidFill>
                  <a:srgbClr val="111111"/>
                </a:solidFill>
                <a:highlight>
                  <a:srgbClr val="FFFFFF"/>
                </a:highlight>
                <a:latin typeface="Arial"/>
                <a:ea typeface="Arial"/>
                <a:cs typeface="Arial"/>
                <a:sym typeface="Arial"/>
              </a:rPr>
              <a:t>3. Создать иконки</a:t>
            </a:r>
            <a:endParaRPr sz="1200">
              <a:solidFill>
                <a:srgbClr val="111111"/>
              </a:solidFill>
              <a:highlight>
                <a:srgbClr val="FFFFFF"/>
              </a:highlight>
              <a:latin typeface="Arial"/>
              <a:ea typeface="Arial"/>
              <a:cs typeface="Arial"/>
              <a:sym typeface="Arial"/>
            </a:endParaRPr>
          </a:p>
          <a:p>
            <a:pPr indent="0" lvl="0" marL="0" rtl="0" algn="l">
              <a:spcBef>
                <a:spcPts val="0"/>
              </a:spcBef>
              <a:spcAft>
                <a:spcPts val="1200"/>
              </a:spcAft>
              <a:buNone/>
            </a:pPr>
            <a:r>
              <a:rPr lang="en"/>
              <a:t>4. Получить SSL-сертификат для работы по протоколу HTTPS</a:t>
            </a:r>
            <a:endParaRPr/>
          </a:p>
        </p:txBody>
      </p:sp>
      <p:pic>
        <p:nvPicPr>
          <p:cNvPr id="304" name="Google Shape;304;p37"/>
          <p:cNvPicPr preferRelativeResize="0"/>
          <p:nvPr/>
        </p:nvPicPr>
        <p:blipFill>
          <a:blip r:embed="rId3">
            <a:alphaModFix/>
          </a:blip>
          <a:stretch>
            <a:fillRect/>
          </a:stretch>
        </p:blipFill>
        <p:spPr>
          <a:xfrm>
            <a:off x="547662" y="2335898"/>
            <a:ext cx="4021373" cy="2186775"/>
          </a:xfrm>
          <a:prstGeom prst="rect">
            <a:avLst/>
          </a:prstGeom>
          <a:noFill/>
          <a:ln>
            <a:noFill/>
          </a:ln>
        </p:spPr>
      </p:pic>
      <p:pic>
        <p:nvPicPr>
          <p:cNvPr id="305" name="Google Shape;305;p37"/>
          <p:cNvPicPr preferRelativeResize="0"/>
          <p:nvPr/>
        </p:nvPicPr>
        <p:blipFill>
          <a:blip r:embed="rId4">
            <a:alphaModFix/>
          </a:blip>
          <a:stretch>
            <a:fillRect/>
          </a:stretch>
        </p:blipFill>
        <p:spPr>
          <a:xfrm>
            <a:off x="5286325" y="743925"/>
            <a:ext cx="3234524" cy="1591975"/>
          </a:xfrm>
          <a:prstGeom prst="rect">
            <a:avLst/>
          </a:prstGeom>
          <a:noFill/>
          <a:ln>
            <a:noFill/>
          </a:ln>
        </p:spPr>
      </p:pic>
      <p:pic>
        <p:nvPicPr>
          <p:cNvPr id="306" name="Google Shape;306;p37"/>
          <p:cNvPicPr preferRelativeResize="0"/>
          <p:nvPr/>
        </p:nvPicPr>
        <p:blipFill>
          <a:blip r:embed="rId5">
            <a:alphaModFix/>
          </a:blip>
          <a:stretch>
            <a:fillRect/>
          </a:stretch>
        </p:blipFill>
        <p:spPr>
          <a:xfrm>
            <a:off x="5389516" y="2489375"/>
            <a:ext cx="2935334" cy="24193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8"/>
          <p:cNvSpPr txBox="1"/>
          <p:nvPr>
            <p:ph type="title"/>
          </p:nvPr>
        </p:nvSpPr>
        <p:spPr>
          <a:xfrm>
            <a:off x="3125775" y="413675"/>
            <a:ext cx="2673000" cy="71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Lighthouse</a:t>
            </a:r>
            <a:endParaRPr b="1"/>
          </a:p>
        </p:txBody>
      </p:sp>
      <p:pic>
        <p:nvPicPr>
          <p:cNvPr id="312" name="Google Shape;312;p38"/>
          <p:cNvPicPr preferRelativeResize="0"/>
          <p:nvPr/>
        </p:nvPicPr>
        <p:blipFill>
          <a:blip r:embed="rId3">
            <a:alphaModFix/>
          </a:blip>
          <a:stretch>
            <a:fillRect/>
          </a:stretch>
        </p:blipFill>
        <p:spPr>
          <a:xfrm>
            <a:off x="6919175" y="3930049"/>
            <a:ext cx="1526201" cy="886601"/>
          </a:xfrm>
          <a:prstGeom prst="rect">
            <a:avLst/>
          </a:prstGeom>
          <a:noFill/>
          <a:ln>
            <a:noFill/>
          </a:ln>
        </p:spPr>
      </p:pic>
      <p:sp>
        <p:nvSpPr>
          <p:cNvPr id="313" name="Google Shape;313;p38"/>
          <p:cNvSpPr txBox="1"/>
          <p:nvPr/>
        </p:nvSpPr>
        <p:spPr>
          <a:xfrm>
            <a:off x="628900" y="1220350"/>
            <a:ext cx="7966200" cy="24144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 sz="1300">
                <a:solidFill>
                  <a:srgbClr val="202124"/>
                </a:solidFill>
                <a:highlight>
                  <a:srgbClr val="F8F9FA"/>
                </a:highlight>
              </a:rPr>
              <a:t>Lighthouse — это автоматизированный инструмент с открытым исходным кодом для улучшения качества веб-страниц. Вы можете запустить его на любой веб-странице, общедоступной или требующей аутентификации. У него есть аудиты производительности, доступности, прогрессивных веб-приложений, SEO и многого другого.</a:t>
            </a:r>
            <a:endParaRPr sz="1300">
              <a:solidFill>
                <a:srgbClr val="202124"/>
              </a:solidFill>
              <a:highlight>
                <a:srgbClr val="F8F9FA"/>
              </a:highlight>
            </a:endParaRPr>
          </a:p>
          <a:p>
            <a:pPr indent="0" lvl="0" marL="0" rtl="0" algn="l">
              <a:spcBef>
                <a:spcPts val="0"/>
              </a:spcBef>
              <a:spcAft>
                <a:spcPts val="0"/>
              </a:spcAft>
              <a:buNone/>
            </a:pPr>
            <a:r>
              <a:t/>
            </a:r>
            <a:endParaRPr sz="1300">
              <a:solidFill>
                <a:srgbClr val="202124"/>
              </a:solidFill>
              <a:highlight>
                <a:srgbClr val="F8F9FA"/>
              </a:highlight>
            </a:endParaRPr>
          </a:p>
          <a:p>
            <a:pPr indent="457200" lvl="0" marL="0" marR="38100" rtl="0" algn="l">
              <a:lnSpc>
                <a:spcPct val="128571"/>
              </a:lnSpc>
              <a:spcBef>
                <a:spcPts val="0"/>
              </a:spcBef>
              <a:spcAft>
                <a:spcPts val="0"/>
              </a:spcAft>
              <a:buNone/>
            </a:pPr>
            <a:r>
              <a:rPr lang="en" sz="1300">
                <a:solidFill>
                  <a:srgbClr val="202124"/>
                </a:solidFill>
                <a:highlight>
                  <a:srgbClr val="F8F9FA"/>
                </a:highlight>
              </a:rPr>
              <a:t>Вы можете запустить Lighthouse в Chrome DevTools, из командной строки или в виде модуля Node. Вы даете Lighthouse URL-адрес для аудита, он запускает серию аудитов страницы, а затем создает отчет о том, насколько хорошо страница работала. Оттуда используйте неудачные проверки как индикаторы того, как улучшить страницу. У каждого аудита есть справочный документ, объясняющий, почему аудит важен, а также как его исправить.</a:t>
            </a:r>
            <a:endParaRPr sz="1300">
              <a:solidFill>
                <a:srgbClr val="202124"/>
              </a:solidFill>
              <a:highlight>
                <a:srgbClr val="F8F9FA"/>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9"/>
          <p:cNvSpPr txBox="1"/>
          <p:nvPr>
            <p:ph type="title"/>
          </p:nvPr>
        </p:nvSpPr>
        <p:spPr>
          <a:xfrm>
            <a:off x="819150" y="343975"/>
            <a:ext cx="2332800" cy="62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Lighthouse</a:t>
            </a:r>
            <a:endParaRPr b="1"/>
          </a:p>
        </p:txBody>
      </p:sp>
      <p:pic>
        <p:nvPicPr>
          <p:cNvPr id="319" name="Google Shape;319;p39"/>
          <p:cNvPicPr preferRelativeResize="0"/>
          <p:nvPr/>
        </p:nvPicPr>
        <p:blipFill rotWithShape="1">
          <a:blip r:embed="rId3">
            <a:alphaModFix/>
          </a:blip>
          <a:srcRect b="0" l="0" r="0" t="0"/>
          <a:stretch/>
        </p:blipFill>
        <p:spPr>
          <a:xfrm>
            <a:off x="3930625" y="209625"/>
            <a:ext cx="4729877" cy="47298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0"/>
          <p:cNvSpPr txBox="1"/>
          <p:nvPr>
            <p:ph type="title"/>
          </p:nvPr>
        </p:nvSpPr>
        <p:spPr>
          <a:xfrm>
            <a:off x="871550" y="246625"/>
            <a:ext cx="7505700" cy="74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PWA Example</a:t>
            </a:r>
            <a:endParaRPr b="1"/>
          </a:p>
        </p:txBody>
      </p:sp>
      <p:pic>
        <p:nvPicPr>
          <p:cNvPr id="325" name="Google Shape;325;p40"/>
          <p:cNvPicPr preferRelativeResize="0"/>
          <p:nvPr/>
        </p:nvPicPr>
        <p:blipFill>
          <a:blip r:embed="rId3">
            <a:alphaModFix/>
          </a:blip>
          <a:stretch>
            <a:fillRect/>
          </a:stretch>
        </p:blipFill>
        <p:spPr>
          <a:xfrm>
            <a:off x="619500" y="1463713"/>
            <a:ext cx="2461213" cy="2216075"/>
          </a:xfrm>
          <a:prstGeom prst="rect">
            <a:avLst/>
          </a:prstGeom>
          <a:noFill/>
          <a:ln>
            <a:noFill/>
          </a:ln>
        </p:spPr>
      </p:pic>
      <p:pic>
        <p:nvPicPr>
          <p:cNvPr id="326" name="Google Shape;326;p40"/>
          <p:cNvPicPr preferRelativeResize="0"/>
          <p:nvPr/>
        </p:nvPicPr>
        <p:blipFill>
          <a:blip r:embed="rId4">
            <a:alphaModFix/>
          </a:blip>
          <a:stretch>
            <a:fillRect/>
          </a:stretch>
        </p:blipFill>
        <p:spPr>
          <a:xfrm>
            <a:off x="3324175" y="1463712"/>
            <a:ext cx="2597625" cy="2216075"/>
          </a:xfrm>
          <a:prstGeom prst="rect">
            <a:avLst/>
          </a:prstGeom>
          <a:noFill/>
          <a:ln>
            <a:noFill/>
          </a:ln>
        </p:spPr>
      </p:pic>
      <p:pic>
        <p:nvPicPr>
          <p:cNvPr id="327" name="Google Shape;327;p40"/>
          <p:cNvPicPr preferRelativeResize="0"/>
          <p:nvPr/>
        </p:nvPicPr>
        <p:blipFill>
          <a:blip r:embed="rId5">
            <a:alphaModFix/>
          </a:blip>
          <a:stretch>
            <a:fillRect/>
          </a:stretch>
        </p:blipFill>
        <p:spPr>
          <a:xfrm>
            <a:off x="5984675" y="1653037"/>
            <a:ext cx="2866600" cy="18374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type="title"/>
          </p:nvPr>
        </p:nvSpPr>
        <p:spPr>
          <a:xfrm>
            <a:off x="2593550" y="463775"/>
            <a:ext cx="4024800" cy="71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Project structure</a:t>
            </a:r>
            <a:endParaRPr b="1"/>
          </a:p>
        </p:txBody>
      </p:sp>
      <p:pic>
        <p:nvPicPr>
          <p:cNvPr id="333" name="Google Shape;333;p41"/>
          <p:cNvPicPr preferRelativeResize="0"/>
          <p:nvPr/>
        </p:nvPicPr>
        <p:blipFill>
          <a:blip r:embed="rId3">
            <a:alphaModFix/>
          </a:blip>
          <a:stretch>
            <a:fillRect/>
          </a:stretch>
        </p:blipFill>
        <p:spPr>
          <a:xfrm>
            <a:off x="1717150" y="1522450"/>
            <a:ext cx="2305050" cy="2876550"/>
          </a:xfrm>
          <a:prstGeom prst="rect">
            <a:avLst/>
          </a:prstGeom>
          <a:noFill/>
          <a:ln>
            <a:noFill/>
          </a:ln>
        </p:spPr>
      </p:pic>
      <p:pic>
        <p:nvPicPr>
          <p:cNvPr id="334" name="Google Shape;334;p41"/>
          <p:cNvPicPr preferRelativeResize="0"/>
          <p:nvPr/>
        </p:nvPicPr>
        <p:blipFill>
          <a:blip r:embed="rId4">
            <a:alphaModFix/>
          </a:blip>
          <a:stretch>
            <a:fillRect/>
          </a:stretch>
        </p:blipFill>
        <p:spPr>
          <a:xfrm>
            <a:off x="5260225" y="1522450"/>
            <a:ext cx="1914525" cy="237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5"/>
          <p:cNvPicPr preferRelativeResize="0"/>
          <p:nvPr/>
        </p:nvPicPr>
        <p:blipFill>
          <a:blip r:embed="rId3">
            <a:alphaModFix/>
          </a:blip>
          <a:stretch>
            <a:fillRect/>
          </a:stretch>
        </p:blipFill>
        <p:spPr>
          <a:xfrm>
            <a:off x="7038175" y="767550"/>
            <a:ext cx="1878375" cy="4068224"/>
          </a:xfrm>
          <a:prstGeom prst="rect">
            <a:avLst/>
          </a:prstGeom>
          <a:noFill/>
          <a:ln>
            <a:noFill/>
          </a:ln>
        </p:spPr>
      </p:pic>
      <p:cxnSp>
        <p:nvCxnSpPr>
          <p:cNvPr id="143" name="Google Shape;143;p15"/>
          <p:cNvCxnSpPr/>
          <p:nvPr/>
        </p:nvCxnSpPr>
        <p:spPr>
          <a:xfrm>
            <a:off x="7734000" y="3548775"/>
            <a:ext cx="801000" cy="0"/>
          </a:xfrm>
          <a:prstGeom prst="straightConnector1">
            <a:avLst/>
          </a:prstGeom>
          <a:noFill/>
          <a:ln cap="flat" cmpd="sng" w="19050">
            <a:solidFill>
              <a:srgbClr val="FF0000"/>
            </a:solidFill>
            <a:prstDash val="solid"/>
            <a:round/>
            <a:headEnd len="med" w="med" type="none"/>
            <a:tailEnd len="med" w="med" type="none"/>
          </a:ln>
        </p:spPr>
      </p:cxnSp>
      <p:pic>
        <p:nvPicPr>
          <p:cNvPr id="144" name="Google Shape;144;p15"/>
          <p:cNvPicPr preferRelativeResize="0"/>
          <p:nvPr/>
        </p:nvPicPr>
        <p:blipFill rotWithShape="1">
          <a:blip r:embed="rId4">
            <a:alphaModFix/>
          </a:blip>
          <a:srcRect b="0" l="13156" r="0" t="0"/>
          <a:stretch/>
        </p:blipFill>
        <p:spPr>
          <a:xfrm>
            <a:off x="219350" y="1014625"/>
            <a:ext cx="6753675" cy="1456050"/>
          </a:xfrm>
          <a:prstGeom prst="rect">
            <a:avLst/>
          </a:prstGeom>
          <a:noFill/>
          <a:ln>
            <a:noFill/>
          </a:ln>
        </p:spPr>
      </p:pic>
      <p:pic>
        <p:nvPicPr>
          <p:cNvPr id="145" name="Google Shape;145;p15"/>
          <p:cNvPicPr preferRelativeResize="0"/>
          <p:nvPr/>
        </p:nvPicPr>
        <p:blipFill rotWithShape="1">
          <a:blip r:embed="rId5">
            <a:alphaModFix/>
          </a:blip>
          <a:srcRect b="0" l="0" r="0" t="39780"/>
          <a:stretch/>
        </p:blipFill>
        <p:spPr>
          <a:xfrm>
            <a:off x="5381075" y="2674449"/>
            <a:ext cx="1657100" cy="2161325"/>
          </a:xfrm>
          <a:prstGeom prst="rect">
            <a:avLst/>
          </a:prstGeom>
          <a:noFill/>
          <a:ln>
            <a:noFill/>
          </a:ln>
        </p:spPr>
      </p:pic>
      <p:sp>
        <p:nvSpPr>
          <p:cNvPr id="146" name="Google Shape;146;p15"/>
          <p:cNvSpPr/>
          <p:nvPr/>
        </p:nvSpPr>
        <p:spPr>
          <a:xfrm>
            <a:off x="6116800" y="1684550"/>
            <a:ext cx="344400" cy="3444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6591125" y="2674450"/>
            <a:ext cx="381900" cy="381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txBox="1"/>
          <p:nvPr/>
        </p:nvSpPr>
        <p:spPr>
          <a:xfrm>
            <a:off x="539075" y="262050"/>
            <a:ext cx="783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latin typeface="Nunito"/>
                <a:ea typeface="Nunito"/>
                <a:cs typeface="Nunito"/>
                <a:sym typeface="Nunito"/>
              </a:rPr>
              <a:t>Example of an application, that uses PWA</a:t>
            </a:r>
            <a:endParaRPr b="1" sz="2800">
              <a:solidFill>
                <a:schemeClr val="lt1"/>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type="title"/>
          </p:nvPr>
        </p:nvSpPr>
        <p:spPr>
          <a:xfrm>
            <a:off x="781700" y="418850"/>
            <a:ext cx="7505700" cy="57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Manifest</a:t>
            </a:r>
            <a:endParaRPr b="1"/>
          </a:p>
        </p:txBody>
      </p:sp>
      <p:pic>
        <p:nvPicPr>
          <p:cNvPr id="340" name="Google Shape;340;p42"/>
          <p:cNvPicPr preferRelativeResize="0"/>
          <p:nvPr/>
        </p:nvPicPr>
        <p:blipFill>
          <a:blip r:embed="rId3">
            <a:alphaModFix/>
          </a:blip>
          <a:stretch>
            <a:fillRect/>
          </a:stretch>
        </p:blipFill>
        <p:spPr>
          <a:xfrm>
            <a:off x="1032738" y="958300"/>
            <a:ext cx="3257550" cy="2809875"/>
          </a:xfrm>
          <a:prstGeom prst="rect">
            <a:avLst/>
          </a:prstGeom>
          <a:noFill/>
          <a:ln>
            <a:noFill/>
          </a:ln>
        </p:spPr>
      </p:pic>
      <p:pic>
        <p:nvPicPr>
          <p:cNvPr id="341" name="Google Shape;341;p42"/>
          <p:cNvPicPr preferRelativeResize="0"/>
          <p:nvPr/>
        </p:nvPicPr>
        <p:blipFill>
          <a:blip r:embed="rId4">
            <a:alphaModFix/>
          </a:blip>
          <a:stretch>
            <a:fillRect/>
          </a:stretch>
        </p:blipFill>
        <p:spPr>
          <a:xfrm>
            <a:off x="5333738" y="995750"/>
            <a:ext cx="2639225" cy="38429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3"/>
          <p:cNvSpPr txBox="1"/>
          <p:nvPr>
            <p:ph type="title"/>
          </p:nvPr>
        </p:nvSpPr>
        <p:spPr>
          <a:xfrm>
            <a:off x="819150" y="149750"/>
            <a:ext cx="7505700" cy="50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500"/>
              <a:t>service-worker.js</a:t>
            </a:r>
            <a:endParaRPr b="1" sz="2500"/>
          </a:p>
        </p:txBody>
      </p:sp>
      <p:pic>
        <p:nvPicPr>
          <p:cNvPr id="347" name="Google Shape;347;p43"/>
          <p:cNvPicPr preferRelativeResize="0"/>
          <p:nvPr/>
        </p:nvPicPr>
        <p:blipFill>
          <a:blip r:embed="rId3">
            <a:alphaModFix/>
          </a:blip>
          <a:stretch>
            <a:fillRect/>
          </a:stretch>
        </p:blipFill>
        <p:spPr>
          <a:xfrm>
            <a:off x="1282925" y="651350"/>
            <a:ext cx="6774974" cy="41375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4"/>
          <p:cNvSpPr txBox="1"/>
          <p:nvPr>
            <p:ph type="title"/>
          </p:nvPr>
        </p:nvSpPr>
        <p:spPr>
          <a:xfrm>
            <a:off x="879050" y="381400"/>
            <a:ext cx="7505700" cy="57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Service worker. Registration</a:t>
            </a:r>
            <a:endParaRPr b="1"/>
          </a:p>
        </p:txBody>
      </p:sp>
      <p:pic>
        <p:nvPicPr>
          <p:cNvPr id="353" name="Google Shape;353;p44"/>
          <p:cNvPicPr preferRelativeResize="0"/>
          <p:nvPr/>
        </p:nvPicPr>
        <p:blipFill>
          <a:blip r:embed="rId3">
            <a:alphaModFix/>
          </a:blip>
          <a:stretch>
            <a:fillRect/>
          </a:stretch>
        </p:blipFill>
        <p:spPr>
          <a:xfrm>
            <a:off x="2211300" y="1082450"/>
            <a:ext cx="4968650" cy="3355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5"/>
          <p:cNvSpPr txBox="1"/>
          <p:nvPr>
            <p:ph type="title"/>
          </p:nvPr>
        </p:nvSpPr>
        <p:spPr>
          <a:xfrm>
            <a:off x="819150" y="343975"/>
            <a:ext cx="7505700" cy="636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server.ts</a:t>
            </a:r>
            <a:endParaRPr b="1"/>
          </a:p>
        </p:txBody>
      </p:sp>
      <p:pic>
        <p:nvPicPr>
          <p:cNvPr id="359" name="Google Shape;359;p45"/>
          <p:cNvPicPr preferRelativeResize="0"/>
          <p:nvPr/>
        </p:nvPicPr>
        <p:blipFill rotWithShape="1">
          <a:blip r:embed="rId3">
            <a:alphaModFix/>
          </a:blip>
          <a:srcRect b="0" l="0" r="25975" t="0"/>
          <a:stretch/>
        </p:blipFill>
        <p:spPr>
          <a:xfrm>
            <a:off x="729375" y="980875"/>
            <a:ext cx="3163825" cy="1447775"/>
          </a:xfrm>
          <a:prstGeom prst="rect">
            <a:avLst/>
          </a:prstGeom>
          <a:noFill/>
          <a:ln>
            <a:noFill/>
          </a:ln>
        </p:spPr>
      </p:pic>
      <p:pic>
        <p:nvPicPr>
          <p:cNvPr id="360" name="Google Shape;360;p45"/>
          <p:cNvPicPr preferRelativeResize="0"/>
          <p:nvPr/>
        </p:nvPicPr>
        <p:blipFill>
          <a:blip r:embed="rId4">
            <a:alphaModFix/>
          </a:blip>
          <a:stretch>
            <a:fillRect/>
          </a:stretch>
        </p:blipFill>
        <p:spPr>
          <a:xfrm>
            <a:off x="4283475" y="980875"/>
            <a:ext cx="4244100" cy="34921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6"/>
          <p:cNvSpPr txBox="1"/>
          <p:nvPr>
            <p:ph type="title"/>
          </p:nvPr>
        </p:nvSpPr>
        <p:spPr>
          <a:xfrm>
            <a:off x="744275" y="2148325"/>
            <a:ext cx="7505700" cy="66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Спасибо за внимание!</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idx="1" type="body"/>
          </p:nvPr>
        </p:nvSpPr>
        <p:spPr>
          <a:xfrm>
            <a:off x="609525" y="646500"/>
            <a:ext cx="8105100" cy="10509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sz="1200">
                <a:solidFill>
                  <a:srgbClr val="111111"/>
                </a:solidFill>
                <a:highlight>
                  <a:srgbClr val="FFFFFF"/>
                </a:highlight>
                <a:latin typeface="Arial"/>
                <a:ea typeface="Arial"/>
                <a:cs typeface="Arial"/>
                <a:sym typeface="Arial"/>
              </a:rPr>
              <a:t>PWA — это веб-приложение, которое может быть установлено на вашу систему. Оно работает оффлайн, когда нет подключения к интернету, по-максимуму используя данные, закэшированные во время вашей последней работы с приложением. </a:t>
            </a:r>
            <a:r>
              <a:rPr lang="en" sz="1200">
                <a:solidFill>
                  <a:srgbClr val="111111"/>
                </a:solidFill>
                <a:highlight>
                  <a:srgbClr val="FFFFFF"/>
                </a:highlight>
                <a:latin typeface="Arial"/>
                <a:ea typeface="Arial"/>
                <a:cs typeface="Arial"/>
                <a:sym typeface="Arial"/>
              </a:rPr>
              <a:t>Если вы заходите на сайт из Chrome на десктопе, и у вас включены соответствующие флаги, то вас попросят установить приложение.</a:t>
            </a:r>
            <a:endParaRPr/>
          </a:p>
        </p:txBody>
      </p:sp>
      <p:sp>
        <p:nvSpPr>
          <p:cNvPr id="154" name="Google Shape;154;p16"/>
          <p:cNvSpPr txBox="1"/>
          <p:nvPr/>
        </p:nvSpPr>
        <p:spPr>
          <a:xfrm>
            <a:off x="2665325" y="591475"/>
            <a:ext cx="327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55" name="Google Shape;155;p16"/>
          <p:cNvSpPr txBox="1"/>
          <p:nvPr/>
        </p:nvSpPr>
        <p:spPr>
          <a:xfrm>
            <a:off x="3017250" y="142250"/>
            <a:ext cx="366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lt1"/>
                </a:solidFill>
                <a:latin typeface="Nunito"/>
                <a:ea typeface="Nunito"/>
                <a:cs typeface="Nunito"/>
                <a:sym typeface="Nunito"/>
              </a:rPr>
              <a:t>What is</a:t>
            </a:r>
            <a:r>
              <a:rPr b="1" lang="en" sz="3000">
                <a:solidFill>
                  <a:schemeClr val="lt1"/>
                </a:solidFill>
                <a:latin typeface="Nunito"/>
                <a:ea typeface="Nunito"/>
                <a:cs typeface="Nunito"/>
                <a:sym typeface="Nunito"/>
              </a:rPr>
              <a:t> PWA?</a:t>
            </a:r>
            <a:endParaRPr b="1" sz="3000">
              <a:solidFill>
                <a:schemeClr val="lt1"/>
              </a:solidFill>
              <a:latin typeface="Nunito"/>
              <a:ea typeface="Nunito"/>
              <a:cs typeface="Nunito"/>
              <a:sym typeface="Nunito"/>
            </a:endParaRPr>
          </a:p>
        </p:txBody>
      </p:sp>
      <p:pic>
        <p:nvPicPr>
          <p:cNvPr id="156" name="Google Shape;156;p16"/>
          <p:cNvPicPr preferRelativeResize="0"/>
          <p:nvPr/>
        </p:nvPicPr>
        <p:blipFill>
          <a:blip r:embed="rId3">
            <a:alphaModFix/>
          </a:blip>
          <a:stretch>
            <a:fillRect/>
          </a:stretch>
        </p:blipFill>
        <p:spPr>
          <a:xfrm>
            <a:off x="8391124" y="4734100"/>
            <a:ext cx="549600" cy="207225"/>
          </a:xfrm>
          <a:prstGeom prst="rect">
            <a:avLst/>
          </a:prstGeom>
          <a:noFill/>
          <a:ln>
            <a:noFill/>
          </a:ln>
        </p:spPr>
      </p:pic>
      <p:pic>
        <p:nvPicPr>
          <p:cNvPr id="157" name="Google Shape;157;p16"/>
          <p:cNvPicPr preferRelativeResize="0"/>
          <p:nvPr/>
        </p:nvPicPr>
        <p:blipFill>
          <a:blip r:embed="rId4">
            <a:alphaModFix/>
          </a:blip>
          <a:stretch>
            <a:fillRect/>
          </a:stretch>
        </p:blipFill>
        <p:spPr>
          <a:xfrm>
            <a:off x="758988" y="1697400"/>
            <a:ext cx="7806176" cy="300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2675591" y="224200"/>
            <a:ext cx="4519200" cy="63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highlight>
                  <a:srgbClr val="FFFFFF"/>
                </a:highlight>
              </a:rPr>
              <a:t>PWA architecture </a:t>
            </a:r>
            <a:endParaRPr b="1"/>
          </a:p>
        </p:txBody>
      </p:sp>
      <p:sp>
        <p:nvSpPr>
          <p:cNvPr id="163" name="Google Shape;163;p17"/>
          <p:cNvSpPr txBox="1"/>
          <p:nvPr>
            <p:ph idx="1" type="body"/>
          </p:nvPr>
        </p:nvSpPr>
        <p:spPr>
          <a:xfrm>
            <a:off x="336875" y="756275"/>
            <a:ext cx="8557500" cy="5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097">
                <a:solidFill>
                  <a:srgbClr val="111111"/>
                </a:solidFill>
                <a:highlight>
                  <a:srgbClr val="FFFFFF"/>
                </a:highlight>
                <a:latin typeface="Arial"/>
                <a:ea typeface="Arial"/>
                <a:cs typeface="Arial"/>
                <a:sym typeface="Arial"/>
              </a:rPr>
              <a:t>PWA — это веб приложение, созданное с использованием определенных технологий для достижения заданных целевых показателей.</a:t>
            </a:r>
            <a:endParaRPr sz="1097">
              <a:solidFill>
                <a:srgbClr val="111111"/>
              </a:solidFill>
              <a:highlight>
                <a:srgbClr val="FFFFFF"/>
              </a:highlight>
              <a:latin typeface="Arial"/>
              <a:ea typeface="Arial"/>
              <a:cs typeface="Arial"/>
              <a:sym typeface="Arial"/>
            </a:endParaRPr>
          </a:p>
          <a:p>
            <a:pPr indent="0" lvl="0" marL="0" rtl="0" algn="l">
              <a:spcBef>
                <a:spcPts val="1200"/>
              </a:spcBef>
              <a:spcAft>
                <a:spcPts val="1200"/>
              </a:spcAft>
              <a:buSzPts val="605"/>
              <a:buNone/>
            </a:pPr>
            <a:r>
              <a:t/>
            </a:r>
            <a:endParaRPr sz="914"/>
          </a:p>
        </p:txBody>
      </p:sp>
      <p:pic>
        <p:nvPicPr>
          <p:cNvPr id="164" name="Google Shape;164;p17"/>
          <p:cNvPicPr preferRelativeResize="0"/>
          <p:nvPr/>
        </p:nvPicPr>
        <p:blipFill>
          <a:blip r:embed="rId3">
            <a:alphaModFix/>
          </a:blip>
          <a:stretch>
            <a:fillRect/>
          </a:stretch>
        </p:blipFill>
        <p:spPr>
          <a:xfrm>
            <a:off x="1836950" y="1203300"/>
            <a:ext cx="5627475" cy="3196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idx="1" type="body"/>
          </p:nvPr>
        </p:nvSpPr>
        <p:spPr>
          <a:xfrm>
            <a:off x="591475" y="742350"/>
            <a:ext cx="7643400" cy="31152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SzPts val="1018"/>
              <a:buNone/>
            </a:pPr>
            <a:r>
              <a:rPr lang="en" sz="1210">
                <a:solidFill>
                  <a:srgbClr val="111111"/>
                </a:solidFill>
                <a:highlight>
                  <a:srgbClr val="FFFFFF"/>
                </a:highlight>
                <a:latin typeface="Arial"/>
                <a:ea typeface="Arial"/>
                <a:cs typeface="Arial"/>
                <a:sym typeface="Arial"/>
              </a:rPr>
              <a:t>Прогрессивные приложения можно назвать адаптивными сайтами, потому что они подстраиваются под возможности браузера пользователя. Они автоматически могут улучшать встроенные функции браузера, чтобы работа с сайтом была похожа на работу с нативным веб-приложением. Технологии PWA:</a:t>
            </a:r>
            <a:endParaRPr sz="1117">
              <a:solidFill>
                <a:srgbClr val="000000"/>
              </a:solidFill>
              <a:latin typeface="Arial"/>
              <a:ea typeface="Arial"/>
              <a:cs typeface="Arial"/>
              <a:sym typeface="Arial"/>
            </a:endParaRPr>
          </a:p>
          <a:p>
            <a:pPr indent="-305435" lvl="0" marL="457200" rtl="0" algn="l">
              <a:lnSpc>
                <a:spcPct val="115000"/>
              </a:lnSpc>
              <a:spcBef>
                <a:spcPts val="1700"/>
              </a:spcBef>
              <a:spcAft>
                <a:spcPts val="0"/>
              </a:spcAft>
              <a:buClr>
                <a:srgbClr val="111111"/>
              </a:buClr>
              <a:buSzPts val="1210"/>
              <a:buFont typeface="Arial"/>
              <a:buChar char="●"/>
            </a:pPr>
            <a:r>
              <a:rPr lang="en" sz="1210">
                <a:solidFill>
                  <a:srgbClr val="111111"/>
                </a:solidFill>
                <a:highlight>
                  <a:srgbClr val="FFFFFF"/>
                </a:highlight>
                <a:latin typeface="Arial"/>
                <a:ea typeface="Arial"/>
                <a:cs typeface="Arial"/>
                <a:sym typeface="Arial"/>
              </a:rPr>
              <a:t>технология Service Workers: для фоновых задач и работы в оффлайн-режиме;</a:t>
            </a:r>
            <a:endParaRPr sz="1210">
              <a:solidFill>
                <a:srgbClr val="111111"/>
              </a:solidFill>
              <a:highlight>
                <a:srgbClr val="FFFFFF"/>
              </a:highlight>
              <a:latin typeface="Arial"/>
              <a:ea typeface="Arial"/>
              <a:cs typeface="Arial"/>
              <a:sym typeface="Arial"/>
            </a:endParaRPr>
          </a:p>
          <a:p>
            <a:pPr indent="-305435" lvl="0" marL="457200" rtl="0" algn="l">
              <a:lnSpc>
                <a:spcPct val="115000"/>
              </a:lnSpc>
              <a:spcBef>
                <a:spcPts val="0"/>
              </a:spcBef>
              <a:spcAft>
                <a:spcPts val="0"/>
              </a:spcAft>
              <a:buClr>
                <a:srgbClr val="111111"/>
              </a:buClr>
              <a:buSzPts val="1210"/>
              <a:buFont typeface="Arial"/>
              <a:buChar char="●"/>
            </a:pPr>
            <a:r>
              <a:rPr lang="en" sz="1210">
                <a:solidFill>
                  <a:srgbClr val="111111"/>
                </a:solidFill>
                <a:highlight>
                  <a:srgbClr val="FFFFFF"/>
                </a:highlight>
                <a:latin typeface="Arial"/>
                <a:ea typeface="Arial"/>
                <a:cs typeface="Arial"/>
                <a:sym typeface="Arial"/>
              </a:rPr>
              <a:t>манифест веб-приложения: для предоставления нативных функций, таких как иконка приложения на рабочем столе;</a:t>
            </a:r>
            <a:endParaRPr sz="1210">
              <a:solidFill>
                <a:srgbClr val="111111"/>
              </a:solidFill>
              <a:highlight>
                <a:srgbClr val="FFFFFF"/>
              </a:highlight>
              <a:latin typeface="Arial"/>
              <a:ea typeface="Arial"/>
              <a:cs typeface="Arial"/>
              <a:sym typeface="Arial"/>
            </a:endParaRPr>
          </a:p>
          <a:p>
            <a:pPr indent="-305435" lvl="0" marL="457200" rtl="0" algn="l">
              <a:lnSpc>
                <a:spcPct val="115000"/>
              </a:lnSpc>
              <a:spcBef>
                <a:spcPts val="0"/>
              </a:spcBef>
              <a:spcAft>
                <a:spcPts val="0"/>
              </a:spcAft>
              <a:buClr>
                <a:srgbClr val="111111"/>
              </a:buClr>
              <a:buSzPts val="1210"/>
              <a:buFont typeface="Arial"/>
              <a:buChar char="●"/>
            </a:pPr>
            <a:r>
              <a:rPr lang="en" sz="1210">
                <a:solidFill>
                  <a:srgbClr val="111111"/>
                </a:solidFill>
                <a:highlight>
                  <a:srgbClr val="FFFFFF"/>
                </a:highlight>
                <a:latin typeface="Arial"/>
                <a:ea typeface="Arial"/>
                <a:cs typeface="Arial"/>
                <a:sym typeface="Arial"/>
              </a:rPr>
              <a:t>HTTPS: для обмена информацией, как локально (файлы из кеша), так и глобально (интернет);</a:t>
            </a:r>
            <a:endParaRPr sz="1210">
              <a:solidFill>
                <a:srgbClr val="111111"/>
              </a:solidFill>
              <a:highlight>
                <a:srgbClr val="FFFFFF"/>
              </a:highlight>
              <a:latin typeface="Arial"/>
              <a:ea typeface="Arial"/>
              <a:cs typeface="Arial"/>
              <a:sym typeface="Arial"/>
            </a:endParaRPr>
          </a:p>
          <a:p>
            <a:pPr indent="-305435" lvl="0" marL="457200" rtl="0" algn="l">
              <a:lnSpc>
                <a:spcPct val="115000"/>
              </a:lnSpc>
              <a:spcBef>
                <a:spcPts val="0"/>
              </a:spcBef>
              <a:spcAft>
                <a:spcPts val="0"/>
              </a:spcAft>
              <a:buClr>
                <a:srgbClr val="111111"/>
              </a:buClr>
              <a:buSzPts val="1210"/>
              <a:buFont typeface="Arial"/>
              <a:buChar char="●"/>
            </a:pPr>
            <a:r>
              <a:rPr lang="en" sz="1210">
                <a:solidFill>
                  <a:srgbClr val="111111"/>
                </a:solidFill>
                <a:highlight>
                  <a:srgbClr val="FFFFFF"/>
                </a:highlight>
                <a:latin typeface="Arial"/>
                <a:ea typeface="Arial"/>
                <a:cs typeface="Arial"/>
                <a:sym typeface="Arial"/>
              </a:rPr>
              <a:t>архитектура application shell (оболочка приложения): для быстрой загрузки с Service Workers;</a:t>
            </a:r>
            <a:endParaRPr sz="1210">
              <a:solidFill>
                <a:srgbClr val="111111"/>
              </a:solidFill>
              <a:highlight>
                <a:srgbClr val="FFFFFF"/>
              </a:highlight>
              <a:latin typeface="Arial"/>
              <a:ea typeface="Arial"/>
              <a:cs typeface="Arial"/>
              <a:sym typeface="Arial"/>
            </a:endParaRPr>
          </a:p>
          <a:p>
            <a:pPr indent="-305435" lvl="0" marL="457200" rtl="0" algn="l">
              <a:lnSpc>
                <a:spcPct val="115000"/>
              </a:lnSpc>
              <a:spcBef>
                <a:spcPts val="0"/>
              </a:spcBef>
              <a:spcAft>
                <a:spcPts val="0"/>
              </a:spcAft>
              <a:buClr>
                <a:srgbClr val="111111"/>
              </a:buClr>
              <a:buSzPts val="1210"/>
              <a:buFont typeface="Arial"/>
              <a:buChar char="●"/>
            </a:pPr>
            <a:r>
              <a:rPr lang="en" sz="1210">
                <a:solidFill>
                  <a:srgbClr val="111111"/>
                </a:solidFill>
                <a:highlight>
                  <a:srgbClr val="FFFFFF"/>
                </a:highlight>
                <a:latin typeface="Arial"/>
                <a:ea typeface="Arial"/>
                <a:cs typeface="Arial"/>
                <a:sym typeface="Arial"/>
              </a:rPr>
              <a:t>Push notifications: для создания уведомлений (будильник, покормить кота, провести тренировку)</a:t>
            </a:r>
            <a:endParaRPr sz="1210">
              <a:solidFill>
                <a:srgbClr val="111111"/>
              </a:solidFill>
              <a:highlight>
                <a:srgbClr val="FFFFFF"/>
              </a:highlight>
              <a:latin typeface="Arial"/>
              <a:ea typeface="Arial"/>
              <a:cs typeface="Arial"/>
              <a:sym typeface="Arial"/>
            </a:endParaRPr>
          </a:p>
          <a:p>
            <a:pPr indent="457200" lvl="0" marL="0" rtl="0" algn="l">
              <a:lnSpc>
                <a:spcPct val="115000"/>
              </a:lnSpc>
              <a:spcBef>
                <a:spcPts val="1200"/>
              </a:spcBef>
              <a:spcAft>
                <a:spcPts val="1200"/>
              </a:spcAft>
              <a:buSzPts val="1018"/>
              <a:buNone/>
            </a:pPr>
            <a:r>
              <a:rPr lang="en" sz="1210">
                <a:solidFill>
                  <a:srgbClr val="111111"/>
                </a:solidFill>
                <a:highlight>
                  <a:srgbClr val="FFFFFF"/>
                </a:highlight>
                <a:latin typeface="Arial"/>
                <a:ea typeface="Arial"/>
                <a:cs typeface="Arial"/>
                <a:sym typeface="Arial"/>
              </a:rPr>
              <a:t>Самые популярные примеры использования PWA — это сайты Alibaba, Forbes, The Weather Channel и MakeMyTrip.</a:t>
            </a:r>
            <a:endParaRPr sz="1302"/>
          </a:p>
        </p:txBody>
      </p:sp>
      <p:pic>
        <p:nvPicPr>
          <p:cNvPr id="170" name="Google Shape;170;p18"/>
          <p:cNvPicPr preferRelativeResize="0"/>
          <p:nvPr/>
        </p:nvPicPr>
        <p:blipFill>
          <a:blip r:embed="rId3">
            <a:alphaModFix/>
          </a:blip>
          <a:stretch>
            <a:fillRect/>
          </a:stretch>
        </p:blipFill>
        <p:spPr>
          <a:xfrm>
            <a:off x="1715025" y="3780629"/>
            <a:ext cx="1970575" cy="1108443"/>
          </a:xfrm>
          <a:prstGeom prst="rect">
            <a:avLst/>
          </a:prstGeom>
          <a:noFill/>
          <a:ln>
            <a:noFill/>
          </a:ln>
        </p:spPr>
      </p:pic>
      <p:pic>
        <p:nvPicPr>
          <p:cNvPr id="171" name="Google Shape;171;p18"/>
          <p:cNvPicPr preferRelativeResize="0"/>
          <p:nvPr/>
        </p:nvPicPr>
        <p:blipFill>
          <a:blip r:embed="rId4">
            <a:alphaModFix/>
          </a:blip>
          <a:stretch>
            <a:fillRect/>
          </a:stretch>
        </p:blipFill>
        <p:spPr>
          <a:xfrm>
            <a:off x="3940774" y="4043675"/>
            <a:ext cx="1970575" cy="768475"/>
          </a:xfrm>
          <a:prstGeom prst="rect">
            <a:avLst/>
          </a:prstGeom>
          <a:noFill/>
          <a:ln>
            <a:noFill/>
          </a:ln>
        </p:spPr>
      </p:pic>
      <p:pic>
        <p:nvPicPr>
          <p:cNvPr id="172" name="Google Shape;172;p18"/>
          <p:cNvPicPr preferRelativeResize="0"/>
          <p:nvPr/>
        </p:nvPicPr>
        <p:blipFill>
          <a:blip r:embed="rId5">
            <a:alphaModFix/>
          </a:blip>
          <a:stretch>
            <a:fillRect/>
          </a:stretch>
        </p:blipFill>
        <p:spPr>
          <a:xfrm>
            <a:off x="6490474" y="3934474"/>
            <a:ext cx="954580" cy="954600"/>
          </a:xfrm>
          <a:prstGeom prst="rect">
            <a:avLst/>
          </a:prstGeom>
          <a:noFill/>
          <a:ln>
            <a:noFill/>
          </a:ln>
        </p:spPr>
      </p:pic>
      <p:sp>
        <p:nvSpPr>
          <p:cNvPr id="173" name="Google Shape;173;p18"/>
          <p:cNvSpPr txBox="1"/>
          <p:nvPr/>
        </p:nvSpPr>
        <p:spPr>
          <a:xfrm>
            <a:off x="2083262" y="224275"/>
            <a:ext cx="5685600" cy="64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Clr>
                <a:srgbClr val="000000"/>
              </a:buClr>
              <a:buSzPts val="1018"/>
              <a:buFont typeface="Arial"/>
              <a:buNone/>
            </a:pPr>
            <a:r>
              <a:rPr b="1" lang="en" sz="3000">
                <a:solidFill>
                  <a:schemeClr val="lt1"/>
                </a:solidFill>
                <a:highlight>
                  <a:srgbClr val="FFFFFF"/>
                </a:highlight>
                <a:latin typeface="Nunito"/>
                <a:ea typeface="Nunito"/>
                <a:cs typeface="Nunito"/>
                <a:sym typeface="Nunito"/>
              </a:rPr>
              <a:t>PWA technologies </a:t>
            </a:r>
            <a:endParaRPr b="1" sz="30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2462200" y="276625"/>
            <a:ext cx="4968300" cy="71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PWA goals</a:t>
            </a:r>
            <a:endParaRPr b="1"/>
          </a:p>
        </p:txBody>
      </p:sp>
      <p:sp>
        <p:nvSpPr>
          <p:cNvPr id="179" name="Google Shape;179;p19"/>
          <p:cNvSpPr txBox="1"/>
          <p:nvPr>
            <p:ph idx="1" type="body"/>
          </p:nvPr>
        </p:nvSpPr>
        <p:spPr>
          <a:xfrm>
            <a:off x="606450" y="1018200"/>
            <a:ext cx="8002800" cy="3353100"/>
          </a:xfrm>
          <a:prstGeom prst="rect">
            <a:avLst/>
          </a:prstGeom>
        </p:spPr>
        <p:txBody>
          <a:bodyPr anchorCtr="0" anchor="t" bIns="91425" lIns="91425" spcFirstLastPara="1" rIns="91425" wrap="square" tIns="91425">
            <a:normAutofit lnSpcReduction="10000"/>
          </a:bodyPr>
          <a:lstStyle/>
          <a:p>
            <a:pPr indent="457200" lvl="0" marL="0" rtl="0" algn="l">
              <a:lnSpc>
                <a:spcPct val="100000"/>
              </a:lnSpc>
              <a:spcBef>
                <a:spcPts val="0"/>
              </a:spcBef>
              <a:spcAft>
                <a:spcPts val="0"/>
              </a:spcAft>
              <a:buNone/>
            </a:pPr>
            <a:r>
              <a:rPr lang="en">
                <a:solidFill>
                  <a:srgbClr val="111111"/>
                </a:solidFill>
                <a:highlight>
                  <a:srgbClr val="FFFFFF"/>
                </a:highlight>
                <a:latin typeface="Arial"/>
                <a:ea typeface="Arial"/>
                <a:cs typeface="Arial"/>
                <a:sym typeface="Arial"/>
              </a:rPr>
              <a:t>Целевые показатели расшифровываются следующим образом:</a:t>
            </a:r>
            <a:endParaRPr sz="1200">
              <a:solidFill>
                <a:srgbClr val="000000"/>
              </a:solidFill>
              <a:latin typeface="Arial"/>
              <a:ea typeface="Arial"/>
              <a:cs typeface="Arial"/>
              <a:sym typeface="Arial"/>
            </a:endParaRPr>
          </a:p>
          <a:p>
            <a:pPr indent="457200" lvl="0" marL="0" rtl="0" algn="l">
              <a:lnSpc>
                <a:spcPct val="100000"/>
              </a:lnSpc>
              <a:spcBef>
                <a:spcPts val="1200"/>
              </a:spcBef>
              <a:spcAft>
                <a:spcPts val="0"/>
              </a:spcAft>
              <a:buNone/>
            </a:pPr>
            <a:r>
              <a:rPr b="1" lang="en">
                <a:solidFill>
                  <a:srgbClr val="111111"/>
                </a:solidFill>
                <a:highlight>
                  <a:srgbClr val="FFFFFF"/>
                </a:highlight>
                <a:latin typeface="Arial"/>
                <a:ea typeface="Arial"/>
                <a:cs typeface="Arial"/>
                <a:sym typeface="Arial"/>
              </a:rPr>
              <a:t>Надежность </a:t>
            </a:r>
            <a:r>
              <a:rPr lang="en">
                <a:solidFill>
                  <a:srgbClr val="111111"/>
                </a:solidFill>
                <a:highlight>
                  <a:srgbClr val="FFFFFF"/>
                </a:highlight>
                <a:latin typeface="Arial"/>
                <a:ea typeface="Arial"/>
                <a:cs typeface="Arial"/>
                <a:sym typeface="Arial"/>
              </a:rPr>
              <a:t>(Reliable) — приложение загружается и показывается сразу же, вне зависимости от статуса и качества сетевого соединения.</a:t>
            </a:r>
            <a:endParaRPr>
              <a:solidFill>
                <a:srgbClr val="111111"/>
              </a:solidFill>
              <a:highlight>
                <a:srgbClr val="FFFFFF"/>
              </a:highlight>
              <a:latin typeface="Arial"/>
              <a:ea typeface="Arial"/>
              <a:cs typeface="Arial"/>
              <a:sym typeface="Arial"/>
            </a:endParaRPr>
          </a:p>
          <a:p>
            <a:pPr indent="457200" lvl="0" marL="0" rtl="0" algn="l">
              <a:lnSpc>
                <a:spcPct val="100000"/>
              </a:lnSpc>
              <a:spcBef>
                <a:spcPts val="1200"/>
              </a:spcBef>
              <a:spcAft>
                <a:spcPts val="0"/>
              </a:spcAft>
              <a:buNone/>
            </a:pPr>
            <a:r>
              <a:rPr b="1" lang="en">
                <a:solidFill>
                  <a:srgbClr val="111111"/>
                </a:solidFill>
                <a:highlight>
                  <a:srgbClr val="FFFFFF"/>
                </a:highlight>
                <a:latin typeface="Arial"/>
                <a:ea typeface="Arial"/>
                <a:cs typeface="Arial"/>
                <a:sym typeface="Arial"/>
              </a:rPr>
              <a:t>Быстрота </a:t>
            </a:r>
            <a:r>
              <a:rPr lang="en">
                <a:solidFill>
                  <a:srgbClr val="111111"/>
                </a:solidFill>
                <a:highlight>
                  <a:srgbClr val="FFFFFF"/>
                </a:highlight>
                <a:latin typeface="Arial"/>
                <a:ea typeface="Arial"/>
                <a:cs typeface="Arial"/>
                <a:sym typeface="Arial"/>
              </a:rPr>
              <a:t>(Fast) — взаимообмен данными по сети происходит быстро, UI плавный и отзывчивый.</a:t>
            </a:r>
            <a:endParaRPr>
              <a:solidFill>
                <a:srgbClr val="111111"/>
              </a:solidFill>
              <a:highlight>
                <a:srgbClr val="FFFFFF"/>
              </a:highlight>
              <a:latin typeface="Arial"/>
              <a:ea typeface="Arial"/>
              <a:cs typeface="Arial"/>
              <a:sym typeface="Arial"/>
            </a:endParaRPr>
          </a:p>
          <a:p>
            <a:pPr indent="457200" lvl="0" marL="0" rtl="0" algn="l">
              <a:lnSpc>
                <a:spcPct val="100000"/>
              </a:lnSpc>
              <a:spcBef>
                <a:spcPts val="1200"/>
              </a:spcBef>
              <a:spcAft>
                <a:spcPts val="0"/>
              </a:spcAft>
              <a:buNone/>
            </a:pPr>
            <a:r>
              <a:rPr b="1" lang="en">
                <a:solidFill>
                  <a:srgbClr val="111111"/>
                </a:solidFill>
                <a:highlight>
                  <a:srgbClr val="FFFFFF"/>
                </a:highlight>
                <a:latin typeface="Arial"/>
                <a:ea typeface="Arial"/>
                <a:cs typeface="Arial"/>
                <a:sym typeface="Arial"/>
              </a:rPr>
              <a:t>Привлекательность </a:t>
            </a:r>
            <a:r>
              <a:rPr lang="en">
                <a:solidFill>
                  <a:srgbClr val="111111"/>
                </a:solidFill>
                <a:highlight>
                  <a:srgbClr val="FFFFFF"/>
                </a:highlight>
                <a:latin typeface="Arial"/>
                <a:ea typeface="Arial"/>
                <a:cs typeface="Arial"/>
                <a:sym typeface="Arial"/>
              </a:rPr>
              <a:t>(Engaging) — делает для пользователя опыт работы с приложением комфортным и приятным, побуждая его захотеть пережить его снова, и снова, и снова…</a:t>
            </a:r>
            <a:endParaRPr sz="1200">
              <a:solidFill>
                <a:srgbClr val="000000"/>
              </a:solidFill>
              <a:latin typeface="Arial"/>
              <a:ea typeface="Arial"/>
              <a:cs typeface="Arial"/>
              <a:sym typeface="Arial"/>
            </a:endParaRPr>
          </a:p>
          <a:p>
            <a:pPr indent="457200" lvl="0" marL="0" rtl="0" algn="l">
              <a:lnSpc>
                <a:spcPct val="100000"/>
              </a:lnSpc>
              <a:spcBef>
                <a:spcPts val="1200"/>
              </a:spcBef>
              <a:spcAft>
                <a:spcPts val="0"/>
              </a:spcAft>
              <a:buNone/>
            </a:pPr>
            <a:r>
              <a:rPr lang="en">
                <a:solidFill>
                  <a:srgbClr val="111111"/>
                </a:solidFill>
                <a:highlight>
                  <a:srgbClr val="FFFFFF"/>
                </a:highlight>
                <a:latin typeface="Arial"/>
                <a:ea typeface="Arial"/>
                <a:cs typeface="Arial"/>
                <a:sym typeface="Arial"/>
              </a:rPr>
              <a:t>С точки зрения Google, именно это отделяет сейчас по внешнему виду и ощущениями (look and feel) веб-сайты от нативных приложений.</a:t>
            </a:r>
            <a:endParaRPr sz="1200">
              <a:solidFill>
                <a:srgbClr val="000000"/>
              </a:solidFill>
              <a:latin typeface="Arial"/>
              <a:ea typeface="Arial"/>
              <a:cs typeface="Arial"/>
              <a:sym typeface="Arial"/>
            </a:endParaRPr>
          </a:p>
          <a:p>
            <a:pPr indent="457200" lvl="0" marL="0" rtl="0" algn="l">
              <a:lnSpc>
                <a:spcPct val="100000"/>
              </a:lnSpc>
              <a:spcBef>
                <a:spcPts val="1200"/>
              </a:spcBef>
              <a:spcAft>
                <a:spcPts val="1200"/>
              </a:spcAft>
              <a:buNone/>
            </a:pPr>
            <a:r>
              <a:rPr lang="en">
                <a:solidFill>
                  <a:srgbClr val="111111"/>
                </a:solidFill>
                <a:highlight>
                  <a:srgbClr val="FFFFFF"/>
                </a:highlight>
                <a:latin typeface="Arial"/>
                <a:ea typeface="Arial"/>
                <a:cs typeface="Arial"/>
                <a:sym typeface="Arial"/>
              </a:rPr>
              <a:t>Другими словами, разработчику предлагаются инструменты (Service Worker, Push Notifications и др.) и указываются цели (сайт/приложение должен быть быстрым в загрузке, работать на слабом коннекте, не «лагать», работать оффлайн при необходимости). Насколько далеко продвинется по этому пути разработчик зависит только от него.</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178525" y="306525"/>
            <a:ext cx="6974700" cy="67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PWA and Native apps</a:t>
            </a:r>
            <a:endParaRPr b="1"/>
          </a:p>
        </p:txBody>
      </p:sp>
      <p:sp>
        <p:nvSpPr>
          <p:cNvPr id="185" name="Google Shape;185;p20"/>
          <p:cNvSpPr txBox="1"/>
          <p:nvPr>
            <p:ph idx="1" type="body"/>
          </p:nvPr>
        </p:nvSpPr>
        <p:spPr>
          <a:xfrm>
            <a:off x="282875" y="872725"/>
            <a:ext cx="8634000" cy="2881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sz="1100">
              <a:solidFill>
                <a:srgbClr val="000000"/>
              </a:solidFill>
              <a:latin typeface="Arial"/>
              <a:ea typeface="Arial"/>
              <a:cs typeface="Arial"/>
              <a:sym typeface="Arial"/>
            </a:endParaRPr>
          </a:p>
          <a:p>
            <a:pPr indent="457200" lvl="0" marL="0" rtl="0" algn="l">
              <a:lnSpc>
                <a:spcPct val="115000"/>
              </a:lnSpc>
              <a:spcBef>
                <a:spcPts val="0"/>
              </a:spcBef>
              <a:spcAft>
                <a:spcPts val="0"/>
              </a:spcAft>
              <a:buNone/>
            </a:pPr>
            <a:r>
              <a:rPr lang="en" sz="1200">
                <a:solidFill>
                  <a:srgbClr val="111111"/>
                </a:solidFill>
                <a:highlight>
                  <a:srgbClr val="FFFFFF"/>
                </a:highlight>
                <a:latin typeface="Arial"/>
                <a:ea typeface="Arial"/>
                <a:cs typeface="Arial"/>
                <a:sym typeface="Arial"/>
              </a:rPr>
              <a:t>То, что PWA внешне похожи на нативные приложения, является, скорей, косметическим решением (хотя и важным для пользователя с психологической точки зрения). А вот то, что они похожи внутренне (все основные ресурсы приложения можно хранить на клиенте, по сети будет передаваться только меняющийся контент) — это огромное достижение.</a:t>
            </a:r>
            <a:endParaRPr sz="1100">
              <a:solidFill>
                <a:srgbClr val="000000"/>
              </a:solidFill>
              <a:latin typeface="Arial"/>
              <a:ea typeface="Arial"/>
              <a:cs typeface="Arial"/>
              <a:sym typeface="Arial"/>
            </a:endParaRPr>
          </a:p>
          <a:p>
            <a:pPr indent="457200" lvl="0" marL="0" rtl="0" algn="l">
              <a:lnSpc>
                <a:spcPct val="115000"/>
              </a:lnSpc>
              <a:spcBef>
                <a:spcPts val="1200"/>
              </a:spcBef>
              <a:spcAft>
                <a:spcPts val="0"/>
              </a:spcAft>
              <a:buNone/>
            </a:pPr>
            <a:r>
              <a:rPr lang="en" sz="1200">
                <a:solidFill>
                  <a:srgbClr val="111111"/>
                </a:solidFill>
                <a:highlight>
                  <a:srgbClr val="FFFFFF"/>
                </a:highlight>
                <a:latin typeface="Arial"/>
                <a:ea typeface="Arial"/>
                <a:cs typeface="Arial"/>
                <a:sym typeface="Arial"/>
              </a:rPr>
              <a:t>Можно даже назвать это скрытой революцией. По сути, браузер используется как некая виртуальная машина, хранящая и запускающая в себе PWA приложение. Как Андроид является виртуальной машиной для андроид-приложений, так и браузер становится виртуальной машиной для PWA. Как нативное приложение обращается через файловую систему к своим ресурсам, так же и PWA обращается к своим ресурсам — пусть по HTTP, но хранящимся локально.</a:t>
            </a:r>
            <a:endParaRPr sz="1100">
              <a:solidFill>
                <a:srgbClr val="000000"/>
              </a:solidFill>
              <a:latin typeface="Arial"/>
              <a:ea typeface="Arial"/>
              <a:cs typeface="Arial"/>
              <a:sym typeface="Arial"/>
            </a:endParaRPr>
          </a:p>
          <a:p>
            <a:pPr indent="457200" lvl="0" marL="0" rtl="0" algn="l">
              <a:lnSpc>
                <a:spcPct val="115000"/>
              </a:lnSpc>
              <a:spcBef>
                <a:spcPts val="1200"/>
              </a:spcBef>
              <a:spcAft>
                <a:spcPts val="1200"/>
              </a:spcAft>
              <a:buNone/>
            </a:pPr>
            <a:r>
              <a:rPr lang="en" sz="1200">
                <a:solidFill>
                  <a:srgbClr val="111111"/>
                </a:solidFill>
                <a:highlight>
                  <a:srgbClr val="FFFFFF"/>
                </a:highlight>
                <a:latin typeface="Arial"/>
                <a:ea typeface="Arial"/>
                <a:cs typeface="Arial"/>
                <a:sym typeface="Arial"/>
              </a:rPr>
              <a:t>И всё это одинаково работает на всех основных браузерах и на всех основных платформах.</a:t>
            </a:r>
            <a:endParaRPr/>
          </a:p>
        </p:txBody>
      </p:sp>
      <p:pic>
        <p:nvPicPr>
          <p:cNvPr id="186" name="Google Shape;186;p20"/>
          <p:cNvPicPr preferRelativeResize="0"/>
          <p:nvPr/>
        </p:nvPicPr>
        <p:blipFill>
          <a:blip r:embed="rId3">
            <a:alphaModFix/>
          </a:blip>
          <a:stretch>
            <a:fillRect/>
          </a:stretch>
        </p:blipFill>
        <p:spPr>
          <a:xfrm>
            <a:off x="521950" y="3607623"/>
            <a:ext cx="2457825" cy="1228900"/>
          </a:xfrm>
          <a:prstGeom prst="rect">
            <a:avLst/>
          </a:prstGeom>
          <a:noFill/>
          <a:ln>
            <a:noFill/>
          </a:ln>
        </p:spPr>
      </p:pic>
      <p:pic>
        <p:nvPicPr>
          <p:cNvPr id="187" name="Google Shape;187;p20"/>
          <p:cNvPicPr preferRelativeResize="0"/>
          <p:nvPr/>
        </p:nvPicPr>
        <p:blipFill>
          <a:blip r:embed="rId4">
            <a:alphaModFix/>
          </a:blip>
          <a:stretch>
            <a:fillRect/>
          </a:stretch>
        </p:blipFill>
        <p:spPr>
          <a:xfrm>
            <a:off x="4210275" y="3688675"/>
            <a:ext cx="4286250" cy="106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2413850" y="343975"/>
            <a:ext cx="4002300" cy="6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Google attacks IOS</a:t>
            </a:r>
            <a:endParaRPr b="1"/>
          </a:p>
        </p:txBody>
      </p:sp>
      <p:sp>
        <p:nvSpPr>
          <p:cNvPr id="193" name="Google Shape;193;p21"/>
          <p:cNvSpPr txBox="1"/>
          <p:nvPr>
            <p:ph idx="1" type="body"/>
          </p:nvPr>
        </p:nvSpPr>
        <p:spPr>
          <a:xfrm>
            <a:off x="399350" y="950875"/>
            <a:ext cx="8031300" cy="37809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SzPts val="935"/>
              <a:buNone/>
            </a:pPr>
            <a:r>
              <a:rPr lang="en" sz="1220">
                <a:solidFill>
                  <a:srgbClr val="111111"/>
                </a:solidFill>
                <a:highlight>
                  <a:srgbClr val="FFFFFF"/>
                </a:highlight>
                <a:latin typeface="Arial"/>
                <a:ea typeface="Arial"/>
                <a:cs typeface="Arial"/>
                <a:sym typeface="Arial"/>
              </a:rPr>
              <a:t>Есть мобильные приложения, которым нужно быть нативными (необходима производительность, доступ к системным ресурсам и др.), однако есть приложения, которые в своем функционале вполне реализуемы как PWA. </a:t>
            </a:r>
            <a:endParaRPr sz="1220">
              <a:solidFill>
                <a:srgbClr val="111111"/>
              </a:solidFill>
              <a:highlight>
                <a:srgbClr val="FFFFFF"/>
              </a:highlight>
              <a:latin typeface="Arial"/>
              <a:ea typeface="Arial"/>
              <a:cs typeface="Arial"/>
              <a:sym typeface="Arial"/>
            </a:endParaRPr>
          </a:p>
          <a:p>
            <a:pPr indent="457200" lvl="0" marL="0" rtl="0" algn="l">
              <a:lnSpc>
                <a:spcPct val="100000"/>
              </a:lnSpc>
              <a:spcBef>
                <a:spcPts val="1200"/>
              </a:spcBef>
              <a:spcAft>
                <a:spcPts val="0"/>
              </a:spcAft>
              <a:buSzPts val="935"/>
              <a:buNone/>
            </a:pPr>
            <a:r>
              <a:rPr lang="en" sz="1220">
                <a:solidFill>
                  <a:srgbClr val="111111"/>
                </a:solidFill>
                <a:highlight>
                  <a:srgbClr val="FFFFFF"/>
                </a:highlight>
                <a:latin typeface="Arial"/>
                <a:ea typeface="Arial"/>
                <a:cs typeface="Arial"/>
                <a:sym typeface="Arial"/>
              </a:rPr>
              <a:t>Для них теперь:</a:t>
            </a:r>
            <a:endParaRPr sz="1135">
              <a:solidFill>
                <a:srgbClr val="000000"/>
              </a:solidFill>
              <a:latin typeface="Arial"/>
              <a:ea typeface="Arial"/>
              <a:cs typeface="Arial"/>
              <a:sym typeface="Arial"/>
            </a:endParaRPr>
          </a:p>
          <a:p>
            <a:pPr indent="0" lvl="0" marL="0" rtl="0" algn="l">
              <a:lnSpc>
                <a:spcPct val="100000"/>
              </a:lnSpc>
              <a:spcBef>
                <a:spcPts val="1200"/>
              </a:spcBef>
              <a:spcAft>
                <a:spcPts val="0"/>
              </a:spcAft>
              <a:buSzPts val="935"/>
              <a:buNone/>
            </a:pPr>
            <a:r>
              <a:rPr lang="en" sz="1220">
                <a:solidFill>
                  <a:srgbClr val="111111"/>
                </a:solidFill>
                <a:highlight>
                  <a:srgbClr val="FFFFFF"/>
                </a:highlight>
                <a:latin typeface="Arial"/>
                <a:ea typeface="Arial"/>
                <a:cs typeface="Arial"/>
                <a:sym typeface="Arial"/>
              </a:rPr>
              <a:t>— Не нужно писать различные версии для Android и iOS (и Windows)</a:t>
            </a:r>
            <a:endParaRPr sz="1220">
              <a:solidFill>
                <a:srgbClr val="111111"/>
              </a:solidFill>
              <a:highlight>
                <a:srgbClr val="FFFFFF"/>
              </a:highlight>
              <a:latin typeface="Arial"/>
              <a:ea typeface="Arial"/>
              <a:cs typeface="Arial"/>
              <a:sym typeface="Arial"/>
            </a:endParaRPr>
          </a:p>
          <a:p>
            <a:pPr indent="0" lvl="0" marL="0" rtl="0" algn="l">
              <a:lnSpc>
                <a:spcPct val="100000"/>
              </a:lnSpc>
              <a:spcBef>
                <a:spcPts val="1200"/>
              </a:spcBef>
              <a:spcAft>
                <a:spcPts val="0"/>
              </a:spcAft>
              <a:buSzPts val="935"/>
              <a:buNone/>
            </a:pPr>
            <a:r>
              <a:rPr lang="en" sz="1220">
                <a:solidFill>
                  <a:srgbClr val="111111"/>
                </a:solidFill>
                <a:highlight>
                  <a:srgbClr val="FFFFFF"/>
                </a:highlight>
                <a:latin typeface="Arial"/>
                <a:ea typeface="Arial"/>
                <a:cs typeface="Arial"/>
                <a:sym typeface="Arial"/>
              </a:rPr>
              <a:t>— Не нужно регистрировать в Google Play и App Store и платить за это</a:t>
            </a:r>
            <a:endParaRPr sz="1220">
              <a:solidFill>
                <a:srgbClr val="111111"/>
              </a:solidFill>
              <a:highlight>
                <a:srgbClr val="FFFFFF"/>
              </a:highlight>
              <a:latin typeface="Arial"/>
              <a:ea typeface="Arial"/>
              <a:cs typeface="Arial"/>
              <a:sym typeface="Arial"/>
            </a:endParaRPr>
          </a:p>
          <a:p>
            <a:pPr indent="0" lvl="0" marL="0" rtl="0" algn="l">
              <a:lnSpc>
                <a:spcPct val="100000"/>
              </a:lnSpc>
              <a:spcBef>
                <a:spcPts val="1200"/>
              </a:spcBef>
              <a:spcAft>
                <a:spcPts val="0"/>
              </a:spcAft>
              <a:buSzPts val="935"/>
              <a:buNone/>
            </a:pPr>
            <a:r>
              <a:rPr lang="en" sz="1220">
                <a:solidFill>
                  <a:srgbClr val="111111"/>
                </a:solidFill>
                <a:highlight>
                  <a:srgbClr val="FFFFFF"/>
                </a:highlight>
                <a:latin typeface="Arial"/>
                <a:ea typeface="Arial"/>
                <a:cs typeface="Arial"/>
                <a:sym typeface="Arial"/>
              </a:rPr>
              <a:t>— Открыт прямой выход на десктоп</a:t>
            </a:r>
            <a:endParaRPr sz="1135">
              <a:solidFill>
                <a:srgbClr val="000000"/>
              </a:solidFill>
              <a:latin typeface="Arial"/>
              <a:ea typeface="Arial"/>
              <a:cs typeface="Arial"/>
              <a:sym typeface="Arial"/>
            </a:endParaRPr>
          </a:p>
          <a:p>
            <a:pPr indent="457200" lvl="0" marL="0" rtl="0" algn="l">
              <a:lnSpc>
                <a:spcPct val="100000"/>
              </a:lnSpc>
              <a:spcBef>
                <a:spcPts val="1200"/>
              </a:spcBef>
              <a:spcAft>
                <a:spcPts val="0"/>
              </a:spcAft>
              <a:buSzPts val="935"/>
              <a:buNone/>
            </a:pPr>
            <a:r>
              <a:rPr lang="en" sz="1220">
                <a:solidFill>
                  <a:srgbClr val="111111"/>
                </a:solidFill>
                <a:highlight>
                  <a:srgbClr val="FFFFFF"/>
                </a:highlight>
                <a:latin typeface="Arial"/>
                <a:ea typeface="Arial"/>
                <a:cs typeface="Arial"/>
                <a:sym typeface="Arial"/>
              </a:rPr>
              <a:t>До нынешнего времени рынок мобильных приложений был закрыт для энтузиастов, которые могут написать полезную программу, но не могут/не хотят платить за ее размещение. И не хотят связываться с бюрократией Google и Apple по проверке приложения, после которой монопольные времена Microsoft вспоминаешь с тоской.</a:t>
            </a:r>
            <a:endParaRPr sz="1135">
              <a:solidFill>
                <a:srgbClr val="000000"/>
              </a:solidFill>
              <a:latin typeface="Arial"/>
              <a:ea typeface="Arial"/>
              <a:cs typeface="Arial"/>
              <a:sym typeface="Arial"/>
            </a:endParaRPr>
          </a:p>
          <a:p>
            <a:pPr indent="457200" lvl="0" marL="0" rtl="0" algn="l">
              <a:lnSpc>
                <a:spcPct val="100000"/>
              </a:lnSpc>
              <a:spcBef>
                <a:spcPts val="1200"/>
              </a:spcBef>
              <a:spcAft>
                <a:spcPts val="1200"/>
              </a:spcAft>
              <a:buSzPts val="935"/>
              <a:buNone/>
            </a:pPr>
            <a:r>
              <a:rPr lang="en" sz="1220">
                <a:solidFill>
                  <a:srgbClr val="111111"/>
                </a:solidFill>
                <a:highlight>
                  <a:srgbClr val="FFFFFF"/>
                </a:highlight>
                <a:latin typeface="Arial"/>
                <a:ea typeface="Arial"/>
                <a:cs typeface="Arial"/>
                <a:sym typeface="Arial"/>
              </a:rPr>
              <a:t>Сейчас эти барьеры сломлены. И сломала их Google. Учитывая то, что именно она является флагманом интернет-технологий, подобный заход на территорию iOS, скорей всего, вполне продуман и просчитан. Остается ждать бума PWA.</a:t>
            </a:r>
            <a:endParaRPr sz="1305">
              <a:latin typeface="Arial"/>
              <a:ea typeface="Arial"/>
              <a:cs typeface="Arial"/>
              <a:sym typeface="Arial"/>
            </a:endParaRPr>
          </a:p>
        </p:txBody>
      </p:sp>
      <p:pic>
        <p:nvPicPr>
          <p:cNvPr id="194" name="Google Shape;194;p21"/>
          <p:cNvPicPr preferRelativeResize="0"/>
          <p:nvPr/>
        </p:nvPicPr>
        <p:blipFill rotWithShape="1">
          <a:blip r:embed="rId3">
            <a:alphaModFix/>
          </a:blip>
          <a:srcRect b="19116" l="0" r="34490" t="20059"/>
          <a:stretch/>
        </p:blipFill>
        <p:spPr>
          <a:xfrm>
            <a:off x="6280050" y="1766900"/>
            <a:ext cx="1865700" cy="97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