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81" r:id="rId4"/>
    <p:sldId id="257" r:id="rId5"/>
    <p:sldId id="289" r:id="rId6"/>
    <p:sldId id="280" r:id="rId7"/>
    <p:sldId id="262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0" r:id="rId16"/>
    <p:sldId id="291" r:id="rId17"/>
    <p:sldId id="279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6354" y="393700"/>
            <a:ext cx="10148045" cy="2908300"/>
          </a:xfrm>
        </p:spPr>
        <p:txBody>
          <a:bodyPr/>
          <a:lstStyle/>
          <a:p>
            <a:pPr algn="ctr"/>
            <a:r>
              <a:rPr lang="ru-RU" sz="4400" b="1" dirty="0" smtClean="0"/>
              <a:t>«</a:t>
            </a:r>
            <a:r>
              <a:rPr lang="ru-RU" sz="4400" b="1" dirty="0" smtClean="0"/>
              <a:t>ИЗУЧЕНИЕ СИНХРОНИЗАЦИИ В МНОГОПОТОЧНЫХПРИЛОЖЕНИЯХ</a:t>
            </a:r>
            <a:r>
              <a:rPr lang="ru-RU" sz="4400" b="1" dirty="0" smtClean="0"/>
              <a:t>»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07355" y="4381500"/>
            <a:ext cx="8825658" cy="1752600"/>
          </a:xfrm>
        </p:spPr>
        <p:txBody>
          <a:bodyPr/>
          <a:lstStyle/>
          <a:p>
            <a:pPr algn="r"/>
            <a:r>
              <a:rPr lang="ru-RU" dirty="0" smtClean="0"/>
              <a:t>Исполнитель:</a:t>
            </a:r>
          </a:p>
          <a:p>
            <a:pPr algn="r"/>
            <a:r>
              <a:rPr lang="ru-RU" dirty="0" smtClean="0"/>
              <a:t>В. Г. Земчёнок</a:t>
            </a:r>
          </a:p>
          <a:p>
            <a:pPr algn="r"/>
            <a:r>
              <a:rPr lang="ru-RU" b="1" dirty="0" smtClean="0"/>
              <a:t>Руководитель:</a:t>
            </a:r>
          </a:p>
          <a:p>
            <a:pPr algn="r"/>
            <a:r>
              <a:rPr lang="ru-RU" b="1" dirty="0" smtClean="0"/>
              <a:t>Г. П. КОСИНОВ</a:t>
            </a:r>
            <a:endParaRPr lang="ru-RU" b="1" dirty="0" smtClean="0"/>
          </a:p>
          <a:p>
            <a:pPr algn="r"/>
            <a:endParaRPr lang="ru-RU" dirty="0"/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1599455" y="6134100"/>
            <a:ext cx="8825658" cy="431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ru-RU" dirty="0" smtClean="0"/>
              <a:t>Гомель </a:t>
            </a:r>
            <a:r>
              <a:rPr lang="ru-RU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62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Интерфейс. Главное окно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94397"/>
            <a:ext cx="3228370" cy="186150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5130" y="1666087"/>
            <a:ext cx="3228370" cy="10898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00993" y="916787"/>
            <a:ext cx="484886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4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Интерфейс. Главное окно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94397"/>
            <a:ext cx="3228370" cy="186150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5130" y="1666087"/>
            <a:ext cx="3228370" cy="10898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00993" y="916787"/>
            <a:ext cx="4848860" cy="19145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45130" y="3263582"/>
            <a:ext cx="9024151" cy="196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Интерфейс. </a:t>
            </a:r>
            <a:r>
              <a:rPr lang="ru-RU" dirty="0" smtClean="0"/>
              <a:t>Экспорт в </a:t>
            </a:r>
            <a:r>
              <a:rPr lang="en-US" i="1" dirty="0" smtClean="0"/>
              <a:t>Excel</a:t>
            </a:r>
            <a:endParaRPr lang="ru-RU" i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94397"/>
            <a:ext cx="3228370" cy="186150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5130" y="1666087"/>
            <a:ext cx="3228370" cy="108981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200993" y="916787"/>
            <a:ext cx="4848860" cy="191452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45130" y="3263582"/>
            <a:ext cx="9024151" cy="1968818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6"/>
          <a:stretch>
            <a:fillRect/>
          </a:stretch>
        </p:blipFill>
        <p:spPr>
          <a:xfrm>
            <a:off x="645131" y="894397"/>
            <a:ext cx="9540270" cy="55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5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Тестирование и верификация</a:t>
            </a:r>
            <a:endParaRPr lang="ru-RU" i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53287"/>
            <a:ext cx="7016734" cy="404590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3"/>
          <a:stretch>
            <a:fillRect/>
          </a:stretch>
        </p:blipFill>
        <p:spPr>
          <a:xfrm>
            <a:off x="7899132" y="853287"/>
            <a:ext cx="4047441" cy="2447290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7899132" y="3445439"/>
            <a:ext cx="4047441" cy="177426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130" y="5044052"/>
            <a:ext cx="4147528" cy="16615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5850" y="5419101"/>
            <a:ext cx="32385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9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Тестирование и верификация</a:t>
            </a:r>
            <a:endParaRPr lang="ru-RU" i="1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53287"/>
            <a:ext cx="7016734" cy="4045903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50" y="1228336"/>
            <a:ext cx="4152900" cy="3334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18" y="4899190"/>
            <a:ext cx="403916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sz="2400" dirty="0" smtClean="0"/>
              <a:t>Анализ влияния распределения вычислений </a:t>
            </a:r>
            <a:br>
              <a:rPr lang="ru-RU" sz="2400" dirty="0" smtClean="0"/>
            </a:br>
            <a:r>
              <a:rPr lang="ru-RU" sz="2400" dirty="0" smtClean="0"/>
              <a:t>на время их выполнения </a:t>
            </a:r>
            <a:endParaRPr lang="ru-RU" sz="2400" i="1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29" y="1130300"/>
            <a:ext cx="9984771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8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sz="2400" dirty="0" smtClean="0"/>
              <a:t>Анализ влияния распределения вычислений </a:t>
            </a:r>
            <a:br>
              <a:rPr lang="ru-RU" sz="2400" dirty="0" smtClean="0"/>
            </a:br>
            <a:r>
              <a:rPr lang="ru-RU" sz="2400" dirty="0" smtClean="0"/>
              <a:t>на время их выполнения </a:t>
            </a:r>
            <a:endParaRPr lang="ru-RU" sz="2400" i="1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45370"/>
            <a:ext cx="5209569" cy="28702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981700" y="833228"/>
            <a:ext cx="6096000" cy="6038576"/>
          </a:xfrm>
          <a:prstGeom prst="rect">
            <a:avLst/>
          </a:prstGeom>
        </p:spPr>
        <p:txBody>
          <a:bodyPr>
            <a:spAutoFit/>
          </a:bodyPr>
          <a:lstStyle/>
          <a:p>
            <a:pPr marR="53975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распределённые методы при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достаточно большом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числе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неизвестных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работают в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несколько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быстрее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чем их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>
              <a:lnSpc>
                <a:spcPct val="115000"/>
              </a:lnSpc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линейные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аналоги. </a:t>
            </a:r>
            <a:endParaRPr lang="en-US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>
              <a:lnSpc>
                <a:spcPct val="115000"/>
              </a:lnSpc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>
              <a:lnSpc>
                <a:spcPct val="115000"/>
              </a:lnSpc>
            </a:pP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имеют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место дополнительные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затраты ресурсов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организацию параллельных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вычислений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помимо малых затрат ресурсов непосредственно на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выч. операции)</a:t>
            </a:r>
          </a:p>
          <a:p>
            <a:pPr marR="53975"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при разном количестве процессов наименьшее время выполнения наблюдается при числе, приближающемся к числу процессоров вычислительной машины, на которой запущена программа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R="53975">
              <a:lnSpc>
                <a:spcPct val="115000"/>
              </a:lnSpc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53975">
              <a:lnSpc>
                <a:spcPct val="115000"/>
              </a:lnSpc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 с увеличением размерности матрицы входных данных растёт и время выполнения решения системы линейных алгебраических уравнений. Это связано с тем, что у каждого процесса увеличивается объём производимых вычислений.</a:t>
            </a: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31" y="3852516"/>
            <a:ext cx="5209570" cy="283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3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68400"/>
            <a:ext cx="9643453" cy="5079999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результате выполнения курсового проекта было разработано комплексное приложение, предназначенное для вычисления площади заданной поверхности в заданных пределах, построения графика данной поверхности и анализа влияния распределения вычисления площади на время выполнения и точность результатов. Были проведены такие этапы разработки, как изучение теоретического материала, алгоритмический анализ задачи и составление алгоритма работы приложения.</a:t>
            </a:r>
            <a:endParaRPr lang="en-US" dirty="0"/>
          </a:p>
          <a:p>
            <a:r>
              <a:rPr lang="ru-RU" dirty="0" smtClean="0"/>
              <a:t>Разработка </a:t>
            </a:r>
            <a:r>
              <a:rPr lang="ru-RU" dirty="0"/>
              <a:t>программы производилась в интегрированной среде разработки </a:t>
            </a:r>
            <a:r>
              <a:rPr lang="en-US" i="1" dirty="0"/>
              <a:t>Microsoft Visual Studio Community </a:t>
            </a:r>
            <a:r>
              <a:rPr lang="ru-RU" dirty="0"/>
              <a:t>2019 с использованием платформы </a:t>
            </a:r>
            <a:r>
              <a:rPr lang="ru-RU" i="1" dirty="0"/>
              <a:t>.</a:t>
            </a:r>
            <a:r>
              <a:rPr lang="en-US" i="1" dirty="0"/>
              <a:t>NET Framewor</a:t>
            </a:r>
            <a:r>
              <a:rPr lang="en-US" dirty="0"/>
              <a:t>k</a:t>
            </a:r>
            <a:r>
              <a:rPr lang="ru-RU" dirty="0"/>
              <a:t> версии 4.7.2</a:t>
            </a:r>
            <a:r>
              <a:rPr lang="ru-RU" i="1" dirty="0"/>
              <a:t>,</a:t>
            </a:r>
            <a:r>
              <a:rPr lang="ru-RU" dirty="0"/>
              <a:t> интерфейс пользователя был разработан средствами </a:t>
            </a:r>
            <a:r>
              <a:rPr lang="en-US" i="1" dirty="0"/>
              <a:t>Windows Presentation Foundation</a:t>
            </a:r>
            <a:r>
              <a:rPr lang="ru-RU" dirty="0"/>
              <a:t> языка программирования высокого уровня </a:t>
            </a:r>
            <a:r>
              <a:rPr lang="en-US" i="1" dirty="0"/>
              <a:t>C</a:t>
            </a:r>
            <a:r>
              <a:rPr lang="ru-RU" i="1" dirty="0"/>
              <a:t>#</a:t>
            </a:r>
            <a:r>
              <a:rPr lang="ru-RU" dirty="0"/>
              <a:t>. Отображение поверхности было реализовано при помощи инструментов языка </a:t>
            </a:r>
            <a:r>
              <a:rPr lang="en-US" i="1" dirty="0"/>
              <a:t>Python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Приложение позволяет вычислить площадь поверхности, заданной уравнением при постановке задачи в указываемых пределах интегрирования, выполнить построение интерактивного графика этой поверхности и проанализировать влияние распределения вычисления площади поверхности на время выполнения. </a:t>
            </a:r>
            <a:endParaRPr lang="en-US" dirty="0"/>
          </a:p>
          <a:p>
            <a:r>
              <a:rPr lang="ru-RU" dirty="0"/>
              <a:t>Продукт был разработан, отлажен и протестирован. Поставленные в курсовой работе задачи были решены полностью.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79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47899" y="2781300"/>
            <a:ext cx="9252857" cy="1643743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3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42122" y="1311965"/>
                <a:ext cx="10681252" cy="51285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ru-RU" dirty="0"/>
                  <a:t>Необходимо провести анализ заданной поверхности в математическом пакете. Анализ включает: построение графика поверхности, вычисления площади поверхности, используя аналитическую формулу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𝑑𝑧</m:t>
                                          </m:r>
                                        </m:num>
                                        <m:den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𝑑𝑥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𝑑𝑧</m:t>
                                          </m:r>
                                        </m:num>
                                        <m:den>
                                          <m:r>
                                            <a:rPr lang="ru-RU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ru-RU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𝑑𝑥𝑑𝑦</m:t>
                          </m:r>
                        </m:e>
                      </m:nary>
                    </m:oMath>
                  </m:oMathPara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Вид поверхности</a:t>
                </a:r>
                <a:r>
                  <a:rPr lang="ru-RU" b="1" dirty="0"/>
                  <a:t>: z=Ax+By+Csin(x)cos(y), </a:t>
                </a:r>
                <a:r>
                  <a:rPr lang="ru-RU" dirty="0"/>
                  <a:t>где значения коэффициентов </a:t>
                </a:r>
                <a:endParaRPr lang="ru-RU" dirty="0" smtClean="0"/>
              </a:p>
              <a:p>
                <a:r>
                  <a:rPr lang="ru-RU" b="1" dirty="0" smtClean="0"/>
                  <a:t>A</a:t>
                </a:r>
                <a:r>
                  <a:rPr lang="ru-RU" b="1" dirty="0"/>
                  <a:t>=-3,B=1,C=-</a:t>
                </a:r>
                <a:r>
                  <a:rPr lang="ru-RU" b="1" dirty="0" smtClean="0"/>
                  <a:t>5</a:t>
                </a:r>
                <a:r>
                  <a:rPr lang="ru-RU" dirty="0" smtClean="0"/>
                  <a:t>, метод </a:t>
                </a:r>
                <a:r>
                  <a:rPr lang="ru-RU" dirty="0"/>
                  <a:t>численного интегрирования </a:t>
                </a:r>
                <a:r>
                  <a:rPr lang="ru-RU" b="1" dirty="0"/>
                  <a:t>– метод правых прямоугольников</a:t>
                </a:r>
                <a:r>
                  <a:rPr lang="ru-RU" dirty="0"/>
                  <a:t>, в пределах от </a:t>
                </a:r>
                <a:r>
                  <a:rPr lang="ru-RU" b="1" dirty="0" smtClean="0"/>
                  <a:t>Xн</a:t>
                </a:r>
                <a:r>
                  <a:rPr lang="ru-RU" b="1" dirty="0"/>
                  <a:t>=-</a:t>
                </a:r>
                <a:r>
                  <a:rPr lang="ru-RU" b="1" dirty="0" smtClean="0"/>
                  <a:t>40,Xк=40,Yн</a:t>
                </a:r>
                <a:r>
                  <a:rPr lang="ru-RU" b="1" dirty="0"/>
                  <a:t>= -</a:t>
                </a:r>
                <a:r>
                  <a:rPr lang="ru-RU" b="1" dirty="0" smtClean="0"/>
                  <a:t>80,Yк=80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Необходимо провести численный анализ заданной поверхности, используя формулы численного интегрирования. Программный код оформить в виде компонента, позволяющий принимать в качестве параметров границы области интегрирования, вычислять площадь заданной поверхности в пределах области интегрирования, готовить данные для построения графика в математическом пакете. </a:t>
                </a:r>
              </a:p>
              <a:p>
                <a:r>
                  <a:rPr lang="ru-RU" dirty="0"/>
                  <a:t>Также необходимо провести анализ скорости обработки заданной поверхности и погрешности численных методов, в зависимости от количества потоков, используемых для расчетов. 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2122" y="1311965"/>
                <a:ext cx="10681252" cy="5128591"/>
              </a:xfrm>
              <a:blipFill>
                <a:blip r:embed="rId2"/>
                <a:stretch>
                  <a:fillRect l="-114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18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42122" y="1311965"/>
            <a:ext cx="10681252" cy="5128591"/>
          </a:xfrm>
        </p:spPr>
        <p:txBody>
          <a:bodyPr>
            <a:normAutofit/>
          </a:bodyPr>
          <a:lstStyle/>
          <a:p>
            <a:r>
              <a:rPr lang="ru-RU" dirty="0" smtClean="0"/>
              <a:t>Необходимо </a:t>
            </a:r>
            <a:r>
              <a:rPr lang="ru-RU" dirty="0"/>
              <a:t>провести численный анализ заданной поверхности, используя формулы численного интегрирования. Программный код оформить в виде компонента, позволяющий </a:t>
            </a:r>
            <a:r>
              <a:rPr lang="ru-RU" dirty="0" smtClean="0"/>
              <a:t>принимать</a:t>
            </a:r>
            <a:br>
              <a:rPr lang="ru-RU" dirty="0" smtClean="0"/>
            </a:br>
            <a:r>
              <a:rPr lang="ru-RU" dirty="0" smtClean="0"/>
              <a:t>в </a:t>
            </a:r>
            <a:r>
              <a:rPr lang="ru-RU" dirty="0"/>
              <a:t>качестве параметров границы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области </a:t>
            </a:r>
            <a:r>
              <a:rPr lang="ru-RU" dirty="0"/>
              <a:t>интегрирования,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вычислять </a:t>
            </a:r>
            <a:r>
              <a:rPr lang="ru-RU" dirty="0"/>
              <a:t>площадь заданной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поверхности </a:t>
            </a:r>
            <a:r>
              <a:rPr lang="ru-RU" dirty="0"/>
              <a:t>в пределах области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интегрирования</a:t>
            </a:r>
            <a:r>
              <a:rPr lang="ru-RU" dirty="0"/>
              <a:t>, готовить данные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для </a:t>
            </a:r>
            <a:r>
              <a:rPr lang="ru-RU" dirty="0"/>
              <a:t>построения графика в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математическом </a:t>
            </a:r>
            <a:r>
              <a:rPr lang="ru-RU" dirty="0"/>
              <a:t>пакете. </a:t>
            </a:r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Также </a:t>
            </a:r>
            <a:r>
              <a:rPr lang="ru-RU" dirty="0"/>
              <a:t>необходимо провести анализ скорости обработки заданной поверхности и погрешности численных методов, в зависимости от количества потоков, используемых для расчетов. 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661384" y="2329180"/>
            <a:ext cx="520319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2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Разработка программного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600" y="1206500"/>
            <a:ext cx="10604500" cy="52451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800" dirty="0"/>
              <a:t> </a:t>
            </a:r>
            <a:endParaRPr lang="ru-RU" sz="4000" dirty="0"/>
          </a:p>
          <a:p>
            <a:r>
              <a:rPr lang="ru-RU" dirty="0"/>
              <a:t>Графический интерфейс реализован с использованием технологии </a:t>
            </a:r>
            <a:r>
              <a:rPr lang="en-US" i="1" dirty="0"/>
              <a:t>Windows Presentation Foundation</a:t>
            </a:r>
            <a:r>
              <a:rPr lang="en-US" dirty="0"/>
              <a:t> </a:t>
            </a:r>
            <a:r>
              <a:rPr lang="ru-RU" dirty="0"/>
              <a:t>платформы </a:t>
            </a:r>
            <a:r>
              <a:rPr lang="en-US" i="1" dirty="0"/>
              <a:t>Microsoft</a:t>
            </a:r>
            <a:r>
              <a:rPr lang="ru-RU" i="1" dirty="0"/>
              <a:t> .</a:t>
            </a:r>
            <a:r>
              <a:rPr lang="en-US" i="1" dirty="0"/>
              <a:t>NET Framework</a:t>
            </a:r>
            <a:r>
              <a:rPr lang="ru-RU" dirty="0"/>
              <a:t> 4.7.2 на объектно-ориентированном языке </a:t>
            </a:r>
            <a:r>
              <a:rPr lang="en-US" i="1" dirty="0"/>
              <a:t>C</a:t>
            </a:r>
            <a:r>
              <a:rPr lang="ru-RU" i="1" dirty="0" smtClean="0"/>
              <a:t>#. </a:t>
            </a:r>
            <a:r>
              <a:rPr lang="ru-RU" dirty="0" smtClean="0"/>
              <a:t>Данная </a:t>
            </a:r>
            <a:r>
              <a:rPr lang="ru-RU" dirty="0"/>
              <a:t>технология была выбрана мной, так как она имеет достаточно </a:t>
            </a:r>
            <a:r>
              <a:rPr lang="ru-RU" dirty="0" smtClean="0"/>
              <a:t>удобные инструменты </a:t>
            </a:r>
            <a:r>
              <a:rPr lang="ru-RU" dirty="0"/>
              <a:t>для разработки </a:t>
            </a:r>
            <a:r>
              <a:rPr lang="ru-RU" i="1" dirty="0"/>
              <a:t>Windows</a:t>
            </a:r>
            <a:r>
              <a:rPr lang="ru-RU" dirty="0"/>
              <a:t> приложений</a:t>
            </a:r>
            <a:r>
              <a:rPr lang="ru-RU" dirty="0" smtClean="0"/>
              <a:t>.</a:t>
            </a:r>
          </a:p>
          <a:p>
            <a:r>
              <a:rPr lang="ru-RU" dirty="0" smtClean="0"/>
              <a:t>Математический модуль по линейному и распределённому вычислению площади поверхности реализован ввиде библиотеки классов</a:t>
            </a:r>
            <a:endParaRPr lang="en-US" dirty="0"/>
          </a:p>
          <a:p>
            <a:r>
              <a:rPr lang="ru-RU" dirty="0"/>
              <a:t>Для построения поверхности было реализовано приложение на языке программирования </a:t>
            </a:r>
            <a:r>
              <a:rPr lang="en-US" i="1" dirty="0"/>
              <a:t>Python</a:t>
            </a:r>
            <a:r>
              <a:rPr lang="en-US" dirty="0"/>
              <a:t> </a:t>
            </a:r>
            <a:r>
              <a:rPr lang="ru-RU" dirty="0"/>
              <a:t>с помощью модуля </a:t>
            </a:r>
            <a:r>
              <a:rPr lang="en-US" dirty="0" err="1"/>
              <a:t>pyplot</a:t>
            </a:r>
            <a:r>
              <a:rPr lang="en-US" dirty="0"/>
              <a:t> </a:t>
            </a:r>
            <a:r>
              <a:rPr lang="ru-RU" dirty="0"/>
              <a:t>библиотеки </a:t>
            </a:r>
            <a:r>
              <a:rPr lang="en-US" i="1" dirty="0" err="1"/>
              <a:t>matplotlib</a:t>
            </a:r>
            <a:r>
              <a:rPr lang="ru-RU" dirty="0"/>
              <a:t>. </a:t>
            </a:r>
            <a:r>
              <a:rPr lang="en-US" dirty="0"/>
              <a:t>C </a:t>
            </a:r>
            <a:r>
              <a:rPr lang="ru-RU" dirty="0"/>
              <a:t>помощью функции </a:t>
            </a:r>
            <a:r>
              <a:rPr lang="en-US" i="1" dirty="0"/>
              <a:t>figure</a:t>
            </a:r>
            <a:r>
              <a:rPr lang="en-US" dirty="0"/>
              <a:t> </a:t>
            </a:r>
            <a:r>
              <a:rPr lang="ru-RU" dirty="0"/>
              <a:t>создаётся окно, в нём, используя функцию </a:t>
            </a:r>
            <a:r>
              <a:rPr lang="en-US" i="1" dirty="0"/>
              <a:t>add</a:t>
            </a:r>
            <a:r>
              <a:rPr lang="ru-RU" i="1" dirty="0"/>
              <a:t>_</a:t>
            </a:r>
            <a:r>
              <a:rPr lang="en-US" i="1" dirty="0"/>
              <a:t>subplot</a:t>
            </a:r>
            <a:r>
              <a:rPr lang="ru-RU" dirty="0"/>
              <a:t>, добавляется график. Функциями </a:t>
            </a:r>
            <a:r>
              <a:rPr lang="en-US" i="1" dirty="0"/>
              <a:t>set</a:t>
            </a:r>
            <a:r>
              <a:rPr lang="ru-RU" i="1" dirty="0"/>
              <a:t>_</a:t>
            </a:r>
            <a:r>
              <a:rPr lang="en-US" i="1" dirty="0" err="1"/>
              <a:t>xlabel</a:t>
            </a:r>
            <a:r>
              <a:rPr lang="ru-RU" i="1" dirty="0"/>
              <a:t>, </a:t>
            </a:r>
            <a:r>
              <a:rPr lang="en-US" i="1" dirty="0"/>
              <a:t>set</a:t>
            </a:r>
            <a:r>
              <a:rPr lang="ru-RU" i="1" dirty="0"/>
              <a:t>_</a:t>
            </a:r>
            <a:r>
              <a:rPr lang="en-US" i="1" dirty="0" err="1"/>
              <a:t>ylabel</a:t>
            </a:r>
            <a:r>
              <a:rPr lang="ru-RU" i="1" dirty="0"/>
              <a:t>, </a:t>
            </a:r>
            <a:r>
              <a:rPr lang="en-US" i="1" dirty="0"/>
              <a:t>set</a:t>
            </a:r>
            <a:r>
              <a:rPr lang="ru-RU" i="1" dirty="0"/>
              <a:t>_</a:t>
            </a:r>
            <a:r>
              <a:rPr lang="en-US" i="1" dirty="0" err="1"/>
              <a:t>zlabel</a:t>
            </a:r>
            <a:r>
              <a:rPr lang="en-US" dirty="0"/>
              <a:t> </a:t>
            </a:r>
            <a:r>
              <a:rPr lang="ru-RU" dirty="0"/>
              <a:t>устанавливаются подписи к координатным осям и далее с помощью функции </a:t>
            </a:r>
            <a:r>
              <a:rPr lang="en-US" dirty="0"/>
              <a:t>show </a:t>
            </a:r>
            <a:r>
              <a:rPr lang="ru-RU" dirty="0"/>
              <a:t>происходит отображение окна с графиком.</a:t>
            </a:r>
            <a:endParaRPr lang="en-US" dirty="0"/>
          </a:p>
          <a:p>
            <a:r>
              <a:rPr lang="ru-RU" dirty="0"/>
              <a:t>Коэффициенты в уравнении вида поверхности, а также пределы интегрирования в данном приложении передаются через параметры запуска, например, запуск приложения “</a:t>
            </a:r>
            <a:r>
              <a:rPr lang="en-US" i="1" dirty="0" err="1"/>
              <a:t>PythonSurfaceBuilder</a:t>
            </a:r>
            <a:r>
              <a:rPr lang="ru-RU" dirty="0"/>
              <a:t>.</a:t>
            </a:r>
            <a:r>
              <a:rPr lang="en-US" i="1" dirty="0"/>
              <a:t>exe</a:t>
            </a:r>
            <a:r>
              <a:rPr lang="ru-RU" dirty="0"/>
              <a:t> –</a:t>
            </a:r>
            <a:r>
              <a:rPr lang="en-US" i="1" dirty="0"/>
              <a:t>A</a:t>
            </a:r>
            <a:r>
              <a:rPr lang="ru-RU" dirty="0"/>
              <a:t> 6” запустит отображение поверхности с коэффициентом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ru-RU" dirty="0"/>
              <a:t>равным 6, незаданным параметрам будет присвоено значение по умолчанию согласно поставленной задаче.  </a:t>
            </a:r>
            <a:endParaRPr lang="en-US" dirty="0"/>
          </a:p>
          <a:p>
            <a:r>
              <a:rPr lang="ru-RU" dirty="0"/>
              <a:t>Данное приложение вызывается из главного приложения при помощи объектов класса </a:t>
            </a:r>
            <a:r>
              <a:rPr lang="en-US" i="1" dirty="0" err="1"/>
              <a:t>ProcessStartupInfo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Process</a:t>
            </a:r>
            <a:r>
              <a:rPr lang="ru-RU" dirty="0"/>
              <a:t>, далее получает управление, и отображает поверхность. По завершению работы оно возвращает управление главному приложению.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253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кода</a:t>
            </a:r>
            <a:br>
              <a:rPr lang="ru-RU" dirty="0" smtClean="0"/>
            </a:br>
            <a:r>
              <a:rPr lang="ru-RU" sz="2800" i="1" u="sng" dirty="0" smtClean="0"/>
              <a:t>Метод интегрирования</a:t>
            </a:r>
            <a:endParaRPr lang="ru-RU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600" y="1206500"/>
            <a:ext cx="10604500" cy="524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00" dirty="0"/>
              <a:t> </a:t>
            </a:r>
            <a:endParaRPr lang="ru-RU" sz="4000" dirty="0"/>
          </a:p>
        </p:txBody>
      </p:sp>
      <p:pic>
        <p:nvPicPr>
          <p:cNvPr id="4" name="Picture 3" descr="C:\Users\vdzmc\AppData\Local\Microsoft\Windows\INetCache\Content.Word\блок-схема Б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099" y="1853248"/>
            <a:ext cx="3866355" cy="431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36600" y="1853248"/>
            <a:ext cx="3802380" cy="31508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4538980" y="1853248"/>
                <a:ext cx="3373119" cy="1848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07950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RU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 ≈</m:t>
                      </m:r>
                    </m:oMath>
                  </m:oMathPara>
                </a14:m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R="107950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>
                          <a:latin typeface="Cambria Math" panose="02040503050406030204" pitchFamily="18" charset="0"/>
                        </a:rPr>
                        <m:t>h𝑥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ru-RU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ru-RU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980" y="1853248"/>
                <a:ext cx="3373119" cy="1848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Разработка программного кода</a:t>
            </a:r>
            <a:br>
              <a:rPr lang="ru-RU" dirty="0" smtClean="0"/>
            </a:br>
            <a:r>
              <a:rPr lang="ru-RU" sz="2800" i="1" u="sng" dirty="0" smtClean="0"/>
              <a:t>Метод интегрирования</a:t>
            </a:r>
            <a:endParaRPr lang="ru-RU" i="1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6600" y="1206500"/>
            <a:ext cx="10604500" cy="5245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800" dirty="0"/>
              <a:t> </a:t>
            </a:r>
            <a:endParaRPr lang="ru-RU" sz="4000" dirty="0"/>
          </a:p>
        </p:txBody>
      </p:sp>
      <p:pic>
        <p:nvPicPr>
          <p:cNvPr id="2050" name="Picture 2" descr="блок-схема 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399" y="1554449"/>
            <a:ext cx="3960813" cy="4897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vdzmc\AppData\Local\Microsoft\Windows\INetCache\Content.Word\блок-схема Б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972786"/>
            <a:ext cx="3962400" cy="44788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356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Интерфейс. Главное окно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94397"/>
            <a:ext cx="9768870" cy="59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49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Интерфейс. Главное окно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94397"/>
            <a:ext cx="9768870" cy="596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3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08425"/>
          </a:xfrm>
        </p:spPr>
        <p:txBody>
          <a:bodyPr/>
          <a:lstStyle/>
          <a:p>
            <a:r>
              <a:rPr lang="ru-RU" dirty="0" smtClean="0"/>
              <a:t>Интерфейс. Главное окно</a:t>
            </a:r>
            <a:endParaRPr lang="ru-RU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45130" y="894397"/>
            <a:ext cx="9768870" cy="5963603"/>
          </a:xfrm>
          <a:prstGeom prst="rect">
            <a:avLst/>
          </a:prstGeom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45130" y="3556000"/>
            <a:ext cx="9781570" cy="330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3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40089</TotalTime>
  <Words>373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Century Gothic</vt:lpstr>
      <vt:lpstr>Times New Roman</vt:lpstr>
      <vt:lpstr>Wingdings 3</vt:lpstr>
      <vt:lpstr>Ион</vt:lpstr>
      <vt:lpstr>«ИЗУЧЕНИЕ СИНХРОНИЗАЦИИ В МНОГОПОТОЧНЫХПРИЛОЖЕНИЯХ»</vt:lpstr>
      <vt:lpstr>Постановка задачи</vt:lpstr>
      <vt:lpstr>Постановка задачи</vt:lpstr>
      <vt:lpstr>Разработка программного кода</vt:lpstr>
      <vt:lpstr>Разработка программного кода Метод интегрирования</vt:lpstr>
      <vt:lpstr>Разработка программного кода Метод интегрирования</vt:lpstr>
      <vt:lpstr>Интерфейс. Главное окно</vt:lpstr>
      <vt:lpstr>Интерфейс. Главное окно</vt:lpstr>
      <vt:lpstr>Интерфейс. Главное окно</vt:lpstr>
      <vt:lpstr>Интерфейс. Главное окно</vt:lpstr>
      <vt:lpstr>Интерфейс. Главное окно</vt:lpstr>
      <vt:lpstr>Интерфейс. Экспорт в Excel</vt:lpstr>
      <vt:lpstr>Тестирование и верификация</vt:lpstr>
      <vt:lpstr>Тестирование и верификация</vt:lpstr>
      <vt:lpstr>Анализ влияния распределения вычислений  на время их выполнения </vt:lpstr>
      <vt:lpstr>Анализ влияния распределения вычислений  на время их выполнения 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Zemchenok Vadim</dc:creator>
  <cp:lastModifiedBy>Zemchenok Vadim</cp:lastModifiedBy>
  <cp:revision>27</cp:revision>
  <dcterms:created xsi:type="dcterms:W3CDTF">2019-05-28T10:29:43Z</dcterms:created>
  <dcterms:modified xsi:type="dcterms:W3CDTF">2020-05-16T06:07:05Z</dcterms:modified>
</cp:coreProperties>
</file>