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31"/>
  </p:handoutMasterIdLst>
  <p:sldIdLst>
    <p:sldId id="302" r:id="rId3"/>
    <p:sldId id="443" r:id="rId5"/>
    <p:sldId id="444" r:id="rId6"/>
    <p:sldId id="445" r:id="rId7"/>
    <p:sldId id="446" r:id="rId8"/>
    <p:sldId id="334" r:id="rId9"/>
    <p:sldId id="447" r:id="rId10"/>
    <p:sldId id="448" r:id="rId11"/>
    <p:sldId id="305" r:id="rId12"/>
    <p:sldId id="449" r:id="rId13"/>
    <p:sldId id="450" r:id="rId14"/>
    <p:sldId id="316" r:id="rId15"/>
    <p:sldId id="314" r:id="rId16"/>
    <p:sldId id="451" r:id="rId17"/>
    <p:sldId id="452" r:id="rId18"/>
    <p:sldId id="364" r:id="rId19"/>
    <p:sldId id="366" r:id="rId20"/>
    <p:sldId id="414" r:id="rId21"/>
    <p:sldId id="413" r:id="rId22"/>
    <p:sldId id="370" r:id="rId23"/>
    <p:sldId id="433" r:id="rId24"/>
    <p:sldId id="454" r:id="rId25"/>
    <p:sldId id="438" r:id="rId26"/>
    <p:sldId id="382" r:id="rId27"/>
    <p:sldId id="384" r:id="rId28"/>
    <p:sldId id="453" r:id="rId29"/>
    <p:sldId id="274" r:id="rId30"/>
  </p:sldIdLst>
  <p:sldSz cx="12192000" cy="6858000"/>
  <p:notesSz cx="7052945" cy="93726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24" userDrawn="1">
          <p15:clr>
            <a:srgbClr val="A4A3A4"/>
          </p15:clr>
        </p15:guide>
        <p15:guide id="2" pos="384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826" autoAdjust="0"/>
    <p:restoredTop sz="95033" autoAdjust="0"/>
  </p:normalViewPr>
  <p:slideViewPr>
    <p:cSldViewPr showGuides="1">
      <p:cViewPr>
        <p:scale>
          <a:sx n="70" d="100"/>
          <a:sy n="70" d="100"/>
        </p:scale>
        <p:origin x="672" y="326"/>
      </p:cViewPr>
      <p:guideLst>
        <p:guide orient="horz" pos="2224"/>
        <p:guide pos="384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handoutMaster" Target="handoutMasters/handoutMaster1.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6276" cy="470258"/>
          </a:xfrm>
          <a:prstGeom prst="rect">
            <a:avLst/>
          </a:prstGeom>
        </p:spPr>
        <p:txBody>
          <a:bodyPr vert="horz" lIns="91440" tIns="45720" rIns="91440" bIns="45720" rtlCol="0"/>
          <a:lstStyle>
            <a:lvl1pPr algn="l">
              <a:defRPr sz="1230"/>
            </a:lvl1pPr>
          </a:lstStyle>
          <a:p>
            <a:endParaRPr lang="en-US"/>
          </a:p>
        </p:txBody>
      </p:sp>
      <p:sp>
        <p:nvSpPr>
          <p:cNvPr id="3" name="Date Placeholder 2"/>
          <p:cNvSpPr>
            <a:spLocks noGrp="1"/>
          </p:cNvSpPr>
          <p:nvPr>
            <p:ph type="dt" sz="quarter" idx="1"/>
          </p:nvPr>
        </p:nvSpPr>
        <p:spPr>
          <a:xfrm>
            <a:off x="3995037" y="0"/>
            <a:ext cx="3056276" cy="470258"/>
          </a:xfrm>
          <a:prstGeom prst="rect">
            <a:avLst/>
          </a:prstGeom>
        </p:spPr>
        <p:txBody>
          <a:bodyPr vert="horz" lIns="91440" tIns="45720" rIns="91440" bIns="45720" rtlCol="0"/>
          <a:lstStyle>
            <a:lvl1pPr algn="r">
              <a:defRPr sz="123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902343"/>
            <a:ext cx="3056276" cy="470257"/>
          </a:xfrm>
          <a:prstGeom prst="rect">
            <a:avLst/>
          </a:prstGeom>
        </p:spPr>
        <p:txBody>
          <a:bodyPr vert="horz" lIns="91440" tIns="45720" rIns="91440" bIns="45720" rtlCol="0" anchor="b"/>
          <a:lstStyle>
            <a:lvl1pPr algn="l">
              <a:defRPr sz="1230"/>
            </a:lvl1pPr>
          </a:lstStyle>
          <a:p>
            <a:r>
              <a:rPr lang="en-US"/>
              <a:t>Dept. of ECE, DSCE</a:t>
            </a:r>
            <a:endParaRPr lang="en-US"/>
          </a:p>
        </p:txBody>
      </p:sp>
      <p:sp>
        <p:nvSpPr>
          <p:cNvPr id="5" name="Slide Number Placeholder 4"/>
          <p:cNvSpPr>
            <a:spLocks noGrp="1"/>
          </p:cNvSpPr>
          <p:nvPr>
            <p:ph type="sldNum" sz="quarter" idx="3"/>
          </p:nvPr>
        </p:nvSpPr>
        <p:spPr>
          <a:xfrm>
            <a:off x="3995037" y="8902343"/>
            <a:ext cx="3056276" cy="470257"/>
          </a:xfrm>
          <a:prstGeom prst="rect">
            <a:avLst/>
          </a:prstGeom>
        </p:spPr>
        <p:txBody>
          <a:bodyPr vert="horz" lIns="91440" tIns="45720" rIns="91440" bIns="45720" rtlCol="0" anchor="b"/>
          <a:lstStyle>
            <a:lvl1pPr algn="r">
              <a:defRPr sz="123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0"/>
            <a:ext cx="3055938" cy="46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854" tIns="46927" rIns="93854" bIns="46927" numCol="1" anchor="t" anchorCtr="0" compatLnSpc="1"/>
          <a:lstStyle>
            <a:lvl1pPr>
              <a:defRPr sz="1200" b="0"/>
            </a:lvl1pPr>
          </a:lstStyle>
          <a:p>
            <a:pPr>
              <a:defRPr/>
            </a:pPr>
            <a:endParaRPr lang="en-US"/>
          </a:p>
        </p:txBody>
      </p:sp>
      <p:sp>
        <p:nvSpPr>
          <p:cNvPr id="63491" name="Rectangle 3"/>
          <p:cNvSpPr>
            <a:spLocks noGrp="1" noChangeArrowheads="1"/>
          </p:cNvSpPr>
          <p:nvPr>
            <p:ph type="dt" idx="1"/>
          </p:nvPr>
        </p:nvSpPr>
        <p:spPr bwMode="auto">
          <a:xfrm>
            <a:off x="3995738" y="0"/>
            <a:ext cx="3055937" cy="46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854" tIns="46927" rIns="93854" bIns="46927" numCol="1" anchor="t" anchorCtr="0" compatLnSpc="1"/>
          <a:lstStyle>
            <a:lvl1pPr algn="r">
              <a:defRPr sz="1200" b="0"/>
            </a:lvl1pPr>
          </a:lstStyle>
          <a:p>
            <a:pPr>
              <a:defRPr/>
            </a:pPr>
            <a:endParaRPr lang="en-US"/>
          </a:p>
        </p:txBody>
      </p:sp>
      <p:sp>
        <p:nvSpPr>
          <p:cNvPr id="75780" name="Rectangle 4"/>
          <p:cNvSpPr>
            <a:spLocks noGrp="1" noRot="1" noChangeAspect="1" noChangeArrowheads="1" noTextEdit="1"/>
          </p:cNvSpPr>
          <p:nvPr>
            <p:ph type="sldImg" idx="2"/>
          </p:nvPr>
        </p:nvSpPr>
        <p:spPr bwMode="auto">
          <a:xfrm>
            <a:off x="403225" y="703263"/>
            <a:ext cx="6248400" cy="3514725"/>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3493" name="Rectangle 5"/>
          <p:cNvSpPr>
            <a:spLocks noGrp="1" noChangeArrowheads="1"/>
          </p:cNvSpPr>
          <p:nvPr>
            <p:ph type="body" sz="quarter" idx="3"/>
          </p:nvPr>
        </p:nvSpPr>
        <p:spPr bwMode="auto">
          <a:xfrm>
            <a:off x="704850" y="4451350"/>
            <a:ext cx="5643563" cy="4217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854" tIns="46927" rIns="93854" bIns="46927" numCol="1" anchor="t" anchorCtr="0" compatLnSpc="1"/>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3494" name="Rectangle 6"/>
          <p:cNvSpPr>
            <a:spLocks noGrp="1" noChangeArrowheads="1"/>
          </p:cNvSpPr>
          <p:nvPr>
            <p:ph type="ftr" sz="quarter" idx="4"/>
          </p:nvPr>
        </p:nvSpPr>
        <p:spPr bwMode="auto">
          <a:xfrm>
            <a:off x="0" y="8902700"/>
            <a:ext cx="3055938" cy="46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854" tIns="46927" rIns="93854" bIns="46927" numCol="1" anchor="b" anchorCtr="0" compatLnSpc="1"/>
          <a:lstStyle>
            <a:lvl1pPr>
              <a:defRPr sz="1200" b="0"/>
            </a:lvl1pPr>
          </a:lstStyle>
          <a:p>
            <a:pPr>
              <a:defRPr/>
            </a:pPr>
            <a:r>
              <a:rPr lang="en-US"/>
              <a:t>Dept. of ECE, DSCE</a:t>
            </a:r>
            <a:endParaRPr lang="en-US"/>
          </a:p>
        </p:txBody>
      </p:sp>
      <p:sp>
        <p:nvSpPr>
          <p:cNvPr id="63495" name="Rectangle 7"/>
          <p:cNvSpPr>
            <a:spLocks noGrp="1" noChangeArrowheads="1"/>
          </p:cNvSpPr>
          <p:nvPr>
            <p:ph type="sldNum" sz="quarter" idx="5"/>
          </p:nvPr>
        </p:nvSpPr>
        <p:spPr bwMode="auto">
          <a:xfrm>
            <a:off x="3995738" y="8902700"/>
            <a:ext cx="3055937" cy="46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854" tIns="46927" rIns="93854" bIns="46927" numCol="1" anchor="b" anchorCtr="0" compatLnSpc="1"/>
          <a:lstStyle>
            <a:lvl1pPr algn="r">
              <a:defRPr sz="1200" b="0"/>
            </a:lvl1pPr>
          </a:lstStyle>
          <a:p>
            <a:fld id="{5FFE27DE-142D-4443-9119-5D0CF204A130}" type="slidenum">
              <a:rPr lang="en-US" altLang="en-US"/>
            </a:fld>
            <a:endParaRPr lang="en-US" altLang="en-US"/>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704850" y="4451350"/>
            <a:ext cx="5643563" cy="4217988"/>
          </a:xfrm>
          <a:prstGeom prst="rect">
            <a:avLst/>
          </a:prstGeom>
          <a:noFill/>
          <a:ln>
            <a:noFill/>
          </a:ln>
        </p:spPr>
        <p:txBody>
          <a:bodyPr spcFirstLastPara="1" wrap="square" lIns="93850" tIns="46925" rIns="93850" bIns="46925" anchor="t" anchorCtr="0">
            <a:noAutofit/>
          </a:bodyPr>
          <a:lstStyle/>
          <a:p>
            <a:pPr marL="0" lvl="0" indent="0" algn="l" rtl="0">
              <a:lnSpc>
                <a:spcPct val="100000"/>
              </a:lnSpc>
              <a:spcBef>
                <a:spcPts val="360"/>
              </a:spcBef>
              <a:spcAft>
                <a:spcPts val="0"/>
              </a:spcAft>
              <a:buSzPts val="1400"/>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86" name="Google Shape;86;p1:notes"/>
          <p:cNvSpPr>
            <a:spLocks noGrp="1" noRot="1" noChangeAspect="1"/>
          </p:cNvSpPr>
          <p:nvPr>
            <p:ph type="sldImg" idx="2"/>
          </p:nvPr>
        </p:nvSpPr>
        <p:spPr>
          <a:xfrm>
            <a:off x="403225" y="703263"/>
            <a:ext cx="6248400" cy="35147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 name="Slide Number Placeholder 1"/>
          <p:cNvSpPr>
            <a:spLocks noGrp="1"/>
          </p:cNvSpPr>
          <p:nvPr>
            <p:ph type="sldNum" sz="quarter" idx="5"/>
          </p:nvPr>
        </p:nvSpPr>
        <p:spPr/>
        <p:txBody>
          <a:bodyPr/>
          <a:p>
            <a:fld id="{5FFE27DE-142D-4443-9119-5D0CF204A130}" type="slidenum">
              <a:rPr lang="en-US" altLang="en-US"/>
            </a:fld>
            <a:endParaRPr lang="en-US" altLang="en-US"/>
          </a:p>
        </p:txBody>
      </p:sp>
      <p:sp>
        <p:nvSpPr>
          <p:cNvPr id="3" name="Footer Placeholder 2"/>
          <p:cNvSpPr>
            <a:spLocks noGrp="1"/>
          </p:cNvSpPr>
          <p:nvPr>
            <p:ph type="ftr" sz="quarter" idx="4"/>
          </p:nvPr>
        </p:nvSpPr>
        <p:spPr/>
        <p:txBody>
          <a:bodyPr/>
          <a:p>
            <a:pPr>
              <a:defRPr/>
            </a:pPr>
            <a:r>
              <a:rPr lang="en-US"/>
              <a:t>Dept. of ECE, DSCE</a:t>
            </a:r>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81"/>
        <p:cNvGrpSpPr/>
        <p:nvPr/>
      </p:nvGrpSpPr>
      <p:grpSpPr>
        <a:xfrm>
          <a:off x="0" y="0"/>
          <a:ext cx="0" cy="0"/>
          <a:chOff x="0" y="0"/>
          <a:chExt cx="0" cy="0"/>
        </a:xfrm>
      </p:grpSpPr>
      <p:sp>
        <p:nvSpPr>
          <p:cNvPr id="382" name="Google Shape;382;g3162d586f94_0_78:notes"/>
          <p:cNvSpPr txBox="1">
            <a:spLocks noGrp="1"/>
          </p:cNvSpPr>
          <p:nvPr>
            <p:ph type="body" idx="1"/>
          </p:nvPr>
        </p:nvSpPr>
        <p:spPr>
          <a:xfrm>
            <a:off x="704850" y="4451350"/>
            <a:ext cx="5643600" cy="4218000"/>
          </a:xfrm>
          <a:prstGeom prst="rect">
            <a:avLst/>
          </a:prstGeom>
        </p:spPr>
        <p:txBody>
          <a:bodyPr spcFirstLastPara="1" wrap="square" lIns="93850" tIns="46925" rIns="93850" bIns="46925" anchor="t" anchorCtr="0">
            <a:noAutofit/>
          </a:bodyPr>
          <a:lstStyle/>
          <a:p>
            <a:pPr marL="0" lvl="0" indent="0" algn="l" rtl="0">
              <a:spcBef>
                <a:spcPts val="360"/>
              </a:spcBef>
              <a:spcAft>
                <a:spcPts val="0"/>
              </a:spcAft>
              <a:buNone/>
            </a:pPr>
          </a:p>
        </p:txBody>
      </p:sp>
      <p:sp>
        <p:nvSpPr>
          <p:cNvPr id="383" name="Google Shape;383;g3162d586f94_0_78:notes"/>
          <p:cNvSpPr>
            <a:spLocks noGrp="1" noRot="1" noChangeAspect="1"/>
          </p:cNvSpPr>
          <p:nvPr>
            <p:ph type="sldImg" idx="2"/>
          </p:nvPr>
        </p:nvSpPr>
        <p:spPr>
          <a:xfrm>
            <a:off x="403225" y="703263"/>
            <a:ext cx="6248400" cy="3514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59"/>
        <p:cNvGrpSpPr/>
        <p:nvPr/>
      </p:nvGrpSpPr>
      <p:grpSpPr>
        <a:xfrm>
          <a:off x="0" y="0"/>
          <a:ext cx="0" cy="0"/>
          <a:chOff x="0" y="0"/>
          <a:chExt cx="0" cy="0"/>
        </a:xfrm>
      </p:grpSpPr>
      <p:sp>
        <p:nvSpPr>
          <p:cNvPr id="360" name="Google Shape;360;g3162d586f94_0_54:notes"/>
          <p:cNvSpPr txBox="1">
            <a:spLocks noGrp="1"/>
          </p:cNvSpPr>
          <p:nvPr>
            <p:ph type="body" idx="1"/>
          </p:nvPr>
        </p:nvSpPr>
        <p:spPr>
          <a:xfrm>
            <a:off x="704850" y="4451350"/>
            <a:ext cx="5643600" cy="4218000"/>
          </a:xfrm>
          <a:prstGeom prst="rect">
            <a:avLst/>
          </a:prstGeom>
        </p:spPr>
        <p:txBody>
          <a:bodyPr spcFirstLastPara="1" wrap="square" lIns="93850" tIns="46925" rIns="93850" bIns="46925" anchor="t" anchorCtr="0">
            <a:noAutofit/>
          </a:bodyPr>
          <a:lstStyle/>
          <a:p>
            <a:pPr marL="0" lvl="0" indent="0" algn="l" rtl="0">
              <a:spcBef>
                <a:spcPts val="360"/>
              </a:spcBef>
              <a:spcAft>
                <a:spcPts val="0"/>
              </a:spcAft>
              <a:buNone/>
            </a:pPr>
          </a:p>
        </p:txBody>
      </p:sp>
      <p:sp>
        <p:nvSpPr>
          <p:cNvPr id="361" name="Google Shape;361;g3162d586f94_0_54:notes"/>
          <p:cNvSpPr>
            <a:spLocks noGrp="1" noRot="1" noChangeAspect="1"/>
          </p:cNvSpPr>
          <p:nvPr>
            <p:ph type="sldImg" idx="2"/>
          </p:nvPr>
        </p:nvSpPr>
        <p:spPr>
          <a:xfrm>
            <a:off x="403225" y="703263"/>
            <a:ext cx="6248400" cy="35147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Slide Number Placeholder 1"/>
          <p:cNvSpPr>
            <a:spLocks noGrp="1"/>
          </p:cNvSpPr>
          <p:nvPr>
            <p:ph type="sldNum" sz="quarter" idx="5"/>
          </p:nvPr>
        </p:nvSpPr>
        <p:spPr/>
        <p:txBody>
          <a:bodyPr/>
          <a:p>
            <a:fld id="{5FFE27DE-142D-4443-9119-5D0CF204A130}" type="slidenum">
              <a:rPr lang="en-US" altLang="en-US"/>
            </a:fld>
            <a:endParaRPr lang="en-US" altLang="en-US"/>
          </a:p>
        </p:txBody>
      </p:sp>
      <p:sp>
        <p:nvSpPr>
          <p:cNvPr id="3" name="Footer Placeholder 2"/>
          <p:cNvSpPr>
            <a:spLocks noGrp="1"/>
          </p:cNvSpPr>
          <p:nvPr>
            <p:ph type="ftr" sz="quarter" idx="4"/>
          </p:nvPr>
        </p:nvSpPr>
        <p:spPr/>
        <p:txBody>
          <a:bodyPr/>
          <a:p>
            <a:pPr>
              <a:defRPr/>
            </a:pPr>
            <a:r>
              <a:rPr lang="en-US"/>
              <a:t>Dept. of ECE, DSCE</a:t>
            </a:r>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81"/>
        <p:cNvGrpSpPr/>
        <p:nvPr/>
      </p:nvGrpSpPr>
      <p:grpSpPr>
        <a:xfrm>
          <a:off x="0" y="0"/>
          <a:ext cx="0" cy="0"/>
          <a:chOff x="0" y="0"/>
          <a:chExt cx="0" cy="0"/>
        </a:xfrm>
      </p:grpSpPr>
      <p:sp>
        <p:nvSpPr>
          <p:cNvPr id="382" name="Google Shape;382;g3162d586f94_0_78:notes"/>
          <p:cNvSpPr txBox="1">
            <a:spLocks noGrp="1"/>
          </p:cNvSpPr>
          <p:nvPr>
            <p:ph type="body" idx="1"/>
          </p:nvPr>
        </p:nvSpPr>
        <p:spPr>
          <a:xfrm>
            <a:off x="704850" y="4451350"/>
            <a:ext cx="5643600" cy="4218000"/>
          </a:xfrm>
          <a:prstGeom prst="rect">
            <a:avLst/>
          </a:prstGeom>
        </p:spPr>
        <p:txBody>
          <a:bodyPr spcFirstLastPara="1" wrap="square" lIns="93850" tIns="46925" rIns="93850" bIns="46925" anchor="t" anchorCtr="0">
            <a:noAutofit/>
          </a:bodyPr>
          <a:lstStyle/>
          <a:p>
            <a:pPr marL="0" lvl="0" indent="0" algn="l" rtl="0">
              <a:spcBef>
                <a:spcPts val="360"/>
              </a:spcBef>
              <a:spcAft>
                <a:spcPts val="0"/>
              </a:spcAft>
              <a:buNone/>
            </a:pPr>
          </a:p>
        </p:txBody>
      </p:sp>
      <p:sp>
        <p:nvSpPr>
          <p:cNvPr id="383" name="Google Shape;383;g3162d586f94_0_78:notes"/>
          <p:cNvSpPr>
            <a:spLocks noGrp="1" noRot="1" noChangeAspect="1"/>
          </p:cNvSpPr>
          <p:nvPr>
            <p:ph type="sldImg" idx="2"/>
          </p:nvPr>
        </p:nvSpPr>
        <p:spPr>
          <a:xfrm>
            <a:off x="403225" y="703263"/>
            <a:ext cx="6248400" cy="35147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Slide Number Placeholder 1"/>
          <p:cNvSpPr>
            <a:spLocks noGrp="1"/>
          </p:cNvSpPr>
          <p:nvPr>
            <p:ph type="sldNum" sz="quarter" idx="5"/>
          </p:nvPr>
        </p:nvSpPr>
        <p:spPr/>
        <p:txBody>
          <a:bodyPr/>
          <a:p>
            <a:fld id="{5FFE27DE-142D-4443-9119-5D0CF204A130}" type="slidenum">
              <a:rPr lang="en-US" altLang="en-US"/>
            </a:fld>
            <a:endParaRPr lang="en-US" altLang="en-US"/>
          </a:p>
        </p:txBody>
      </p:sp>
      <p:sp>
        <p:nvSpPr>
          <p:cNvPr id="3" name="Footer Placeholder 2"/>
          <p:cNvSpPr>
            <a:spLocks noGrp="1"/>
          </p:cNvSpPr>
          <p:nvPr>
            <p:ph type="ftr" sz="quarter" idx="4"/>
          </p:nvPr>
        </p:nvSpPr>
        <p:spPr/>
        <p:txBody>
          <a:bodyPr/>
          <a:p>
            <a:pPr>
              <a:defRPr/>
            </a:pPr>
            <a:r>
              <a:rPr lang="en-US"/>
              <a:t>Dept. of ECE, DSCE</a:t>
            </a:r>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81"/>
        <p:cNvGrpSpPr/>
        <p:nvPr/>
      </p:nvGrpSpPr>
      <p:grpSpPr>
        <a:xfrm>
          <a:off x="0" y="0"/>
          <a:ext cx="0" cy="0"/>
          <a:chOff x="0" y="0"/>
          <a:chExt cx="0" cy="0"/>
        </a:xfrm>
      </p:grpSpPr>
      <p:sp>
        <p:nvSpPr>
          <p:cNvPr id="382" name="Google Shape;382;g3162d586f94_0_78:notes"/>
          <p:cNvSpPr txBox="1">
            <a:spLocks noGrp="1"/>
          </p:cNvSpPr>
          <p:nvPr>
            <p:ph type="body" idx="1"/>
          </p:nvPr>
        </p:nvSpPr>
        <p:spPr>
          <a:xfrm>
            <a:off x="704850" y="4451350"/>
            <a:ext cx="5643600" cy="4218000"/>
          </a:xfrm>
          <a:prstGeom prst="rect">
            <a:avLst/>
          </a:prstGeom>
        </p:spPr>
        <p:txBody>
          <a:bodyPr spcFirstLastPara="1" wrap="square" lIns="93850" tIns="46925" rIns="93850" bIns="46925" anchor="t" anchorCtr="0">
            <a:noAutofit/>
          </a:bodyPr>
          <a:lstStyle/>
          <a:p>
            <a:pPr marL="0" lvl="0" indent="0" algn="l" rtl="0">
              <a:spcBef>
                <a:spcPts val="360"/>
              </a:spcBef>
              <a:spcAft>
                <a:spcPts val="0"/>
              </a:spcAft>
              <a:buNone/>
            </a:pPr>
          </a:p>
        </p:txBody>
      </p:sp>
      <p:sp>
        <p:nvSpPr>
          <p:cNvPr id="383" name="Google Shape;383;g3162d586f94_0_78:notes"/>
          <p:cNvSpPr>
            <a:spLocks noGrp="1" noRot="1" noChangeAspect="1"/>
          </p:cNvSpPr>
          <p:nvPr>
            <p:ph type="sldImg" idx="2"/>
          </p:nvPr>
        </p:nvSpPr>
        <p:spPr>
          <a:xfrm>
            <a:off x="403225" y="703263"/>
            <a:ext cx="6248400" cy="35147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Slide Number Placeholder 1"/>
          <p:cNvSpPr>
            <a:spLocks noGrp="1"/>
          </p:cNvSpPr>
          <p:nvPr>
            <p:ph type="sldNum" sz="quarter" idx="5"/>
          </p:nvPr>
        </p:nvSpPr>
        <p:spPr/>
        <p:txBody>
          <a:bodyPr/>
          <a:p>
            <a:fld id="{5FFE27DE-142D-4443-9119-5D0CF204A130}" type="slidenum">
              <a:rPr lang="en-US" altLang="en-US"/>
            </a:fld>
            <a:endParaRPr lang="en-US" altLang="en-US"/>
          </a:p>
        </p:txBody>
      </p:sp>
      <p:sp>
        <p:nvSpPr>
          <p:cNvPr id="3" name="Footer Placeholder 2"/>
          <p:cNvSpPr>
            <a:spLocks noGrp="1"/>
          </p:cNvSpPr>
          <p:nvPr>
            <p:ph type="ftr" sz="quarter" idx="4"/>
          </p:nvPr>
        </p:nvSpPr>
        <p:spPr/>
        <p:txBody>
          <a:bodyPr/>
          <a:p>
            <a:pPr>
              <a:defRPr/>
            </a:pPr>
            <a:r>
              <a:rPr lang="en-US"/>
              <a:t>Dept. of ECE, DSCE</a:t>
            </a:r>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81"/>
        <p:cNvGrpSpPr/>
        <p:nvPr/>
      </p:nvGrpSpPr>
      <p:grpSpPr>
        <a:xfrm>
          <a:off x="0" y="0"/>
          <a:ext cx="0" cy="0"/>
          <a:chOff x="0" y="0"/>
          <a:chExt cx="0" cy="0"/>
        </a:xfrm>
      </p:grpSpPr>
      <p:sp>
        <p:nvSpPr>
          <p:cNvPr id="382" name="Google Shape;382;g3162d586f94_0_78:notes"/>
          <p:cNvSpPr txBox="1">
            <a:spLocks noGrp="1"/>
          </p:cNvSpPr>
          <p:nvPr>
            <p:ph type="body" idx="1"/>
          </p:nvPr>
        </p:nvSpPr>
        <p:spPr>
          <a:xfrm>
            <a:off x="704850" y="4451350"/>
            <a:ext cx="5643600" cy="4218000"/>
          </a:xfrm>
          <a:prstGeom prst="rect">
            <a:avLst/>
          </a:prstGeom>
        </p:spPr>
        <p:txBody>
          <a:bodyPr spcFirstLastPara="1" wrap="square" lIns="93850" tIns="46925" rIns="93850" bIns="46925" anchor="t" anchorCtr="0">
            <a:noAutofit/>
          </a:bodyPr>
          <a:lstStyle/>
          <a:p>
            <a:pPr marL="0" lvl="0" indent="0" algn="l" rtl="0">
              <a:spcBef>
                <a:spcPts val="360"/>
              </a:spcBef>
              <a:spcAft>
                <a:spcPts val="0"/>
              </a:spcAft>
              <a:buNone/>
            </a:pPr>
          </a:p>
        </p:txBody>
      </p:sp>
      <p:sp>
        <p:nvSpPr>
          <p:cNvPr id="383" name="Google Shape;383;g3162d586f94_0_78:notes"/>
          <p:cNvSpPr>
            <a:spLocks noGrp="1" noRot="1" noChangeAspect="1"/>
          </p:cNvSpPr>
          <p:nvPr>
            <p:ph type="sldImg" idx="2"/>
          </p:nvPr>
        </p:nvSpPr>
        <p:spPr>
          <a:xfrm>
            <a:off x="403225" y="703263"/>
            <a:ext cx="6248400" cy="35147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Slide Number Placeholder 1"/>
          <p:cNvSpPr>
            <a:spLocks noGrp="1"/>
          </p:cNvSpPr>
          <p:nvPr>
            <p:ph type="sldNum" sz="quarter" idx="5"/>
          </p:nvPr>
        </p:nvSpPr>
        <p:spPr/>
        <p:txBody>
          <a:bodyPr/>
          <a:p>
            <a:fld id="{5FFE27DE-142D-4443-9119-5D0CF204A130}" type="slidenum">
              <a:rPr lang="en-US" altLang="en-US"/>
            </a:fld>
            <a:endParaRPr lang="en-US" altLang="en-US"/>
          </a:p>
        </p:txBody>
      </p:sp>
      <p:sp>
        <p:nvSpPr>
          <p:cNvPr id="3" name="Footer Placeholder 2"/>
          <p:cNvSpPr>
            <a:spLocks noGrp="1"/>
          </p:cNvSpPr>
          <p:nvPr>
            <p:ph type="ftr" sz="quarter" idx="4"/>
          </p:nvPr>
        </p:nvSpPr>
        <p:spPr/>
        <p:txBody>
          <a:bodyPr/>
          <a:p>
            <a:pPr>
              <a:defRPr/>
            </a:pPr>
            <a:r>
              <a:rPr lang="en-US"/>
              <a:t>Dept. of ECE, DSCE</a:t>
            </a:r>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27"/>
        <p:cNvGrpSpPr/>
        <p:nvPr/>
      </p:nvGrpSpPr>
      <p:grpSpPr>
        <a:xfrm>
          <a:off x="0" y="0"/>
          <a:ext cx="0" cy="0"/>
          <a:chOff x="0" y="0"/>
          <a:chExt cx="0" cy="0"/>
        </a:xfrm>
      </p:grpSpPr>
      <p:sp>
        <p:nvSpPr>
          <p:cNvPr id="428" name="Google Shape;428;g317faa79b65_0_368:notes"/>
          <p:cNvSpPr txBox="1">
            <a:spLocks noGrp="1"/>
          </p:cNvSpPr>
          <p:nvPr>
            <p:ph type="body" idx="1"/>
          </p:nvPr>
        </p:nvSpPr>
        <p:spPr>
          <a:xfrm>
            <a:off x="704850" y="4451350"/>
            <a:ext cx="5643600" cy="4218000"/>
          </a:xfrm>
          <a:prstGeom prst="rect">
            <a:avLst/>
          </a:prstGeom>
        </p:spPr>
        <p:txBody>
          <a:bodyPr spcFirstLastPara="1" wrap="square" lIns="93850" tIns="46925" rIns="93850" bIns="46925" anchor="t" anchorCtr="0">
            <a:noAutofit/>
          </a:bodyPr>
          <a:lstStyle/>
          <a:p>
            <a:pPr marL="0" lvl="0" indent="0" algn="l" rtl="0">
              <a:spcBef>
                <a:spcPts val="360"/>
              </a:spcBef>
              <a:spcAft>
                <a:spcPts val="0"/>
              </a:spcAft>
              <a:buNone/>
            </a:pPr>
          </a:p>
        </p:txBody>
      </p:sp>
      <p:sp>
        <p:nvSpPr>
          <p:cNvPr id="429" name="Google Shape;429;g317faa79b65_0_368:notes"/>
          <p:cNvSpPr>
            <a:spLocks noGrp="1" noRot="1" noChangeAspect="1"/>
          </p:cNvSpPr>
          <p:nvPr>
            <p:ph type="sldImg" idx="2"/>
          </p:nvPr>
        </p:nvSpPr>
        <p:spPr>
          <a:xfrm>
            <a:off x="403225" y="703263"/>
            <a:ext cx="6248400" cy="35147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Slide Number Placeholder 1"/>
          <p:cNvSpPr>
            <a:spLocks noGrp="1"/>
          </p:cNvSpPr>
          <p:nvPr>
            <p:ph type="sldNum" sz="quarter" idx="5"/>
          </p:nvPr>
        </p:nvSpPr>
        <p:spPr/>
        <p:txBody>
          <a:bodyPr/>
          <a:p>
            <a:fld id="{5FFE27DE-142D-4443-9119-5D0CF204A130}" type="slidenum">
              <a:rPr lang="en-US" altLang="en-US"/>
            </a:fld>
            <a:endParaRPr lang="en-US" altLang="en-US"/>
          </a:p>
        </p:txBody>
      </p:sp>
      <p:sp>
        <p:nvSpPr>
          <p:cNvPr id="3" name="Footer Placeholder 2"/>
          <p:cNvSpPr>
            <a:spLocks noGrp="1"/>
          </p:cNvSpPr>
          <p:nvPr>
            <p:ph type="ftr" sz="quarter" idx="4"/>
          </p:nvPr>
        </p:nvSpPr>
        <p:spPr/>
        <p:txBody>
          <a:bodyPr/>
          <a:p>
            <a:pPr>
              <a:defRPr/>
            </a:pPr>
            <a:r>
              <a:rPr lang="en-US"/>
              <a:t>Dept. of ECE, DSCE</a:t>
            </a:r>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8"/>
        <p:cNvGrpSpPr/>
        <p:nvPr/>
      </p:nvGrpSpPr>
      <p:grpSpPr>
        <a:xfrm>
          <a:off x="0" y="0"/>
          <a:ext cx="0" cy="0"/>
          <a:chOff x="0" y="0"/>
          <a:chExt cx="0" cy="0"/>
        </a:xfrm>
      </p:grpSpPr>
      <p:sp>
        <p:nvSpPr>
          <p:cNvPr id="579" name="Google Shape;579;g317faa79b65_0_559:notes"/>
          <p:cNvSpPr txBox="1">
            <a:spLocks noGrp="1"/>
          </p:cNvSpPr>
          <p:nvPr>
            <p:ph type="body" idx="1"/>
          </p:nvPr>
        </p:nvSpPr>
        <p:spPr>
          <a:xfrm>
            <a:off x="704850" y="4451350"/>
            <a:ext cx="5643600" cy="4218000"/>
          </a:xfrm>
          <a:prstGeom prst="rect">
            <a:avLst/>
          </a:prstGeom>
        </p:spPr>
        <p:txBody>
          <a:bodyPr spcFirstLastPara="1" wrap="square" lIns="93850" tIns="46925" rIns="93850" bIns="46925" anchor="t" anchorCtr="0">
            <a:noAutofit/>
          </a:bodyPr>
          <a:lstStyle/>
          <a:p>
            <a:pPr marL="0" lvl="0" indent="0" algn="l" rtl="0">
              <a:spcBef>
                <a:spcPts val="360"/>
              </a:spcBef>
              <a:spcAft>
                <a:spcPts val="0"/>
              </a:spcAft>
              <a:buNone/>
            </a:pPr>
          </a:p>
        </p:txBody>
      </p:sp>
      <p:sp>
        <p:nvSpPr>
          <p:cNvPr id="580" name="Google Shape;580;g317faa79b65_0_559:notes"/>
          <p:cNvSpPr>
            <a:spLocks noGrp="1" noRot="1" noChangeAspect="1"/>
          </p:cNvSpPr>
          <p:nvPr>
            <p:ph type="sldImg" idx="2"/>
          </p:nvPr>
        </p:nvSpPr>
        <p:spPr>
          <a:xfrm>
            <a:off x="403225" y="703263"/>
            <a:ext cx="6248400" cy="35147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Slide Number Placeholder 1"/>
          <p:cNvSpPr>
            <a:spLocks noGrp="1"/>
          </p:cNvSpPr>
          <p:nvPr>
            <p:ph type="sldNum" sz="quarter" idx="5"/>
          </p:nvPr>
        </p:nvSpPr>
        <p:spPr/>
        <p:txBody>
          <a:bodyPr/>
          <a:p>
            <a:fld id="{5FFE27DE-142D-4443-9119-5D0CF204A130}" type="slidenum">
              <a:rPr lang="en-US" altLang="en-US"/>
            </a:fld>
            <a:endParaRPr lang="en-US" altLang="en-US"/>
          </a:p>
        </p:txBody>
      </p:sp>
      <p:sp>
        <p:nvSpPr>
          <p:cNvPr id="3" name="Footer Placeholder 2"/>
          <p:cNvSpPr>
            <a:spLocks noGrp="1"/>
          </p:cNvSpPr>
          <p:nvPr>
            <p:ph type="ftr" sz="quarter" idx="4"/>
          </p:nvPr>
        </p:nvSpPr>
        <p:spPr/>
        <p:txBody>
          <a:bodyPr/>
          <a:p>
            <a:pPr>
              <a:defRPr/>
            </a:pPr>
            <a:r>
              <a:rPr lang="en-US"/>
              <a:t>Dept. of ECE, DSCE</a:t>
            </a:r>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8"/>
        <p:cNvGrpSpPr/>
        <p:nvPr/>
      </p:nvGrpSpPr>
      <p:grpSpPr>
        <a:xfrm>
          <a:off x="0" y="0"/>
          <a:ext cx="0" cy="0"/>
          <a:chOff x="0" y="0"/>
          <a:chExt cx="0" cy="0"/>
        </a:xfrm>
      </p:grpSpPr>
      <p:sp>
        <p:nvSpPr>
          <p:cNvPr id="579" name="Google Shape;579;g317faa79b65_0_559:notes"/>
          <p:cNvSpPr txBox="1">
            <a:spLocks noGrp="1"/>
          </p:cNvSpPr>
          <p:nvPr>
            <p:ph type="body" idx="1"/>
          </p:nvPr>
        </p:nvSpPr>
        <p:spPr>
          <a:xfrm>
            <a:off x="704850" y="4451350"/>
            <a:ext cx="5643600" cy="4218000"/>
          </a:xfrm>
          <a:prstGeom prst="rect">
            <a:avLst/>
          </a:prstGeom>
        </p:spPr>
        <p:txBody>
          <a:bodyPr spcFirstLastPara="1" wrap="square" lIns="93850" tIns="46925" rIns="93850" bIns="46925" anchor="t" anchorCtr="0">
            <a:noAutofit/>
          </a:bodyPr>
          <a:lstStyle/>
          <a:p>
            <a:pPr marL="0" lvl="0" indent="0" algn="l" rtl="0">
              <a:spcBef>
                <a:spcPts val="360"/>
              </a:spcBef>
              <a:spcAft>
                <a:spcPts val="0"/>
              </a:spcAft>
              <a:buNone/>
            </a:pPr>
          </a:p>
        </p:txBody>
      </p:sp>
      <p:sp>
        <p:nvSpPr>
          <p:cNvPr id="580" name="Google Shape;580;g317faa79b65_0_559:notes"/>
          <p:cNvSpPr>
            <a:spLocks noGrp="1" noRot="1" noChangeAspect="1"/>
          </p:cNvSpPr>
          <p:nvPr>
            <p:ph type="sldImg" idx="2"/>
          </p:nvPr>
        </p:nvSpPr>
        <p:spPr>
          <a:xfrm>
            <a:off x="403225" y="703263"/>
            <a:ext cx="6248400" cy="35147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Slide Number Placeholder 1"/>
          <p:cNvSpPr>
            <a:spLocks noGrp="1"/>
          </p:cNvSpPr>
          <p:nvPr>
            <p:ph type="sldNum" sz="quarter" idx="5"/>
          </p:nvPr>
        </p:nvSpPr>
        <p:spPr/>
        <p:txBody>
          <a:bodyPr/>
          <a:p>
            <a:fld id="{5FFE27DE-142D-4443-9119-5D0CF204A130}" type="slidenum">
              <a:rPr lang="en-US" altLang="en-US"/>
            </a:fld>
            <a:endParaRPr lang="en-US" altLang="en-US"/>
          </a:p>
        </p:txBody>
      </p:sp>
      <p:sp>
        <p:nvSpPr>
          <p:cNvPr id="3" name="Footer Placeholder 2"/>
          <p:cNvSpPr>
            <a:spLocks noGrp="1"/>
          </p:cNvSpPr>
          <p:nvPr>
            <p:ph type="ftr" sz="quarter" idx="4"/>
          </p:nvPr>
        </p:nvSpPr>
        <p:spPr/>
        <p:txBody>
          <a:bodyPr/>
          <a:p>
            <a:pPr>
              <a:defRPr/>
            </a:pPr>
            <a:r>
              <a:rPr lang="en-US"/>
              <a:t>Dept. of ECE, DSCE</a:t>
            </a:r>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
        <p:nvSpPr>
          <p:cNvPr id="4" name="Slide Number Placeholder 3"/>
          <p:cNvSpPr>
            <a:spLocks noGrp="1"/>
          </p:cNvSpPr>
          <p:nvPr>
            <p:ph type="sldNum" sz="quarter" idx="5"/>
          </p:nvPr>
        </p:nvSpPr>
        <p:spPr/>
        <p:txBody>
          <a:bodyPr/>
          <a:p>
            <a:fld id="{5FFE27DE-142D-4443-9119-5D0CF204A130}" type="slidenum">
              <a:rPr lang="en-US" altLang="en-US"/>
            </a:fld>
            <a:endParaRPr lang="en-US" altLang="en-US"/>
          </a:p>
        </p:txBody>
      </p:sp>
      <p:sp>
        <p:nvSpPr>
          <p:cNvPr id="5" name="Footer Placeholder 4"/>
          <p:cNvSpPr>
            <a:spLocks noGrp="1"/>
          </p:cNvSpPr>
          <p:nvPr>
            <p:ph type="ftr" sz="quarter" idx="4"/>
          </p:nvPr>
        </p:nvSpPr>
        <p:spPr/>
        <p:txBody>
          <a:bodyPr/>
          <a:p>
            <a:pPr>
              <a:defRPr/>
            </a:pPr>
            <a:r>
              <a:rPr lang="en-US"/>
              <a:t>Dept. of ECE, DSCE</a:t>
            </a:r>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06"/>
        <p:cNvGrpSpPr/>
        <p:nvPr/>
      </p:nvGrpSpPr>
      <p:grpSpPr>
        <a:xfrm>
          <a:off x="0" y="0"/>
          <a:ext cx="0" cy="0"/>
          <a:chOff x="0" y="0"/>
          <a:chExt cx="0" cy="0"/>
        </a:xfrm>
      </p:grpSpPr>
      <p:sp>
        <p:nvSpPr>
          <p:cNvPr id="607" name="Google Shape;607;g317faa79b65_0_591:notes"/>
          <p:cNvSpPr txBox="1">
            <a:spLocks noGrp="1"/>
          </p:cNvSpPr>
          <p:nvPr>
            <p:ph type="body" idx="1"/>
          </p:nvPr>
        </p:nvSpPr>
        <p:spPr>
          <a:xfrm>
            <a:off x="704850" y="4451350"/>
            <a:ext cx="5643600" cy="4218000"/>
          </a:xfrm>
          <a:prstGeom prst="rect">
            <a:avLst/>
          </a:prstGeom>
        </p:spPr>
        <p:txBody>
          <a:bodyPr spcFirstLastPara="1" wrap="square" lIns="93850" tIns="46925" rIns="93850" bIns="46925" anchor="t" anchorCtr="0">
            <a:noAutofit/>
          </a:bodyPr>
          <a:lstStyle/>
          <a:p>
            <a:pPr marL="0" lvl="0" indent="0" algn="l" rtl="0">
              <a:spcBef>
                <a:spcPts val="360"/>
              </a:spcBef>
              <a:spcAft>
                <a:spcPts val="0"/>
              </a:spcAft>
              <a:buNone/>
            </a:pPr>
          </a:p>
        </p:txBody>
      </p:sp>
      <p:sp>
        <p:nvSpPr>
          <p:cNvPr id="608" name="Google Shape;608;g317faa79b65_0_591:notes"/>
          <p:cNvSpPr>
            <a:spLocks noGrp="1" noRot="1" noChangeAspect="1"/>
          </p:cNvSpPr>
          <p:nvPr>
            <p:ph type="sldImg" idx="2"/>
          </p:nvPr>
        </p:nvSpPr>
        <p:spPr>
          <a:xfrm>
            <a:off x="403225" y="703263"/>
            <a:ext cx="6248400" cy="35147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Slide Number Placeholder 1"/>
          <p:cNvSpPr>
            <a:spLocks noGrp="1"/>
          </p:cNvSpPr>
          <p:nvPr>
            <p:ph type="sldNum" sz="quarter" idx="5"/>
          </p:nvPr>
        </p:nvSpPr>
        <p:spPr/>
        <p:txBody>
          <a:bodyPr/>
          <a:p>
            <a:fld id="{5FFE27DE-142D-4443-9119-5D0CF204A130}" type="slidenum">
              <a:rPr lang="en-US" altLang="en-US"/>
            </a:fld>
            <a:endParaRPr lang="en-US" altLang="en-US"/>
          </a:p>
        </p:txBody>
      </p:sp>
      <p:sp>
        <p:nvSpPr>
          <p:cNvPr id="3" name="Footer Placeholder 2"/>
          <p:cNvSpPr>
            <a:spLocks noGrp="1"/>
          </p:cNvSpPr>
          <p:nvPr>
            <p:ph type="ftr" sz="quarter" idx="4"/>
          </p:nvPr>
        </p:nvSpPr>
        <p:spPr/>
        <p:txBody>
          <a:bodyPr/>
          <a:p>
            <a:pPr>
              <a:defRPr/>
            </a:pPr>
            <a:r>
              <a:rPr lang="en-US"/>
              <a:t>Dept. of ECE, DSCE</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704850" y="4451350"/>
            <a:ext cx="5643563" cy="4217988"/>
          </a:xfrm>
          <a:prstGeom prst="rect">
            <a:avLst/>
          </a:prstGeom>
          <a:noFill/>
          <a:ln>
            <a:noFill/>
          </a:ln>
        </p:spPr>
        <p:txBody>
          <a:bodyPr spcFirstLastPara="1" wrap="square" lIns="93850" tIns="46925" rIns="93850" bIns="46925" anchor="t" anchorCtr="0">
            <a:noAutofit/>
          </a:bodyPr>
          <a:lstStyle/>
          <a:p>
            <a:pPr marL="0" lvl="0" indent="0" algn="l" rtl="0">
              <a:lnSpc>
                <a:spcPct val="100000"/>
              </a:lnSpc>
              <a:spcBef>
                <a:spcPts val="360"/>
              </a:spcBef>
              <a:spcAft>
                <a:spcPts val="0"/>
              </a:spcAft>
              <a:buSzPts val="1400"/>
              <a:buNone/>
            </a:pPr>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02" name="Google Shape;102;p2:notes"/>
          <p:cNvSpPr>
            <a:spLocks noGrp="1" noRot="1" noChangeAspect="1"/>
          </p:cNvSpPr>
          <p:nvPr>
            <p:ph type="sldImg" idx="2"/>
          </p:nvPr>
        </p:nvSpPr>
        <p:spPr>
          <a:xfrm>
            <a:off x="403225" y="703263"/>
            <a:ext cx="6248400" cy="35147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 name="Slide Number Placeholder 1"/>
          <p:cNvSpPr>
            <a:spLocks noGrp="1"/>
          </p:cNvSpPr>
          <p:nvPr>
            <p:ph type="sldNum" sz="quarter" idx="5"/>
          </p:nvPr>
        </p:nvSpPr>
        <p:spPr/>
        <p:txBody>
          <a:bodyPr/>
          <a:p>
            <a:fld id="{5FFE27DE-142D-4443-9119-5D0CF204A130}" type="slidenum">
              <a:rPr lang="en-US" altLang="en-US"/>
            </a:fld>
            <a:endParaRPr lang="en-US" altLang="en-US"/>
          </a:p>
        </p:txBody>
      </p:sp>
      <p:sp>
        <p:nvSpPr>
          <p:cNvPr id="3" name="Footer Placeholder 2"/>
          <p:cNvSpPr>
            <a:spLocks noGrp="1"/>
          </p:cNvSpPr>
          <p:nvPr>
            <p:ph type="ftr" sz="quarter" idx="4"/>
          </p:nvPr>
        </p:nvSpPr>
        <p:spPr/>
        <p:txBody>
          <a:bodyPr/>
          <a:p>
            <a:pPr>
              <a:defRPr/>
            </a:pPr>
            <a:r>
              <a:rPr lang="en-US"/>
              <a:t>Dept. of ECE, DSCE</a:t>
            </a:r>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32"/>
        <p:cNvGrpSpPr/>
        <p:nvPr/>
      </p:nvGrpSpPr>
      <p:grpSpPr>
        <a:xfrm>
          <a:off x="0" y="0"/>
          <a:ext cx="0" cy="0"/>
          <a:chOff x="0" y="0"/>
          <a:chExt cx="0" cy="0"/>
        </a:xfrm>
      </p:grpSpPr>
      <p:sp>
        <p:nvSpPr>
          <p:cNvPr id="633" name="Google Shape;633;g317faa79b65_0_611:notes"/>
          <p:cNvSpPr txBox="1">
            <a:spLocks noGrp="1"/>
          </p:cNvSpPr>
          <p:nvPr>
            <p:ph type="body" idx="1"/>
          </p:nvPr>
        </p:nvSpPr>
        <p:spPr>
          <a:xfrm>
            <a:off x="704850" y="4451350"/>
            <a:ext cx="5643600" cy="4218000"/>
          </a:xfrm>
          <a:prstGeom prst="rect">
            <a:avLst/>
          </a:prstGeom>
        </p:spPr>
        <p:txBody>
          <a:bodyPr spcFirstLastPara="1" wrap="square" lIns="93850" tIns="46925" rIns="93850" bIns="46925" anchor="t" anchorCtr="0">
            <a:noAutofit/>
          </a:bodyPr>
          <a:lstStyle/>
          <a:p>
            <a:pPr marL="0" lvl="0" indent="0" algn="l" rtl="0">
              <a:spcBef>
                <a:spcPts val="360"/>
              </a:spcBef>
              <a:spcAft>
                <a:spcPts val="0"/>
              </a:spcAft>
              <a:buNone/>
            </a:pPr>
          </a:p>
        </p:txBody>
      </p:sp>
      <p:sp>
        <p:nvSpPr>
          <p:cNvPr id="634" name="Google Shape;634;g317faa79b65_0_611:notes"/>
          <p:cNvSpPr>
            <a:spLocks noGrp="1" noRot="1" noChangeAspect="1"/>
          </p:cNvSpPr>
          <p:nvPr>
            <p:ph type="sldImg" idx="2"/>
          </p:nvPr>
        </p:nvSpPr>
        <p:spPr>
          <a:xfrm>
            <a:off x="403225" y="703263"/>
            <a:ext cx="6248400" cy="35147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Slide Number Placeholder 1"/>
          <p:cNvSpPr>
            <a:spLocks noGrp="1"/>
          </p:cNvSpPr>
          <p:nvPr>
            <p:ph type="sldNum" sz="quarter" idx="5"/>
          </p:nvPr>
        </p:nvSpPr>
        <p:spPr/>
        <p:txBody>
          <a:bodyPr/>
          <a:p>
            <a:fld id="{5FFE27DE-142D-4443-9119-5D0CF204A130}" type="slidenum">
              <a:rPr lang="en-US" altLang="en-US"/>
            </a:fld>
            <a:endParaRPr lang="en-US" altLang="en-US"/>
          </a:p>
        </p:txBody>
      </p:sp>
      <p:sp>
        <p:nvSpPr>
          <p:cNvPr id="3" name="Footer Placeholder 2"/>
          <p:cNvSpPr>
            <a:spLocks noGrp="1"/>
          </p:cNvSpPr>
          <p:nvPr>
            <p:ph type="ftr" sz="quarter" idx="4"/>
          </p:nvPr>
        </p:nvSpPr>
        <p:spPr/>
        <p:txBody>
          <a:bodyPr/>
          <a:p>
            <a:pPr>
              <a:defRPr/>
            </a:pPr>
            <a:r>
              <a:rPr lang="en-US"/>
              <a:t>Dept. of ECE, DSCE</a:t>
            </a:r>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32"/>
        <p:cNvGrpSpPr/>
        <p:nvPr/>
      </p:nvGrpSpPr>
      <p:grpSpPr>
        <a:xfrm>
          <a:off x="0" y="0"/>
          <a:ext cx="0" cy="0"/>
          <a:chOff x="0" y="0"/>
          <a:chExt cx="0" cy="0"/>
        </a:xfrm>
      </p:grpSpPr>
      <p:sp>
        <p:nvSpPr>
          <p:cNvPr id="633" name="Google Shape;633;g317faa79b65_0_611:notes"/>
          <p:cNvSpPr txBox="1">
            <a:spLocks noGrp="1"/>
          </p:cNvSpPr>
          <p:nvPr>
            <p:ph type="body" idx="1"/>
          </p:nvPr>
        </p:nvSpPr>
        <p:spPr>
          <a:xfrm>
            <a:off x="704850" y="4451350"/>
            <a:ext cx="5643600" cy="4218000"/>
          </a:xfrm>
          <a:prstGeom prst="rect">
            <a:avLst/>
          </a:prstGeom>
        </p:spPr>
        <p:txBody>
          <a:bodyPr spcFirstLastPara="1" wrap="square" lIns="93850" tIns="46925" rIns="93850" bIns="46925" anchor="t" anchorCtr="0">
            <a:noAutofit/>
          </a:bodyPr>
          <a:lstStyle/>
          <a:p>
            <a:pPr marL="0" lvl="0" indent="0" algn="l" rtl="0">
              <a:spcBef>
                <a:spcPts val="360"/>
              </a:spcBef>
              <a:spcAft>
                <a:spcPts val="0"/>
              </a:spcAft>
              <a:buNone/>
            </a:pPr>
          </a:p>
        </p:txBody>
      </p:sp>
      <p:sp>
        <p:nvSpPr>
          <p:cNvPr id="634" name="Google Shape;634;g317faa79b65_0_611:notes"/>
          <p:cNvSpPr>
            <a:spLocks noGrp="1" noRot="1" noChangeAspect="1"/>
          </p:cNvSpPr>
          <p:nvPr>
            <p:ph type="sldImg" idx="2"/>
          </p:nvPr>
        </p:nvSpPr>
        <p:spPr>
          <a:xfrm>
            <a:off x="403225" y="703263"/>
            <a:ext cx="6248400" cy="3514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
        <p:nvSpPr>
          <p:cNvPr id="4" name="Slide Number Placeholder 3"/>
          <p:cNvSpPr>
            <a:spLocks noGrp="1"/>
          </p:cNvSpPr>
          <p:nvPr>
            <p:ph type="sldNum" sz="quarter" idx="5"/>
          </p:nvPr>
        </p:nvSpPr>
        <p:spPr/>
        <p:txBody>
          <a:bodyPr/>
          <a:p>
            <a:fld id="{5FFE27DE-142D-4443-9119-5D0CF204A130}" type="slidenum">
              <a:rPr lang="en-US" altLang="en-US"/>
            </a:fld>
            <a:endParaRPr lang="en-US" altLang="en-US"/>
          </a:p>
        </p:txBody>
      </p:sp>
      <p:sp>
        <p:nvSpPr>
          <p:cNvPr id="5" name="Footer Placeholder 4"/>
          <p:cNvSpPr>
            <a:spLocks noGrp="1"/>
          </p:cNvSpPr>
          <p:nvPr>
            <p:ph type="ftr" sz="quarter" idx="4"/>
          </p:nvPr>
        </p:nvSpPr>
        <p:spPr/>
        <p:txBody>
          <a:bodyPr/>
          <a:p>
            <a:pPr>
              <a:defRPr/>
            </a:pPr>
            <a:r>
              <a:rPr lang="en-US"/>
              <a:t>Dept. of ECE, DSCE</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
        <p:nvSpPr>
          <p:cNvPr id="4" name="Slide Number Placeholder 3"/>
          <p:cNvSpPr>
            <a:spLocks noGrp="1"/>
          </p:cNvSpPr>
          <p:nvPr>
            <p:ph type="sldNum" sz="quarter" idx="5"/>
          </p:nvPr>
        </p:nvSpPr>
        <p:spPr/>
        <p:txBody>
          <a:bodyPr/>
          <a:p>
            <a:fld id="{5FFE27DE-142D-4443-9119-5D0CF204A130}" type="slidenum">
              <a:rPr lang="en-US" altLang="en-US"/>
            </a:fld>
            <a:endParaRPr lang="en-US" altLang="en-US"/>
          </a:p>
        </p:txBody>
      </p:sp>
      <p:sp>
        <p:nvSpPr>
          <p:cNvPr id="5" name="Footer Placeholder 4"/>
          <p:cNvSpPr>
            <a:spLocks noGrp="1"/>
          </p:cNvSpPr>
          <p:nvPr>
            <p:ph type="ftr" sz="quarter" idx="4"/>
          </p:nvPr>
        </p:nvSpPr>
        <p:spPr/>
        <p:txBody>
          <a:bodyPr/>
          <a:p>
            <a:pPr>
              <a:defRPr/>
            </a:pPr>
            <a:r>
              <a:rPr lang="en-US"/>
              <a:t>Dept. of ECE, DSCE</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
        <p:nvSpPr>
          <p:cNvPr id="4" name="Slide Number Placeholder 3"/>
          <p:cNvSpPr>
            <a:spLocks noGrp="1"/>
          </p:cNvSpPr>
          <p:nvPr>
            <p:ph type="sldNum" sz="quarter" idx="5"/>
          </p:nvPr>
        </p:nvSpPr>
        <p:spPr/>
        <p:txBody>
          <a:bodyPr/>
          <a:p>
            <a:fld id="{5FFE27DE-142D-4443-9119-5D0CF204A130}" type="slidenum">
              <a:rPr lang="en-US" altLang="en-US"/>
            </a:fld>
            <a:endParaRPr lang="en-US" altLang="en-US"/>
          </a:p>
        </p:txBody>
      </p:sp>
      <p:sp>
        <p:nvSpPr>
          <p:cNvPr id="5" name="Footer Placeholder 4"/>
          <p:cNvSpPr>
            <a:spLocks noGrp="1"/>
          </p:cNvSpPr>
          <p:nvPr>
            <p:ph type="ftr" sz="quarter" idx="4"/>
          </p:nvPr>
        </p:nvSpPr>
        <p:spPr/>
        <p:txBody>
          <a:bodyPr/>
          <a:p>
            <a:pPr>
              <a:defRPr/>
            </a:pPr>
            <a:r>
              <a:rPr lang="en-US"/>
              <a:t>Dept. of ECE, DSCE</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
        <p:nvSpPr>
          <p:cNvPr id="4" name="Slide Number Placeholder 3"/>
          <p:cNvSpPr>
            <a:spLocks noGrp="1"/>
          </p:cNvSpPr>
          <p:nvPr>
            <p:ph type="sldNum" sz="quarter" idx="5"/>
          </p:nvPr>
        </p:nvSpPr>
        <p:spPr/>
        <p:txBody>
          <a:bodyPr/>
          <a:p>
            <a:fld id="{5FFE27DE-142D-4443-9119-5D0CF204A130}" type="slidenum">
              <a:rPr lang="en-US" altLang="en-US"/>
            </a:fld>
            <a:endParaRPr lang="en-US" altLang="en-US"/>
          </a:p>
        </p:txBody>
      </p:sp>
      <p:sp>
        <p:nvSpPr>
          <p:cNvPr id="5" name="Footer Placeholder 4"/>
          <p:cNvSpPr>
            <a:spLocks noGrp="1"/>
          </p:cNvSpPr>
          <p:nvPr>
            <p:ph type="ftr" sz="quarter" idx="4"/>
          </p:nvPr>
        </p:nvSpPr>
        <p:spPr/>
        <p:txBody>
          <a:bodyPr/>
          <a:p>
            <a:pPr>
              <a:defRPr/>
            </a:pPr>
            <a:r>
              <a:rPr lang="en-US"/>
              <a:t>Dept. of ECE, DSCE</a:t>
            </a: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
        <p:nvSpPr>
          <p:cNvPr id="4" name="Slide Number Placeholder 3"/>
          <p:cNvSpPr>
            <a:spLocks noGrp="1"/>
          </p:cNvSpPr>
          <p:nvPr>
            <p:ph type="sldNum" sz="quarter" idx="5"/>
          </p:nvPr>
        </p:nvSpPr>
        <p:spPr/>
        <p:txBody>
          <a:bodyPr/>
          <a:p>
            <a:fld id="{5FFE27DE-142D-4443-9119-5D0CF204A130}" type="slidenum">
              <a:rPr lang="en-US" altLang="en-US"/>
            </a:fld>
            <a:endParaRPr lang="en-US" altLang="en-US"/>
          </a:p>
        </p:txBody>
      </p:sp>
      <p:sp>
        <p:nvSpPr>
          <p:cNvPr id="5" name="Footer Placeholder 4"/>
          <p:cNvSpPr>
            <a:spLocks noGrp="1"/>
          </p:cNvSpPr>
          <p:nvPr>
            <p:ph type="ftr" sz="quarter" idx="4"/>
          </p:nvPr>
        </p:nvSpPr>
        <p:spPr/>
        <p:txBody>
          <a:bodyPr/>
          <a:p>
            <a:pPr>
              <a:defRPr/>
            </a:pPr>
            <a:r>
              <a:rPr lang="en-US"/>
              <a:t>Dept. of ECE, DSCE</a:t>
            </a: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
        <p:nvSpPr>
          <p:cNvPr id="4" name="Slide Number Placeholder 3"/>
          <p:cNvSpPr>
            <a:spLocks noGrp="1"/>
          </p:cNvSpPr>
          <p:nvPr>
            <p:ph type="sldNum" sz="quarter" idx="5"/>
          </p:nvPr>
        </p:nvSpPr>
        <p:spPr/>
        <p:txBody>
          <a:bodyPr/>
          <a:p>
            <a:fld id="{5FFE27DE-142D-4443-9119-5D0CF204A130}" type="slidenum">
              <a:rPr lang="en-US" altLang="en-US"/>
            </a:fld>
            <a:endParaRPr lang="en-US" altLang="en-US"/>
          </a:p>
        </p:txBody>
      </p:sp>
      <p:sp>
        <p:nvSpPr>
          <p:cNvPr id="5" name="Footer Placeholder 4"/>
          <p:cNvSpPr>
            <a:spLocks noGrp="1"/>
          </p:cNvSpPr>
          <p:nvPr>
            <p:ph type="ftr" sz="quarter" idx="4"/>
          </p:nvPr>
        </p:nvSpPr>
        <p:spPr/>
        <p:txBody>
          <a:bodyPr/>
          <a:p>
            <a:pPr>
              <a:defRPr/>
            </a:pPr>
            <a:r>
              <a:rPr lang="en-US"/>
              <a:t>Dept. of ECE, DSCE</a:t>
            </a: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
        <p:nvSpPr>
          <p:cNvPr id="4" name="Slide Number Placeholder 3"/>
          <p:cNvSpPr>
            <a:spLocks noGrp="1"/>
          </p:cNvSpPr>
          <p:nvPr>
            <p:ph type="sldNum" sz="quarter" idx="5"/>
          </p:nvPr>
        </p:nvSpPr>
        <p:spPr/>
        <p:txBody>
          <a:bodyPr/>
          <a:p>
            <a:fld id="{5FFE27DE-142D-4443-9119-5D0CF204A130}" type="slidenum">
              <a:rPr lang="en-US" altLang="en-US"/>
            </a:fld>
            <a:endParaRPr lang="en-US" altLang="en-US"/>
          </a:p>
        </p:txBody>
      </p:sp>
      <p:sp>
        <p:nvSpPr>
          <p:cNvPr id="5" name="Footer Placeholder 4"/>
          <p:cNvSpPr>
            <a:spLocks noGrp="1"/>
          </p:cNvSpPr>
          <p:nvPr>
            <p:ph type="ftr" sz="quarter" idx="4"/>
          </p:nvPr>
        </p:nvSpPr>
        <p:spPr/>
        <p:txBody>
          <a:bodyPr/>
          <a:p>
            <a:pPr>
              <a:defRPr/>
            </a:pPr>
            <a:r>
              <a:rPr lang="en-US"/>
              <a:t>Dept. of ECE, DSCE</a:t>
            </a: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37"/>
        <p:cNvGrpSpPr/>
        <p:nvPr/>
      </p:nvGrpSpPr>
      <p:grpSpPr>
        <a:xfrm>
          <a:off x="0" y="0"/>
          <a:ext cx="0" cy="0"/>
          <a:chOff x="0" y="0"/>
          <a:chExt cx="0" cy="0"/>
        </a:xfrm>
      </p:grpSpPr>
      <p:sp>
        <p:nvSpPr>
          <p:cNvPr id="338" name="Google Shape;338;g3162d586f94_0_31:notes"/>
          <p:cNvSpPr txBox="1">
            <a:spLocks noGrp="1"/>
          </p:cNvSpPr>
          <p:nvPr>
            <p:ph type="body" idx="1"/>
          </p:nvPr>
        </p:nvSpPr>
        <p:spPr>
          <a:xfrm>
            <a:off x="704850" y="4451350"/>
            <a:ext cx="5643600" cy="4218000"/>
          </a:xfrm>
          <a:prstGeom prst="rect">
            <a:avLst/>
          </a:prstGeom>
        </p:spPr>
        <p:txBody>
          <a:bodyPr spcFirstLastPara="1" wrap="square" lIns="93850" tIns="46925" rIns="93850" bIns="46925" anchor="t" anchorCtr="0">
            <a:noAutofit/>
          </a:bodyPr>
          <a:lstStyle/>
          <a:p>
            <a:pPr marL="0" lvl="0" indent="0" algn="l" rtl="0">
              <a:spcBef>
                <a:spcPts val="360"/>
              </a:spcBef>
              <a:spcAft>
                <a:spcPts val="0"/>
              </a:spcAft>
              <a:buNone/>
            </a:pPr>
          </a:p>
        </p:txBody>
      </p:sp>
      <p:sp>
        <p:nvSpPr>
          <p:cNvPr id="339" name="Google Shape;339;g3162d586f94_0_31:notes"/>
          <p:cNvSpPr>
            <a:spLocks noGrp="1" noRot="1" noChangeAspect="1"/>
          </p:cNvSpPr>
          <p:nvPr>
            <p:ph type="sldImg" idx="2"/>
          </p:nvPr>
        </p:nvSpPr>
        <p:spPr>
          <a:xfrm>
            <a:off x="403225" y="703263"/>
            <a:ext cx="6248400" cy="3514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52453" y="3205315"/>
            <a:ext cx="10652964" cy="1956620"/>
          </a:xfrm>
          <a:noFill/>
          <a:effectLst>
            <a:outerShdw blurRad="50800" dist="38100" dir="2700000" algn="tl" rotWithShape="0">
              <a:prstClr val="black">
                <a:alpha val="40000"/>
              </a:prstClr>
            </a:outerShdw>
          </a:effectLst>
        </p:spPr>
        <p:txBody>
          <a:bodyPr>
            <a:normAutofit/>
          </a:bodyPr>
          <a:lstStyle>
            <a:lvl1pPr algn="l">
              <a:defRPr sz="4800">
                <a:solidFill>
                  <a:schemeClr val="bg1"/>
                </a:solidFill>
              </a:defRPr>
            </a:lvl1pPr>
          </a:lstStyle>
          <a:p>
            <a:r>
              <a:rPr lang="en-US" dirty="0"/>
              <a:t>Click to edit </a:t>
            </a:r>
            <a:br>
              <a:rPr lang="en-US" dirty="0" smtClean="0"/>
            </a:br>
            <a:r>
              <a:rPr lang="en-US" dirty="0" smtClean="0"/>
              <a:t>Master </a:t>
            </a:r>
            <a:r>
              <a:rPr lang="en-US" dirty="0"/>
              <a:t>title style</a:t>
            </a:r>
            <a:endParaRPr lang="en-US" dirty="0"/>
          </a:p>
        </p:txBody>
      </p:sp>
      <p:sp>
        <p:nvSpPr>
          <p:cNvPr id="3" name="Subtitle 2"/>
          <p:cNvSpPr>
            <a:spLocks noGrp="1"/>
          </p:cNvSpPr>
          <p:nvPr>
            <p:ph type="subTitle" idx="1"/>
          </p:nvPr>
        </p:nvSpPr>
        <p:spPr>
          <a:xfrm>
            <a:off x="732795" y="5417584"/>
            <a:ext cx="10633977" cy="914388"/>
          </a:xfrm>
        </p:spPr>
        <p:txBody>
          <a:bodyPr>
            <a:normAutofit/>
          </a:bodyPr>
          <a:lstStyle>
            <a:lvl1pPr marL="0" indent="0" algn="l">
              <a:buNone/>
              <a:defRPr sz="3735" b="0" i="0">
                <a:solidFill>
                  <a:srgbClr val="3333FF"/>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en-US" dirty="0"/>
              <a:t>Click to edit </a:t>
            </a:r>
            <a:r>
              <a:rPr lang="en-US" dirty="0" smtClean="0"/>
              <a:t>Master </a:t>
            </a:r>
            <a:r>
              <a:rPr lang="en-US" dirty="0"/>
              <a:t>subtitle style</a:t>
            </a:r>
            <a:endParaRPr lang="en-US" dirty="0"/>
          </a:p>
        </p:txBody>
      </p:sp>
      <p:sp>
        <p:nvSpPr>
          <p:cNvPr id="4" name="Date Placeholder 3"/>
          <p:cNvSpPr>
            <a:spLocks noGrp="1"/>
          </p:cNvSpPr>
          <p:nvPr>
            <p:ph type="dt" sz="half" idx="10"/>
          </p:nvPr>
        </p:nvSpPr>
        <p:spPr/>
        <p:txBody>
          <a:bodyPr/>
          <a:lstStyle/>
          <a:p>
            <a:pPr>
              <a:defRPr/>
            </a:pPr>
            <a:fld id="{CA70A589-B2A6-4413-BF9C-33F2DDAAED0B}" type="datetime1">
              <a:rPr lang="en-IN" smtClean="0"/>
            </a:fld>
            <a:endParaRPr lang="en-US"/>
          </a:p>
        </p:txBody>
      </p:sp>
      <p:sp>
        <p:nvSpPr>
          <p:cNvPr id="5" name="Footer Placeholder 4"/>
          <p:cNvSpPr>
            <a:spLocks noGrp="1"/>
          </p:cNvSpPr>
          <p:nvPr>
            <p:ph type="ftr" sz="quarter" idx="11"/>
          </p:nvPr>
        </p:nvSpPr>
        <p:spPr/>
        <p:txBody>
          <a:bodyPr/>
          <a:lstStyle/>
          <a:p>
            <a:pPr>
              <a:defRPr/>
            </a:pPr>
            <a:r>
              <a:rPr lang="en-US"/>
              <a:t>Dept. of ECE, DSCE</a:t>
            </a:r>
            <a:endParaRPr lang="en-US"/>
          </a:p>
        </p:txBody>
      </p:sp>
      <p:sp>
        <p:nvSpPr>
          <p:cNvPr id="6" name="Slide Number Placeholder 5"/>
          <p:cNvSpPr>
            <a:spLocks noGrp="1"/>
          </p:cNvSpPr>
          <p:nvPr>
            <p:ph type="sldNum" sz="quarter" idx="12"/>
          </p:nvPr>
        </p:nvSpPr>
        <p:spPr/>
        <p:txBody>
          <a:bodyPr/>
          <a:lstStyle/>
          <a:p>
            <a:fld id="{B9927487-EC64-49D6-9AFB-D5683ABD5B2C}" type="slidenum">
              <a:rPr lang="en-US" altLang="en-US" smtClean="0"/>
            </a:fld>
            <a:endParaRPr lang="en-US" altLang="en-US"/>
          </a:p>
        </p:txBody>
      </p:sp>
    </p:spTree>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5" b="1"/>
            </a:lvl1pPr>
          </a:lstStyle>
          <a:p>
            <a:r>
              <a:rPr lang="en-US"/>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4265"/>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endParaRPr lang="en-US"/>
          </a:p>
        </p:txBody>
      </p:sp>
      <p:sp>
        <p:nvSpPr>
          <p:cNvPr id="4" name="Text Placeholder 3"/>
          <p:cNvSpPr>
            <a:spLocks noGrp="1"/>
          </p:cNvSpPr>
          <p:nvPr>
            <p:ph type="body" sz="half" idx="2"/>
          </p:nvPr>
        </p:nvSpPr>
        <p:spPr>
          <a:xfrm>
            <a:off x="2389717" y="5367337"/>
            <a:ext cx="7315200" cy="804863"/>
          </a:xfr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pPr>
              <a:defRPr/>
            </a:pPr>
            <a:fld id="{C62B9987-7845-4978-82E6-02C4CBDCF492}" type="datetime1">
              <a:rPr lang="en-IN"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715090-9D78-43CC-9255-D096E7A8FA55}" type="slidenum">
              <a:rPr lang="en-US" altLang="en-US" smtClean="0"/>
            </a:fld>
            <a:endParaRPr lang="en-US" altLang="en-US"/>
          </a:p>
        </p:txBody>
      </p:sp>
    </p:spTree>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pPr>
              <a:defRPr/>
            </a:pPr>
            <a:fld id="{A1AD8AF7-6B7F-4BBC-BDDB-05C89E855DAC}" type="datetime1">
              <a:rPr lang="en-IN" smtClean="0"/>
            </a:fld>
            <a:endParaRPr lang="en-US"/>
          </a:p>
        </p:txBody>
      </p:sp>
      <p:sp>
        <p:nvSpPr>
          <p:cNvPr id="5" name="Footer Placeholder 4"/>
          <p:cNvSpPr>
            <a:spLocks noGrp="1"/>
          </p:cNvSpPr>
          <p:nvPr>
            <p:ph type="ftr" sz="quarter" idx="11"/>
          </p:nvPr>
        </p:nvSpPr>
        <p:spPr/>
        <p:txBody>
          <a:bodyPr/>
          <a:lstStyle/>
          <a:p>
            <a:pPr>
              <a:defRPr/>
            </a:pPr>
            <a:r>
              <a:rPr lang="en-US"/>
              <a:t>Dept. of ECE, DSCE</a:t>
            </a:r>
            <a:endParaRPr lang="en-US"/>
          </a:p>
        </p:txBody>
      </p:sp>
      <p:sp>
        <p:nvSpPr>
          <p:cNvPr id="6" name="Slide Number Placeholder 5"/>
          <p:cNvSpPr>
            <a:spLocks noGrp="1"/>
          </p:cNvSpPr>
          <p:nvPr>
            <p:ph type="sldNum" sz="quarter" idx="12"/>
          </p:nvPr>
        </p:nvSpPr>
        <p:spPr/>
        <p:txBody>
          <a:bodyPr/>
          <a:lstStyle/>
          <a:p>
            <a:fld id="{E760C0DE-C484-4112-B95C-85EE94FFFCC1}" type="slidenum">
              <a:rPr lang="en-US" altLang="en-US" smtClean="0"/>
            </a:fld>
            <a:endParaRPr lang="en-US" altLang="en-US"/>
          </a:p>
        </p:txBody>
      </p:sp>
    </p:spTree>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pPr>
              <a:defRPr/>
            </a:pPr>
            <a:fld id="{0318FA00-DFF4-4B26-98AC-EDFD28A1A436}" type="datetime1">
              <a:rPr lang="en-IN" smtClean="0"/>
            </a:fld>
            <a:endParaRPr lang="en-US"/>
          </a:p>
        </p:txBody>
      </p:sp>
      <p:sp>
        <p:nvSpPr>
          <p:cNvPr id="5" name="Footer Placeholder 4"/>
          <p:cNvSpPr>
            <a:spLocks noGrp="1"/>
          </p:cNvSpPr>
          <p:nvPr>
            <p:ph type="ftr" sz="quarter" idx="11"/>
          </p:nvPr>
        </p:nvSpPr>
        <p:spPr/>
        <p:txBody>
          <a:bodyPr/>
          <a:lstStyle/>
          <a:p>
            <a:pPr>
              <a:defRPr/>
            </a:pPr>
            <a:r>
              <a:rPr lang="en-US"/>
              <a:t>Dept. of ECE, DSCE</a:t>
            </a:r>
            <a:endParaRPr lang="en-US"/>
          </a:p>
        </p:txBody>
      </p:sp>
      <p:sp>
        <p:nvSpPr>
          <p:cNvPr id="6" name="Slide Number Placeholder 5"/>
          <p:cNvSpPr>
            <a:spLocks noGrp="1"/>
          </p:cNvSpPr>
          <p:nvPr>
            <p:ph type="sldNum" sz="quarter" idx="12"/>
          </p:nvPr>
        </p:nvSpPr>
        <p:spPr/>
        <p:txBody>
          <a:bodyPr/>
          <a:lstStyle/>
          <a:p>
            <a:fld id="{E760C0DE-C484-4112-B95C-85EE94FFFCC1}" type="slidenum">
              <a:rPr lang="en-US" altLang="en-US" smtClean="0"/>
            </a:fld>
            <a:endParaRPr lang="en-US" altLang="en-US"/>
          </a:p>
        </p:txBody>
      </p:sp>
      <p:pic>
        <p:nvPicPr>
          <p:cNvPr id="7" name="Picture 6" descr="E:\websites\free-power-point-templates\2012\logos.pn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77967" y="3101617"/>
            <a:ext cx="1951712" cy="702615"/>
          </a:xfrm>
          <a:prstGeom prst="rect">
            <a:avLst/>
          </a:prstGeom>
          <a:noFill/>
          <a:ln>
            <a:noFill/>
          </a:ln>
          <a:extLst>
            <a:ext uri="{909E8E84-426E-40DD-AFC4-6F175D3DCCD1}">
              <a14:hiddenFill xmlns:a14="http://schemas.microsoft.com/office/drawing/2010/main">
                <a:solidFill>
                  <a:srgbClr val="FFFFFF"/>
                </a:solidFill>
              </a14:hiddenFill>
            </a:ext>
          </a:extLst>
        </p:spPr>
      </p:pic>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8789" y="407267"/>
            <a:ext cx="10994760" cy="1018035"/>
          </a:xfrm>
        </p:spPr>
        <p:txBody>
          <a:bodyPr>
            <a:normAutofit/>
          </a:bodyPr>
          <a:lstStyle>
            <a:lvl1pPr algn="l">
              <a:defRPr sz="48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endParaRPr lang="en-US" dirty="0"/>
          </a:p>
        </p:txBody>
      </p:sp>
      <p:sp>
        <p:nvSpPr>
          <p:cNvPr id="3" name="Content Placeholder 2"/>
          <p:cNvSpPr>
            <a:spLocks noGrp="1"/>
          </p:cNvSpPr>
          <p:nvPr>
            <p:ph idx="1"/>
          </p:nvPr>
        </p:nvSpPr>
        <p:spPr>
          <a:xfrm>
            <a:off x="598621" y="1936955"/>
            <a:ext cx="10994760" cy="4428153"/>
          </a:xfrm>
        </p:spPr>
        <p:txBody>
          <a:bodyPr/>
          <a:lstStyle>
            <a:lvl1pPr algn="l">
              <a:defRPr sz="3735">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pPr>
              <a:defRPr/>
            </a:pPr>
            <a:fld id="{0B0415CA-80EE-48BB-8C31-ED49098259B8}" type="datetime1">
              <a:rPr lang="en-IN" smtClean="0"/>
            </a:fld>
            <a:endParaRPr lang="en-US"/>
          </a:p>
        </p:txBody>
      </p:sp>
      <p:sp>
        <p:nvSpPr>
          <p:cNvPr id="5" name="Footer Placeholder 4"/>
          <p:cNvSpPr>
            <a:spLocks noGrp="1"/>
          </p:cNvSpPr>
          <p:nvPr>
            <p:ph type="ftr" sz="quarter" idx="11"/>
          </p:nvPr>
        </p:nvSpPr>
        <p:spPr/>
        <p:txBody>
          <a:bodyPr/>
          <a:lstStyle/>
          <a:p>
            <a:pPr>
              <a:defRPr/>
            </a:pPr>
            <a:r>
              <a:rPr lang="en-US"/>
              <a:t>Dept. of ECE, DSCE</a:t>
            </a:r>
            <a:endParaRPr lang="en-US"/>
          </a:p>
        </p:txBody>
      </p:sp>
      <p:sp>
        <p:nvSpPr>
          <p:cNvPr id="6" name="Slide Number Placeholder 5"/>
          <p:cNvSpPr>
            <a:spLocks noGrp="1"/>
          </p:cNvSpPr>
          <p:nvPr>
            <p:ph type="sldNum" sz="quarter" idx="12"/>
          </p:nvPr>
        </p:nvSpPr>
        <p:spPr/>
        <p:txBody>
          <a:bodyPr/>
          <a:lstStyle/>
          <a:p>
            <a:fld id="{E760C0DE-C484-4112-B95C-85EE94FFFCC1}" type="slidenum">
              <a:rPr lang="en-US" altLang="en-US" smtClean="0"/>
            </a:fld>
            <a:endParaRPr lang="en-US" altLang="en-US"/>
          </a:p>
        </p:txBody>
      </p:sp>
    </p:spTree>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97759" y="620707"/>
            <a:ext cx="8939532" cy="967132"/>
          </a:xfrm>
        </p:spPr>
        <p:txBody>
          <a:bodyPr>
            <a:normAutofit/>
          </a:bodyPr>
          <a:lstStyle>
            <a:lvl1pPr algn="l">
              <a:defRPr sz="4800">
                <a:solidFill>
                  <a:srgbClr val="3333FF"/>
                </a:solidFill>
                <a:effectLst>
                  <a:outerShdw blurRad="50800" dist="38100" dir="2700000" algn="tl" rotWithShape="0">
                    <a:prstClr val="black">
                      <a:alpha val="40000"/>
                    </a:prstClr>
                  </a:outerShdw>
                </a:effectLst>
              </a:defRPr>
            </a:lvl1pPr>
          </a:lstStyle>
          <a:p>
            <a:r>
              <a:rPr lang="en-US" dirty="0"/>
              <a:t>Click to edit Master title style</a:t>
            </a:r>
            <a:endParaRPr lang="en-US" dirty="0"/>
          </a:p>
        </p:txBody>
      </p:sp>
      <p:sp>
        <p:nvSpPr>
          <p:cNvPr id="3" name="Content Placeholder 2"/>
          <p:cNvSpPr>
            <a:spLocks noGrp="1"/>
          </p:cNvSpPr>
          <p:nvPr>
            <p:ph idx="1"/>
          </p:nvPr>
        </p:nvSpPr>
        <p:spPr>
          <a:xfrm>
            <a:off x="597759" y="1638740"/>
            <a:ext cx="8939532" cy="4681415"/>
          </a:xfrm>
        </p:spPr>
        <p:txBody>
          <a:bodyPr/>
          <a:lstStyle>
            <a:lvl1pPr>
              <a:defRPr sz="3735">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5" b="1" cap="all"/>
            </a:lvl1pPr>
          </a:lstStyle>
          <a:p>
            <a:r>
              <a:rPr lang="en-US"/>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5">
                <a:solidFill>
                  <a:schemeClr val="tx1">
                    <a:tint val="75000"/>
                  </a:schemeClr>
                </a:solidFill>
              </a:defRPr>
            </a:lvl1pPr>
            <a:lvl2pPr marL="609600" indent="0">
              <a:buNone/>
              <a:defRPr sz="2400">
                <a:solidFill>
                  <a:schemeClr val="tx1">
                    <a:tint val="75000"/>
                  </a:schemeClr>
                </a:solidFill>
              </a:defRPr>
            </a:lvl2pPr>
            <a:lvl3pPr marL="1219200" indent="0">
              <a:buNone/>
              <a:defRPr sz="2135">
                <a:solidFill>
                  <a:schemeClr val="tx1">
                    <a:tint val="75000"/>
                  </a:schemeClr>
                </a:solidFill>
              </a:defRPr>
            </a:lvl3pPr>
            <a:lvl4pPr marL="1828800" indent="0">
              <a:buNone/>
              <a:defRPr sz="1865">
                <a:solidFill>
                  <a:schemeClr val="tx1">
                    <a:tint val="75000"/>
                  </a:schemeClr>
                </a:solidFill>
              </a:defRPr>
            </a:lvl4pPr>
            <a:lvl5pPr marL="2438400" indent="0">
              <a:buNone/>
              <a:defRPr sz="1865">
                <a:solidFill>
                  <a:schemeClr val="tx1">
                    <a:tint val="75000"/>
                  </a:schemeClr>
                </a:solidFill>
              </a:defRPr>
            </a:lvl5pPr>
            <a:lvl6pPr marL="3048000" indent="0">
              <a:buNone/>
              <a:defRPr sz="1865">
                <a:solidFill>
                  <a:schemeClr val="tx1">
                    <a:tint val="75000"/>
                  </a:schemeClr>
                </a:solidFill>
              </a:defRPr>
            </a:lvl6pPr>
            <a:lvl7pPr marL="3657600" indent="0">
              <a:buNone/>
              <a:defRPr sz="1865">
                <a:solidFill>
                  <a:schemeClr val="tx1">
                    <a:tint val="75000"/>
                  </a:schemeClr>
                </a:solidFill>
              </a:defRPr>
            </a:lvl7pPr>
            <a:lvl8pPr marL="4267200" indent="0">
              <a:buNone/>
              <a:defRPr sz="1865">
                <a:solidFill>
                  <a:schemeClr val="tx1">
                    <a:tint val="75000"/>
                  </a:schemeClr>
                </a:solidFill>
              </a:defRPr>
            </a:lvl8pPr>
            <a:lvl9pPr marL="4876800" indent="0">
              <a:buNone/>
              <a:defRPr sz="1865">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pPr>
              <a:defRPr/>
            </a:pPr>
            <a:fld id="{08F05936-3AB1-4EF7-8BF7-50B8C72D6289}" type="datetime1">
              <a:rPr lang="en-IN" smtClean="0"/>
            </a:fld>
            <a:endParaRPr lang="en-US"/>
          </a:p>
        </p:txBody>
      </p:sp>
      <p:sp>
        <p:nvSpPr>
          <p:cNvPr id="5" name="Footer Placeholder 4"/>
          <p:cNvSpPr>
            <a:spLocks noGrp="1"/>
          </p:cNvSpPr>
          <p:nvPr>
            <p:ph type="ftr" sz="quarter" idx="11"/>
          </p:nvPr>
        </p:nvSpPr>
        <p:spPr/>
        <p:txBody>
          <a:bodyPr/>
          <a:lstStyle/>
          <a:p>
            <a:pPr>
              <a:defRPr/>
            </a:pPr>
            <a:r>
              <a:rPr lang="en-US"/>
              <a:t>Dept. of ECE, DSCE</a:t>
            </a:r>
            <a:endParaRPr lang="en-US"/>
          </a:p>
        </p:txBody>
      </p:sp>
      <p:sp>
        <p:nvSpPr>
          <p:cNvPr id="6" name="Slide Number Placeholder 5"/>
          <p:cNvSpPr>
            <a:spLocks noGrp="1"/>
          </p:cNvSpPr>
          <p:nvPr>
            <p:ph type="sldNum" sz="quarter" idx="12"/>
          </p:nvPr>
        </p:nvSpPr>
        <p:spPr/>
        <p:txBody>
          <a:bodyPr/>
          <a:lstStyle/>
          <a:p>
            <a:fld id="{D31D5DA4-F4D5-4B43-AEBC-4CDB565D4A05}" type="slidenum">
              <a:rPr lang="en-US" altLang="en-US" smtClean="0"/>
            </a:fld>
            <a:endParaRPr lang="en-US" altLang="en-US"/>
          </a:p>
        </p:txBody>
      </p:sp>
    </p:spTree>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pPr>
              <a:defRPr/>
            </a:pPr>
            <a:fld id="{07ACD609-EADB-4C92-9B91-EF7DFF2154CB}" type="datetime1">
              <a:rPr lang="en-IN" smtClean="0"/>
            </a:fld>
            <a:endParaRPr lang="en-US"/>
          </a:p>
        </p:txBody>
      </p:sp>
      <p:sp>
        <p:nvSpPr>
          <p:cNvPr id="6" name="Footer Placeholder 5"/>
          <p:cNvSpPr>
            <a:spLocks noGrp="1"/>
          </p:cNvSpPr>
          <p:nvPr>
            <p:ph type="ftr" sz="quarter" idx="11"/>
          </p:nvPr>
        </p:nvSpPr>
        <p:spPr/>
        <p:txBody>
          <a:bodyPr/>
          <a:lstStyle/>
          <a:p>
            <a:pPr>
              <a:defRPr/>
            </a:pPr>
            <a:r>
              <a:rPr lang="en-US"/>
              <a:t>Dept. of ECE, DSCE</a:t>
            </a:r>
            <a:endParaRPr lang="en-US"/>
          </a:p>
        </p:txBody>
      </p:sp>
      <p:sp>
        <p:nvSpPr>
          <p:cNvPr id="7" name="Slide Number Placeholder 6"/>
          <p:cNvSpPr>
            <a:spLocks noGrp="1"/>
          </p:cNvSpPr>
          <p:nvPr>
            <p:ph type="sldNum" sz="quarter" idx="12"/>
          </p:nvPr>
        </p:nvSpPr>
        <p:spPr/>
        <p:txBody>
          <a:bodyPr/>
          <a:lstStyle/>
          <a:p>
            <a:fld id="{E760C0DE-C484-4112-B95C-85EE94FFFCC1}" type="slidenum">
              <a:rPr lang="en-US" altLang="en-US" smtClean="0"/>
            </a:fld>
            <a:endParaRPr lang="en-US" altLang="en-US"/>
          </a:p>
        </p:txBody>
      </p:sp>
    </p:spTree>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0255" y="440843"/>
            <a:ext cx="10791153" cy="1018033"/>
          </a:xfrm>
        </p:spPr>
        <p:txBody>
          <a:bodyPr>
            <a:normAutofit/>
          </a:bodyPr>
          <a:lstStyle>
            <a:lvl1pPr algn="l">
              <a:defRPr sz="48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endParaRPr lang="en-US" dirty="0"/>
          </a:p>
        </p:txBody>
      </p:sp>
      <p:sp>
        <p:nvSpPr>
          <p:cNvPr id="3" name="Text Placeholder 2"/>
          <p:cNvSpPr>
            <a:spLocks noGrp="1"/>
          </p:cNvSpPr>
          <p:nvPr>
            <p:ph type="body" idx="1"/>
          </p:nvPr>
        </p:nvSpPr>
        <p:spPr>
          <a:xfrm>
            <a:off x="715839" y="2177867"/>
            <a:ext cx="5386917" cy="639763"/>
          </a:xfrm>
        </p:spPr>
        <p:txBody>
          <a:bodyPr anchor="b"/>
          <a:lstStyle>
            <a:lvl1pPr marL="0" indent="0" algn="ctr">
              <a:buNone/>
              <a:defRPr sz="3200" b="1">
                <a:solidFill>
                  <a:schemeClr val="bg1"/>
                </a:solidFill>
              </a:defRPr>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en-US" dirty="0"/>
              <a:t>Click to edit Master text styles</a:t>
            </a:r>
            <a:endParaRPr lang="en-US" dirty="0"/>
          </a:p>
        </p:txBody>
      </p:sp>
      <p:sp>
        <p:nvSpPr>
          <p:cNvPr id="4" name="Content Placeholder 3"/>
          <p:cNvSpPr>
            <a:spLocks noGrp="1"/>
          </p:cNvSpPr>
          <p:nvPr>
            <p:ph sz="half" idx="2"/>
          </p:nvPr>
        </p:nvSpPr>
        <p:spPr>
          <a:xfrm>
            <a:off x="715839" y="2807729"/>
            <a:ext cx="5386917" cy="3035059"/>
          </a:xfrm>
        </p:spPr>
        <p:txBody>
          <a:bodyPr/>
          <a:lstStyle>
            <a:lvl1pPr algn="ctr">
              <a:defRPr sz="3200">
                <a:solidFill>
                  <a:schemeClr val="bg1"/>
                </a:solidFill>
              </a:defRPr>
            </a:lvl1pPr>
            <a:lvl2pPr algn="ctr">
              <a:defRPr sz="2665">
                <a:solidFill>
                  <a:schemeClr val="bg1"/>
                </a:solidFill>
              </a:defRPr>
            </a:lvl2pPr>
            <a:lvl3pPr algn="ctr">
              <a:defRPr sz="2400">
                <a:solidFill>
                  <a:schemeClr val="bg1"/>
                </a:solidFill>
              </a:defRPr>
            </a:lvl3pPr>
            <a:lvl4pPr algn="ctr">
              <a:defRPr sz="2135">
                <a:solidFill>
                  <a:schemeClr val="bg1"/>
                </a:solidFill>
              </a:defRPr>
            </a:lvl4pPr>
            <a:lvl5pPr algn="ctr">
              <a:defRPr sz="2135">
                <a:solidFill>
                  <a:schemeClr val="bg1"/>
                </a:solidFill>
              </a:defRPr>
            </a:lvl5pPr>
            <a:lvl6pPr>
              <a:defRPr sz="2135"/>
            </a:lvl6pPr>
            <a:lvl7pPr>
              <a:defRPr sz="2135"/>
            </a:lvl7pPr>
            <a:lvl8pPr>
              <a:defRPr sz="2135"/>
            </a:lvl8pPr>
            <a:lvl9pPr>
              <a:defRPr sz="2135"/>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4"/>
          <p:cNvSpPr>
            <a:spLocks noGrp="1"/>
          </p:cNvSpPr>
          <p:nvPr>
            <p:ph type="body" sz="quarter" idx="3"/>
          </p:nvPr>
        </p:nvSpPr>
        <p:spPr>
          <a:xfrm>
            <a:off x="6096000" y="2177867"/>
            <a:ext cx="5389033" cy="639763"/>
          </a:xfrm>
        </p:spPr>
        <p:txBody>
          <a:bodyPr anchor="b"/>
          <a:lstStyle>
            <a:lvl1pPr marL="0" indent="0" algn="ctr">
              <a:buNone/>
              <a:defRPr sz="3200" b="1">
                <a:solidFill>
                  <a:schemeClr val="bg1"/>
                </a:solidFill>
              </a:defRPr>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en-US" dirty="0"/>
              <a:t>Click to edit Master text styles</a:t>
            </a:r>
            <a:endParaRPr lang="en-US" dirty="0"/>
          </a:p>
        </p:txBody>
      </p:sp>
      <p:sp>
        <p:nvSpPr>
          <p:cNvPr id="6" name="Content Placeholder 5"/>
          <p:cNvSpPr>
            <a:spLocks noGrp="1"/>
          </p:cNvSpPr>
          <p:nvPr>
            <p:ph sz="quarter" idx="4"/>
          </p:nvPr>
        </p:nvSpPr>
        <p:spPr>
          <a:xfrm>
            <a:off x="6096000" y="2807729"/>
            <a:ext cx="5389033" cy="3035059"/>
          </a:xfrm>
        </p:spPr>
        <p:txBody>
          <a:bodyPr/>
          <a:lstStyle>
            <a:lvl1pPr algn="ctr">
              <a:defRPr sz="3200">
                <a:solidFill>
                  <a:schemeClr val="bg1"/>
                </a:solidFill>
              </a:defRPr>
            </a:lvl1pPr>
            <a:lvl2pPr algn="ctr">
              <a:defRPr sz="2665">
                <a:solidFill>
                  <a:schemeClr val="bg1"/>
                </a:solidFill>
              </a:defRPr>
            </a:lvl2pPr>
            <a:lvl3pPr algn="ctr">
              <a:defRPr sz="2400">
                <a:solidFill>
                  <a:schemeClr val="bg1"/>
                </a:solidFill>
              </a:defRPr>
            </a:lvl3pPr>
            <a:lvl4pPr algn="ctr">
              <a:defRPr sz="2135">
                <a:solidFill>
                  <a:schemeClr val="bg1"/>
                </a:solidFill>
              </a:defRPr>
            </a:lvl4pPr>
            <a:lvl5pPr algn="ctr">
              <a:defRPr sz="2135">
                <a:solidFill>
                  <a:schemeClr val="bg1"/>
                </a:solidFill>
              </a:defRPr>
            </a:lvl5pPr>
            <a:lvl6pPr>
              <a:defRPr sz="2135"/>
            </a:lvl6pPr>
            <a:lvl7pPr>
              <a:defRPr sz="2135"/>
            </a:lvl7pPr>
            <a:lvl8pPr>
              <a:defRPr sz="2135"/>
            </a:lvl8pPr>
            <a:lvl9pPr>
              <a:defRPr sz="2135"/>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Date Placeholder 6"/>
          <p:cNvSpPr>
            <a:spLocks noGrp="1"/>
          </p:cNvSpPr>
          <p:nvPr>
            <p:ph type="dt" sz="half" idx="10"/>
          </p:nvPr>
        </p:nvSpPr>
        <p:spPr/>
        <p:txBody>
          <a:bodyPr/>
          <a:lstStyle/>
          <a:p>
            <a:pPr>
              <a:defRPr/>
            </a:pPr>
            <a:fld id="{AC206CC0-CBE7-43FB-935B-FDD9A68AFCF3}" type="datetime1">
              <a:rPr lang="en-IN" smtClean="0"/>
            </a:fld>
            <a:endParaRPr lang="en-US"/>
          </a:p>
        </p:txBody>
      </p:sp>
      <p:sp>
        <p:nvSpPr>
          <p:cNvPr id="8" name="Footer Placeholder 7"/>
          <p:cNvSpPr>
            <a:spLocks noGrp="1"/>
          </p:cNvSpPr>
          <p:nvPr>
            <p:ph type="ftr" sz="quarter" idx="11"/>
          </p:nvPr>
        </p:nvSpPr>
        <p:spPr/>
        <p:txBody>
          <a:bodyPr/>
          <a:lstStyle/>
          <a:p>
            <a:pPr>
              <a:defRPr/>
            </a:pPr>
            <a:r>
              <a:rPr lang="en-US"/>
              <a:t>Dept. of ECE, DSCE</a:t>
            </a:r>
            <a:endParaRPr lang="en-US"/>
          </a:p>
        </p:txBody>
      </p:sp>
      <p:sp>
        <p:nvSpPr>
          <p:cNvPr id="9" name="Slide Number Placeholder 8"/>
          <p:cNvSpPr>
            <a:spLocks noGrp="1"/>
          </p:cNvSpPr>
          <p:nvPr>
            <p:ph type="sldNum" sz="quarter" idx="12"/>
          </p:nvPr>
        </p:nvSpPr>
        <p:spPr/>
        <p:txBody>
          <a:bodyPr/>
          <a:lstStyle/>
          <a:p>
            <a:fld id="{E760C0DE-C484-4112-B95C-85EE94FFFCC1}" type="slidenum">
              <a:rPr lang="en-US" altLang="en-US" smtClean="0"/>
            </a:fld>
            <a:endParaRPr lang="en-US" altLang="en-US"/>
          </a:p>
        </p:txBody>
      </p:sp>
    </p:spTree>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pPr>
              <a:defRPr/>
            </a:pPr>
            <a:fld id="{1B0F2CC5-6078-4686-8148-9D41986DF842}" type="datetime1">
              <a:rPr lang="en-IN" smtClean="0"/>
            </a:fld>
            <a:endParaRPr lang="en-US"/>
          </a:p>
        </p:txBody>
      </p:sp>
      <p:sp>
        <p:nvSpPr>
          <p:cNvPr id="4" name="Footer Placeholder 3"/>
          <p:cNvSpPr>
            <a:spLocks noGrp="1"/>
          </p:cNvSpPr>
          <p:nvPr>
            <p:ph type="ftr" sz="quarter" idx="11"/>
          </p:nvPr>
        </p:nvSpPr>
        <p:spPr/>
        <p:txBody>
          <a:bodyPr/>
          <a:lstStyle/>
          <a:p>
            <a:pPr>
              <a:defRPr/>
            </a:pPr>
            <a:r>
              <a:rPr lang="en-US"/>
              <a:t>Dept. of ECE, DSCE</a:t>
            </a:r>
            <a:endParaRPr lang="en-US"/>
          </a:p>
        </p:txBody>
      </p:sp>
      <p:sp>
        <p:nvSpPr>
          <p:cNvPr id="5" name="Slide Number Placeholder 4"/>
          <p:cNvSpPr>
            <a:spLocks noGrp="1"/>
          </p:cNvSpPr>
          <p:nvPr>
            <p:ph type="sldNum" sz="quarter" idx="12"/>
          </p:nvPr>
        </p:nvSpPr>
        <p:spPr/>
        <p:txBody>
          <a:bodyPr/>
          <a:lstStyle/>
          <a:p>
            <a:fld id="{A3BDCFF6-A3D4-45F9-990C-0C70C8A0E6DD}" type="slidenum">
              <a:rPr lang="en-US" altLang="en-US" smtClean="0"/>
            </a:fld>
            <a:endParaRPr lang="en-US" altLang="en-US"/>
          </a:p>
        </p:txBody>
      </p:sp>
    </p:spTree>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3FC0AEA8-6180-467F-BCF2-737510ADF4FF}" type="datetime1">
              <a:rPr lang="en-IN" smtClean="0"/>
            </a:fld>
            <a:endParaRPr lang="en-US"/>
          </a:p>
        </p:txBody>
      </p:sp>
      <p:sp>
        <p:nvSpPr>
          <p:cNvPr id="3" name="Footer Placeholder 2"/>
          <p:cNvSpPr>
            <a:spLocks noGrp="1"/>
          </p:cNvSpPr>
          <p:nvPr>
            <p:ph type="ftr" sz="quarter" idx="11"/>
          </p:nvPr>
        </p:nvSpPr>
        <p:spPr/>
        <p:txBody>
          <a:bodyPr/>
          <a:lstStyle/>
          <a:p>
            <a:pPr>
              <a:defRPr/>
            </a:pPr>
            <a:r>
              <a:rPr lang="en-US"/>
              <a:t>Dept. of ECE, DSCE</a:t>
            </a:r>
            <a:endParaRPr lang="en-US"/>
          </a:p>
        </p:txBody>
      </p:sp>
      <p:sp>
        <p:nvSpPr>
          <p:cNvPr id="4" name="Slide Number Placeholder 3"/>
          <p:cNvSpPr>
            <a:spLocks noGrp="1"/>
          </p:cNvSpPr>
          <p:nvPr>
            <p:ph type="sldNum" sz="quarter" idx="12"/>
          </p:nvPr>
        </p:nvSpPr>
        <p:spPr/>
        <p:txBody>
          <a:bodyPr/>
          <a:lstStyle/>
          <a:p>
            <a:fld id="{61B5AB7C-B9B8-4808-BD85-49D8C8998859}" type="slidenum">
              <a:rPr lang="en-US" altLang="en-US" smtClean="0"/>
            </a:fld>
            <a:endParaRPr lang="en-US" altLang="en-US"/>
          </a:p>
        </p:txBody>
      </p:sp>
    </p:spTree>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49"/>
            <a:ext cx="4011084" cy="1162051"/>
          </a:xfrm>
        </p:spPr>
        <p:txBody>
          <a:bodyPr anchor="b"/>
          <a:lstStyle>
            <a:lvl1pPr algn="l">
              <a:defRPr sz="2665" b="1"/>
            </a:lvl1pPr>
          </a:lstStyle>
          <a:p>
            <a:r>
              <a:rPr lang="en-US"/>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4265"/>
            </a:lvl1pPr>
            <a:lvl2pPr>
              <a:defRPr sz="3735"/>
            </a:lvl2pPr>
            <a:lvl3pPr>
              <a:defRPr sz="3200"/>
            </a:lvl3pPr>
            <a:lvl4pPr>
              <a:defRPr sz="2665"/>
            </a:lvl4pPr>
            <a:lvl5pPr>
              <a:defRPr sz="2665"/>
            </a:lvl5pPr>
            <a:lvl6pPr>
              <a:defRPr sz="2665"/>
            </a:lvl6pPr>
            <a:lvl7pPr>
              <a:defRPr sz="2665"/>
            </a:lvl7pPr>
            <a:lvl8pPr>
              <a:defRPr sz="2665"/>
            </a:lvl8pPr>
            <a:lvl9pPr>
              <a:defRPr sz="2665"/>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pPr>
              <a:defRPr/>
            </a:pPr>
            <a:fld id="{A55162E8-B223-4304-8B29-F0FEC001156A}" type="datetime1">
              <a:rPr lang="en-IN" smtClean="0"/>
            </a:fld>
            <a:endParaRPr lang="en-US"/>
          </a:p>
        </p:txBody>
      </p:sp>
      <p:sp>
        <p:nvSpPr>
          <p:cNvPr id="6" name="Footer Placeholder 5"/>
          <p:cNvSpPr>
            <a:spLocks noGrp="1"/>
          </p:cNvSpPr>
          <p:nvPr>
            <p:ph type="ftr" sz="quarter" idx="11"/>
          </p:nvPr>
        </p:nvSpPr>
        <p:spPr/>
        <p:txBody>
          <a:bodyPr/>
          <a:lstStyle/>
          <a:p>
            <a:pPr>
              <a:defRPr/>
            </a:pPr>
            <a:r>
              <a:rPr lang="en-US"/>
              <a:t>Dept. of ECE, DSCE</a:t>
            </a:r>
            <a:endParaRPr lang="en-US"/>
          </a:p>
        </p:txBody>
      </p:sp>
      <p:sp>
        <p:nvSpPr>
          <p:cNvPr id="7" name="Slide Number Placeholder 6"/>
          <p:cNvSpPr>
            <a:spLocks noGrp="1"/>
          </p:cNvSpPr>
          <p:nvPr>
            <p:ph type="sldNum" sz="quarter" idx="12"/>
          </p:nvPr>
        </p:nvSpPr>
        <p:spPr/>
        <p:txBody>
          <a:bodyPr/>
          <a:lstStyle/>
          <a:p>
            <a:fld id="{E760C0DE-C484-4112-B95C-85EE94FFFCC1}" type="slidenum">
              <a:rPr lang="en-US" altLang="en-US" smtClean="0"/>
            </a:fld>
            <a:endParaRPr lang="en-US" altLang="en-US"/>
          </a:p>
        </p:txBody>
      </p:sp>
    </p:spTree>
  </p:cSld>
  <p:clrMapOvr>
    <a:masterClrMapping/>
  </p:clrMapOvr>
  <p:hf hd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4.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pPr>
              <a:defRPr/>
            </a:pPr>
            <a:fld id="{92AF9CE6-3DD7-46EC-BD15-20B6F4724535}" type="datetime1">
              <a:rPr lang="en-IN" smtClean="0"/>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pPr>
              <a:defRPr/>
            </a:pPr>
            <a:r>
              <a:rPr lang="en-US"/>
              <a:t>Dept. of ECE, DSCE</a:t>
            </a:r>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E760C0DE-C484-4112-B95C-85EE94FFFCC1}" type="slidenum">
              <a:rPr lang="en-US" altLang="en-US" smtClean="0"/>
            </a:fld>
            <a:endParaRPr lang="en-US" altLang="en-US"/>
          </a:p>
        </p:txBody>
      </p:sp>
      <p:sp>
        <p:nvSpPr>
          <p:cNvPr id="7" name="TextBox 6"/>
          <p:cNvSpPr txBox="1"/>
          <p:nvPr/>
        </p:nvSpPr>
        <p:spPr>
          <a:xfrm>
            <a:off x="-12200" y="6951663"/>
            <a:ext cx="11186167" cy="665480"/>
          </a:xfrm>
          <a:prstGeom prst="rect">
            <a:avLst/>
          </a:prstGeom>
          <a:noFill/>
        </p:spPr>
        <p:txBody>
          <a:bodyPr wrap="square" rtlCol="0">
            <a:spAutoFit/>
          </a:bodyPr>
          <a:lstStyle/>
          <a:p>
            <a:r>
              <a:rPr lang="en-US" sz="1865" dirty="0">
                <a:solidFill>
                  <a:schemeClr val="bg1">
                    <a:lumMod val="65000"/>
                  </a:schemeClr>
                </a:solidFill>
              </a:rPr>
              <a:t>This presentation uses a free template provided by FPPT.com</a:t>
            </a:r>
            <a:endParaRPr lang="en-US" sz="1865" dirty="0">
              <a:solidFill>
                <a:schemeClr val="bg1">
                  <a:lumMod val="65000"/>
                </a:schemeClr>
              </a:solidFill>
            </a:endParaRPr>
          </a:p>
          <a:p>
            <a:r>
              <a:rPr lang="en-US" sz="1865" dirty="0">
                <a:solidFill>
                  <a:schemeClr val="bg1">
                    <a:lumMod val="65000"/>
                  </a:schemeClr>
                </a:solidFill>
              </a:rPr>
              <a:t>www.free-power-point-templates.com</a:t>
            </a:r>
            <a:endParaRPr lang="en-US" sz="1865" dirty="0">
              <a:solidFill>
                <a:schemeClr val="bg1">
                  <a:lumMod val="65000"/>
                </a:scheme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defTabSz="1219200"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0" hangingPunct="1">
        <a:spcBef>
          <a:spcPts val="13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ts val="13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9pPr>
    </p:bodyStyle>
    <p:other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8.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9.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0.jpe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8.xml"/><Relationship Id="rId2" Type="http://schemas.openxmlformats.org/officeDocument/2006/relationships/image" Target="../media/image12.png"/><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8.xml"/><Relationship Id="rId2" Type="http://schemas.openxmlformats.org/officeDocument/2006/relationships/image" Target="../media/image14.png"/><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8.xml"/><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8.xml"/><Relationship Id="rId2" Type="http://schemas.openxmlformats.org/officeDocument/2006/relationships/image" Target="../media/image17.png"/><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8.xml"/><Relationship Id="rId1" Type="http://schemas.openxmlformats.org/officeDocument/2006/relationships/image" Target="../media/image18.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8.xml"/><Relationship Id="rId2" Type="http://schemas.openxmlformats.org/officeDocument/2006/relationships/image" Target="../media/image20.png"/><Relationship Id="rId1" Type="http://schemas.openxmlformats.org/officeDocument/2006/relationships/image" Target="../media/image19.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8.xml"/><Relationship Id="rId2" Type="http://schemas.openxmlformats.org/officeDocument/2006/relationships/image" Target="../media/image22.png"/><Relationship Id="rId1"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8.xml"/><Relationship Id="rId1"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8.xml"/><Relationship Id="rId2" Type="http://schemas.openxmlformats.org/officeDocument/2006/relationships/image" Target="../media/image25.png"/><Relationship Id="rId1" Type="http://schemas.openxmlformats.org/officeDocument/2006/relationships/image" Target="../media/image24.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8.xml"/><Relationship Id="rId2" Type="http://schemas.openxmlformats.org/officeDocument/2006/relationships/image" Target="../media/image27.png"/><Relationship Id="rId1" Type="http://schemas.openxmlformats.org/officeDocument/2006/relationships/image" Target="../media/image26.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8.xml"/><Relationship Id="rId2" Type="http://schemas.openxmlformats.org/officeDocument/2006/relationships/image" Target="../media/image29.png"/><Relationship Id="rId1"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8.xml"/><Relationship Id="rId1"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8.xml"/><Relationship Id="rId1" Type="http://schemas.openxmlformats.org/officeDocument/2006/relationships/image" Target="../media/image31.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8.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Shape 87"/>
        <p:cNvGrpSpPr/>
        <p:nvPr/>
      </p:nvGrpSpPr>
      <p:grpSpPr>
        <a:xfrm>
          <a:off x="0" y="0"/>
          <a:ext cx="0" cy="0"/>
          <a:chOff x="0" y="0"/>
          <a:chExt cx="0" cy="0"/>
        </a:xfrm>
      </p:grpSpPr>
      <p:sp>
        <p:nvSpPr>
          <p:cNvPr id="88" name="Google Shape;88;p13"/>
          <p:cNvSpPr/>
          <p:nvPr/>
        </p:nvSpPr>
        <p:spPr>
          <a:xfrm>
            <a:off x="722630" y="2120265"/>
            <a:ext cx="9914255" cy="1409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n-US" sz="6000" dirty="0">
                <a:solidFill>
                  <a:schemeClr val="bg1"/>
                </a:solidFill>
              </a:rPr>
              <a:t>Design of Low Power And Automated BIST Architecture</a:t>
            </a:r>
            <a:endParaRPr lang="en-US" sz="6000" b="1" i="0" u="none" strike="noStrike" cap="none" dirty="0">
              <a:solidFill>
                <a:schemeClr val="bg1"/>
              </a:solidFill>
              <a:latin typeface="Corsiva"/>
              <a:ea typeface="Corsiva"/>
              <a:cs typeface="Corsiva"/>
              <a:sym typeface="Corsiva"/>
            </a:endParaRPr>
          </a:p>
        </p:txBody>
      </p:sp>
      <p:sp>
        <p:nvSpPr>
          <p:cNvPr id="89" name="Google Shape;89;p13"/>
          <p:cNvSpPr txBox="1"/>
          <p:nvPr/>
        </p:nvSpPr>
        <p:spPr>
          <a:xfrm>
            <a:off x="7924577" y="4876878"/>
            <a:ext cx="4267450" cy="110795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panose="020B0604020202020204"/>
              <a:buNone/>
            </a:pPr>
            <a:r>
              <a:rPr lang="en-US" sz="2800" b="1" dirty="0">
                <a:solidFill>
                  <a:schemeClr val="bg1"/>
                </a:solidFill>
                <a:latin typeface="Times New Roman" panose="02020603050405020304"/>
                <a:ea typeface="Times New Roman" panose="02020603050405020304"/>
                <a:cs typeface="Times New Roman" panose="02020603050405020304"/>
                <a:sym typeface="Times New Roman" panose="02020603050405020304"/>
              </a:rPr>
              <a:t>Dr. Deepa N P</a:t>
            </a:r>
            <a:endParaRPr lang="en-US" sz="2800" b="1"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2800"/>
              <a:buFont typeface="Arial" panose="020B0604020202020204"/>
              <a:buNone/>
            </a:pPr>
            <a:r>
              <a:rPr lang="en-US" sz="1800" b="1" i="0" u="none" strike="noStrike" cap="none" dirty="0">
                <a:solidFill>
                  <a:schemeClr val="bg1"/>
                </a:solidFill>
                <a:latin typeface="Times New Roman" panose="02020603050405020304"/>
                <a:ea typeface="Times New Roman" panose="02020603050405020304"/>
                <a:cs typeface="Times New Roman" panose="02020603050405020304"/>
                <a:sym typeface="Times New Roman" panose="02020603050405020304"/>
              </a:rPr>
              <a:t>Associate Professor</a:t>
            </a:r>
            <a:endParaRPr lang="en-US" sz="1800" b="1" i="0" u="none" strike="noStrike" cap="none"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2000"/>
              <a:buFont typeface="Arial" panose="020B0604020202020204"/>
              <a:buNone/>
            </a:pPr>
            <a:endParaRPr lang="en-US" sz="1800" b="1" i="0" u="none" strike="noStrike" cap="none"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90" name="Google Shape;90;p13"/>
          <p:cNvSpPr txBox="1"/>
          <p:nvPr/>
        </p:nvSpPr>
        <p:spPr>
          <a:xfrm>
            <a:off x="152207" y="4800547"/>
            <a:ext cx="6004249" cy="181356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panose="020B0604020202020204"/>
              <a:buNone/>
            </a:pPr>
            <a:r>
              <a:rPr lang="en-US" sz="2800" b="1" dirty="0">
                <a:solidFill>
                  <a:schemeClr val="bg1"/>
                </a:solidFill>
                <a:latin typeface="Times New Roman" panose="02020603050405020304"/>
                <a:ea typeface="Times New Roman" panose="02020603050405020304"/>
                <a:cs typeface="Times New Roman" panose="02020603050405020304"/>
                <a:sym typeface="Times New Roman" panose="02020603050405020304"/>
              </a:rPr>
              <a:t>1DS21EC209   </a:t>
            </a:r>
            <a:r>
              <a:rPr lang="en-US" sz="2800" b="1" dirty="0" err="1">
                <a:solidFill>
                  <a:schemeClr val="bg1"/>
                </a:solidFill>
                <a:latin typeface="Times New Roman" panose="02020603050405020304"/>
                <a:ea typeface="Times New Roman" panose="02020603050405020304"/>
                <a:cs typeface="Times New Roman" panose="02020603050405020304"/>
                <a:sym typeface="Times New Roman" panose="02020603050405020304"/>
              </a:rPr>
              <a:t>Suhruth</a:t>
            </a:r>
            <a:r>
              <a:rPr lang="en-US" sz="2800" b="1" dirty="0">
                <a:solidFill>
                  <a:schemeClr val="bg1"/>
                </a:solidFill>
                <a:latin typeface="Times New Roman" panose="02020603050405020304"/>
                <a:ea typeface="Times New Roman" panose="02020603050405020304"/>
                <a:cs typeface="Times New Roman" panose="02020603050405020304"/>
                <a:sym typeface="Times New Roman" panose="02020603050405020304"/>
              </a:rPr>
              <a:t> S K</a:t>
            </a:r>
            <a:r>
              <a:rPr lang="en-US" sz="2800" b="1" i="0" u="none" strike="noStrike" cap="none" dirty="0">
                <a:solidFill>
                  <a:schemeClr val="bg1"/>
                </a:solidFill>
                <a:latin typeface="Times New Roman" panose="02020603050405020304"/>
                <a:ea typeface="Times New Roman" panose="02020603050405020304"/>
                <a:cs typeface="Times New Roman" panose="02020603050405020304"/>
                <a:sym typeface="Times New Roman" panose="02020603050405020304"/>
              </a:rPr>
              <a:t> </a:t>
            </a:r>
            <a:endParaRPr sz="2800" b="1" i="0" u="none" strike="noStrike" cap="none"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400"/>
              <a:buFont typeface="Arial" panose="020B0604020202020204"/>
              <a:buNone/>
            </a:pPr>
            <a:r>
              <a:rPr lang="en-US" sz="2800" b="1" i="0" u="none" strike="noStrike" cap="none" dirty="0">
                <a:solidFill>
                  <a:schemeClr val="bg1"/>
                </a:solidFill>
                <a:latin typeface="Times New Roman" panose="02020603050405020304"/>
                <a:ea typeface="Times New Roman" panose="02020603050405020304"/>
                <a:cs typeface="Times New Roman" panose="02020603050405020304"/>
                <a:sym typeface="Times New Roman" panose="02020603050405020304"/>
              </a:rPr>
              <a:t>1DS21EC203   Skanda P Bhatta</a:t>
            </a:r>
            <a:endParaRPr sz="2800" b="1" i="0" u="none" strike="noStrike" cap="none"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400"/>
              <a:buFont typeface="Arial" panose="020B0604020202020204"/>
              <a:buNone/>
            </a:pPr>
            <a:r>
              <a:rPr lang="en-US" sz="2800" b="1" i="0" u="none" strike="noStrike" cap="none" dirty="0">
                <a:solidFill>
                  <a:schemeClr val="bg1"/>
                </a:solidFill>
                <a:latin typeface="Times New Roman" panose="02020603050405020304"/>
                <a:ea typeface="Times New Roman" panose="02020603050405020304"/>
                <a:cs typeface="Times New Roman" panose="02020603050405020304"/>
                <a:sym typeface="Times New Roman" panose="02020603050405020304"/>
              </a:rPr>
              <a:t>1DS21EC234   Vinay K</a:t>
            </a:r>
            <a:endParaRPr lang="en-US" sz="2800" b="1" i="0" u="none" strike="noStrike" cap="none"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400"/>
              <a:buFont typeface="Arial" panose="020B0604020202020204"/>
              <a:buNone/>
            </a:pPr>
            <a:r>
              <a:rPr lang="en-US" sz="2800" b="1" dirty="0">
                <a:solidFill>
                  <a:schemeClr val="bg1"/>
                </a:solidFill>
                <a:latin typeface="Times New Roman" panose="02020603050405020304"/>
                <a:ea typeface="Times New Roman" panose="02020603050405020304"/>
                <a:cs typeface="Times New Roman" panose="02020603050405020304"/>
                <a:sym typeface="Times New Roman" panose="02020603050405020304"/>
              </a:rPr>
              <a:t>1DS21EC060   Dabbadi Om Prakash</a:t>
            </a:r>
            <a:endParaRPr lang="en-US" sz="2800" b="1" i="0" u="none" strike="noStrike" cap="none"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p:txBody>
      </p:sp>
      <p:grpSp>
        <p:nvGrpSpPr>
          <p:cNvPr id="92" name="Google Shape;92;p13"/>
          <p:cNvGrpSpPr/>
          <p:nvPr/>
        </p:nvGrpSpPr>
        <p:grpSpPr>
          <a:xfrm>
            <a:off x="76200" y="10795"/>
            <a:ext cx="12035186" cy="1261762"/>
            <a:chOff x="-45444" y="-69629"/>
            <a:chExt cx="12161243" cy="1264130"/>
          </a:xfrm>
        </p:grpSpPr>
        <p:grpSp>
          <p:nvGrpSpPr>
            <p:cNvPr id="93" name="Google Shape;93;p13"/>
            <p:cNvGrpSpPr/>
            <p:nvPr/>
          </p:nvGrpSpPr>
          <p:grpSpPr>
            <a:xfrm>
              <a:off x="-45444" y="-69629"/>
              <a:ext cx="12161243" cy="1264130"/>
              <a:chOff x="-45444" y="-69629"/>
              <a:chExt cx="12161243" cy="1264130"/>
            </a:xfrm>
          </p:grpSpPr>
          <p:pic>
            <p:nvPicPr>
              <p:cNvPr id="95" name="Google Shape;95;p13"/>
              <p:cNvPicPr preferRelativeResize="0"/>
              <p:nvPr/>
            </p:nvPicPr>
            <p:blipFill rotWithShape="1">
              <a:blip r:embed="rId2"/>
              <a:srcRect t="6453" r="51613" b="6450"/>
              <a:stretch>
                <a:fillRect/>
              </a:stretch>
            </p:blipFill>
            <p:spPr>
              <a:xfrm>
                <a:off x="-45444" y="15678"/>
                <a:ext cx="1150422" cy="1175312"/>
              </a:xfrm>
              <a:prstGeom prst="rect">
                <a:avLst/>
              </a:prstGeom>
              <a:noFill/>
              <a:ln>
                <a:noFill/>
              </a:ln>
            </p:spPr>
          </p:pic>
          <p:grpSp>
            <p:nvGrpSpPr>
              <p:cNvPr id="96" name="Google Shape;96;p13"/>
              <p:cNvGrpSpPr/>
              <p:nvPr/>
            </p:nvGrpSpPr>
            <p:grpSpPr>
              <a:xfrm>
                <a:off x="10104365" y="-69629"/>
                <a:ext cx="2011434" cy="1264130"/>
                <a:chOff x="9566044" y="-32189"/>
                <a:chExt cx="1823796" cy="1062789"/>
              </a:xfrm>
            </p:grpSpPr>
            <p:pic>
              <p:nvPicPr>
                <p:cNvPr id="97" name="Google Shape;97;p13"/>
                <p:cNvPicPr preferRelativeResize="0"/>
                <p:nvPr/>
              </p:nvPicPr>
              <p:blipFill rotWithShape="1">
                <a:blip r:embed="rId2"/>
                <a:srcRect l="52419" t="6453" b="6450"/>
                <a:stretch>
                  <a:fillRect/>
                </a:stretch>
              </p:blipFill>
              <p:spPr>
                <a:xfrm>
                  <a:off x="9566044" y="-32189"/>
                  <a:ext cx="990600" cy="1062789"/>
                </a:xfrm>
                <a:prstGeom prst="rect">
                  <a:avLst/>
                </a:prstGeom>
                <a:noFill/>
                <a:ln>
                  <a:noFill/>
                </a:ln>
              </p:spPr>
            </p:pic>
            <p:pic>
              <p:nvPicPr>
                <p:cNvPr id="98" name="Google Shape;98;p13"/>
                <p:cNvPicPr preferRelativeResize="0"/>
                <p:nvPr/>
              </p:nvPicPr>
              <p:blipFill rotWithShape="1">
                <a:blip r:embed="rId3"/>
                <a:srcRect/>
                <a:stretch>
                  <a:fillRect/>
                </a:stretch>
              </p:blipFill>
              <p:spPr>
                <a:xfrm>
                  <a:off x="10627840" y="-8301"/>
                  <a:ext cx="762000" cy="1015014"/>
                </a:xfrm>
                <a:prstGeom prst="rect">
                  <a:avLst/>
                </a:prstGeom>
                <a:noFill/>
                <a:ln>
                  <a:noFill/>
                </a:ln>
              </p:spPr>
            </p:pic>
          </p:grpSp>
        </p:grpSp>
        <p:sp>
          <p:nvSpPr>
            <p:cNvPr id="99" name="Google Shape;99;p13"/>
            <p:cNvSpPr txBox="1"/>
            <p:nvPr/>
          </p:nvSpPr>
          <p:spPr>
            <a:xfrm>
              <a:off x="1337956" y="72242"/>
              <a:ext cx="8558341" cy="1024905"/>
            </a:xfrm>
            <a:prstGeom prst="rect">
              <a:avLst/>
            </a:prstGeom>
            <a:solidFill>
              <a:schemeClr val="tx2">
                <a:lumMod val="60000"/>
                <a:lumOff val="40000"/>
              </a:schemeClr>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800"/>
                <a:buFont typeface="Arial" panose="020B0604020202020204"/>
                <a:buNone/>
              </a:pPr>
              <a:r>
                <a:rPr lang="en-US" sz="2800" b="1" i="0" u="none" strike="noStrike" cap="none" dirty="0">
                  <a:solidFill>
                    <a:schemeClr val="tx1"/>
                  </a:solidFill>
                  <a:latin typeface="Twentieth Century"/>
                  <a:ea typeface="Twentieth Century"/>
                  <a:cs typeface="Twentieth Century"/>
                  <a:sym typeface="Twentieth Century"/>
                </a:rPr>
                <a:t>Department of Electronics &amp; Communication Engineering</a:t>
              </a:r>
              <a:endParaRPr lang="en-US" sz="2800" b="1" i="0" u="none" strike="noStrike" cap="none" dirty="0">
                <a:solidFill>
                  <a:schemeClr val="tx1"/>
                </a:solidFill>
                <a:latin typeface="Twentieth Century"/>
                <a:ea typeface="Twentieth Century"/>
                <a:cs typeface="Twentieth Century"/>
                <a:sym typeface="Twentieth Century"/>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438400" y="152400"/>
            <a:ext cx="7543800" cy="646331"/>
          </a:xfrm>
          <a:prstGeom prst="rect">
            <a:avLst/>
          </a:prstGeom>
          <a:solidFill>
            <a:schemeClr val="tx2">
              <a:lumMod val="40000"/>
              <a:lumOff val="60000"/>
            </a:schemeClr>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lang="en-US" altLang="en-US" sz="3600" b="1" dirty="0">
                <a:solidFill>
                  <a:schemeClr val="tx1"/>
                </a:solidFill>
                <a:effectLst>
                  <a:outerShdw blurRad="38100" dist="19050" dir="2700000" algn="tl" rotWithShape="0">
                    <a:schemeClr val="dk1">
                      <a:alpha val="40000"/>
                    </a:schemeClr>
                  </a:outerShdw>
                </a:effectLst>
                <a:latin typeface="Book Antiqua" panose="02040602050305030304" pitchFamily="18" charset="0"/>
              </a:rPr>
              <a:t>PROPOSED METHODOLOGY</a:t>
            </a:r>
            <a:endParaRPr kumimoji="0" lang="en-US" altLang="en-US" sz="3600" b="1"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Book Antiqua" panose="02040602050305030304" pitchFamily="18" charset="0"/>
              <a:cs typeface="Arial" panose="020B0604020202020204" pitchFamily="34" charset="0"/>
            </a:endParaRPr>
          </a:p>
        </p:txBody>
      </p:sp>
      <p:sp>
        <p:nvSpPr>
          <p:cNvPr id="7" name="Footer Placeholder 1"/>
          <p:cNvSpPr txBox="1"/>
          <p:nvPr/>
        </p:nvSpPr>
        <p:spPr>
          <a:xfrm>
            <a:off x="-9331" y="6477213"/>
            <a:ext cx="2209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400" b="1" dirty="0">
                <a:latin typeface="Times New Roman" panose="02020603050405020304" pitchFamily="18" charset="0"/>
                <a:cs typeface="Times New Roman" panose="02020603050405020304" pitchFamily="18" charset="0"/>
              </a:rPr>
              <a:t>Dept. of ECE, DSCE</a:t>
            </a:r>
            <a:endParaRPr lang="en-US" sz="1400" b="1" dirty="0">
              <a:latin typeface="Times New Roman" panose="02020603050405020304" pitchFamily="18" charset="0"/>
              <a:cs typeface="Times New Roman" panose="02020603050405020304" pitchFamily="18" charset="0"/>
            </a:endParaRPr>
          </a:p>
        </p:txBody>
      </p:sp>
      <p:pic>
        <p:nvPicPr>
          <p:cNvPr id="1629088204"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838200" y="1734820"/>
            <a:ext cx="10604500" cy="4535170"/>
          </a:xfrm>
          <a:prstGeom prst="rect">
            <a:avLst/>
          </a:prstGeom>
          <a:noFill/>
          <a:ln>
            <a:noFill/>
          </a:ln>
        </p:spPr>
      </p:pic>
      <p:sp>
        <p:nvSpPr>
          <p:cNvPr id="4" name="Text Box 3"/>
          <p:cNvSpPr txBox="1"/>
          <p:nvPr/>
        </p:nvSpPr>
        <p:spPr>
          <a:xfrm>
            <a:off x="3136900" y="6232525"/>
            <a:ext cx="6167755" cy="368300"/>
          </a:xfrm>
          <a:prstGeom prst="rect">
            <a:avLst/>
          </a:prstGeom>
          <a:noFill/>
        </p:spPr>
        <p:txBody>
          <a:bodyPr wrap="square" rtlCol="0">
            <a:spAutoFit/>
          </a:bodyPr>
          <a:p>
            <a:r>
              <a:rPr lang="en-US" altLang="en-US"/>
              <a:t>  Figure: Proposed Architecture using 4:1 MUX as DUT1</a:t>
            </a:r>
            <a:endParaRPr lang="en-US" altLang="en-US"/>
          </a:p>
        </p:txBody>
      </p:sp>
      <p:sp>
        <p:nvSpPr>
          <p:cNvPr id="2" name="Slide Number Placeholder 2"/>
          <p:cNvSpPr>
            <a:spLocks noGrp="1"/>
          </p:cNvSpPr>
          <p:nvPr/>
        </p:nvSpPr>
        <p:spPr>
          <a:xfrm>
            <a:off x="11683365" y="6477000"/>
            <a:ext cx="448945" cy="365125"/>
          </a:xfrm>
          <a:prstGeom prst="rect">
            <a:avLst/>
          </a:prstGeom>
        </p:spPr>
        <p:txBody>
          <a:bodyPr vert="horz" lIns="91440" tIns="45720" rIns="91440" bIns="45720" rtlCol="0" anchor="ctr"/>
          <a:lstStyle>
            <a:defPPr>
              <a:defRPr lang="en-US"/>
            </a:defPPr>
            <a:lvl1pPr marL="0" algn="r" defTabSz="1219200" rtl="0" eaLnBrk="1" latinLnBrk="0" hangingPunct="1">
              <a:defRPr sz="1600" kern="1200">
                <a:solidFill>
                  <a:schemeClr val="tx1">
                    <a:tint val="75000"/>
                  </a:schemeClr>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r>
              <a:rPr lang="en-US" altLang="en-US" dirty="0"/>
              <a:t>9</a:t>
            </a:r>
            <a:endParaRPr lang="en-US"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1"/>
          <p:cNvSpPr txBox="1"/>
          <p:nvPr/>
        </p:nvSpPr>
        <p:spPr>
          <a:xfrm>
            <a:off x="-9331" y="6477213"/>
            <a:ext cx="2209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400" b="1" dirty="0">
                <a:latin typeface="Times New Roman" panose="02020603050405020304" pitchFamily="18" charset="0"/>
                <a:cs typeface="Times New Roman" panose="02020603050405020304" pitchFamily="18" charset="0"/>
              </a:rPr>
              <a:t>Dept. of ECE, DSCE</a:t>
            </a:r>
            <a:endParaRPr lang="en-US" sz="1400" b="1" dirty="0">
              <a:latin typeface="Times New Roman" panose="02020603050405020304" pitchFamily="18" charset="0"/>
              <a:cs typeface="Times New Roman" panose="02020603050405020304" pitchFamily="18" charset="0"/>
            </a:endParaRPr>
          </a:p>
        </p:txBody>
      </p:sp>
      <p:pic>
        <p:nvPicPr>
          <p:cNvPr id="21756008" name="Picture 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457200" y="1730375"/>
            <a:ext cx="11360150" cy="4343400"/>
          </a:xfrm>
          <a:prstGeom prst="rect">
            <a:avLst/>
          </a:prstGeom>
          <a:noFill/>
          <a:ln>
            <a:noFill/>
          </a:ln>
        </p:spPr>
      </p:pic>
      <p:sp>
        <p:nvSpPr>
          <p:cNvPr id="4" name="Text Box 3"/>
          <p:cNvSpPr txBox="1"/>
          <p:nvPr/>
        </p:nvSpPr>
        <p:spPr>
          <a:xfrm>
            <a:off x="3136900" y="6232525"/>
            <a:ext cx="7846695" cy="368300"/>
          </a:xfrm>
          <a:prstGeom prst="rect">
            <a:avLst/>
          </a:prstGeom>
          <a:noFill/>
        </p:spPr>
        <p:txBody>
          <a:bodyPr wrap="square" rtlCol="0">
            <a:spAutoFit/>
          </a:bodyPr>
          <a:p>
            <a:r>
              <a:rPr lang="en-US" altLang="en-US"/>
              <a:t>Figure: Proposed Architecture using Hamming Architecture as DUT2</a:t>
            </a:r>
            <a:endParaRPr lang="en-US" altLang="en-US"/>
          </a:p>
        </p:txBody>
      </p:sp>
      <p:sp>
        <p:nvSpPr>
          <p:cNvPr id="2" name="Slide Number Placeholder 2"/>
          <p:cNvSpPr>
            <a:spLocks noGrp="1"/>
          </p:cNvSpPr>
          <p:nvPr>
            <p:ph type="sldNum" sz="quarter" idx="12"/>
          </p:nvPr>
        </p:nvSpPr>
        <p:spPr>
          <a:xfrm>
            <a:off x="11683365" y="6477000"/>
            <a:ext cx="448945" cy="365125"/>
          </a:xfrm>
        </p:spPr>
        <p:txBody>
          <a:bodyPr/>
          <a:lstStyle/>
          <a:p>
            <a:r>
              <a:rPr lang="en-US" altLang="en-US" dirty="0"/>
              <a:t>10</a:t>
            </a:r>
            <a:endParaRPr lang="en-US"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6438900" y="4478958"/>
            <a:ext cx="4665503" cy="338554"/>
          </a:xfrm>
          <a:prstGeom prst="rect">
            <a:avLst/>
          </a:prstGeom>
          <a:noFill/>
        </p:spPr>
        <p:txBody>
          <a:bodyPr wrap="square">
            <a:spAutoFit/>
          </a:bodyPr>
          <a:lstStyle/>
          <a:p>
            <a:pPr marL="1327785">
              <a:spcBef>
                <a:spcPts val="490"/>
              </a:spcBef>
              <a:spcAft>
                <a:spcPts val="0"/>
              </a:spcAft>
            </a:pPr>
            <a:r>
              <a:rPr lang="en-US" sz="1600" dirty="0">
                <a:solidFill>
                  <a:schemeClr val="bg1"/>
                </a:solidFill>
                <a:effectLst/>
                <a:latin typeface="Times New Roman" panose="02020603050405020304" pitchFamily="18" charset="0"/>
                <a:ea typeface="Cambria" panose="02040503050406030204" pitchFamily="18" charset="0"/>
                <a:cs typeface="Times New Roman" panose="02020603050405020304" pitchFamily="18" charset="0"/>
              </a:rPr>
              <a:t>Schematic</a:t>
            </a:r>
            <a:r>
              <a:rPr lang="en-US" sz="1600" spc="-10" dirty="0">
                <a:solidFill>
                  <a:schemeClr val="bg1"/>
                </a:solidFill>
                <a:effectLst/>
                <a:latin typeface="Times New Roman" panose="02020603050405020304" pitchFamily="18" charset="0"/>
                <a:ea typeface="Cambria" panose="020405030504060302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Cambria" panose="02040503050406030204" pitchFamily="18" charset="0"/>
                <a:cs typeface="Times New Roman" panose="02020603050405020304" pitchFamily="18" charset="0"/>
              </a:rPr>
              <a:t>of</a:t>
            </a:r>
            <a:r>
              <a:rPr lang="en-US" sz="1600" spc="-10" dirty="0">
                <a:solidFill>
                  <a:schemeClr val="bg1"/>
                </a:solidFill>
                <a:effectLst/>
                <a:latin typeface="Times New Roman" panose="02020603050405020304" pitchFamily="18" charset="0"/>
                <a:ea typeface="Cambria" panose="020405030504060302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Cambria" panose="02040503050406030204" pitchFamily="18" charset="0"/>
                <a:cs typeface="Times New Roman" panose="02020603050405020304" pitchFamily="18" charset="0"/>
              </a:rPr>
              <a:t>3-input</a:t>
            </a:r>
            <a:r>
              <a:rPr lang="en-US" sz="1600" spc="-10" dirty="0">
                <a:solidFill>
                  <a:schemeClr val="bg1"/>
                </a:solidFill>
                <a:effectLst/>
                <a:latin typeface="Times New Roman" panose="02020603050405020304" pitchFamily="18" charset="0"/>
                <a:ea typeface="Cambria" panose="020405030504060302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Cambria" panose="02040503050406030204" pitchFamily="18" charset="0"/>
                <a:cs typeface="Times New Roman" panose="02020603050405020304" pitchFamily="18" charset="0"/>
              </a:rPr>
              <a:t>NAND</a:t>
            </a:r>
            <a:r>
              <a:rPr lang="en-US" sz="1600" spc="-5" dirty="0">
                <a:solidFill>
                  <a:schemeClr val="bg1"/>
                </a:solidFill>
                <a:effectLst/>
                <a:latin typeface="Times New Roman" panose="02020603050405020304" pitchFamily="18" charset="0"/>
                <a:ea typeface="Cambria" panose="020405030504060302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Cambria" panose="02040503050406030204" pitchFamily="18" charset="0"/>
                <a:cs typeface="Times New Roman" panose="02020603050405020304" pitchFamily="18" charset="0"/>
              </a:rPr>
              <a:t>gate</a:t>
            </a:r>
            <a:endParaRPr lang="en-US" sz="1600" dirty="0">
              <a:solidFill>
                <a:schemeClr val="bg1"/>
              </a:solidFill>
              <a:effectLst/>
              <a:latin typeface="Times New Roman" panose="02020603050405020304" pitchFamily="18" charset="0"/>
              <a:ea typeface="Cambria" panose="02040503050406030204" pitchFamily="18" charset="0"/>
              <a:cs typeface="Times New Roman" panose="02020603050405020304" pitchFamily="18" charset="0"/>
            </a:endParaRPr>
          </a:p>
        </p:txBody>
      </p:sp>
      <p:sp>
        <p:nvSpPr>
          <p:cNvPr id="20" name="TextBox 19"/>
          <p:cNvSpPr txBox="1"/>
          <p:nvPr/>
        </p:nvSpPr>
        <p:spPr>
          <a:xfrm>
            <a:off x="1371600" y="4496103"/>
            <a:ext cx="3276600" cy="338554"/>
          </a:xfrm>
          <a:prstGeom prst="rect">
            <a:avLst/>
          </a:prstGeom>
          <a:noFill/>
        </p:spPr>
        <p:txBody>
          <a:bodyPr wrap="square">
            <a:spAutoFit/>
          </a:bodyPr>
          <a:lstStyle/>
          <a:p>
            <a:r>
              <a:rPr lang="en-US" sz="1600" dirty="0">
                <a:solidFill>
                  <a:schemeClr val="bg1"/>
                </a:solidFill>
                <a:effectLst/>
                <a:latin typeface="Times New Roman" panose="02020603050405020304" pitchFamily="18" charset="0"/>
                <a:ea typeface="Cambria" panose="02040503050406030204" pitchFamily="18" charset="0"/>
                <a:cs typeface="Times New Roman" panose="02020603050405020304" pitchFamily="18" charset="0"/>
              </a:rPr>
              <a:t>Schematic</a:t>
            </a:r>
            <a:r>
              <a:rPr lang="en-US" sz="1600" spc="5" dirty="0">
                <a:solidFill>
                  <a:schemeClr val="bg1"/>
                </a:solidFill>
                <a:effectLst/>
                <a:latin typeface="Times New Roman" panose="02020603050405020304" pitchFamily="18" charset="0"/>
                <a:ea typeface="Cambria" panose="020405030504060302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Cambria" panose="02040503050406030204" pitchFamily="18" charset="0"/>
                <a:cs typeface="Times New Roman" panose="02020603050405020304" pitchFamily="18" charset="0"/>
              </a:rPr>
              <a:t>of</a:t>
            </a:r>
            <a:r>
              <a:rPr lang="en-US" sz="1600" spc="10" dirty="0">
                <a:solidFill>
                  <a:schemeClr val="bg1"/>
                </a:solidFill>
                <a:effectLst/>
                <a:latin typeface="Times New Roman" panose="02020603050405020304" pitchFamily="18" charset="0"/>
                <a:ea typeface="Cambria" panose="020405030504060302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Cambria" panose="02040503050406030204" pitchFamily="18" charset="0"/>
                <a:cs typeface="Times New Roman" panose="02020603050405020304" pitchFamily="18" charset="0"/>
              </a:rPr>
              <a:t>2-input</a:t>
            </a:r>
            <a:r>
              <a:rPr lang="en-US" sz="1600" spc="5" dirty="0">
                <a:solidFill>
                  <a:schemeClr val="bg1"/>
                </a:solidFill>
                <a:effectLst/>
                <a:latin typeface="Times New Roman" panose="02020603050405020304" pitchFamily="18" charset="0"/>
                <a:ea typeface="Cambria" panose="020405030504060302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Cambria" panose="02040503050406030204" pitchFamily="18" charset="0"/>
                <a:cs typeface="Times New Roman" panose="02020603050405020304" pitchFamily="18" charset="0"/>
              </a:rPr>
              <a:t>NAND</a:t>
            </a:r>
            <a:r>
              <a:rPr lang="en-US" sz="1600" spc="10" dirty="0">
                <a:solidFill>
                  <a:schemeClr val="bg1"/>
                </a:solidFill>
                <a:effectLst/>
                <a:latin typeface="Times New Roman" panose="02020603050405020304" pitchFamily="18" charset="0"/>
                <a:ea typeface="Cambria" panose="020405030504060302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Cambria" panose="02040503050406030204" pitchFamily="18" charset="0"/>
                <a:cs typeface="Times New Roman" panose="02020603050405020304" pitchFamily="18" charset="0"/>
              </a:rPr>
              <a:t>gate</a:t>
            </a:r>
            <a:endParaRPr lang="en-US" sz="1600" dirty="0">
              <a:solidFill>
                <a:schemeClr val="bg1"/>
              </a:solidFill>
              <a:effectLst/>
              <a:latin typeface="Times New Roman" panose="02020603050405020304" pitchFamily="18" charset="0"/>
              <a:ea typeface="Cambria" panose="02040503050406030204" pitchFamily="18" charset="0"/>
              <a:cs typeface="Times New Roman" panose="02020603050405020304" pitchFamily="18" charset="0"/>
            </a:endParaRPr>
          </a:p>
        </p:txBody>
      </p:sp>
      <p:sp>
        <p:nvSpPr>
          <p:cNvPr id="3" name="TextBox 2"/>
          <p:cNvSpPr txBox="1"/>
          <p:nvPr/>
        </p:nvSpPr>
        <p:spPr>
          <a:xfrm>
            <a:off x="876300" y="152474"/>
            <a:ext cx="10439400" cy="584775"/>
          </a:xfrm>
          <a:prstGeom prst="rect">
            <a:avLst/>
          </a:prstGeom>
          <a:solidFill>
            <a:schemeClr val="tx2">
              <a:lumMod val="40000"/>
              <a:lumOff val="60000"/>
            </a:schemeClr>
          </a:solidFill>
        </p:spPr>
        <p:txBody>
          <a:bodyPr wrap="square">
            <a:spAutoFit/>
          </a:bodyPr>
          <a:lstStyle/>
          <a:p>
            <a:pPr marL="457200" lvl="1" indent="0" algn="ctr">
              <a:spcBef>
                <a:spcPts val="325"/>
              </a:spcBef>
              <a:spcAft>
                <a:spcPts val="0"/>
              </a:spcAft>
              <a:buSzPts val="1700"/>
              <a:tabLst>
                <a:tab pos="821690" algn="l"/>
                <a:tab pos="822325" algn="l"/>
              </a:tabLst>
            </a:pPr>
            <a:r>
              <a:rPr lang="en-US" sz="3200" b="1" dirty="0">
                <a:solidFill>
                  <a:schemeClr val="tx1"/>
                </a:solidFill>
                <a:effectLst>
                  <a:outerShdw blurRad="38100" dist="19050" dir="2700000" algn="tl" rotWithShape="0">
                    <a:schemeClr val="dk1">
                      <a:alpha val="40000"/>
                    </a:schemeClr>
                  </a:outerShdw>
                </a:effectLst>
                <a:latin typeface="Book Antiqua" panose="02040602050305030304" pitchFamily="18" charset="0"/>
                <a:ea typeface="Palatino Linotype" panose="02040502050505030304" pitchFamily="18" charset="0"/>
                <a:cs typeface="Palatino Linotype" panose="02040502050505030304" pitchFamily="18" charset="0"/>
              </a:rPr>
              <a:t>Implementation of  2 I/P and 3 I/P NAND Gates</a:t>
            </a:r>
            <a:endParaRPr lang="en-US" sz="3200" b="1" dirty="0">
              <a:solidFill>
                <a:schemeClr val="tx1"/>
              </a:solidFill>
              <a:effectLst>
                <a:outerShdw blurRad="38100" dist="19050" dir="2700000" algn="tl" rotWithShape="0">
                  <a:schemeClr val="dk1">
                    <a:alpha val="40000"/>
                  </a:schemeClr>
                </a:outerShdw>
              </a:effectLst>
              <a:latin typeface="Book Antiqua" panose="02040602050305030304" pitchFamily="18" charset="0"/>
              <a:ea typeface="Palatino Linotype" panose="02040502050505030304" pitchFamily="18" charset="0"/>
              <a:cs typeface="Palatino Linotype" panose="02040502050505030304" pitchFamily="18" charset="0"/>
            </a:endParaRPr>
          </a:p>
        </p:txBody>
      </p:sp>
      <p:sp>
        <p:nvSpPr>
          <p:cNvPr id="4" name="Google Shape;357;p36"/>
          <p:cNvSpPr txBox="1"/>
          <p:nvPr/>
        </p:nvSpPr>
        <p:spPr>
          <a:xfrm>
            <a:off x="6477000" y="5010150"/>
            <a:ext cx="5469255" cy="1623060"/>
          </a:xfrm>
          <a:prstGeom prst="rect">
            <a:avLst/>
          </a:prstGeom>
          <a:noFill/>
          <a:ln>
            <a:noFill/>
          </a:ln>
        </p:spPr>
        <p:txBody>
          <a:bodyPr spcFirstLastPara="1" wrap="square" lIns="91425" tIns="91425" rIns="91425" bIns="91425" anchor="t" anchorCtr="0">
            <a:noAutofit/>
          </a:bodyPr>
          <a:lstStyle/>
          <a:p>
            <a:pPr marL="342900" marR="75565" lvl="0" indent="-342900" algn="just">
              <a:buFont typeface="Wingdings" panose="05000000000000000000" pitchFamily="2" charset="2"/>
              <a:buChar char="Ø"/>
              <a:tabLst>
                <a:tab pos="781050" algn="l"/>
              </a:tabLst>
            </a:pP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When active: The </a:t>
            </a:r>
            <a:r>
              <a:rPr lang="en-US" sz="16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sleepin</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transistor is turned off to high resistance state, allowing the power gating transistor to completely isolate the block from the power supply.</a:t>
            </a:r>
            <a:endPar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84455" lvl="0" indent="-342900" algn="just">
              <a:spcBef>
                <a:spcPts val="30"/>
              </a:spcBef>
              <a:buFont typeface="Wingdings" panose="05000000000000000000" pitchFamily="2" charset="2"/>
              <a:buChar char="Ø"/>
              <a:tabLst>
                <a:tab pos="781050" algn="l"/>
              </a:tabLst>
            </a:pP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When in sleep mode: The sleep-in transistor is turned on, creating a path to ground for the leakage currents, and thus reducing the leakage power.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consumed by the idle circuit block.</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Google Shape;357;p36"/>
          <p:cNvSpPr txBox="1"/>
          <p:nvPr/>
        </p:nvSpPr>
        <p:spPr>
          <a:xfrm>
            <a:off x="0" y="5009515"/>
            <a:ext cx="5463540" cy="1510030"/>
          </a:xfrm>
          <a:prstGeom prst="rect">
            <a:avLst/>
          </a:prstGeom>
          <a:noFill/>
          <a:ln>
            <a:noFill/>
          </a:ln>
        </p:spPr>
        <p:txBody>
          <a:bodyPr spcFirstLastPara="1" wrap="square" lIns="91425" tIns="91425" rIns="91425" bIns="91425" anchor="t" anchorCtr="0">
            <a:noAutofit/>
          </a:bodyPr>
          <a:lstStyle/>
          <a:p>
            <a:pPr marL="285750" marR="206375" indent="-285750" algn="just">
              <a:buFont typeface="Wingdings" panose="05000000000000000000" pitchFamily="2" charset="2"/>
              <a:buChar char="Ø"/>
            </a:pP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1600" spc="-1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sleepin</a:t>
            </a:r>
            <a:r>
              <a:rPr lang="en-US" sz="1600" spc="-1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transistor</a:t>
            </a:r>
            <a:r>
              <a:rPr lang="en-US" sz="1600" spc="-1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controls</a:t>
            </a:r>
            <a:r>
              <a:rPr lang="en-US" sz="1600" spc="-1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1600" spc="-1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leakage</a:t>
            </a:r>
            <a:r>
              <a:rPr lang="en-US" sz="1600" spc="-1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currents</a:t>
            </a:r>
            <a:r>
              <a:rPr lang="en-US" sz="1600" spc="-1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by</a:t>
            </a:r>
            <a:r>
              <a:rPr lang="en-US" sz="1600" spc="-1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enabling</a:t>
            </a:r>
            <a:r>
              <a:rPr lang="en-US" sz="1600" spc="-1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sleep</a:t>
            </a:r>
            <a:r>
              <a:rPr lang="en-US" sz="1600" spc="-1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mode</a:t>
            </a:r>
            <a:r>
              <a:rPr lang="en-US" sz="1600" spc="-1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at</a:t>
            </a:r>
            <a:r>
              <a:rPr lang="en-US" sz="1600" spc="-1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idle.</a:t>
            </a:r>
            <a:r>
              <a:rPr lang="en-US" sz="1600" spc="-1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It</a:t>
            </a:r>
            <a:r>
              <a:rPr lang="en-US" sz="1600" spc="-1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cuts</a:t>
            </a:r>
            <a:r>
              <a:rPr lang="en-US" sz="1600" spc="-1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off</a:t>
            </a:r>
            <a:r>
              <a:rPr lang="en-US" sz="1600" spc="-1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1600" spc="-1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power</a:t>
            </a:r>
            <a:r>
              <a:rPr lang="en-US" sz="1600" spc="-1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supply</a:t>
            </a:r>
            <a:r>
              <a:rPr lang="en-US" sz="1600" spc="-1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when</a:t>
            </a:r>
            <a:r>
              <a:rPr lang="en-US" sz="1600" spc="-1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it is not needed which reduces dynamic power consumption (during active switching).</a:t>
            </a:r>
            <a:endPar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lvl="0" indent="-285750" algn="just" rtl="0">
              <a:spcBef>
                <a:spcPts val="1200"/>
              </a:spcBef>
              <a:spcAft>
                <a:spcPts val="1200"/>
              </a:spcAft>
              <a:buFont typeface="Wingdings" panose="05000000000000000000" pitchFamily="2" charset="2"/>
              <a:buChar char="Ø"/>
            </a:pPr>
            <a:endPar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a:endParaRPr>
          </a:p>
        </p:txBody>
      </p:sp>
      <p:pic>
        <p:nvPicPr>
          <p:cNvPr id="2" name="Picture 1" descr="NAND2_ckt"/>
          <p:cNvPicPr>
            <a:picLocks noChangeAspect="1"/>
          </p:cNvPicPr>
          <p:nvPr/>
        </p:nvPicPr>
        <p:blipFill>
          <a:blip r:embed="rId1"/>
          <a:stretch>
            <a:fillRect/>
          </a:stretch>
        </p:blipFill>
        <p:spPr>
          <a:xfrm>
            <a:off x="304800" y="1669415"/>
            <a:ext cx="5212080" cy="2751455"/>
          </a:xfrm>
          <a:prstGeom prst="rect">
            <a:avLst/>
          </a:prstGeom>
        </p:spPr>
      </p:pic>
      <p:pic>
        <p:nvPicPr>
          <p:cNvPr id="6" name="Picture 5" descr="NAND3_ckt"/>
          <p:cNvPicPr>
            <a:picLocks noChangeAspect="1"/>
          </p:cNvPicPr>
          <p:nvPr/>
        </p:nvPicPr>
        <p:blipFill>
          <a:blip r:embed="rId2"/>
          <a:stretch>
            <a:fillRect/>
          </a:stretch>
        </p:blipFill>
        <p:spPr>
          <a:xfrm>
            <a:off x="6627495" y="1669415"/>
            <a:ext cx="5318760" cy="2761615"/>
          </a:xfrm>
          <a:prstGeom prst="rect">
            <a:avLst/>
          </a:prstGeom>
        </p:spPr>
      </p:pic>
      <p:sp>
        <p:nvSpPr>
          <p:cNvPr id="7" name="Footer Placeholder 1"/>
          <p:cNvSpPr txBox="1"/>
          <p:nvPr/>
        </p:nvSpPr>
        <p:spPr>
          <a:xfrm>
            <a:off x="-9331" y="6477213"/>
            <a:ext cx="2209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400" b="1">
                <a:latin typeface="Times New Roman" panose="02020603050405020304" pitchFamily="18" charset="0"/>
                <a:cs typeface="Times New Roman" panose="02020603050405020304" pitchFamily="18" charset="0"/>
              </a:rPr>
              <a:t>Dept. of ECE, DSCE</a:t>
            </a:r>
            <a:endParaRPr lang="en-US" sz="1400" b="1" dirty="0">
              <a:latin typeface="Times New Roman" panose="02020603050405020304" pitchFamily="18" charset="0"/>
              <a:cs typeface="Times New Roman" panose="02020603050405020304" pitchFamily="18" charset="0"/>
            </a:endParaRPr>
          </a:p>
        </p:txBody>
      </p:sp>
      <p:sp>
        <p:nvSpPr>
          <p:cNvPr id="8" name="Slide Number Placeholder 2"/>
          <p:cNvSpPr>
            <a:spLocks noGrp="1"/>
          </p:cNvSpPr>
          <p:nvPr>
            <p:ph type="sldNum" sz="quarter" idx="12"/>
          </p:nvPr>
        </p:nvSpPr>
        <p:spPr>
          <a:xfrm>
            <a:off x="11683365" y="6477000"/>
            <a:ext cx="448945" cy="365125"/>
          </a:xfrm>
        </p:spPr>
        <p:txBody>
          <a:bodyPr/>
          <a:lstStyle/>
          <a:p>
            <a:r>
              <a:rPr lang="en-US" altLang="en-US" dirty="0"/>
              <a:t>11</a:t>
            </a:r>
            <a:endParaRPr lang="en-US"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28691" y="5069875"/>
            <a:ext cx="6097554" cy="337185"/>
          </a:xfrm>
          <a:prstGeom prst="rect">
            <a:avLst/>
          </a:prstGeom>
          <a:noFill/>
        </p:spPr>
        <p:txBody>
          <a:bodyPr wrap="square">
            <a:spAutoFit/>
          </a:bodyPr>
          <a:lstStyle/>
          <a:p>
            <a:pPr indent="0" algn="ctr">
              <a:buFont typeface="Wingdings" panose="05000000000000000000" pitchFamily="2" charset="2"/>
              <a:buNone/>
            </a:pPr>
            <a:r>
              <a:rPr lang="en-US" sz="1600" dirty="0">
                <a:solidFill>
                  <a:schemeClr val="bg1"/>
                </a:solidFill>
                <a:effectLst/>
                <a:latin typeface="Times New Roman" panose="02020603050405020304" pitchFamily="18" charset="0"/>
                <a:ea typeface="Cambria" panose="02040503050406030204" pitchFamily="18" charset="0"/>
                <a:cs typeface="Times New Roman" panose="02020603050405020304" pitchFamily="18" charset="0"/>
              </a:rPr>
              <a:t>Schematic</a:t>
            </a:r>
            <a:r>
              <a:rPr lang="en-US" sz="1600" spc="-20" dirty="0">
                <a:solidFill>
                  <a:schemeClr val="bg1"/>
                </a:solidFill>
                <a:effectLst/>
                <a:latin typeface="Times New Roman" panose="02020603050405020304" pitchFamily="18" charset="0"/>
                <a:ea typeface="Cambria" panose="020405030504060302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Cambria" panose="02040503050406030204" pitchFamily="18" charset="0"/>
                <a:cs typeface="Times New Roman" panose="02020603050405020304" pitchFamily="18" charset="0"/>
              </a:rPr>
              <a:t>of</a:t>
            </a:r>
            <a:r>
              <a:rPr lang="en-US" sz="1600" spc="-20" dirty="0">
                <a:solidFill>
                  <a:schemeClr val="bg1"/>
                </a:solidFill>
                <a:effectLst/>
                <a:latin typeface="Times New Roman" panose="02020603050405020304" pitchFamily="18" charset="0"/>
                <a:ea typeface="Cambria" panose="020405030504060302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Cambria" panose="02040503050406030204" pitchFamily="18" charset="0"/>
                <a:cs typeface="Times New Roman" panose="02020603050405020304" pitchFamily="18" charset="0"/>
              </a:rPr>
              <a:t>D</a:t>
            </a:r>
            <a:r>
              <a:rPr lang="en-US" sz="1600" spc="-15" dirty="0">
                <a:solidFill>
                  <a:schemeClr val="bg1"/>
                </a:solidFill>
                <a:effectLst/>
                <a:latin typeface="Times New Roman" panose="02020603050405020304" pitchFamily="18" charset="0"/>
                <a:ea typeface="Cambria" panose="020405030504060302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Cambria" panose="02040503050406030204" pitchFamily="18" charset="0"/>
                <a:cs typeface="Times New Roman" panose="02020603050405020304" pitchFamily="18" charset="0"/>
              </a:rPr>
              <a:t>flip-flop</a:t>
            </a:r>
            <a:r>
              <a:rPr lang="en-US" sz="1600" spc="-20" dirty="0">
                <a:solidFill>
                  <a:schemeClr val="bg1"/>
                </a:solidFill>
                <a:effectLst/>
                <a:latin typeface="Times New Roman" panose="02020603050405020304" pitchFamily="18" charset="0"/>
                <a:ea typeface="Cambria" panose="020405030504060302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Cambria" panose="02040503050406030204" pitchFamily="18" charset="0"/>
                <a:cs typeface="Times New Roman" panose="02020603050405020304" pitchFamily="18" charset="0"/>
              </a:rPr>
              <a:t>with</a:t>
            </a:r>
            <a:r>
              <a:rPr lang="en-US" sz="1600" spc="-20" dirty="0">
                <a:solidFill>
                  <a:schemeClr val="bg1"/>
                </a:solidFill>
                <a:effectLst/>
                <a:latin typeface="Times New Roman" panose="02020603050405020304" pitchFamily="18" charset="0"/>
                <a:ea typeface="Cambria" panose="020405030504060302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Cambria" panose="02040503050406030204" pitchFamily="18" charset="0"/>
                <a:cs typeface="Times New Roman" panose="02020603050405020304" pitchFamily="18" charset="0"/>
              </a:rPr>
              <a:t>Fine</a:t>
            </a:r>
            <a:r>
              <a:rPr lang="en-US" sz="1600" spc="-20" dirty="0">
                <a:solidFill>
                  <a:schemeClr val="bg1"/>
                </a:solidFill>
                <a:effectLst/>
                <a:latin typeface="Times New Roman" panose="02020603050405020304" pitchFamily="18" charset="0"/>
                <a:ea typeface="Cambria" panose="020405030504060302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Cambria" panose="02040503050406030204" pitchFamily="18" charset="0"/>
                <a:cs typeface="Times New Roman" panose="02020603050405020304" pitchFamily="18" charset="0"/>
              </a:rPr>
              <a:t>Grain</a:t>
            </a:r>
            <a:r>
              <a:rPr lang="en-US" sz="1600" spc="-20" dirty="0">
                <a:solidFill>
                  <a:schemeClr val="bg1"/>
                </a:solidFill>
                <a:effectLst/>
                <a:latin typeface="Times New Roman" panose="02020603050405020304" pitchFamily="18" charset="0"/>
                <a:ea typeface="Cambria" panose="020405030504060302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Cambria" panose="02040503050406030204" pitchFamily="18" charset="0"/>
                <a:cs typeface="Times New Roman" panose="02020603050405020304" pitchFamily="18" charset="0"/>
              </a:rPr>
              <a:t>Power</a:t>
            </a:r>
            <a:r>
              <a:rPr lang="en-US" sz="1600" spc="-15" dirty="0">
                <a:solidFill>
                  <a:schemeClr val="bg1"/>
                </a:solidFill>
                <a:effectLst/>
                <a:latin typeface="Times New Roman" panose="02020603050405020304" pitchFamily="18" charset="0"/>
                <a:ea typeface="Cambria" panose="020405030504060302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Cambria" panose="02040503050406030204" pitchFamily="18" charset="0"/>
                <a:cs typeface="Times New Roman" panose="02020603050405020304" pitchFamily="18" charset="0"/>
              </a:rPr>
              <a:t>Gating:</a:t>
            </a:r>
            <a:endParaRPr lang="en-US" sz="1600" dirty="0">
              <a:solidFill>
                <a:schemeClr val="bg1"/>
              </a:solidFill>
              <a:effectLst/>
              <a:latin typeface="Times New Roman" panose="02020603050405020304" pitchFamily="18" charset="0"/>
              <a:ea typeface="Cambria" panose="02040503050406030204" pitchFamily="18" charset="0"/>
              <a:cs typeface="Times New Roman" panose="02020603050405020304" pitchFamily="18" charset="0"/>
            </a:endParaRPr>
          </a:p>
        </p:txBody>
      </p:sp>
      <p:sp>
        <p:nvSpPr>
          <p:cNvPr id="334" name="Google Shape;334;p34"/>
          <p:cNvSpPr txBox="1"/>
          <p:nvPr/>
        </p:nvSpPr>
        <p:spPr>
          <a:xfrm>
            <a:off x="6520180" y="4928235"/>
            <a:ext cx="5671820" cy="584200"/>
          </a:xfrm>
          <a:prstGeom prst="rect">
            <a:avLst/>
          </a:prstGeom>
          <a:noFill/>
          <a:ln>
            <a:noFill/>
          </a:ln>
        </p:spPr>
        <p:txBody>
          <a:bodyPr spcFirstLastPara="1" wrap="square" lIns="91425" tIns="91425" rIns="91425" bIns="91425" anchor="t" anchorCtr="0">
            <a:noAutofit/>
          </a:bodyPr>
          <a:lstStyle/>
          <a:p>
            <a:pPr marL="241300" marR="152400" lvl="0" indent="0" algn="ctr" rtl="0">
              <a:lnSpc>
                <a:spcPct val="158000"/>
              </a:lnSpc>
              <a:spcBef>
                <a:spcPts val="1200"/>
              </a:spcBef>
              <a:spcAft>
                <a:spcPts val="0"/>
              </a:spcAft>
              <a:buFont typeface="Wingdings" panose="05000000000000000000" pitchFamily="2" charset="2"/>
              <a:buNone/>
            </a:pPr>
            <a:r>
              <a:rPr lang="en-US" sz="1600" dirty="0">
                <a:solidFill>
                  <a:schemeClr val="bg1"/>
                </a:solidFill>
                <a:latin typeface="Times New Roman" panose="02020603050405020304"/>
                <a:ea typeface="Times New Roman" panose="02020603050405020304"/>
                <a:cs typeface="Times New Roman" panose="02020603050405020304"/>
                <a:sym typeface="Times New Roman" panose="02020603050405020304"/>
              </a:rPr>
              <a:t>4-Bit Linear Feedback Shift Register) Schematic as TPG:</a:t>
            </a:r>
            <a:endParaRPr sz="1600" dirty="0">
              <a:solidFill>
                <a:schemeClr val="dk1"/>
              </a:solidFill>
            </a:endParaRPr>
          </a:p>
        </p:txBody>
      </p:sp>
      <p:sp>
        <p:nvSpPr>
          <p:cNvPr id="3" name="TextBox 2"/>
          <p:cNvSpPr txBox="1"/>
          <p:nvPr/>
        </p:nvSpPr>
        <p:spPr>
          <a:xfrm>
            <a:off x="838353" y="134125"/>
            <a:ext cx="10369244" cy="583565"/>
          </a:xfrm>
          <a:prstGeom prst="rect">
            <a:avLst/>
          </a:prstGeom>
          <a:solidFill>
            <a:schemeClr val="tx2">
              <a:lumMod val="40000"/>
              <a:lumOff val="60000"/>
            </a:schemeClr>
          </a:solidFill>
        </p:spPr>
        <p:txBody>
          <a:bodyPr wrap="square">
            <a:spAutoFit/>
          </a:bodyPr>
          <a:lstStyle/>
          <a:p>
            <a:pPr marL="0" lvl="0" indent="0" algn="ctr" rtl="0">
              <a:spcBef>
                <a:spcPts val="0"/>
              </a:spcBef>
              <a:spcAft>
                <a:spcPts val="0"/>
              </a:spcAft>
              <a:buNone/>
            </a:pPr>
            <a:r>
              <a:rPr lang="en-US" sz="3200" b="1" dirty="0">
                <a:solidFill>
                  <a:schemeClr val="tx1"/>
                </a:solidFill>
                <a:effectLst>
                  <a:outerShdw blurRad="38100" dist="19050" dir="2700000" algn="tl" rotWithShape="0">
                    <a:schemeClr val="dk1">
                      <a:alpha val="40000"/>
                    </a:schemeClr>
                  </a:outerShdw>
                </a:effectLst>
                <a:latin typeface="Book Antiqua" panose="02040602050305030304" pitchFamily="18" charset="0"/>
                <a:ea typeface="Times New Roman" panose="02020603050405020304"/>
                <a:cs typeface="Times New Roman" panose="02020603050405020304"/>
                <a:sym typeface="Times New Roman" panose="02020603050405020304"/>
              </a:rPr>
              <a:t> 4-Bit LFSR as TPG</a:t>
            </a:r>
            <a:endParaRPr lang="en-US" sz="3200" b="1" dirty="0">
              <a:solidFill>
                <a:schemeClr val="tx1"/>
              </a:solidFill>
              <a:effectLst>
                <a:outerShdw blurRad="38100" dist="19050" dir="2700000" algn="tl" rotWithShape="0">
                  <a:schemeClr val="dk1">
                    <a:alpha val="40000"/>
                  </a:schemeClr>
                </a:outerShdw>
              </a:effectLst>
              <a:latin typeface="Book Antiqua" panose="02040602050305030304" pitchFamily="18" charset="0"/>
              <a:ea typeface="Times New Roman" panose="02020603050405020304"/>
              <a:cs typeface="Times New Roman" panose="02020603050405020304"/>
              <a:sym typeface="Times New Roman" panose="02020603050405020304"/>
            </a:endParaRPr>
          </a:p>
        </p:txBody>
      </p:sp>
      <p:sp>
        <p:nvSpPr>
          <p:cNvPr id="6" name="Google Shape;357;p36"/>
          <p:cNvSpPr txBox="1"/>
          <p:nvPr/>
        </p:nvSpPr>
        <p:spPr>
          <a:xfrm>
            <a:off x="101600" y="5489575"/>
            <a:ext cx="5687060" cy="1166495"/>
          </a:xfrm>
          <a:prstGeom prst="rect">
            <a:avLst/>
          </a:prstGeom>
          <a:noFill/>
          <a:ln>
            <a:noFill/>
          </a:ln>
        </p:spPr>
        <p:txBody>
          <a:bodyPr spcFirstLastPara="1" wrap="square" lIns="91425" tIns="91425" rIns="91425" bIns="91425" anchor="t" anchorCtr="0">
            <a:spAutoFit/>
          </a:bodyPr>
          <a:lstStyle/>
          <a:p>
            <a:pPr marL="375920" marR="629285" indent="-285750" algn="just">
              <a:buFont typeface="Wingdings" panose="05000000000000000000" pitchFamily="2" charset="2"/>
              <a:buChar char="Ø"/>
            </a:pPr>
            <a:r>
              <a:rPr lang="en-US" sz="1600" spc="-1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1600" spc="-4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spc="-1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D</a:t>
            </a:r>
            <a:r>
              <a:rPr lang="en-US" sz="1600" spc="-4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spc="-1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flipflops</a:t>
            </a:r>
            <a:r>
              <a:rPr lang="en-US" sz="1600" spc="-4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spc="-1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used</a:t>
            </a:r>
            <a:r>
              <a:rPr lang="en-US" sz="1600" spc="-4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spc="-1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are</a:t>
            </a:r>
            <a:r>
              <a:rPr lang="en-US" sz="1600" spc="-4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spc="-1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made</a:t>
            </a:r>
            <a:r>
              <a:rPr lang="en-US" sz="1600" spc="-4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spc="-1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sz="1600" spc="-4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spc="-1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Nand2</a:t>
            </a:r>
            <a:r>
              <a:rPr lang="en-US" sz="1600" spc="-4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spc="-1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z="1600" spc="-4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spc="-1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Nand3</a:t>
            </a:r>
            <a:r>
              <a:rPr lang="en-US" sz="1600" spc="-4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spc="-1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gateswhich</a:t>
            </a:r>
            <a:r>
              <a:rPr lang="en-US" sz="1600" spc="-4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spc="-1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are</a:t>
            </a:r>
            <a:r>
              <a:rPr lang="en-US" sz="1600" spc="-4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spc="-1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designed</a:t>
            </a:r>
            <a:r>
              <a:rPr lang="en-US" sz="1600" spc="-4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spc="-1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using</a:t>
            </a:r>
            <a:r>
              <a:rPr lang="en-US" sz="1600" spc="-4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spc="-1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FGPG (fine</a:t>
            </a:r>
            <a:r>
              <a:rPr lang="en-US" sz="1600" spc="-4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spc="-1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grain</a:t>
            </a:r>
            <a:r>
              <a:rPr lang="en-US" sz="1600" spc="-4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spc="-1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power</a:t>
            </a:r>
            <a:r>
              <a:rPr lang="en-US" sz="1600" spc="-4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spc="-1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gating)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technique</a:t>
            </a:r>
            <a:r>
              <a:rPr lang="en-US" sz="1600" spc="-3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z="1600" spc="-3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hence</a:t>
            </a:r>
            <a:r>
              <a:rPr lang="en-US" sz="1600" spc="-3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uses</a:t>
            </a:r>
            <a:r>
              <a:rPr lang="en-US" sz="1600" spc="-3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less</a:t>
            </a:r>
            <a:r>
              <a:rPr lang="en-US" sz="1600" spc="-3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power</a:t>
            </a:r>
            <a:r>
              <a:rPr lang="en-US" sz="1600" spc="-3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compared</a:t>
            </a:r>
            <a:r>
              <a:rPr lang="en-US" sz="1600" spc="-3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to</a:t>
            </a:r>
            <a:r>
              <a:rPr lang="en-US" sz="1600" spc="-3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conventional</a:t>
            </a:r>
            <a:r>
              <a:rPr lang="en-US" sz="1600" spc="-3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D flipflops</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8" name="Google Shape;357;p36"/>
          <p:cNvSpPr txBox="1"/>
          <p:nvPr/>
        </p:nvSpPr>
        <p:spPr>
          <a:xfrm>
            <a:off x="6026150" y="5505450"/>
            <a:ext cx="5967095" cy="993140"/>
          </a:xfrm>
          <a:prstGeom prst="rect">
            <a:avLst/>
          </a:prstGeom>
          <a:noFill/>
          <a:ln>
            <a:noFill/>
          </a:ln>
        </p:spPr>
        <p:txBody>
          <a:bodyPr spcFirstLastPara="1" wrap="square" lIns="91425" tIns="91425" rIns="91425" bIns="91425" anchor="t" anchorCtr="0">
            <a:noAutofit/>
          </a:bodyPr>
          <a:lstStyle/>
          <a:p>
            <a:pPr marL="742950" lvl="0" indent="-285750" algn="just" rtl="0">
              <a:spcBef>
                <a:spcPts val="1200"/>
              </a:spcBef>
              <a:spcAft>
                <a:spcPts val="1200"/>
              </a:spcAft>
              <a:buFont typeface="Wingdings" panose="05000000000000000000" pitchFamily="2" charset="2"/>
              <a:buChar char="Ø"/>
            </a:pPr>
            <a:r>
              <a:rPr lang="en-US" altLang="en-US" sz="1600" dirty="0">
                <a:solidFill>
                  <a:schemeClr val="bg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LFSR block is used to generate random sequence according to the feedback function. The standard polynomial taken is 1+x</a:t>
            </a:r>
            <a:r>
              <a:rPr lang="en-US" altLang="en-US" sz="1600" baseline="30000" dirty="0">
                <a:solidFill>
                  <a:schemeClr val="bg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3</a:t>
            </a:r>
            <a:r>
              <a:rPr lang="en-US" altLang="en-US" sz="1600" dirty="0">
                <a:solidFill>
                  <a:schemeClr val="bg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+x</a:t>
            </a:r>
            <a:r>
              <a:rPr lang="en-US" altLang="en-US" sz="1600" baseline="30000" dirty="0">
                <a:solidFill>
                  <a:schemeClr val="bg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4</a:t>
            </a:r>
            <a:r>
              <a:rPr lang="en-US" altLang="en-US" sz="1600" dirty="0">
                <a:solidFill>
                  <a:schemeClr val="bg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Generated random sequence is provided as the input to the DUT. </a:t>
            </a:r>
            <a:endParaRPr lang="en-US" altLang="en-US" sz="1600" dirty="0">
              <a:solidFill>
                <a:schemeClr val="bg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pic>
        <p:nvPicPr>
          <p:cNvPr id="2" name="Picture 1" descr="LFSR_TPG"/>
          <p:cNvPicPr>
            <a:picLocks noChangeAspect="1"/>
          </p:cNvPicPr>
          <p:nvPr/>
        </p:nvPicPr>
        <p:blipFill>
          <a:blip r:embed="rId1"/>
          <a:stretch>
            <a:fillRect/>
          </a:stretch>
        </p:blipFill>
        <p:spPr>
          <a:xfrm>
            <a:off x="6553200" y="1668780"/>
            <a:ext cx="5507990" cy="3258820"/>
          </a:xfrm>
          <a:prstGeom prst="rect">
            <a:avLst/>
          </a:prstGeom>
        </p:spPr>
      </p:pic>
      <p:pic>
        <p:nvPicPr>
          <p:cNvPr id="4" name="Picture 3" descr="DFF_FGPG_ckt"/>
          <p:cNvPicPr>
            <a:picLocks noChangeAspect="1"/>
          </p:cNvPicPr>
          <p:nvPr/>
        </p:nvPicPr>
        <p:blipFill>
          <a:blip r:embed="rId2"/>
          <a:stretch>
            <a:fillRect/>
          </a:stretch>
        </p:blipFill>
        <p:spPr>
          <a:xfrm>
            <a:off x="304800" y="1669415"/>
            <a:ext cx="5483225" cy="3258820"/>
          </a:xfrm>
          <a:prstGeom prst="rect">
            <a:avLst/>
          </a:prstGeom>
        </p:spPr>
      </p:pic>
      <p:sp>
        <p:nvSpPr>
          <p:cNvPr id="5" name="Footer Placeholder 1"/>
          <p:cNvSpPr txBox="1"/>
          <p:nvPr/>
        </p:nvSpPr>
        <p:spPr>
          <a:xfrm>
            <a:off x="-9331" y="6477213"/>
            <a:ext cx="2209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400" b="1">
                <a:latin typeface="Times New Roman" panose="02020603050405020304" pitchFamily="18" charset="0"/>
                <a:cs typeface="Times New Roman" panose="02020603050405020304" pitchFamily="18" charset="0"/>
              </a:rPr>
              <a:t>Dept. of ECE, DSCE</a:t>
            </a:r>
            <a:endParaRPr lang="en-US" sz="1400" b="1" dirty="0">
              <a:latin typeface="Times New Roman" panose="02020603050405020304" pitchFamily="18" charset="0"/>
              <a:cs typeface="Times New Roman" panose="02020603050405020304" pitchFamily="18" charset="0"/>
            </a:endParaRPr>
          </a:p>
        </p:txBody>
      </p:sp>
      <p:sp>
        <p:nvSpPr>
          <p:cNvPr id="7" name="Slide Number Placeholder 2"/>
          <p:cNvSpPr>
            <a:spLocks noGrp="1"/>
          </p:cNvSpPr>
          <p:nvPr>
            <p:ph type="sldNum" sz="quarter" idx="12"/>
          </p:nvPr>
        </p:nvSpPr>
        <p:spPr>
          <a:xfrm>
            <a:off x="11683365" y="6477000"/>
            <a:ext cx="448945" cy="365125"/>
          </a:xfrm>
        </p:spPr>
        <p:txBody>
          <a:bodyPr/>
          <a:lstStyle/>
          <a:p>
            <a:r>
              <a:rPr lang="en-US" altLang="en-US" dirty="0"/>
              <a:t>12</a:t>
            </a:r>
            <a:endParaRPr lang="en-US"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4" name="Google Shape;344;p35"/>
          <p:cNvSpPr txBox="1">
            <a:spLocks noGrp="1"/>
          </p:cNvSpPr>
          <p:nvPr>
            <p:ph type="sldNum" sz="quarter" idx="12"/>
          </p:nvPr>
        </p:nvSpPr>
        <p:spPr>
          <a:xfrm>
            <a:off x="11658600" y="6477000"/>
            <a:ext cx="530225" cy="3651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a:t>13</a:t>
            </a:r>
            <a:endParaRPr lang="en-US"/>
          </a:p>
        </p:txBody>
      </p:sp>
      <p:sp>
        <p:nvSpPr>
          <p:cNvPr id="5" name="TextBox 4"/>
          <p:cNvSpPr txBox="1"/>
          <p:nvPr/>
        </p:nvSpPr>
        <p:spPr>
          <a:xfrm>
            <a:off x="4038600" y="228600"/>
            <a:ext cx="4722495" cy="583565"/>
          </a:xfrm>
          <a:prstGeom prst="rect">
            <a:avLst/>
          </a:prstGeom>
          <a:solidFill>
            <a:schemeClr val="tx2">
              <a:lumMod val="40000"/>
              <a:lumOff val="60000"/>
            </a:schemeClr>
          </a:solidFill>
        </p:spPr>
        <p:txBody>
          <a:bodyPr wrap="square">
            <a:spAutoFit/>
          </a:bodyPr>
          <a:lstStyle/>
          <a:p>
            <a:pPr marL="457200" lvl="1" indent="0" algn="ctr">
              <a:spcBef>
                <a:spcPts val="325"/>
              </a:spcBef>
              <a:spcAft>
                <a:spcPts val="0"/>
              </a:spcAft>
              <a:buSzPts val="1700"/>
              <a:tabLst>
                <a:tab pos="821690" algn="l"/>
                <a:tab pos="822325" algn="l"/>
              </a:tabLst>
            </a:pPr>
            <a:r>
              <a:rPr lang="en-US" sz="3200" b="1" dirty="0">
                <a:effectLst/>
                <a:latin typeface="Book Antiqua" panose="02040602050305030304" pitchFamily="18" charset="0"/>
                <a:ea typeface="Palatino Linotype" panose="02040502050505030304" pitchFamily="18" charset="0"/>
                <a:cs typeface="Palatino Linotype" panose="02040502050505030304" pitchFamily="18" charset="0"/>
              </a:rPr>
              <a:t>4:1 MUX as DUT 1 </a:t>
            </a:r>
            <a:endParaRPr lang="en-IN" sz="2000" dirty="0">
              <a:effectLst/>
              <a:latin typeface="Book Antiqua" panose="02040602050305030304" pitchFamily="18" charset="0"/>
              <a:ea typeface="Palatino Linotype" panose="02040502050505030304" pitchFamily="18" charset="0"/>
              <a:cs typeface="Palatino Linotype" panose="02040502050505030304" pitchFamily="18" charset="0"/>
            </a:endParaRPr>
          </a:p>
        </p:txBody>
      </p:sp>
      <p:sp>
        <p:nvSpPr>
          <p:cNvPr id="6" name="Footer Placeholder 1"/>
          <p:cNvSpPr>
            <a:spLocks noGrp="1"/>
          </p:cNvSpPr>
          <p:nvPr>
            <p:ph type="ftr" sz="quarter" idx="11"/>
          </p:nvPr>
        </p:nvSpPr>
        <p:spPr>
          <a:xfrm>
            <a:off x="-9331" y="6477213"/>
            <a:ext cx="2209800" cy="365125"/>
          </a:xfrm>
        </p:spPr>
        <p:txBody>
          <a:bodyPr/>
          <a:lstStyle/>
          <a:p>
            <a:pPr>
              <a:defRPr/>
            </a:pPr>
            <a:r>
              <a:rPr lang="en-US" sz="1400" b="1" dirty="0">
                <a:latin typeface="Times New Roman" panose="02020603050405020304" pitchFamily="18" charset="0"/>
                <a:cs typeface="Times New Roman" panose="02020603050405020304" pitchFamily="18" charset="0"/>
              </a:rPr>
              <a:t>Dept. of ECE, DSCE</a:t>
            </a:r>
            <a:endParaRPr lang="en-US" sz="1400" b="1" dirty="0">
              <a:latin typeface="Times New Roman" panose="02020603050405020304" pitchFamily="18" charset="0"/>
              <a:cs typeface="Times New Roman" panose="02020603050405020304" pitchFamily="18" charset="0"/>
            </a:endParaRPr>
          </a:p>
        </p:txBody>
      </p:sp>
      <p:sp>
        <p:nvSpPr>
          <p:cNvPr id="7" name="Google Shape;357;p36"/>
          <p:cNvSpPr txBox="1"/>
          <p:nvPr/>
        </p:nvSpPr>
        <p:spPr>
          <a:xfrm>
            <a:off x="-457200" y="5181600"/>
            <a:ext cx="12492355" cy="1300480"/>
          </a:xfrm>
          <a:prstGeom prst="rect">
            <a:avLst/>
          </a:prstGeom>
          <a:noFill/>
          <a:ln>
            <a:noFill/>
          </a:ln>
        </p:spPr>
        <p:txBody>
          <a:bodyPr spcFirstLastPara="1" wrap="square" lIns="91425" tIns="91425" rIns="91425" bIns="91425" anchor="t" anchorCtr="0">
            <a:noAutofit/>
          </a:bodyPr>
          <a:lstStyle/>
          <a:p>
            <a:pPr marL="742950" lvl="0" indent="-285750" algn="just" rtl="0">
              <a:spcBef>
                <a:spcPts val="1200"/>
              </a:spcBef>
              <a:spcAft>
                <a:spcPts val="1200"/>
              </a:spcAft>
              <a:buFont typeface="Wingdings" panose="05000000000000000000" pitchFamily="2" charset="2"/>
              <a:buChar char="Ø"/>
            </a:pPr>
            <a:r>
              <a:rPr lang="en-US" sz="1600" dirty="0">
                <a:solidFill>
                  <a:schemeClr val="bg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4:1 MUX is used as the DUT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for BIST, the goal is to perform a self-diagnostic test to ensure that the MUX functions correctly by receiving test patterns generated by LFSR as inputs and comparing the results with expected outcomes. </a:t>
            </a:r>
            <a:r>
              <a:rPr lang="en-US" altLang="en-US" sz="1600" dirty="0">
                <a:solidFill>
                  <a:schemeClr val="bg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A buffer circuit is used additionally because it can be used for prevention of glitches, noise reduction, ensuring correct data propagation. According to the inputs given to the select lines, one of the input signals (I0, I1, I2, I3) is given as the output of the mux. A type of fault called stuck-at 1 fault is added to one of the inputs of another mux circuit wherein, that particular input is always one irrespective of the signal provided to it.</a:t>
            </a:r>
            <a:endParaRPr lang="en-US" altLang="en-US" sz="16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742950" lvl="0" indent="-285750" algn="just" rtl="0">
              <a:spcBef>
                <a:spcPts val="1200"/>
              </a:spcBef>
              <a:spcAft>
                <a:spcPts val="1200"/>
              </a:spcAft>
              <a:buFont typeface="Wingdings" panose="05000000000000000000" pitchFamily="2" charset="2"/>
              <a:buChar char="Ø"/>
            </a:pPr>
            <a:endParaRPr lang="en-US" altLang="en-US" sz="1600" dirty="0">
              <a:solidFill>
                <a:schemeClr val="bg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pic>
        <p:nvPicPr>
          <p:cNvPr id="2" name="Picture 1" descr="BIST_4x1_as_DUT"/>
          <p:cNvPicPr>
            <a:picLocks noChangeAspect="1"/>
          </p:cNvPicPr>
          <p:nvPr/>
        </p:nvPicPr>
        <p:blipFill>
          <a:blip r:embed="rId1"/>
          <a:stretch>
            <a:fillRect/>
          </a:stretch>
        </p:blipFill>
        <p:spPr>
          <a:xfrm>
            <a:off x="324485" y="1715135"/>
            <a:ext cx="11710670" cy="337883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6" name="Google Shape;386;p39"/>
          <p:cNvSpPr txBox="1"/>
          <p:nvPr/>
        </p:nvSpPr>
        <p:spPr>
          <a:xfrm>
            <a:off x="501000" y="1149600"/>
            <a:ext cx="11190000" cy="996900"/>
          </a:xfrm>
          <a:prstGeom prst="rect">
            <a:avLst/>
          </a:prstGeom>
          <a:noFill/>
          <a:ln>
            <a:noFill/>
          </a:ln>
        </p:spPr>
        <p:txBody>
          <a:bodyPr spcFirstLastPara="1" wrap="square" lIns="91425" tIns="45700" rIns="91425" bIns="45700" anchor="t" anchorCtr="0">
            <a:spAutoFit/>
          </a:bodyPr>
          <a:lstStyle/>
          <a:p>
            <a:pPr marL="457200" marR="152400" lvl="0" indent="0" algn="l" rtl="0">
              <a:lnSpc>
                <a:spcPct val="158000"/>
              </a:lnSpc>
              <a:spcBef>
                <a:spcPts val="1200"/>
              </a:spcBef>
              <a:spcAft>
                <a:spcPts val="0"/>
              </a:spcAft>
              <a:buNone/>
            </a:pPr>
            <a:br>
              <a:rPr lang="en-US" sz="1100">
                <a:solidFill>
                  <a:schemeClr val="dk1"/>
                </a:solidFill>
                <a:latin typeface="Times New Roman" panose="02020603050405020304"/>
                <a:ea typeface="Times New Roman" panose="02020603050405020304"/>
                <a:cs typeface="Times New Roman" panose="02020603050405020304"/>
                <a:sym typeface="Times New Roman" panose="02020603050405020304"/>
              </a:rPr>
            </a:br>
            <a:endParaRPr sz="1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lnSpc>
                <a:spcPct val="115000"/>
              </a:lnSpc>
              <a:spcBef>
                <a:spcPts val="1200"/>
              </a:spcBef>
              <a:spcAft>
                <a:spcPts val="1200"/>
              </a:spcAft>
              <a:buNone/>
            </a:pP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88" name="Google Shape;388;p39"/>
          <p:cNvSpPr txBox="1">
            <a:spLocks noGrp="1"/>
          </p:cNvSpPr>
          <p:nvPr>
            <p:ph type="sldNum" sz="quarter" idx="12"/>
          </p:nvPr>
        </p:nvSpPr>
        <p:spPr>
          <a:xfrm>
            <a:off x="11690985" y="6477000"/>
            <a:ext cx="508000" cy="3651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a:t>14</a:t>
            </a:r>
            <a:endParaRPr lang="en-US"/>
          </a:p>
        </p:txBody>
      </p:sp>
      <p:sp>
        <p:nvSpPr>
          <p:cNvPr id="389" name="Google Shape;389;p39"/>
          <p:cNvSpPr txBox="1"/>
          <p:nvPr/>
        </p:nvSpPr>
        <p:spPr>
          <a:xfrm>
            <a:off x="152400" y="1078865"/>
            <a:ext cx="4008755" cy="565785"/>
          </a:xfrm>
          <a:prstGeom prst="rect">
            <a:avLst/>
          </a:prstGeom>
          <a:noFill/>
          <a:ln>
            <a:noFill/>
          </a:ln>
        </p:spPr>
        <p:txBody>
          <a:bodyPr spcFirstLastPara="1" wrap="square" lIns="91425" tIns="91425" rIns="91425" bIns="91425" anchor="t" anchorCtr="0">
            <a:noAutofit/>
          </a:bodyPr>
          <a:lstStyle/>
          <a:p>
            <a:pPr marL="527050" marR="152400" lvl="0" indent="-285750" algn="just" rtl="0">
              <a:lnSpc>
                <a:spcPct val="158000"/>
              </a:lnSpc>
              <a:spcBef>
                <a:spcPts val="1200"/>
              </a:spcBef>
              <a:spcAft>
                <a:spcPts val="0"/>
              </a:spcAft>
              <a:buFont typeface="Wingdings" panose="05000000000000000000" pitchFamily="2" charset="2"/>
              <a:buChar char="Ø"/>
            </a:pPr>
            <a:r>
              <a:rPr lang="en-US" sz="1600" dirty="0">
                <a:solidFill>
                  <a:schemeClr val="bg1"/>
                </a:solidFill>
                <a:latin typeface="Times New Roman" panose="02020603050405020304"/>
                <a:ea typeface="Times New Roman" panose="02020603050405020304"/>
                <a:cs typeface="Times New Roman" panose="02020603050405020304"/>
                <a:sym typeface="Times New Roman" panose="02020603050405020304"/>
              </a:rPr>
              <a:t>ORA (XOR gate) Schematic:</a:t>
            </a:r>
            <a:endParaRPr sz="1600"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527050" marR="152400" lvl="0" indent="-285750" algn="just" rtl="0">
              <a:lnSpc>
                <a:spcPct val="158000"/>
              </a:lnSpc>
              <a:spcBef>
                <a:spcPts val="1200"/>
              </a:spcBef>
              <a:spcAft>
                <a:spcPts val="0"/>
              </a:spcAft>
              <a:buFont typeface="Wingdings" panose="05000000000000000000" pitchFamily="2" charset="2"/>
              <a:buChar char="Ø"/>
            </a:pPr>
            <a:endParaRPr sz="1600"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0" marR="152400" lvl="0" indent="0" algn="just" rtl="0">
              <a:lnSpc>
                <a:spcPct val="158000"/>
              </a:lnSpc>
              <a:spcBef>
                <a:spcPts val="1200"/>
              </a:spcBef>
              <a:spcAft>
                <a:spcPts val="0"/>
              </a:spcAft>
              <a:buNone/>
            </a:pPr>
            <a:r>
              <a:rPr lang="en-US" sz="1600" dirty="0">
                <a:solidFill>
                  <a:schemeClr val="bg1"/>
                </a:solidFill>
                <a:latin typeface="Times New Roman" panose="02020603050405020304"/>
                <a:ea typeface="Times New Roman" panose="02020603050405020304"/>
                <a:cs typeface="Times New Roman" panose="02020603050405020304"/>
                <a:sym typeface="Times New Roman" panose="02020603050405020304"/>
              </a:rPr>
              <a:t>	</a:t>
            </a:r>
            <a:endParaRPr sz="1600"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241300" marR="152400" lvl="0" indent="0" algn="just" rtl="0">
              <a:lnSpc>
                <a:spcPct val="158000"/>
              </a:lnSpc>
              <a:spcBef>
                <a:spcPts val="1200"/>
              </a:spcBef>
              <a:spcAft>
                <a:spcPts val="0"/>
              </a:spcAft>
              <a:buNone/>
            </a:pPr>
            <a:endParaRPr sz="1600"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241300" marR="152400" lvl="0" indent="0" algn="just" rtl="0">
              <a:lnSpc>
                <a:spcPct val="158000"/>
              </a:lnSpc>
              <a:spcBef>
                <a:spcPts val="1200"/>
              </a:spcBef>
              <a:spcAft>
                <a:spcPts val="0"/>
              </a:spcAft>
              <a:buNone/>
            </a:pPr>
            <a:endParaRPr sz="1600"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241300" marR="152400" lvl="0" indent="0" algn="just" rtl="0">
              <a:lnSpc>
                <a:spcPct val="158000"/>
              </a:lnSpc>
              <a:spcBef>
                <a:spcPts val="1200"/>
              </a:spcBef>
              <a:spcAft>
                <a:spcPts val="0"/>
              </a:spcAft>
              <a:buNone/>
            </a:pPr>
            <a:endParaRPr sz="1600"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lnSpc>
                <a:spcPct val="115000"/>
              </a:lnSpc>
              <a:spcBef>
                <a:spcPts val="1200"/>
              </a:spcBef>
              <a:spcAft>
                <a:spcPts val="1200"/>
              </a:spcAft>
              <a:buNone/>
            </a:pPr>
            <a:endParaRPr sz="1600"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90" name="Google Shape;390;p39"/>
          <p:cNvSpPr txBox="1"/>
          <p:nvPr/>
        </p:nvSpPr>
        <p:spPr>
          <a:xfrm>
            <a:off x="139700" y="5452745"/>
            <a:ext cx="5526405" cy="1073785"/>
          </a:xfrm>
          <a:prstGeom prst="rect">
            <a:avLst/>
          </a:prstGeom>
          <a:noFill/>
          <a:ln>
            <a:noFill/>
          </a:ln>
        </p:spPr>
        <p:txBody>
          <a:bodyPr spcFirstLastPara="1" wrap="square" lIns="91425" tIns="91425" rIns="91425" bIns="91425" anchor="t" anchorCtr="0">
            <a:noAutofit/>
          </a:bodyPr>
          <a:lstStyle/>
          <a:p>
            <a:pPr marL="285750" lvl="0" indent="-285750" algn="just" rtl="0">
              <a:spcBef>
                <a:spcPts val="1200"/>
              </a:spcBef>
              <a:spcAft>
                <a:spcPts val="0"/>
              </a:spcAft>
              <a:buFont typeface="Wingdings" panose="05000000000000000000" pitchFamily="2" charset="2"/>
              <a:buChar char="Ø"/>
            </a:pPr>
            <a:r>
              <a:rPr lang="en-US" sz="1600" dirty="0">
                <a:solidFill>
                  <a:schemeClr val="bg1"/>
                </a:solidFill>
                <a:latin typeface="Times New Roman" panose="02020603050405020304"/>
                <a:ea typeface="Times New Roman" panose="02020603050405020304"/>
                <a:cs typeface="Times New Roman" panose="02020603050405020304"/>
                <a:sym typeface="Times New Roman" panose="02020603050405020304"/>
              </a:rPr>
              <a:t>A comparator is used as the ORA for the given BIST logic. It compares the component with fault(supposedly) and the faultless component and returns the output.</a:t>
            </a:r>
            <a:endParaRPr sz="1600"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just" rtl="0">
              <a:spcBef>
                <a:spcPts val="1200"/>
              </a:spcBef>
              <a:spcAft>
                <a:spcPts val="0"/>
              </a:spcAft>
              <a:buFont typeface="Wingdings" panose="05000000000000000000" pitchFamily="2" charset="2"/>
              <a:buChar char="Ø"/>
            </a:pPr>
            <a:endParaRPr sz="1600"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1657350" lvl="0" indent="-285750" algn="just" rtl="0">
              <a:spcBef>
                <a:spcPts val="1200"/>
              </a:spcBef>
              <a:spcAft>
                <a:spcPts val="0"/>
              </a:spcAft>
              <a:buFont typeface="Wingdings" panose="05000000000000000000" pitchFamily="2" charset="2"/>
              <a:buChar char="Ø"/>
            </a:pPr>
            <a:endParaRPr sz="1600"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742950" lvl="0" indent="-285750" algn="just" rtl="0">
              <a:spcBef>
                <a:spcPts val="1200"/>
              </a:spcBef>
              <a:spcAft>
                <a:spcPts val="0"/>
              </a:spcAft>
              <a:buFont typeface="Wingdings" panose="05000000000000000000" pitchFamily="2" charset="2"/>
              <a:buChar char="Ø"/>
            </a:pPr>
            <a:endParaRPr sz="1600"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742950" lvl="0" indent="-285750" algn="just" rtl="0">
              <a:spcBef>
                <a:spcPts val="1200"/>
              </a:spcBef>
              <a:spcAft>
                <a:spcPts val="1200"/>
              </a:spcAft>
              <a:buFont typeface="Wingdings" panose="05000000000000000000" pitchFamily="2" charset="2"/>
              <a:buChar char="Ø"/>
            </a:pPr>
            <a:endParaRPr sz="1600"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00" name="Google Shape;400;p40"/>
          <p:cNvSpPr txBox="1"/>
          <p:nvPr/>
        </p:nvSpPr>
        <p:spPr>
          <a:xfrm>
            <a:off x="5943600" y="1143000"/>
            <a:ext cx="5814695" cy="620395"/>
          </a:xfrm>
          <a:prstGeom prst="rect">
            <a:avLst/>
          </a:prstGeom>
          <a:noFill/>
          <a:ln>
            <a:noFill/>
          </a:ln>
        </p:spPr>
        <p:txBody>
          <a:bodyPr spcFirstLastPara="1" wrap="square" lIns="91425" tIns="91425" rIns="91425" bIns="91425" anchor="t" anchorCtr="0">
            <a:noAutofit/>
          </a:bodyPr>
          <a:lstStyle/>
          <a:p>
            <a:pPr marL="527050" marR="152400" lvl="0" indent="-285750" algn="just" rtl="0">
              <a:lnSpc>
                <a:spcPct val="158000"/>
              </a:lnSpc>
              <a:spcBef>
                <a:spcPts val="1200"/>
              </a:spcBef>
              <a:spcAft>
                <a:spcPts val="0"/>
              </a:spcAft>
              <a:buFont typeface="Wingdings" panose="05000000000000000000" pitchFamily="2" charset="2"/>
              <a:buChar char="Ø"/>
            </a:pPr>
            <a:r>
              <a:rPr lang="en-US" sz="1600" dirty="0">
                <a:solidFill>
                  <a:schemeClr val="bg1"/>
                </a:solidFill>
                <a:latin typeface="Times New Roman" panose="02020603050405020304"/>
                <a:ea typeface="Times New Roman" panose="02020603050405020304"/>
                <a:cs typeface="Times New Roman" panose="02020603050405020304"/>
                <a:sym typeface="Times New Roman" panose="02020603050405020304"/>
              </a:rPr>
              <a:t>Bist Controller (2x1 MUX) Schematic:</a:t>
            </a:r>
            <a:endParaRPr sz="1600"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241300" marR="152400" lvl="0" indent="0" algn="just" rtl="0">
              <a:lnSpc>
                <a:spcPct val="158000"/>
              </a:lnSpc>
              <a:spcBef>
                <a:spcPts val="1200"/>
              </a:spcBef>
              <a:spcAft>
                <a:spcPts val="0"/>
              </a:spcAft>
              <a:buFont typeface="Wingdings" panose="05000000000000000000" pitchFamily="2" charset="2"/>
              <a:buNone/>
            </a:pPr>
            <a:endParaRPr sz="1600"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0" marR="152400" lvl="0" indent="0" algn="just" rtl="0">
              <a:lnSpc>
                <a:spcPct val="158000"/>
              </a:lnSpc>
              <a:spcBef>
                <a:spcPts val="1200"/>
              </a:spcBef>
              <a:spcAft>
                <a:spcPts val="0"/>
              </a:spcAft>
              <a:buNone/>
            </a:pPr>
            <a:r>
              <a:rPr lang="en-US" sz="1600" dirty="0">
                <a:solidFill>
                  <a:schemeClr val="bg1"/>
                </a:solidFill>
                <a:latin typeface="Times New Roman" panose="02020603050405020304"/>
                <a:ea typeface="Times New Roman" panose="02020603050405020304"/>
                <a:cs typeface="Times New Roman" panose="02020603050405020304"/>
                <a:sym typeface="Times New Roman" panose="02020603050405020304"/>
              </a:rPr>
              <a:t>	</a:t>
            </a:r>
            <a:endParaRPr sz="1600"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241300" marR="152400" lvl="0" indent="0" algn="just" rtl="0">
              <a:lnSpc>
                <a:spcPct val="158000"/>
              </a:lnSpc>
              <a:spcBef>
                <a:spcPts val="1200"/>
              </a:spcBef>
              <a:spcAft>
                <a:spcPts val="0"/>
              </a:spcAft>
              <a:buNone/>
            </a:pPr>
            <a:endParaRPr sz="1600"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241300" marR="152400" lvl="0" indent="0" algn="just" rtl="0">
              <a:lnSpc>
                <a:spcPct val="158000"/>
              </a:lnSpc>
              <a:spcBef>
                <a:spcPts val="1200"/>
              </a:spcBef>
              <a:spcAft>
                <a:spcPts val="0"/>
              </a:spcAft>
              <a:buNone/>
            </a:pPr>
            <a:endParaRPr sz="1600"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241300" marR="152400" lvl="0" indent="0" algn="just" rtl="0">
              <a:lnSpc>
                <a:spcPct val="158000"/>
              </a:lnSpc>
              <a:spcBef>
                <a:spcPts val="1200"/>
              </a:spcBef>
              <a:spcAft>
                <a:spcPts val="0"/>
              </a:spcAft>
              <a:buNone/>
            </a:pPr>
            <a:endParaRPr sz="1600"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lnSpc>
                <a:spcPct val="115000"/>
              </a:lnSpc>
              <a:spcBef>
                <a:spcPts val="1200"/>
              </a:spcBef>
              <a:spcAft>
                <a:spcPts val="1200"/>
              </a:spcAft>
              <a:buNone/>
            </a:pPr>
            <a:endParaRPr sz="1600"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01" name="Google Shape;401;p40"/>
          <p:cNvSpPr txBox="1"/>
          <p:nvPr/>
        </p:nvSpPr>
        <p:spPr>
          <a:xfrm>
            <a:off x="6248400" y="5452745"/>
            <a:ext cx="5579110" cy="1144270"/>
          </a:xfrm>
          <a:prstGeom prst="rect">
            <a:avLst/>
          </a:prstGeom>
          <a:noFill/>
          <a:ln>
            <a:noFill/>
          </a:ln>
        </p:spPr>
        <p:txBody>
          <a:bodyPr spcFirstLastPara="1" wrap="square" lIns="91425" tIns="91425" rIns="91425" bIns="91425" anchor="t" anchorCtr="0">
            <a:noAutofit/>
          </a:bodyPr>
          <a:lstStyle/>
          <a:p>
            <a:pPr marL="285750" lvl="0" indent="-285750" algn="just" rtl="0">
              <a:spcBef>
                <a:spcPts val="1200"/>
              </a:spcBef>
              <a:spcAft>
                <a:spcPts val="0"/>
              </a:spcAft>
              <a:buFont typeface="Wingdings" panose="05000000000000000000" pitchFamily="2" charset="2"/>
              <a:buChar char="Ø"/>
            </a:pPr>
            <a:r>
              <a:rPr lang="en-US" sz="1600" dirty="0">
                <a:solidFill>
                  <a:schemeClr val="bg1"/>
                </a:solidFill>
                <a:latin typeface="Times New Roman" panose="02020603050405020304"/>
                <a:ea typeface="Times New Roman" panose="02020603050405020304"/>
                <a:cs typeface="Times New Roman" panose="02020603050405020304"/>
                <a:sym typeface="Times New Roman" panose="02020603050405020304"/>
              </a:rPr>
              <a:t>There are two modes in BIST controller: normal mode and test mode. 2:1 MUX is used as the BIST Controller for the given circuit. At logic 0, the circuit resumes normal operation. A logic 1, the circuit enters testing mode to test for various faults.</a:t>
            </a:r>
            <a:endParaRPr sz="1600"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1371600" lvl="0" indent="0" algn="just" rtl="0">
              <a:spcBef>
                <a:spcPts val="1200"/>
              </a:spcBef>
              <a:spcAft>
                <a:spcPts val="0"/>
              </a:spcAft>
              <a:buFont typeface="Wingdings" panose="05000000000000000000" pitchFamily="2" charset="2"/>
              <a:buNone/>
            </a:pPr>
            <a:endParaRPr sz="1600"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742950" lvl="0" indent="-285750" algn="just" rtl="0">
              <a:spcBef>
                <a:spcPts val="1200"/>
              </a:spcBef>
              <a:spcAft>
                <a:spcPts val="0"/>
              </a:spcAft>
              <a:buFont typeface="Wingdings" panose="05000000000000000000" pitchFamily="2" charset="2"/>
              <a:buChar char="Ø"/>
            </a:pPr>
            <a:endParaRPr sz="1600"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457200" lvl="0" algn="just" rtl="0">
              <a:spcBef>
                <a:spcPts val="1200"/>
              </a:spcBef>
              <a:spcAft>
                <a:spcPts val="1200"/>
              </a:spcAft>
            </a:pPr>
            <a:endParaRPr sz="1600"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 name="TextBox 3"/>
          <p:cNvSpPr txBox="1"/>
          <p:nvPr/>
        </p:nvSpPr>
        <p:spPr>
          <a:xfrm>
            <a:off x="1600200" y="155583"/>
            <a:ext cx="8315324" cy="521970"/>
          </a:xfrm>
          <a:prstGeom prst="rect">
            <a:avLst/>
          </a:prstGeom>
          <a:solidFill>
            <a:schemeClr val="tx2">
              <a:lumMod val="40000"/>
              <a:lumOff val="60000"/>
            </a:schemeClr>
          </a:solidFill>
        </p:spPr>
        <p:txBody>
          <a:bodyPr wrap="square">
            <a:spAutoFit/>
          </a:bodyPr>
          <a:lstStyle/>
          <a:p>
            <a:pPr marL="0" lvl="0" indent="0" algn="ctr" rtl="0">
              <a:spcBef>
                <a:spcPts val="0"/>
              </a:spcBef>
              <a:spcAft>
                <a:spcPts val="0"/>
              </a:spcAft>
              <a:buNone/>
            </a:pPr>
            <a:r>
              <a:rPr lang="en-US" sz="2800" b="1" dirty="0">
                <a:solidFill>
                  <a:schemeClr val="tx1"/>
                </a:solidFill>
                <a:effectLst>
                  <a:outerShdw blurRad="38100" dist="19050" dir="2700000" algn="tl" rotWithShape="0">
                    <a:schemeClr val="dk1">
                      <a:alpha val="40000"/>
                    </a:schemeClr>
                  </a:outerShdw>
                </a:effectLst>
                <a:latin typeface="Book Antiqua" panose="02040602050305030304" pitchFamily="18" charset="0"/>
                <a:ea typeface="Times New Roman" panose="02020603050405020304"/>
                <a:cs typeface="Times New Roman" panose="02020603050405020304"/>
                <a:sym typeface="Times New Roman" panose="02020603050405020304"/>
              </a:rPr>
              <a:t>ORA and BIST Controller</a:t>
            </a:r>
            <a:endParaRPr lang="en-US" sz="2800" b="1" dirty="0">
              <a:solidFill>
                <a:schemeClr val="tx1"/>
              </a:solidFill>
              <a:effectLst>
                <a:outerShdw blurRad="38100" dist="19050" dir="2700000" algn="tl" rotWithShape="0">
                  <a:schemeClr val="dk1">
                    <a:alpha val="40000"/>
                  </a:schemeClr>
                </a:outerShdw>
              </a:effectLst>
              <a:latin typeface="Book Antiqua" panose="02040602050305030304" pitchFamily="18" charset="0"/>
              <a:ea typeface="Times New Roman" panose="02020603050405020304"/>
              <a:cs typeface="Times New Roman" panose="02020603050405020304"/>
              <a:sym typeface="Times New Roman" panose="02020603050405020304"/>
            </a:endParaRPr>
          </a:p>
        </p:txBody>
      </p:sp>
      <p:pic>
        <p:nvPicPr>
          <p:cNvPr id="5" name="Picture 4" descr="2x1_mux"/>
          <p:cNvPicPr>
            <a:picLocks noChangeAspect="1"/>
          </p:cNvPicPr>
          <p:nvPr/>
        </p:nvPicPr>
        <p:blipFill>
          <a:blip r:embed="rId1"/>
          <a:stretch>
            <a:fillRect/>
          </a:stretch>
        </p:blipFill>
        <p:spPr>
          <a:xfrm>
            <a:off x="6249035" y="1752600"/>
            <a:ext cx="5777230" cy="3620770"/>
          </a:xfrm>
          <a:prstGeom prst="rect">
            <a:avLst/>
          </a:prstGeom>
        </p:spPr>
      </p:pic>
      <p:sp>
        <p:nvSpPr>
          <p:cNvPr id="7" name="Footer Placeholder 1"/>
          <p:cNvSpPr txBox="1"/>
          <p:nvPr/>
        </p:nvSpPr>
        <p:spPr>
          <a:xfrm>
            <a:off x="-9331" y="6477213"/>
            <a:ext cx="2209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400" b="1" dirty="0">
                <a:latin typeface="Times New Roman" panose="02020603050405020304" pitchFamily="18" charset="0"/>
                <a:cs typeface="Times New Roman" panose="02020603050405020304" pitchFamily="18" charset="0"/>
              </a:rPr>
              <a:t>Dept. of ECE, DSCE</a:t>
            </a:r>
            <a:endParaRPr lang="en-US" sz="1400" b="1" dirty="0">
              <a:latin typeface="Times New Roman" panose="02020603050405020304" pitchFamily="18" charset="0"/>
              <a:cs typeface="Times New Roman" panose="02020603050405020304" pitchFamily="18" charset="0"/>
            </a:endParaRPr>
          </a:p>
        </p:txBody>
      </p:sp>
      <p:pic>
        <p:nvPicPr>
          <p:cNvPr id="6" name="Picture 5" descr="XOR"/>
          <p:cNvPicPr>
            <a:picLocks noChangeAspect="1"/>
          </p:cNvPicPr>
          <p:nvPr/>
        </p:nvPicPr>
        <p:blipFill>
          <a:blip r:embed="rId2"/>
          <a:stretch>
            <a:fillRect/>
          </a:stretch>
        </p:blipFill>
        <p:spPr>
          <a:xfrm>
            <a:off x="304800" y="1763395"/>
            <a:ext cx="5268595" cy="361061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4" name="TextBox 3"/>
          <p:cNvSpPr txBox="1"/>
          <p:nvPr/>
        </p:nvSpPr>
        <p:spPr>
          <a:xfrm>
            <a:off x="1063625" y="76200"/>
            <a:ext cx="9956800" cy="583565"/>
          </a:xfrm>
          <a:prstGeom prst="rect">
            <a:avLst/>
          </a:prstGeom>
          <a:solidFill>
            <a:schemeClr val="tx2">
              <a:lumMod val="40000"/>
              <a:lumOff val="60000"/>
            </a:schemeClr>
          </a:solidFill>
        </p:spPr>
        <p:txBody>
          <a:bodyPr wrap="square">
            <a:spAutoFit/>
          </a:bodyPr>
          <a:lstStyle/>
          <a:p>
            <a:pPr marL="0" lvl="0" indent="0" algn="ctr" rtl="0">
              <a:spcBef>
                <a:spcPts val="0"/>
              </a:spcBef>
              <a:spcAft>
                <a:spcPts val="0"/>
              </a:spcAft>
              <a:buNone/>
            </a:pPr>
            <a:r>
              <a:rPr lang="en-US" sz="3200" b="1" dirty="0">
                <a:solidFill>
                  <a:schemeClr val="tx1"/>
                </a:solidFill>
                <a:effectLst>
                  <a:outerShdw blurRad="38100" dist="19050" dir="2700000" algn="tl" rotWithShape="0">
                    <a:schemeClr val="dk1">
                      <a:alpha val="40000"/>
                    </a:schemeClr>
                  </a:outerShdw>
                </a:effectLst>
                <a:latin typeface="Book Antiqua" panose="02040602050305030304" pitchFamily="18" charset="0"/>
                <a:ea typeface="Times New Roman" panose="02020603050405020304"/>
                <a:cs typeface="Times New Roman" panose="02020603050405020304"/>
                <a:sym typeface="Times New Roman" panose="02020603050405020304"/>
              </a:rPr>
              <a:t>BIST </a:t>
            </a:r>
            <a:r>
              <a:rPr lang="en-US" sz="3200" b="1" dirty="0">
                <a:solidFill>
                  <a:schemeClr val="tx1"/>
                </a:solidFill>
                <a:effectLst>
                  <a:outerShdw blurRad="38100" dist="19050" dir="2700000" algn="tl" rotWithShape="0">
                    <a:schemeClr val="dk1">
                      <a:alpha val="40000"/>
                    </a:schemeClr>
                  </a:outerShdw>
                </a:effectLst>
                <a:latin typeface="Book Antiqua" panose="02040602050305030304" pitchFamily="18" charset="0"/>
                <a:ea typeface="Times New Roman" panose="02020603050405020304"/>
                <a:cs typeface="Times New Roman" panose="02020603050405020304"/>
                <a:sym typeface="Times New Roman" panose="02020603050405020304"/>
              </a:rPr>
              <a:t>Architecture using Hamming as DUT2</a:t>
            </a:r>
            <a:endParaRPr lang="en-US" sz="3200" b="1" dirty="0">
              <a:solidFill>
                <a:schemeClr val="tx1"/>
              </a:solidFill>
              <a:effectLst>
                <a:outerShdw blurRad="38100" dist="19050" dir="2700000" algn="tl" rotWithShape="0">
                  <a:schemeClr val="dk1">
                    <a:alpha val="40000"/>
                  </a:schemeClr>
                </a:outerShdw>
              </a:effectLst>
              <a:latin typeface="Book Antiqua" panose="02040602050305030304" pitchFamily="18" charset="0"/>
              <a:ea typeface="Times New Roman" panose="02020603050405020304"/>
              <a:cs typeface="Times New Roman" panose="02020603050405020304"/>
              <a:sym typeface="Times New Roman" panose="02020603050405020304"/>
            </a:endParaRPr>
          </a:p>
        </p:txBody>
      </p:sp>
      <p:pic>
        <p:nvPicPr>
          <p:cNvPr id="5" name="Picture 4" descr="BIST_newarch_ckt"/>
          <p:cNvPicPr>
            <a:picLocks noChangeAspect="1"/>
          </p:cNvPicPr>
          <p:nvPr/>
        </p:nvPicPr>
        <p:blipFill>
          <a:blip r:embed="rId1"/>
          <a:stretch>
            <a:fillRect/>
          </a:stretch>
        </p:blipFill>
        <p:spPr>
          <a:xfrm>
            <a:off x="234315" y="1772285"/>
            <a:ext cx="11750675" cy="4460240"/>
          </a:xfrm>
          <a:prstGeom prst="rect">
            <a:avLst/>
          </a:prstGeom>
        </p:spPr>
      </p:pic>
      <p:sp>
        <p:nvSpPr>
          <p:cNvPr id="2" name="Footer Placeholder 1"/>
          <p:cNvSpPr txBox="1"/>
          <p:nvPr/>
        </p:nvSpPr>
        <p:spPr>
          <a:xfrm>
            <a:off x="-9331" y="6477213"/>
            <a:ext cx="2209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400" b="1">
                <a:latin typeface="Times New Roman" panose="02020603050405020304" pitchFamily="18" charset="0"/>
                <a:cs typeface="Times New Roman" panose="02020603050405020304" pitchFamily="18" charset="0"/>
              </a:rPr>
              <a:t>Dept. of ECE, DSCE</a:t>
            </a:r>
            <a:endParaRPr lang="en-US" sz="1400" b="1"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a:xfrm>
            <a:off x="11683365" y="6477000"/>
            <a:ext cx="448945" cy="365125"/>
          </a:xfrm>
        </p:spPr>
        <p:txBody>
          <a:bodyPr/>
          <a:lstStyle/>
          <a:p>
            <a:r>
              <a:rPr lang="en-US" altLang="en-US" dirty="0"/>
              <a:t>15</a:t>
            </a:r>
            <a:endParaRPr lang="en-US"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6" name="Google Shape;386;p39"/>
          <p:cNvSpPr txBox="1"/>
          <p:nvPr/>
        </p:nvSpPr>
        <p:spPr>
          <a:xfrm>
            <a:off x="501000" y="1149600"/>
            <a:ext cx="11190000" cy="996900"/>
          </a:xfrm>
          <a:prstGeom prst="rect">
            <a:avLst/>
          </a:prstGeom>
          <a:noFill/>
          <a:ln>
            <a:noFill/>
          </a:ln>
        </p:spPr>
        <p:txBody>
          <a:bodyPr spcFirstLastPara="1" wrap="square" lIns="91425" tIns="45700" rIns="91425" bIns="45700" anchor="t" anchorCtr="0">
            <a:spAutoFit/>
          </a:bodyPr>
          <a:lstStyle/>
          <a:p>
            <a:pPr marL="457200" marR="152400" lvl="0" indent="0" algn="l" rtl="0">
              <a:lnSpc>
                <a:spcPct val="158000"/>
              </a:lnSpc>
              <a:spcBef>
                <a:spcPts val="1200"/>
              </a:spcBef>
              <a:spcAft>
                <a:spcPts val="0"/>
              </a:spcAft>
              <a:buNone/>
            </a:pPr>
            <a:br>
              <a:rPr lang="en-US" sz="1100">
                <a:solidFill>
                  <a:schemeClr val="dk1"/>
                </a:solidFill>
                <a:latin typeface="Times New Roman" panose="02020603050405020304"/>
                <a:ea typeface="Times New Roman" panose="02020603050405020304"/>
                <a:cs typeface="Times New Roman" panose="02020603050405020304"/>
                <a:sym typeface="Times New Roman" panose="02020603050405020304"/>
              </a:rPr>
            </a:br>
            <a:endParaRPr sz="1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lnSpc>
                <a:spcPct val="115000"/>
              </a:lnSpc>
              <a:spcBef>
                <a:spcPts val="1200"/>
              </a:spcBef>
              <a:spcAft>
                <a:spcPts val="1200"/>
              </a:spcAft>
              <a:buNone/>
            </a:pP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89" name="Google Shape;389;p39"/>
          <p:cNvSpPr txBox="1"/>
          <p:nvPr/>
        </p:nvSpPr>
        <p:spPr>
          <a:xfrm>
            <a:off x="5341620" y="1143000"/>
            <a:ext cx="6103620" cy="552450"/>
          </a:xfrm>
          <a:prstGeom prst="rect">
            <a:avLst/>
          </a:prstGeom>
          <a:noFill/>
          <a:ln>
            <a:noFill/>
          </a:ln>
        </p:spPr>
        <p:txBody>
          <a:bodyPr spcFirstLastPara="1" wrap="square" lIns="91425" tIns="91425" rIns="91425" bIns="91425" anchor="t" anchorCtr="0">
            <a:noAutofit/>
          </a:bodyPr>
          <a:lstStyle/>
          <a:p>
            <a:pPr marL="527050" marR="152400" lvl="0" indent="-285750" algn="just" rtl="0">
              <a:lnSpc>
                <a:spcPct val="158000"/>
              </a:lnSpc>
              <a:spcBef>
                <a:spcPts val="1200"/>
              </a:spcBef>
              <a:spcAft>
                <a:spcPts val="0"/>
              </a:spcAft>
              <a:buFont typeface="Wingdings" panose="05000000000000000000" pitchFamily="2" charset="2"/>
              <a:buChar char="Ø"/>
            </a:pPr>
            <a:r>
              <a:rPr lang="en-US" sz="1600" dirty="0">
                <a:solidFill>
                  <a:schemeClr val="bg1"/>
                </a:solidFill>
                <a:latin typeface="Times New Roman" panose="02020603050405020304"/>
                <a:ea typeface="Times New Roman" panose="02020603050405020304"/>
                <a:cs typeface="Times New Roman" panose="02020603050405020304"/>
                <a:sym typeface="Times New Roman" panose="02020603050405020304"/>
              </a:rPr>
              <a:t>Parity Bit Generator Schematic:</a:t>
            </a:r>
            <a:endParaRPr sz="1600"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0" marR="152400" lvl="0" indent="0" algn="just" rtl="0">
              <a:lnSpc>
                <a:spcPct val="158000"/>
              </a:lnSpc>
              <a:spcBef>
                <a:spcPts val="1200"/>
              </a:spcBef>
              <a:spcAft>
                <a:spcPts val="0"/>
              </a:spcAft>
              <a:buNone/>
            </a:pPr>
            <a:r>
              <a:rPr lang="en-US" sz="1600" dirty="0">
                <a:solidFill>
                  <a:schemeClr val="bg1"/>
                </a:solidFill>
                <a:latin typeface="Times New Roman" panose="02020603050405020304"/>
                <a:ea typeface="Times New Roman" panose="02020603050405020304"/>
                <a:cs typeface="Times New Roman" panose="02020603050405020304"/>
                <a:sym typeface="Times New Roman" panose="02020603050405020304"/>
              </a:rPr>
              <a:t>	</a:t>
            </a:r>
            <a:endParaRPr sz="1600"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241300" marR="152400" lvl="0" indent="0" algn="just" rtl="0">
              <a:lnSpc>
                <a:spcPct val="158000"/>
              </a:lnSpc>
              <a:spcBef>
                <a:spcPts val="1200"/>
              </a:spcBef>
              <a:spcAft>
                <a:spcPts val="0"/>
              </a:spcAft>
              <a:buNone/>
            </a:pPr>
            <a:endParaRPr sz="1600"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241300" marR="152400" lvl="0" indent="0" algn="just" rtl="0">
              <a:lnSpc>
                <a:spcPct val="158000"/>
              </a:lnSpc>
              <a:spcBef>
                <a:spcPts val="1200"/>
              </a:spcBef>
              <a:spcAft>
                <a:spcPts val="0"/>
              </a:spcAft>
              <a:buNone/>
            </a:pPr>
            <a:endParaRPr sz="1600"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241300" marR="152400" lvl="0" indent="0" algn="just" rtl="0">
              <a:lnSpc>
                <a:spcPct val="158000"/>
              </a:lnSpc>
              <a:spcBef>
                <a:spcPts val="1200"/>
              </a:spcBef>
              <a:spcAft>
                <a:spcPts val="0"/>
              </a:spcAft>
              <a:buNone/>
            </a:pPr>
            <a:endParaRPr sz="1600"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lnSpc>
                <a:spcPct val="115000"/>
              </a:lnSpc>
              <a:spcBef>
                <a:spcPts val="1200"/>
              </a:spcBef>
              <a:spcAft>
                <a:spcPts val="1200"/>
              </a:spcAft>
              <a:buNone/>
            </a:pPr>
            <a:endParaRPr sz="1600"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90" name="Google Shape;390;p39"/>
          <p:cNvSpPr txBox="1"/>
          <p:nvPr/>
        </p:nvSpPr>
        <p:spPr>
          <a:xfrm>
            <a:off x="635" y="4800600"/>
            <a:ext cx="11737975" cy="1786255"/>
          </a:xfrm>
          <a:prstGeom prst="rect">
            <a:avLst/>
          </a:prstGeom>
          <a:noFill/>
          <a:ln>
            <a:noFill/>
          </a:ln>
        </p:spPr>
        <p:txBody>
          <a:bodyPr spcFirstLastPara="1" wrap="square" lIns="91425" tIns="91425" rIns="91425" bIns="91425" anchor="t" anchorCtr="0">
            <a:noAutofit/>
          </a:bodyPr>
          <a:lstStyle/>
          <a:p>
            <a:pPr marL="285750" lvl="0" indent="-285750" algn="just" rtl="0">
              <a:spcBef>
                <a:spcPts val="1200"/>
              </a:spcBef>
              <a:spcAft>
                <a:spcPts val="0"/>
              </a:spcAft>
              <a:buFont typeface="Wingdings" panose="05000000000000000000" pitchFamily="2" charset="2"/>
              <a:buChar char="Ø"/>
            </a:pPr>
            <a:r>
              <a:rPr lang="en-US" altLang="en-US" sz="1600" dirty="0">
                <a:solidFill>
                  <a:schemeClr val="bg1"/>
                </a:solidFill>
                <a:latin typeface="Times New Roman" panose="02020603050405020304"/>
                <a:ea typeface="Times New Roman" panose="02020603050405020304"/>
                <a:cs typeface="Times New Roman" panose="02020603050405020304"/>
                <a:sym typeface="Times New Roman" panose="02020603050405020304"/>
              </a:rPr>
              <a:t>Three parity bits are mapped and added to the data block. In the configuration, each circle has a parity bit chosen so that the number of bits in each circle is odd. P5 = D1^D2^ D4, P6 = D2^ D3^D4, P7 = D1^D3^D4</a:t>
            </a:r>
            <a:endParaRPr lang="en-US" altLang="en-US" sz="1600"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just" rtl="0">
              <a:spcBef>
                <a:spcPts val="1200"/>
              </a:spcBef>
              <a:spcAft>
                <a:spcPts val="0"/>
              </a:spcAft>
              <a:buFont typeface="Wingdings" panose="05000000000000000000" pitchFamily="2" charset="2"/>
              <a:buChar char="Ø"/>
            </a:pPr>
            <a:r>
              <a:rPr lang="en-US" sz="1600" dirty="0">
                <a:solidFill>
                  <a:schemeClr val="bg1"/>
                </a:solidFill>
                <a:latin typeface="Times New Roman" panose="02020603050405020304"/>
                <a:ea typeface="Times New Roman" panose="02020603050405020304"/>
                <a:cs typeface="Times New Roman" panose="02020603050405020304"/>
                <a:sym typeface="Times New Roman" panose="02020603050405020304"/>
              </a:rPr>
              <a:t>Once the parity bits are generated, message bits along with parity bits are given to the decoder as input. During the transmission of signals from encoder to decoder in real time, there may be error in message bits due to the change in voltage levels because of various environmental factors thus, inverting the bits. We have injected a fault at D2 message bit using an inverter to check whether the decoder is able to retrieve back the original message bits or not.</a:t>
            </a:r>
            <a:endParaRPr sz="16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42950" lvl="0" indent="-285750" algn="just" rtl="0">
              <a:spcBef>
                <a:spcPts val="1200"/>
              </a:spcBef>
              <a:spcAft>
                <a:spcPts val="1200"/>
              </a:spcAft>
              <a:buFont typeface="Wingdings" panose="05000000000000000000" pitchFamily="2" charset="2"/>
              <a:buChar char="Ø"/>
            </a:pPr>
            <a:endParaRPr sz="16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 name="TextBox 3"/>
          <p:cNvSpPr txBox="1"/>
          <p:nvPr/>
        </p:nvSpPr>
        <p:spPr>
          <a:xfrm>
            <a:off x="1600200" y="155583"/>
            <a:ext cx="8315324" cy="583565"/>
          </a:xfrm>
          <a:prstGeom prst="rect">
            <a:avLst/>
          </a:prstGeom>
          <a:solidFill>
            <a:schemeClr val="tx2">
              <a:lumMod val="40000"/>
              <a:lumOff val="60000"/>
            </a:schemeClr>
          </a:solidFill>
        </p:spPr>
        <p:txBody>
          <a:bodyPr wrap="square">
            <a:spAutoFit/>
          </a:bodyPr>
          <a:lstStyle/>
          <a:p>
            <a:pPr marL="0" lvl="0" indent="0" algn="ctr" rtl="0">
              <a:spcBef>
                <a:spcPts val="0"/>
              </a:spcBef>
              <a:spcAft>
                <a:spcPts val="0"/>
              </a:spcAft>
              <a:buNone/>
            </a:pPr>
            <a:r>
              <a:rPr lang="en-US" sz="3200" b="1" dirty="0">
                <a:solidFill>
                  <a:schemeClr val="tx1"/>
                </a:solidFill>
                <a:effectLst>
                  <a:outerShdw blurRad="38100" dist="19050" dir="2700000" algn="tl" rotWithShape="0">
                    <a:schemeClr val="dk1">
                      <a:alpha val="40000"/>
                    </a:schemeClr>
                  </a:outerShdw>
                </a:effectLst>
                <a:latin typeface="Book Antiqua" panose="02040602050305030304" pitchFamily="18" charset="0"/>
                <a:ea typeface="Times New Roman" panose="02020603050405020304"/>
                <a:cs typeface="Times New Roman" panose="02020603050405020304"/>
                <a:sym typeface="Times New Roman" panose="02020603050405020304"/>
              </a:rPr>
              <a:t>DUT2-Hamming Encoder</a:t>
            </a:r>
            <a:endParaRPr lang="en-US" sz="3200" b="1" dirty="0">
              <a:solidFill>
                <a:schemeClr val="tx1"/>
              </a:solidFill>
              <a:effectLst>
                <a:outerShdw blurRad="38100" dist="19050" dir="2700000" algn="tl" rotWithShape="0">
                  <a:schemeClr val="dk1">
                    <a:alpha val="40000"/>
                  </a:schemeClr>
                </a:outerShdw>
              </a:effectLst>
              <a:latin typeface="Book Antiqua" panose="02040602050305030304" pitchFamily="18" charset="0"/>
              <a:ea typeface="Times New Roman" panose="02020603050405020304"/>
              <a:cs typeface="Times New Roman" panose="02020603050405020304"/>
              <a:sym typeface="Times New Roman" panose="02020603050405020304"/>
            </a:endParaRPr>
          </a:p>
        </p:txBody>
      </p:sp>
      <p:pic>
        <p:nvPicPr>
          <p:cNvPr id="3" name="Picture 2"/>
          <p:cNvPicPr>
            <a:picLocks noChangeAspect="1"/>
          </p:cNvPicPr>
          <p:nvPr/>
        </p:nvPicPr>
        <p:blipFill>
          <a:blip r:embed="rId1"/>
          <a:stretch>
            <a:fillRect/>
          </a:stretch>
        </p:blipFill>
        <p:spPr>
          <a:xfrm>
            <a:off x="396875" y="1761490"/>
            <a:ext cx="4388485" cy="2835275"/>
          </a:xfrm>
          <a:prstGeom prst="rect">
            <a:avLst/>
          </a:prstGeom>
        </p:spPr>
      </p:pic>
      <p:sp>
        <p:nvSpPr>
          <p:cNvPr id="5" name="Google Shape;389;p39"/>
          <p:cNvSpPr txBox="1"/>
          <p:nvPr/>
        </p:nvSpPr>
        <p:spPr>
          <a:xfrm>
            <a:off x="-152400" y="1143000"/>
            <a:ext cx="5494020" cy="552450"/>
          </a:xfrm>
          <a:prstGeom prst="rect">
            <a:avLst/>
          </a:prstGeom>
          <a:noFill/>
          <a:ln>
            <a:noFill/>
          </a:ln>
        </p:spPr>
        <p:txBody>
          <a:bodyPr spcFirstLastPara="1" wrap="square" lIns="91425" tIns="91425" rIns="91425" bIns="91425" anchor="t" anchorCtr="0">
            <a:noAutofit/>
          </a:bodyPr>
          <a:p>
            <a:pPr marL="527050" marR="152400" lvl="0" indent="-285750" algn="just" rtl="0">
              <a:lnSpc>
                <a:spcPct val="158000"/>
              </a:lnSpc>
              <a:spcBef>
                <a:spcPts val="1200"/>
              </a:spcBef>
              <a:spcAft>
                <a:spcPts val="0"/>
              </a:spcAft>
              <a:buFont typeface="Wingdings" panose="05000000000000000000" pitchFamily="2" charset="2"/>
              <a:buChar char="Ø"/>
            </a:pPr>
            <a:r>
              <a:rPr lang="en-US" sz="1600" dirty="0">
                <a:solidFill>
                  <a:schemeClr val="bg1"/>
                </a:solidFill>
                <a:latin typeface="Times New Roman" panose="02020603050405020304"/>
                <a:ea typeface="Times New Roman" panose="02020603050405020304"/>
                <a:cs typeface="Times New Roman" panose="02020603050405020304"/>
                <a:sym typeface="Times New Roman" panose="02020603050405020304"/>
              </a:rPr>
              <a:t>Encoding map:</a:t>
            </a:r>
            <a:endParaRPr sz="1600"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0" marR="152400" lvl="0" indent="0" algn="just" rtl="0">
              <a:lnSpc>
                <a:spcPct val="158000"/>
              </a:lnSpc>
              <a:spcBef>
                <a:spcPts val="1200"/>
              </a:spcBef>
              <a:spcAft>
                <a:spcPts val="0"/>
              </a:spcAft>
              <a:buNone/>
            </a:pPr>
            <a:r>
              <a:rPr lang="en-US" sz="1600" dirty="0">
                <a:solidFill>
                  <a:schemeClr val="bg1"/>
                </a:solidFill>
                <a:latin typeface="Times New Roman" panose="02020603050405020304"/>
                <a:ea typeface="Times New Roman" panose="02020603050405020304"/>
                <a:cs typeface="Times New Roman" panose="02020603050405020304"/>
                <a:sym typeface="Times New Roman" panose="02020603050405020304"/>
              </a:rPr>
              <a:t>	</a:t>
            </a:r>
            <a:endParaRPr sz="1600"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241300" marR="152400" lvl="0" indent="0" algn="just" rtl="0">
              <a:lnSpc>
                <a:spcPct val="158000"/>
              </a:lnSpc>
              <a:spcBef>
                <a:spcPts val="1200"/>
              </a:spcBef>
              <a:spcAft>
                <a:spcPts val="0"/>
              </a:spcAft>
              <a:buNone/>
            </a:pPr>
            <a:endParaRPr sz="1600"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241300" marR="152400" lvl="0" indent="0" algn="just" rtl="0">
              <a:lnSpc>
                <a:spcPct val="158000"/>
              </a:lnSpc>
              <a:spcBef>
                <a:spcPts val="1200"/>
              </a:spcBef>
              <a:spcAft>
                <a:spcPts val="0"/>
              </a:spcAft>
              <a:buNone/>
            </a:pPr>
            <a:endParaRPr sz="1600"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241300" marR="152400" lvl="0" indent="0" algn="just" rtl="0">
              <a:lnSpc>
                <a:spcPct val="158000"/>
              </a:lnSpc>
              <a:spcBef>
                <a:spcPts val="1200"/>
              </a:spcBef>
              <a:spcAft>
                <a:spcPts val="0"/>
              </a:spcAft>
              <a:buNone/>
            </a:pPr>
            <a:endParaRPr sz="1600"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lnSpc>
                <a:spcPct val="115000"/>
              </a:lnSpc>
              <a:spcBef>
                <a:spcPts val="1200"/>
              </a:spcBef>
              <a:spcAft>
                <a:spcPts val="1200"/>
              </a:spcAft>
              <a:buNone/>
            </a:pPr>
            <a:endParaRPr sz="1600"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6" name="Picture 5" descr="parity_bitgen_ckt"/>
          <p:cNvPicPr>
            <a:picLocks noChangeAspect="1"/>
          </p:cNvPicPr>
          <p:nvPr/>
        </p:nvPicPr>
        <p:blipFill>
          <a:blip r:embed="rId2"/>
          <a:stretch>
            <a:fillRect/>
          </a:stretch>
        </p:blipFill>
        <p:spPr>
          <a:xfrm>
            <a:off x="5582285" y="1761490"/>
            <a:ext cx="6158230" cy="2799080"/>
          </a:xfrm>
          <a:prstGeom prst="rect">
            <a:avLst/>
          </a:prstGeom>
        </p:spPr>
      </p:pic>
      <p:sp>
        <p:nvSpPr>
          <p:cNvPr id="2" name="Footer Placeholder 1"/>
          <p:cNvSpPr txBox="1"/>
          <p:nvPr/>
        </p:nvSpPr>
        <p:spPr>
          <a:xfrm>
            <a:off x="-9331" y="6477213"/>
            <a:ext cx="2209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400" b="1">
                <a:latin typeface="Times New Roman" panose="02020603050405020304" pitchFamily="18" charset="0"/>
                <a:cs typeface="Times New Roman" panose="02020603050405020304" pitchFamily="18" charset="0"/>
              </a:rPr>
              <a:t>Dept. of ECE, DSCE</a:t>
            </a:r>
            <a:endParaRPr lang="en-US" sz="1400" b="1" dirty="0">
              <a:latin typeface="Times New Roman" panose="02020603050405020304" pitchFamily="18" charset="0"/>
              <a:cs typeface="Times New Roman" panose="02020603050405020304" pitchFamily="18" charset="0"/>
            </a:endParaRPr>
          </a:p>
        </p:txBody>
      </p:sp>
      <p:sp>
        <p:nvSpPr>
          <p:cNvPr id="7" name="Slide Number Placeholder 2"/>
          <p:cNvSpPr>
            <a:spLocks noGrp="1"/>
          </p:cNvSpPr>
          <p:nvPr>
            <p:ph type="sldNum" sz="quarter" idx="12"/>
          </p:nvPr>
        </p:nvSpPr>
        <p:spPr>
          <a:xfrm>
            <a:off x="11683365" y="6477000"/>
            <a:ext cx="448945" cy="365125"/>
          </a:xfrm>
        </p:spPr>
        <p:txBody>
          <a:bodyPr/>
          <a:lstStyle/>
          <a:p>
            <a:r>
              <a:rPr lang="en-US" altLang="en-US" dirty="0"/>
              <a:t>16</a:t>
            </a:r>
            <a:endParaRPr lang="en-US"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400" name="Google Shape;400;p40"/>
          <p:cNvSpPr txBox="1"/>
          <p:nvPr/>
        </p:nvSpPr>
        <p:spPr>
          <a:xfrm>
            <a:off x="0" y="1143000"/>
            <a:ext cx="4737100" cy="462915"/>
          </a:xfrm>
          <a:prstGeom prst="rect">
            <a:avLst/>
          </a:prstGeom>
          <a:noFill/>
          <a:ln>
            <a:noFill/>
          </a:ln>
        </p:spPr>
        <p:txBody>
          <a:bodyPr spcFirstLastPara="1" wrap="square" lIns="91425" tIns="91425" rIns="91425" bIns="91425" anchor="t" anchorCtr="0">
            <a:noAutofit/>
          </a:bodyPr>
          <a:lstStyle/>
          <a:p>
            <a:pPr marL="527050" marR="152400" lvl="0" indent="-285750" algn="just" rtl="0">
              <a:lnSpc>
                <a:spcPct val="158000"/>
              </a:lnSpc>
              <a:spcBef>
                <a:spcPts val="1200"/>
              </a:spcBef>
              <a:spcAft>
                <a:spcPts val="0"/>
              </a:spcAft>
              <a:buFont typeface="Wingdings" panose="05000000000000000000" pitchFamily="2" charset="2"/>
              <a:buChar char="Ø"/>
            </a:pPr>
            <a:r>
              <a:rPr lang="en-US" sz="1600" dirty="0">
                <a:solidFill>
                  <a:schemeClr val="bg1"/>
                </a:solidFill>
                <a:latin typeface="Times New Roman" panose="02020603050405020304"/>
                <a:ea typeface="Times New Roman" panose="02020603050405020304"/>
                <a:cs typeface="Times New Roman" panose="02020603050405020304"/>
                <a:sym typeface="Times New Roman" panose="02020603050405020304"/>
              </a:rPr>
              <a:t>Error Bit Checker Schematic:</a:t>
            </a:r>
            <a:endParaRPr sz="1600"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0" marR="152400" lvl="0" indent="0" algn="just" rtl="0">
              <a:lnSpc>
                <a:spcPct val="158000"/>
              </a:lnSpc>
              <a:spcBef>
                <a:spcPts val="1200"/>
              </a:spcBef>
              <a:spcAft>
                <a:spcPts val="0"/>
              </a:spcAft>
              <a:buNone/>
            </a:pPr>
            <a:r>
              <a:rPr lang="en-US" sz="1600" dirty="0">
                <a:solidFill>
                  <a:schemeClr val="bg1"/>
                </a:solidFill>
                <a:latin typeface="Times New Roman" panose="02020603050405020304"/>
                <a:ea typeface="Times New Roman" panose="02020603050405020304"/>
                <a:cs typeface="Times New Roman" panose="02020603050405020304"/>
                <a:sym typeface="Times New Roman" panose="02020603050405020304"/>
              </a:rPr>
              <a:t>	</a:t>
            </a:r>
            <a:endParaRPr sz="1600"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241300" marR="152400" lvl="0" indent="0" algn="just" rtl="0">
              <a:lnSpc>
                <a:spcPct val="158000"/>
              </a:lnSpc>
              <a:spcBef>
                <a:spcPts val="1200"/>
              </a:spcBef>
              <a:spcAft>
                <a:spcPts val="0"/>
              </a:spcAft>
              <a:buNone/>
            </a:pPr>
            <a:endParaRPr sz="1600"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241300" marR="152400" lvl="0" indent="0" algn="just" rtl="0">
              <a:lnSpc>
                <a:spcPct val="158000"/>
              </a:lnSpc>
              <a:spcBef>
                <a:spcPts val="1200"/>
              </a:spcBef>
              <a:spcAft>
                <a:spcPts val="0"/>
              </a:spcAft>
              <a:buNone/>
            </a:pPr>
            <a:endParaRPr sz="1600"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241300" marR="152400" lvl="0" indent="0" algn="just" rtl="0">
              <a:lnSpc>
                <a:spcPct val="158000"/>
              </a:lnSpc>
              <a:spcBef>
                <a:spcPts val="1200"/>
              </a:spcBef>
              <a:spcAft>
                <a:spcPts val="0"/>
              </a:spcAft>
              <a:buNone/>
            </a:pPr>
            <a:endParaRPr sz="1600"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lnSpc>
                <a:spcPct val="115000"/>
              </a:lnSpc>
              <a:spcBef>
                <a:spcPts val="1200"/>
              </a:spcBef>
              <a:spcAft>
                <a:spcPts val="1200"/>
              </a:spcAft>
              <a:buNone/>
            </a:pPr>
            <a:endParaRPr sz="1600"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01" name="Google Shape;401;p40"/>
          <p:cNvSpPr txBox="1"/>
          <p:nvPr/>
        </p:nvSpPr>
        <p:spPr>
          <a:xfrm>
            <a:off x="-533400" y="4724400"/>
            <a:ext cx="6491605" cy="1900555"/>
          </a:xfrm>
          <a:prstGeom prst="rect">
            <a:avLst/>
          </a:prstGeom>
          <a:noFill/>
          <a:ln>
            <a:noFill/>
          </a:ln>
        </p:spPr>
        <p:txBody>
          <a:bodyPr spcFirstLastPara="1" wrap="square" lIns="91425" tIns="91425" rIns="91425" bIns="91425" anchor="t" anchorCtr="0">
            <a:noAutofit/>
          </a:bodyPr>
          <a:lstStyle/>
          <a:p>
            <a:pPr marL="711200" marR="76200" lvl="0" indent="0" algn="just" rtl="0">
              <a:spcBef>
                <a:spcPts val="700"/>
              </a:spcBef>
              <a:spcAft>
                <a:spcPts val="0"/>
              </a:spcAft>
              <a:buClr>
                <a:srgbClr val="FFFFFF"/>
              </a:buClr>
              <a:buSzPts val="1100"/>
              <a:buFont typeface="Wingdings" panose="05000000000000000000" charset="0"/>
              <a:buNone/>
            </a:pPr>
            <a:r>
              <a:rPr lang="en-US" sz="1600" dirty="0">
                <a:solidFill>
                  <a:schemeClr val="bg1"/>
                </a:solidFill>
                <a:latin typeface="Times New Roman" panose="02020603050405020304"/>
                <a:ea typeface="Times New Roman" panose="02020603050405020304"/>
                <a:cs typeface="Times New Roman" panose="02020603050405020304"/>
                <a:sym typeface="Times New Roman" panose="02020603050405020304"/>
              </a:rPr>
              <a:t>Error bit checker unit is used to detect error in the 7-bit word. When a received 7-bit word is transmitted, the receiver recalculates the parity bits and compares them with the received parity bits. If no errors occurred, the syndrome will be 000, which indicates that all parity checks are satisfied. If there is an error, the syndrome will be a non-zero binary value. </a:t>
            </a:r>
            <a:r>
              <a:rPr lang="en-US" altLang="en-US" sz="1600" dirty="0">
                <a:solidFill>
                  <a:schemeClr val="bg1"/>
                </a:solidFill>
                <a:latin typeface="Times New Roman" panose="02020603050405020304"/>
                <a:ea typeface="Times New Roman" panose="02020603050405020304"/>
                <a:cs typeface="Times New Roman" panose="02020603050405020304"/>
                <a:sym typeface="Times New Roman" panose="02020603050405020304"/>
              </a:rPr>
              <a:t>E1 = D1^ D2^D4^P5, E2 = D2^D3^D4^P6, E3 = D1^D3^D4^P7.</a:t>
            </a:r>
            <a:endParaRPr lang="en-US" altLang="en-US" sz="1600"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just" rtl="0">
              <a:spcBef>
                <a:spcPts val="1200"/>
              </a:spcBef>
              <a:spcAft>
                <a:spcPts val="0"/>
              </a:spcAft>
              <a:buFont typeface="Wingdings" panose="05000000000000000000" pitchFamily="2" charset="2"/>
              <a:buChar char="Ø"/>
            </a:pPr>
            <a:endParaRPr sz="1600"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1657350" lvl="0" indent="-285750" algn="just" rtl="0">
              <a:spcBef>
                <a:spcPts val="1200"/>
              </a:spcBef>
              <a:spcAft>
                <a:spcPts val="0"/>
              </a:spcAft>
              <a:buFont typeface="Wingdings" panose="05000000000000000000" pitchFamily="2" charset="2"/>
              <a:buChar char="Ø"/>
            </a:pPr>
            <a:endParaRPr sz="1600"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742950" lvl="0" indent="-285750" algn="just" rtl="0">
              <a:spcBef>
                <a:spcPts val="1200"/>
              </a:spcBef>
              <a:spcAft>
                <a:spcPts val="0"/>
              </a:spcAft>
              <a:buFont typeface="Wingdings" panose="05000000000000000000" pitchFamily="2" charset="2"/>
              <a:buChar char="Ø"/>
            </a:pPr>
            <a:endParaRPr sz="1600"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457200" lvl="0" algn="just" rtl="0">
              <a:spcBef>
                <a:spcPts val="1200"/>
              </a:spcBef>
              <a:spcAft>
                <a:spcPts val="1200"/>
              </a:spcAft>
            </a:pPr>
            <a:endParaRPr sz="1600"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 name="TextBox 3"/>
          <p:cNvSpPr txBox="1"/>
          <p:nvPr/>
        </p:nvSpPr>
        <p:spPr>
          <a:xfrm>
            <a:off x="1600200" y="155583"/>
            <a:ext cx="8315324" cy="583565"/>
          </a:xfrm>
          <a:prstGeom prst="rect">
            <a:avLst/>
          </a:prstGeom>
          <a:solidFill>
            <a:schemeClr val="tx2">
              <a:lumMod val="40000"/>
              <a:lumOff val="60000"/>
            </a:schemeClr>
          </a:solidFill>
        </p:spPr>
        <p:txBody>
          <a:bodyPr wrap="square">
            <a:spAutoFit/>
          </a:bodyPr>
          <a:lstStyle/>
          <a:p>
            <a:pPr marL="0" lvl="0" indent="0" algn="ctr" rtl="0">
              <a:spcBef>
                <a:spcPts val="0"/>
              </a:spcBef>
              <a:spcAft>
                <a:spcPts val="0"/>
              </a:spcAft>
              <a:buNone/>
            </a:pPr>
            <a:r>
              <a:rPr lang="en-US" sz="3200" b="1" dirty="0">
                <a:solidFill>
                  <a:schemeClr val="tx1"/>
                </a:solidFill>
                <a:effectLst>
                  <a:outerShdw blurRad="38100" dist="19050" dir="2700000" algn="tl" rotWithShape="0">
                    <a:schemeClr val="dk1">
                      <a:alpha val="40000"/>
                    </a:schemeClr>
                  </a:outerShdw>
                </a:effectLst>
                <a:latin typeface="Book Antiqua" panose="02040602050305030304" pitchFamily="18" charset="0"/>
                <a:ea typeface="Times New Roman" panose="02020603050405020304"/>
                <a:cs typeface="Times New Roman" panose="02020603050405020304"/>
                <a:sym typeface="Times New Roman" panose="02020603050405020304"/>
              </a:rPr>
              <a:t>DUT2-Hamming Decoder</a:t>
            </a:r>
            <a:endParaRPr lang="en-US" sz="3200" b="1" dirty="0">
              <a:solidFill>
                <a:schemeClr val="tx1"/>
              </a:solidFill>
              <a:effectLst>
                <a:outerShdw blurRad="38100" dist="19050" dir="2700000" algn="tl" rotWithShape="0">
                  <a:schemeClr val="dk1">
                    <a:alpha val="40000"/>
                  </a:schemeClr>
                </a:outerShdw>
              </a:effectLst>
              <a:latin typeface="Book Antiqua" panose="02040602050305030304" pitchFamily="18" charset="0"/>
              <a:ea typeface="Times New Roman" panose="02020603050405020304"/>
              <a:cs typeface="Times New Roman" panose="02020603050405020304"/>
              <a:sym typeface="Times New Roman" panose="02020603050405020304"/>
            </a:endParaRPr>
          </a:p>
        </p:txBody>
      </p:sp>
      <p:sp>
        <p:nvSpPr>
          <p:cNvPr id="7" name="Google Shape;400;p40"/>
          <p:cNvSpPr txBox="1"/>
          <p:nvPr/>
        </p:nvSpPr>
        <p:spPr>
          <a:xfrm>
            <a:off x="6172200" y="1143000"/>
            <a:ext cx="4737100" cy="462915"/>
          </a:xfrm>
          <a:prstGeom prst="rect">
            <a:avLst/>
          </a:prstGeom>
          <a:noFill/>
          <a:ln>
            <a:noFill/>
          </a:ln>
        </p:spPr>
        <p:txBody>
          <a:bodyPr spcFirstLastPara="1" wrap="square" lIns="91425" tIns="91425" rIns="91425" bIns="91425" anchor="t" anchorCtr="0">
            <a:noAutofit/>
          </a:bodyPr>
          <a:p>
            <a:pPr marL="527050" marR="152400" lvl="0" indent="-285750" algn="just" rtl="0">
              <a:lnSpc>
                <a:spcPct val="158000"/>
              </a:lnSpc>
              <a:spcBef>
                <a:spcPts val="1200"/>
              </a:spcBef>
              <a:spcAft>
                <a:spcPts val="0"/>
              </a:spcAft>
              <a:buFont typeface="Wingdings" panose="05000000000000000000" pitchFamily="2" charset="2"/>
              <a:buChar char="Ø"/>
            </a:pPr>
            <a:r>
              <a:rPr lang="en-US" sz="1600" dirty="0">
                <a:solidFill>
                  <a:schemeClr val="bg1"/>
                </a:solidFill>
                <a:latin typeface="Times New Roman" panose="02020603050405020304"/>
                <a:ea typeface="Times New Roman" panose="02020603050405020304"/>
                <a:cs typeface="Times New Roman" panose="02020603050405020304"/>
                <a:sym typeface="Times New Roman" panose="02020603050405020304"/>
              </a:rPr>
              <a:t>Error Bit Corrector Schematic:</a:t>
            </a:r>
            <a:endParaRPr sz="1600"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0" marR="152400" lvl="0" indent="0" algn="just" rtl="0">
              <a:lnSpc>
                <a:spcPct val="158000"/>
              </a:lnSpc>
              <a:spcBef>
                <a:spcPts val="1200"/>
              </a:spcBef>
              <a:spcAft>
                <a:spcPts val="0"/>
              </a:spcAft>
              <a:buNone/>
            </a:pPr>
            <a:r>
              <a:rPr lang="en-US" sz="1600" dirty="0">
                <a:solidFill>
                  <a:schemeClr val="bg1"/>
                </a:solidFill>
                <a:latin typeface="Times New Roman" panose="02020603050405020304"/>
                <a:ea typeface="Times New Roman" panose="02020603050405020304"/>
                <a:cs typeface="Times New Roman" panose="02020603050405020304"/>
                <a:sym typeface="Times New Roman" panose="02020603050405020304"/>
              </a:rPr>
              <a:t>	</a:t>
            </a:r>
            <a:endParaRPr sz="1600"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241300" marR="152400" lvl="0" indent="0" algn="just" rtl="0">
              <a:lnSpc>
                <a:spcPct val="158000"/>
              </a:lnSpc>
              <a:spcBef>
                <a:spcPts val="1200"/>
              </a:spcBef>
              <a:spcAft>
                <a:spcPts val="0"/>
              </a:spcAft>
              <a:buNone/>
            </a:pPr>
            <a:endParaRPr sz="1600"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241300" marR="152400" lvl="0" indent="0" algn="just" rtl="0">
              <a:lnSpc>
                <a:spcPct val="158000"/>
              </a:lnSpc>
              <a:spcBef>
                <a:spcPts val="1200"/>
              </a:spcBef>
              <a:spcAft>
                <a:spcPts val="0"/>
              </a:spcAft>
              <a:buNone/>
            </a:pPr>
            <a:endParaRPr sz="1600"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241300" marR="152400" lvl="0" indent="0" algn="just" rtl="0">
              <a:lnSpc>
                <a:spcPct val="158000"/>
              </a:lnSpc>
              <a:spcBef>
                <a:spcPts val="1200"/>
              </a:spcBef>
              <a:spcAft>
                <a:spcPts val="0"/>
              </a:spcAft>
              <a:buNone/>
            </a:pPr>
            <a:endParaRPr sz="1600"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lnSpc>
                <a:spcPct val="115000"/>
              </a:lnSpc>
              <a:spcBef>
                <a:spcPts val="1200"/>
              </a:spcBef>
              <a:spcAft>
                <a:spcPts val="1200"/>
              </a:spcAft>
              <a:buNone/>
            </a:pPr>
            <a:endParaRPr sz="1600"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12" name="Google Shape;412;p41"/>
          <p:cNvSpPr txBox="1"/>
          <p:nvPr/>
        </p:nvSpPr>
        <p:spPr>
          <a:xfrm>
            <a:off x="6531610" y="4747895"/>
            <a:ext cx="5359400" cy="1812925"/>
          </a:xfrm>
          <a:prstGeom prst="rect">
            <a:avLst/>
          </a:prstGeom>
          <a:noFill/>
          <a:ln>
            <a:noFill/>
          </a:ln>
        </p:spPr>
        <p:txBody>
          <a:bodyPr spcFirstLastPara="1" wrap="square" lIns="91425" tIns="91425" rIns="91425" bIns="91425" anchor="t" anchorCtr="0">
            <a:noAutofit/>
          </a:bodyPr>
          <a:p>
            <a:pPr lvl="0" indent="0" algn="just" rtl="0">
              <a:spcBef>
                <a:spcPts val="1200"/>
              </a:spcBef>
              <a:spcAft>
                <a:spcPts val="0"/>
              </a:spcAft>
              <a:buFont typeface="Wingdings" panose="05000000000000000000" pitchFamily="2" charset="2"/>
              <a:buNone/>
            </a:pPr>
            <a:r>
              <a:rPr lang="en-US" sz="1600" dirty="0">
                <a:solidFill>
                  <a:schemeClr val="bg1"/>
                </a:solidFill>
                <a:latin typeface="Times New Roman" panose="02020603050405020304"/>
                <a:ea typeface="Times New Roman" panose="02020603050405020304"/>
                <a:cs typeface="Times New Roman" panose="02020603050405020304"/>
                <a:sym typeface="Times New Roman" panose="02020603050405020304"/>
              </a:rPr>
              <a:t>Error bit correction unit is used to correct the detected error. If the syndrome is 000, no error is detected. If the syndrome is non-zero, the syndrome vector indicates the position of the erroneous bit. Once the erroneous bit is identified using the syndrome, it can be corrected by flipping the bit at that position. O</a:t>
            </a:r>
            <a:r>
              <a:rPr lang="en-US" altLang="en-US" sz="1600" dirty="0">
                <a:solidFill>
                  <a:schemeClr val="bg1"/>
                </a:solidFill>
                <a:latin typeface="Times New Roman" panose="02020603050405020304"/>
                <a:ea typeface="Times New Roman" panose="02020603050405020304"/>
                <a:cs typeface="Times New Roman" panose="02020603050405020304"/>
                <a:sym typeface="Times New Roman" panose="02020603050405020304"/>
              </a:rPr>
              <a:t>1=E1.NOT(E2).E3^D1, O2=E1.E2.NOT(E3)^D2, O3=NOT(E1).E2.E3^D3, O4=E1.E2.E3^D4.</a:t>
            </a:r>
            <a:endParaRPr lang="en-US" altLang="en-US" sz="1600"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711200" marR="76200" lvl="0" indent="0" algn="just" rtl="0">
              <a:spcBef>
                <a:spcPts val="1200"/>
              </a:spcBef>
              <a:spcAft>
                <a:spcPts val="0"/>
              </a:spcAft>
              <a:buFont typeface="Wingdings" panose="05000000000000000000" pitchFamily="2" charset="2"/>
              <a:buNone/>
            </a:pPr>
            <a:endParaRPr sz="1600"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1371600" lvl="0" indent="0" algn="just" rtl="0">
              <a:spcBef>
                <a:spcPts val="1200"/>
              </a:spcBef>
              <a:spcAft>
                <a:spcPts val="0"/>
              </a:spcAft>
              <a:buFont typeface="Wingdings" panose="05000000000000000000" pitchFamily="2" charset="2"/>
              <a:buNone/>
            </a:pPr>
            <a:endParaRPr sz="1600"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742950" lvl="0" indent="-285750" algn="just" rtl="0">
              <a:spcBef>
                <a:spcPts val="1200"/>
              </a:spcBef>
              <a:spcAft>
                <a:spcPts val="1200"/>
              </a:spcAft>
              <a:buFont typeface="Wingdings" panose="05000000000000000000" pitchFamily="2" charset="2"/>
              <a:buChar char="Ø"/>
            </a:pPr>
            <a:endParaRPr sz="1600"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3" name="Picture 2" descr="error_bitcheck_ckt"/>
          <p:cNvPicPr>
            <a:picLocks noChangeAspect="1"/>
          </p:cNvPicPr>
          <p:nvPr/>
        </p:nvPicPr>
        <p:blipFill>
          <a:blip r:embed="rId1"/>
          <a:stretch>
            <a:fillRect/>
          </a:stretch>
        </p:blipFill>
        <p:spPr>
          <a:xfrm>
            <a:off x="304800" y="1748155"/>
            <a:ext cx="5560695" cy="2910840"/>
          </a:xfrm>
          <a:prstGeom prst="rect">
            <a:avLst/>
          </a:prstGeom>
        </p:spPr>
      </p:pic>
      <p:pic>
        <p:nvPicPr>
          <p:cNvPr id="5" name="Picture 4" descr="error_bitcorrect_ckt"/>
          <p:cNvPicPr>
            <a:picLocks noChangeAspect="1"/>
          </p:cNvPicPr>
          <p:nvPr/>
        </p:nvPicPr>
        <p:blipFill>
          <a:blip r:embed="rId2"/>
          <a:stretch>
            <a:fillRect/>
          </a:stretch>
        </p:blipFill>
        <p:spPr>
          <a:xfrm>
            <a:off x="6531610" y="1747520"/>
            <a:ext cx="5360035" cy="2903220"/>
          </a:xfrm>
          <a:prstGeom prst="rect">
            <a:avLst/>
          </a:prstGeom>
        </p:spPr>
      </p:pic>
      <p:sp>
        <p:nvSpPr>
          <p:cNvPr id="2" name="Footer Placeholder 1"/>
          <p:cNvSpPr txBox="1"/>
          <p:nvPr/>
        </p:nvSpPr>
        <p:spPr>
          <a:xfrm>
            <a:off x="-9331" y="6477213"/>
            <a:ext cx="2209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400" b="1">
                <a:latin typeface="Times New Roman" panose="02020603050405020304" pitchFamily="18" charset="0"/>
                <a:cs typeface="Times New Roman" panose="02020603050405020304" pitchFamily="18" charset="0"/>
              </a:rPr>
              <a:t>Dept. of ECE, DSCE</a:t>
            </a:r>
            <a:endParaRPr lang="en-US" sz="1400" b="1" dirty="0">
              <a:latin typeface="Times New Roman" panose="02020603050405020304" pitchFamily="18" charset="0"/>
              <a:cs typeface="Times New Roman" panose="02020603050405020304" pitchFamily="18" charset="0"/>
            </a:endParaRPr>
          </a:p>
        </p:txBody>
      </p:sp>
      <p:sp>
        <p:nvSpPr>
          <p:cNvPr id="6" name="Slide Number Placeholder 2"/>
          <p:cNvSpPr>
            <a:spLocks noGrp="1"/>
          </p:cNvSpPr>
          <p:nvPr>
            <p:ph type="sldNum" sz="quarter" idx="12"/>
          </p:nvPr>
        </p:nvSpPr>
        <p:spPr>
          <a:xfrm>
            <a:off x="11683365" y="6477000"/>
            <a:ext cx="448945" cy="365125"/>
          </a:xfrm>
        </p:spPr>
        <p:txBody>
          <a:bodyPr/>
          <a:lstStyle/>
          <a:p>
            <a:r>
              <a:rPr lang="en-US" altLang="en-US" dirty="0"/>
              <a:t>17</a:t>
            </a:r>
            <a:endParaRPr lang="en-US"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6" name="Google Shape;386;p39"/>
          <p:cNvSpPr txBox="1"/>
          <p:nvPr/>
        </p:nvSpPr>
        <p:spPr>
          <a:xfrm>
            <a:off x="501000" y="1149600"/>
            <a:ext cx="11190000" cy="996900"/>
          </a:xfrm>
          <a:prstGeom prst="rect">
            <a:avLst/>
          </a:prstGeom>
          <a:noFill/>
          <a:ln>
            <a:noFill/>
          </a:ln>
        </p:spPr>
        <p:txBody>
          <a:bodyPr spcFirstLastPara="1" wrap="square" lIns="91425" tIns="45700" rIns="91425" bIns="45700" anchor="t" anchorCtr="0">
            <a:spAutoFit/>
          </a:bodyPr>
          <a:lstStyle/>
          <a:p>
            <a:pPr marL="457200" marR="152400" lvl="0" indent="0" algn="l" rtl="0">
              <a:lnSpc>
                <a:spcPct val="158000"/>
              </a:lnSpc>
              <a:spcBef>
                <a:spcPts val="1200"/>
              </a:spcBef>
              <a:spcAft>
                <a:spcPts val="0"/>
              </a:spcAft>
              <a:buNone/>
            </a:pPr>
            <a:br>
              <a:rPr lang="en-US" sz="1100">
                <a:solidFill>
                  <a:schemeClr val="dk1"/>
                </a:solidFill>
                <a:latin typeface="Times New Roman" panose="02020603050405020304"/>
                <a:ea typeface="Times New Roman" panose="02020603050405020304"/>
                <a:cs typeface="Times New Roman" panose="02020603050405020304"/>
                <a:sym typeface="Times New Roman" panose="02020603050405020304"/>
              </a:rPr>
            </a:br>
            <a:endParaRPr sz="1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lnSpc>
                <a:spcPct val="115000"/>
              </a:lnSpc>
              <a:spcBef>
                <a:spcPts val="1200"/>
              </a:spcBef>
              <a:spcAft>
                <a:spcPts val="1200"/>
              </a:spcAft>
              <a:buNone/>
            </a:pP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89" name="Google Shape;389;p39"/>
          <p:cNvSpPr txBox="1"/>
          <p:nvPr/>
        </p:nvSpPr>
        <p:spPr>
          <a:xfrm>
            <a:off x="139700" y="1066800"/>
            <a:ext cx="4008755" cy="565785"/>
          </a:xfrm>
          <a:prstGeom prst="rect">
            <a:avLst/>
          </a:prstGeom>
          <a:noFill/>
          <a:ln>
            <a:noFill/>
          </a:ln>
        </p:spPr>
        <p:txBody>
          <a:bodyPr spcFirstLastPara="1" wrap="square" lIns="91425" tIns="91425" rIns="91425" bIns="91425" anchor="t" anchorCtr="0">
            <a:noAutofit/>
          </a:bodyPr>
          <a:lstStyle/>
          <a:p>
            <a:pPr marL="527050" marR="152400" lvl="0" indent="-285750" algn="just" rtl="0">
              <a:lnSpc>
                <a:spcPct val="158000"/>
              </a:lnSpc>
              <a:spcBef>
                <a:spcPts val="1200"/>
              </a:spcBef>
              <a:spcAft>
                <a:spcPts val="0"/>
              </a:spcAft>
              <a:buFont typeface="Wingdings" panose="05000000000000000000" pitchFamily="2" charset="2"/>
              <a:buChar char="Ø"/>
            </a:pPr>
            <a:r>
              <a:rPr lang="en-US" sz="1600" dirty="0">
                <a:solidFill>
                  <a:schemeClr val="bg1"/>
                </a:solidFill>
                <a:latin typeface="Times New Roman" panose="02020603050405020304"/>
                <a:ea typeface="Times New Roman" panose="02020603050405020304"/>
                <a:cs typeface="Times New Roman" panose="02020603050405020304"/>
                <a:sym typeface="Times New Roman" panose="02020603050405020304"/>
              </a:rPr>
              <a:t>ORA  Schematic:</a:t>
            </a:r>
            <a:endParaRPr sz="1600"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527050" marR="152400" lvl="0" indent="-285750" algn="just" rtl="0">
              <a:lnSpc>
                <a:spcPct val="158000"/>
              </a:lnSpc>
              <a:spcBef>
                <a:spcPts val="1200"/>
              </a:spcBef>
              <a:spcAft>
                <a:spcPts val="0"/>
              </a:spcAft>
              <a:buFont typeface="Wingdings" panose="05000000000000000000" pitchFamily="2" charset="2"/>
              <a:buChar char="Ø"/>
            </a:pPr>
            <a:endParaRPr sz="1600"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0" marR="152400" lvl="0" indent="0" algn="just" rtl="0">
              <a:lnSpc>
                <a:spcPct val="158000"/>
              </a:lnSpc>
              <a:spcBef>
                <a:spcPts val="1200"/>
              </a:spcBef>
              <a:spcAft>
                <a:spcPts val="0"/>
              </a:spcAft>
              <a:buNone/>
            </a:pPr>
            <a:r>
              <a:rPr lang="en-US" sz="1600" dirty="0">
                <a:solidFill>
                  <a:schemeClr val="bg1"/>
                </a:solidFill>
                <a:latin typeface="Times New Roman" panose="02020603050405020304"/>
                <a:ea typeface="Times New Roman" panose="02020603050405020304"/>
                <a:cs typeface="Times New Roman" panose="02020603050405020304"/>
                <a:sym typeface="Times New Roman" panose="02020603050405020304"/>
              </a:rPr>
              <a:t>	</a:t>
            </a:r>
            <a:endParaRPr sz="1600"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241300" marR="152400" lvl="0" indent="0" algn="just" rtl="0">
              <a:lnSpc>
                <a:spcPct val="158000"/>
              </a:lnSpc>
              <a:spcBef>
                <a:spcPts val="1200"/>
              </a:spcBef>
              <a:spcAft>
                <a:spcPts val="0"/>
              </a:spcAft>
              <a:buNone/>
            </a:pPr>
            <a:endParaRPr sz="1600"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241300" marR="152400" lvl="0" indent="0" algn="just" rtl="0">
              <a:lnSpc>
                <a:spcPct val="158000"/>
              </a:lnSpc>
              <a:spcBef>
                <a:spcPts val="1200"/>
              </a:spcBef>
              <a:spcAft>
                <a:spcPts val="0"/>
              </a:spcAft>
              <a:buNone/>
            </a:pPr>
            <a:endParaRPr sz="1600"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241300" marR="152400" lvl="0" indent="0" algn="just" rtl="0">
              <a:lnSpc>
                <a:spcPct val="158000"/>
              </a:lnSpc>
              <a:spcBef>
                <a:spcPts val="1200"/>
              </a:spcBef>
              <a:spcAft>
                <a:spcPts val="0"/>
              </a:spcAft>
              <a:buNone/>
            </a:pPr>
            <a:endParaRPr sz="1600"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lnSpc>
                <a:spcPct val="115000"/>
              </a:lnSpc>
              <a:spcBef>
                <a:spcPts val="1200"/>
              </a:spcBef>
              <a:spcAft>
                <a:spcPts val="1200"/>
              </a:spcAft>
              <a:buNone/>
            </a:pPr>
            <a:endParaRPr sz="1600"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90" name="Google Shape;390;p39"/>
          <p:cNvSpPr txBox="1"/>
          <p:nvPr/>
        </p:nvSpPr>
        <p:spPr>
          <a:xfrm>
            <a:off x="139700" y="5452745"/>
            <a:ext cx="5526405" cy="1073785"/>
          </a:xfrm>
          <a:prstGeom prst="rect">
            <a:avLst/>
          </a:prstGeom>
          <a:noFill/>
          <a:ln>
            <a:noFill/>
          </a:ln>
        </p:spPr>
        <p:txBody>
          <a:bodyPr spcFirstLastPara="1" wrap="square" lIns="91425" tIns="91425" rIns="91425" bIns="91425" anchor="t" anchorCtr="0">
            <a:noAutofit/>
          </a:bodyPr>
          <a:lstStyle/>
          <a:p>
            <a:pPr marL="285750" lvl="0" indent="-285750" algn="just" rtl="0">
              <a:spcBef>
                <a:spcPts val="1200"/>
              </a:spcBef>
              <a:spcAft>
                <a:spcPts val="0"/>
              </a:spcAft>
              <a:buFont typeface="Wingdings" panose="05000000000000000000" pitchFamily="2" charset="2"/>
              <a:buChar char="Ø"/>
            </a:pPr>
            <a:r>
              <a:rPr lang="en-US" sz="16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 comparator is used as the ORA for the given BIST logic. It compares the component with fault(supposedly) and the faultless component and returns the output.</a:t>
            </a:r>
            <a:endParaRPr sz="16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just" rtl="0">
              <a:spcBef>
                <a:spcPts val="1200"/>
              </a:spcBef>
              <a:spcAft>
                <a:spcPts val="0"/>
              </a:spcAft>
              <a:buFont typeface="Wingdings" panose="05000000000000000000" pitchFamily="2" charset="2"/>
              <a:buChar char="Ø"/>
            </a:pPr>
            <a:endParaRPr sz="16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657350" lvl="0" indent="-285750" algn="just" rtl="0">
              <a:spcBef>
                <a:spcPts val="1200"/>
              </a:spcBef>
              <a:spcAft>
                <a:spcPts val="0"/>
              </a:spcAft>
              <a:buFont typeface="Wingdings" panose="05000000000000000000" pitchFamily="2" charset="2"/>
              <a:buChar char="Ø"/>
            </a:pPr>
            <a:endParaRPr sz="16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42950" lvl="0" indent="-285750" algn="just" rtl="0">
              <a:spcBef>
                <a:spcPts val="1200"/>
              </a:spcBef>
              <a:spcAft>
                <a:spcPts val="0"/>
              </a:spcAft>
              <a:buFont typeface="Wingdings" panose="05000000000000000000" pitchFamily="2" charset="2"/>
              <a:buChar char="Ø"/>
            </a:pPr>
            <a:endParaRPr sz="16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42950" lvl="0" indent="-285750" algn="just" rtl="0">
              <a:spcBef>
                <a:spcPts val="1200"/>
              </a:spcBef>
              <a:spcAft>
                <a:spcPts val="1200"/>
              </a:spcAft>
              <a:buFont typeface="Wingdings" panose="05000000000000000000" pitchFamily="2" charset="2"/>
              <a:buChar char="Ø"/>
            </a:pPr>
            <a:endParaRPr sz="16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 name="TextBox 3"/>
          <p:cNvSpPr txBox="1"/>
          <p:nvPr/>
        </p:nvSpPr>
        <p:spPr>
          <a:xfrm>
            <a:off x="1600200" y="155583"/>
            <a:ext cx="8315324" cy="583565"/>
          </a:xfrm>
          <a:prstGeom prst="rect">
            <a:avLst/>
          </a:prstGeom>
          <a:solidFill>
            <a:schemeClr val="tx2">
              <a:lumMod val="40000"/>
              <a:lumOff val="60000"/>
            </a:schemeClr>
          </a:solidFill>
        </p:spPr>
        <p:txBody>
          <a:bodyPr wrap="square">
            <a:spAutoFit/>
          </a:bodyPr>
          <a:lstStyle/>
          <a:p>
            <a:pPr marL="0" lvl="0" indent="0" algn="ctr" rtl="0">
              <a:spcBef>
                <a:spcPts val="0"/>
              </a:spcBef>
              <a:spcAft>
                <a:spcPts val="0"/>
              </a:spcAft>
              <a:buNone/>
            </a:pPr>
            <a:r>
              <a:rPr lang="en-US" sz="3200" b="1" dirty="0">
                <a:solidFill>
                  <a:schemeClr val="tx1"/>
                </a:solidFill>
                <a:effectLst>
                  <a:outerShdw blurRad="38100" dist="19050" dir="2700000" algn="tl" rotWithShape="0">
                    <a:schemeClr val="dk1">
                      <a:alpha val="40000"/>
                    </a:schemeClr>
                  </a:outerShdw>
                </a:effectLst>
                <a:latin typeface="Book Antiqua" panose="02040602050305030304" pitchFamily="18" charset="0"/>
                <a:ea typeface="Times New Roman" panose="02020603050405020304"/>
                <a:cs typeface="Times New Roman" panose="02020603050405020304"/>
                <a:sym typeface="Times New Roman" panose="02020603050405020304"/>
              </a:rPr>
              <a:t>ORA </a:t>
            </a:r>
            <a:endParaRPr lang="en-US" sz="3200" b="1" dirty="0">
              <a:solidFill>
                <a:schemeClr val="tx1"/>
              </a:solidFill>
              <a:effectLst>
                <a:outerShdw blurRad="38100" dist="19050" dir="2700000" algn="tl" rotWithShape="0">
                  <a:schemeClr val="dk1">
                    <a:alpha val="40000"/>
                  </a:schemeClr>
                </a:outerShdw>
              </a:effectLst>
              <a:latin typeface="Book Antiqua" panose="02040602050305030304" pitchFamily="18" charset="0"/>
              <a:ea typeface="Times New Roman" panose="02020603050405020304"/>
              <a:cs typeface="Times New Roman" panose="02020603050405020304"/>
              <a:sym typeface="Times New Roman" panose="02020603050405020304"/>
            </a:endParaRPr>
          </a:p>
        </p:txBody>
      </p:sp>
      <p:pic>
        <p:nvPicPr>
          <p:cNvPr id="6" name="Picture 5" descr="BIST_ORA_new"/>
          <p:cNvPicPr>
            <a:picLocks noChangeAspect="1"/>
          </p:cNvPicPr>
          <p:nvPr/>
        </p:nvPicPr>
        <p:blipFill>
          <a:blip r:embed="rId1"/>
          <a:stretch>
            <a:fillRect/>
          </a:stretch>
        </p:blipFill>
        <p:spPr>
          <a:xfrm>
            <a:off x="453390" y="1744980"/>
            <a:ext cx="11431270" cy="4472305"/>
          </a:xfrm>
          <a:prstGeom prst="rect">
            <a:avLst/>
          </a:prstGeom>
        </p:spPr>
      </p:pic>
      <p:sp>
        <p:nvSpPr>
          <p:cNvPr id="5" name="Footer Placeholder 1"/>
          <p:cNvSpPr txBox="1"/>
          <p:nvPr/>
        </p:nvSpPr>
        <p:spPr>
          <a:xfrm>
            <a:off x="-9331" y="6477213"/>
            <a:ext cx="2209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400" b="1">
                <a:latin typeface="Times New Roman" panose="02020603050405020304" pitchFamily="18" charset="0"/>
                <a:cs typeface="Times New Roman" panose="02020603050405020304" pitchFamily="18" charset="0"/>
              </a:rPr>
              <a:t>Dept. of ECE, DSCE</a:t>
            </a:r>
            <a:endParaRPr lang="en-US" sz="1400" b="1" dirty="0">
              <a:latin typeface="Times New Roman" panose="02020603050405020304" pitchFamily="18" charset="0"/>
              <a:cs typeface="Times New Roman" panose="02020603050405020304" pitchFamily="18" charset="0"/>
            </a:endParaRPr>
          </a:p>
        </p:txBody>
      </p:sp>
      <p:sp>
        <p:nvSpPr>
          <p:cNvPr id="2" name="Slide Number Placeholder 2"/>
          <p:cNvSpPr>
            <a:spLocks noGrp="1"/>
          </p:cNvSpPr>
          <p:nvPr>
            <p:ph type="sldNum" sz="quarter" idx="12"/>
          </p:nvPr>
        </p:nvSpPr>
        <p:spPr>
          <a:xfrm>
            <a:off x="11683365" y="6477000"/>
            <a:ext cx="448945" cy="365125"/>
          </a:xfrm>
        </p:spPr>
        <p:txBody>
          <a:bodyPr/>
          <a:lstStyle/>
          <a:p>
            <a:r>
              <a:rPr lang="en-US" altLang="en-US" dirty="0"/>
              <a:t>18</a:t>
            </a:r>
            <a:endParaRPr lang="en-US"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4"/>
          <p:cNvSpPr txBox="1"/>
          <p:nvPr/>
        </p:nvSpPr>
        <p:spPr>
          <a:xfrm>
            <a:off x="698500" y="33655"/>
            <a:ext cx="10792460" cy="643890"/>
          </a:xfrm>
          <a:prstGeom prst="rect">
            <a:avLst/>
          </a:prstGeom>
          <a:solidFill>
            <a:schemeClr val="tx2">
              <a:lumMod val="40000"/>
              <a:lumOff val="60000"/>
            </a:schemeClr>
          </a:solidFill>
          <a:ln w="9525" cap="flat" cmpd="sng">
            <a:solidFill>
              <a:schemeClr val="tx2">
                <a:lumMod val="40000"/>
                <a:lumOff val="60000"/>
              </a:schemeClr>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n-US" sz="3600" b="1" i="0" u="none" strike="noStrike" cap="none" dirty="0">
                <a:solidFill>
                  <a:schemeClr val="dk1"/>
                </a:solidFill>
                <a:latin typeface="Book Antiqua" panose="02040602050305030304"/>
                <a:ea typeface="Book Antiqua" panose="02040602050305030304"/>
                <a:cs typeface="Book Antiqua" panose="02040602050305030304"/>
                <a:sym typeface="Book Antiqua" panose="02040602050305030304"/>
              </a:rPr>
              <a:t>Overview of the presentation</a:t>
            </a:r>
            <a:endParaRPr sz="3600" b="1" i="0" u="none" strike="noStrike" cap="none" dirty="0">
              <a:solidFill>
                <a:schemeClr val="dk1"/>
              </a:solidFill>
              <a:latin typeface="Book Antiqua" panose="02040602050305030304"/>
              <a:ea typeface="Book Antiqua" panose="02040602050305030304"/>
              <a:cs typeface="Book Antiqua" panose="02040602050305030304"/>
              <a:sym typeface="Book Antiqua" panose="02040602050305030304"/>
            </a:endParaRPr>
          </a:p>
        </p:txBody>
      </p:sp>
      <p:sp>
        <p:nvSpPr>
          <p:cNvPr id="105" name="Google Shape;105;p14"/>
          <p:cNvSpPr/>
          <p:nvPr/>
        </p:nvSpPr>
        <p:spPr>
          <a:xfrm>
            <a:off x="762000" y="1600200"/>
            <a:ext cx="10820400" cy="4761865"/>
          </a:xfrm>
          <a:prstGeom prst="rect">
            <a:avLst/>
          </a:prstGeom>
          <a:noFill/>
          <a:ln>
            <a:noFill/>
          </a:ln>
        </p:spPr>
        <p:txBody>
          <a:bodyPr spcFirstLastPara="1" wrap="square" lIns="91425" tIns="45700" rIns="91425" bIns="45700" anchor="t" anchorCtr="0">
            <a:noAutofit/>
          </a:bodyPr>
          <a:lstStyle/>
          <a:p>
            <a:pPr marL="457200" marR="0" lvl="0" indent="-457200" algn="just" rtl="0">
              <a:lnSpc>
                <a:spcPct val="150000"/>
              </a:lnSpc>
              <a:spcBef>
                <a:spcPts val="0"/>
              </a:spcBef>
              <a:spcAft>
                <a:spcPts val="0"/>
              </a:spcAft>
              <a:buClr>
                <a:srgbClr val="FFFFFF"/>
              </a:buClr>
              <a:buSzPts val="2800"/>
              <a:buFont typeface="+mj-lt"/>
              <a:buAutoNum type="arabicPeriod"/>
            </a:pPr>
            <a:r>
              <a:rPr lang="en-US" sz="2000" b="0" i="0" u="none" strike="noStrike" cap="none" dirty="0">
                <a:solidFill>
                  <a:schemeClr val="bg1"/>
                </a:solidFill>
                <a:latin typeface="Times New Roman" panose="02020603050405020304"/>
                <a:ea typeface="Times New Roman" panose="02020603050405020304"/>
                <a:cs typeface="Times New Roman" panose="02020603050405020304"/>
                <a:sym typeface="Times New Roman" panose="02020603050405020304"/>
              </a:rPr>
              <a:t>Introduction</a:t>
            </a:r>
            <a:endParaRPr lang="en-US" sz="2000" b="0" i="0" u="none" strike="noStrike" cap="none"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457200" algn="just" rtl="0">
              <a:lnSpc>
                <a:spcPct val="150000"/>
              </a:lnSpc>
              <a:spcBef>
                <a:spcPts val="0"/>
              </a:spcBef>
              <a:spcAft>
                <a:spcPts val="0"/>
              </a:spcAft>
              <a:buClr>
                <a:srgbClr val="FFFFFF"/>
              </a:buClr>
              <a:buSzPts val="2800"/>
              <a:buFont typeface="+mj-lt"/>
              <a:buAutoNum type="arabicPeriod"/>
            </a:pPr>
            <a:r>
              <a:rPr lang="en-US" sz="2000" dirty="0">
                <a:solidFill>
                  <a:schemeClr val="bg1"/>
                </a:solidFill>
                <a:latin typeface="Times New Roman" panose="02020603050405020304"/>
                <a:ea typeface="Times New Roman" panose="02020603050405020304"/>
                <a:cs typeface="Times New Roman" panose="02020603050405020304"/>
                <a:sym typeface="Times New Roman" panose="02020603050405020304"/>
              </a:rPr>
              <a:t>Problem Statement and Objectives</a:t>
            </a:r>
            <a:endParaRPr lang="en-US" sz="2000"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457200" algn="just" rtl="0">
              <a:lnSpc>
                <a:spcPct val="150000"/>
              </a:lnSpc>
              <a:spcBef>
                <a:spcPts val="0"/>
              </a:spcBef>
              <a:spcAft>
                <a:spcPts val="0"/>
              </a:spcAft>
              <a:buClr>
                <a:srgbClr val="FFFFFF"/>
              </a:buClr>
              <a:buSzPts val="2800"/>
              <a:buFont typeface="+mj-lt"/>
              <a:buAutoNum type="arabicPeriod"/>
            </a:pPr>
            <a:r>
              <a:rPr lang="en-US" sz="2000" b="0" i="0" u="none" strike="noStrike" cap="none" dirty="0">
                <a:solidFill>
                  <a:schemeClr val="bg1"/>
                </a:solidFill>
                <a:latin typeface="Times New Roman" panose="02020603050405020304"/>
                <a:ea typeface="Times New Roman" panose="02020603050405020304"/>
                <a:cs typeface="Times New Roman" panose="02020603050405020304"/>
                <a:sym typeface="Times New Roman" panose="02020603050405020304"/>
              </a:rPr>
              <a:t>Literature Review</a:t>
            </a:r>
            <a:endParaRPr lang="en-US" sz="2000" b="0" i="0" u="none" strike="noStrike" cap="none"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457200" algn="just" rtl="0">
              <a:lnSpc>
                <a:spcPct val="150000"/>
              </a:lnSpc>
              <a:spcBef>
                <a:spcPts val="0"/>
              </a:spcBef>
              <a:spcAft>
                <a:spcPts val="0"/>
              </a:spcAft>
              <a:buClr>
                <a:srgbClr val="FFFFFF"/>
              </a:buClr>
              <a:buSzPts val="2800"/>
              <a:buFont typeface="+mj-lt"/>
              <a:buAutoNum type="arabicPeriod"/>
            </a:pPr>
            <a:r>
              <a:rPr lang="en-US" sz="2000" b="0" i="0" u="none" strike="noStrike" cap="none" dirty="0">
                <a:solidFill>
                  <a:schemeClr val="bg1"/>
                </a:solidFill>
                <a:latin typeface="Times New Roman" panose="02020603050405020304"/>
                <a:ea typeface="Times New Roman" panose="02020603050405020304"/>
                <a:cs typeface="Times New Roman" panose="02020603050405020304"/>
                <a:sym typeface="Times New Roman" panose="02020603050405020304"/>
              </a:rPr>
              <a:t>Proposed Methodology with Block Diagrams</a:t>
            </a:r>
            <a:endParaRPr lang="en-US" sz="2000" b="0" i="0" u="none" strike="noStrike" cap="none"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457200" algn="just" rtl="0">
              <a:lnSpc>
                <a:spcPct val="150000"/>
              </a:lnSpc>
              <a:spcBef>
                <a:spcPts val="0"/>
              </a:spcBef>
              <a:spcAft>
                <a:spcPts val="0"/>
              </a:spcAft>
              <a:buClr>
                <a:srgbClr val="FFFFFF"/>
              </a:buClr>
              <a:buSzPts val="2800"/>
              <a:buFont typeface="+mj-lt"/>
              <a:buAutoNum type="arabicPeriod"/>
            </a:pPr>
            <a:r>
              <a:rPr lang="en-US" sz="2000" b="0" i="0" u="none" strike="noStrike" cap="none" dirty="0">
                <a:solidFill>
                  <a:schemeClr val="bg1"/>
                </a:solidFill>
                <a:latin typeface="Times New Roman" panose="02020603050405020304"/>
                <a:ea typeface="Times New Roman" panose="02020603050405020304"/>
                <a:cs typeface="Times New Roman" panose="02020603050405020304"/>
                <a:sym typeface="Times New Roman" panose="02020603050405020304"/>
              </a:rPr>
              <a:t>Implementation process </a:t>
            </a:r>
            <a:endParaRPr lang="en-US" sz="2000" b="0" i="0" u="none" strike="noStrike" cap="none"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457200" algn="just" rtl="0">
              <a:lnSpc>
                <a:spcPct val="150000"/>
              </a:lnSpc>
              <a:spcBef>
                <a:spcPts val="0"/>
              </a:spcBef>
              <a:spcAft>
                <a:spcPts val="0"/>
              </a:spcAft>
              <a:buClr>
                <a:srgbClr val="FFFFFF"/>
              </a:buClr>
              <a:buSzPts val="2800"/>
              <a:buFont typeface="+mj-lt"/>
              <a:buAutoNum type="arabicPeriod"/>
            </a:pPr>
            <a:r>
              <a:rPr lang="en-US" sz="2000" b="0" i="0" u="none" strike="noStrike" cap="none" dirty="0">
                <a:solidFill>
                  <a:schemeClr val="bg1"/>
                </a:solidFill>
                <a:latin typeface="Times New Roman" panose="02020603050405020304"/>
                <a:ea typeface="Times New Roman" panose="02020603050405020304"/>
                <a:cs typeface="Times New Roman" panose="02020603050405020304"/>
                <a:sym typeface="Times New Roman" panose="02020603050405020304"/>
              </a:rPr>
              <a:t>Results and Discussion</a:t>
            </a:r>
            <a:endParaRPr lang="en-US" sz="2000" b="0" i="0" u="none" strike="noStrike" cap="none"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457200" algn="just" rtl="0">
              <a:lnSpc>
                <a:spcPct val="150000"/>
              </a:lnSpc>
              <a:spcBef>
                <a:spcPts val="0"/>
              </a:spcBef>
              <a:spcAft>
                <a:spcPts val="0"/>
              </a:spcAft>
              <a:buClr>
                <a:srgbClr val="FFFFFF"/>
              </a:buClr>
              <a:buSzPts val="2800"/>
              <a:buFont typeface="+mj-lt"/>
              <a:buAutoNum type="arabicPeriod"/>
            </a:pPr>
            <a:r>
              <a:rPr lang="en-US" sz="2000" dirty="0">
                <a:solidFill>
                  <a:schemeClr val="bg1"/>
                </a:solidFill>
                <a:latin typeface="Times New Roman" panose="02020603050405020304"/>
                <a:ea typeface="Times New Roman" panose="02020603050405020304"/>
                <a:cs typeface="Times New Roman" panose="02020603050405020304"/>
                <a:sym typeface="Times New Roman" panose="02020603050405020304"/>
              </a:rPr>
              <a:t>Conclusion</a:t>
            </a:r>
            <a:endParaRPr lang="en-US" sz="2000"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457200" algn="just" rtl="0">
              <a:lnSpc>
                <a:spcPct val="150000"/>
              </a:lnSpc>
              <a:spcBef>
                <a:spcPts val="0"/>
              </a:spcBef>
              <a:spcAft>
                <a:spcPts val="0"/>
              </a:spcAft>
              <a:buClr>
                <a:srgbClr val="FFFFFF"/>
              </a:buClr>
              <a:buSzPts val="2800"/>
              <a:buFont typeface="+mj-lt"/>
              <a:buAutoNum type="arabicPeriod"/>
            </a:pPr>
            <a:r>
              <a:rPr lang="en-US" sz="2000" b="0" i="0" u="none" strike="noStrike" cap="none" dirty="0">
                <a:solidFill>
                  <a:schemeClr val="bg1"/>
                </a:solidFill>
                <a:latin typeface="Times New Roman" panose="02020603050405020304"/>
                <a:ea typeface="Times New Roman" panose="02020603050405020304"/>
                <a:cs typeface="Times New Roman" panose="02020603050405020304"/>
                <a:sym typeface="Times New Roman" panose="02020603050405020304"/>
              </a:rPr>
              <a:t>Advantages / Applications</a:t>
            </a:r>
            <a:endParaRPr lang="en-US" sz="2000" b="0" i="0" u="none" strike="noStrike" cap="none"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457200" algn="just" rtl="0">
              <a:lnSpc>
                <a:spcPct val="150000"/>
              </a:lnSpc>
              <a:spcBef>
                <a:spcPts val="0"/>
              </a:spcBef>
              <a:spcAft>
                <a:spcPts val="0"/>
              </a:spcAft>
              <a:buClr>
                <a:srgbClr val="FFFFFF"/>
              </a:buClr>
              <a:buSzPts val="2800"/>
              <a:buFont typeface="+mj-lt"/>
              <a:buAutoNum type="arabicPeriod"/>
            </a:pPr>
            <a:r>
              <a:rPr lang="en-US" sz="2000" b="0" i="0" u="none" strike="noStrike" cap="none" dirty="0">
                <a:solidFill>
                  <a:schemeClr val="bg1"/>
                </a:solidFill>
                <a:latin typeface="Times New Roman" panose="02020603050405020304"/>
                <a:ea typeface="Times New Roman" panose="02020603050405020304"/>
                <a:cs typeface="Times New Roman" panose="02020603050405020304"/>
                <a:sym typeface="Times New Roman" panose="02020603050405020304"/>
              </a:rPr>
              <a:t>References</a:t>
            </a:r>
            <a:endParaRPr lang="en-US" sz="2000" b="0" i="0" u="none" strike="noStrike" cap="none"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 name="Slide Number Placeholder 2"/>
          <p:cNvSpPr>
            <a:spLocks noGrp="1"/>
          </p:cNvSpPr>
          <p:nvPr>
            <p:ph type="sldNum" sz="quarter" idx="12"/>
          </p:nvPr>
        </p:nvSpPr>
        <p:spPr>
          <a:xfrm>
            <a:off x="11683365" y="6477000"/>
            <a:ext cx="448945" cy="365125"/>
          </a:xfrm>
        </p:spPr>
        <p:txBody>
          <a:bodyPr/>
          <a:lstStyle/>
          <a:p>
            <a:r>
              <a:rPr lang="en-US" altLang="en-US" dirty="0"/>
              <a:t>1</a:t>
            </a:r>
            <a:endParaRPr lang="en-US" altLang="en-US" dirty="0"/>
          </a:p>
        </p:txBody>
      </p:sp>
      <p:sp>
        <p:nvSpPr>
          <p:cNvPr id="5" name="Footer Placeholder 1"/>
          <p:cNvSpPr txBox="1"/>
          <p:nvPr/>
        </p:nvSpPr>
        <p:spPr>
          <a:xfrm>
            <a:off x="-9331" y="6477213"/>
            <a:ext cx="2209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400" b="1">
                <a:latin typeface="Times New Roman" panose="02020603050405020304" pitchFamily="18" charset="0"/>
                <a:cs typeface="Times New Roman" panose="02020603050405020304" pitchFamily="18" charset="0"/>
              </a:rPr>
              <a:t>Dept. of ECE, DSCE</a:t>
            </a:r>
            <a:endParaRPr lang="en-US" sz="1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2" name="Google Shape;432;p43"/>
          <p:cNvSpPr txBox="1"/>
          <p:nvPr/>
        </p:nvSpPr>
        <p:spPr>
          <a:xfrm>
            <a:off x="501000" y="1149600"/>
            <a:ext cx="11190000" cy="996900"/>
          </a:xfrm>
          <a:prstGeom prst="rect">
            <a:avLst/>
          </a:prstGeom>
          <a:noFill/>
          <a:ln>
            <a:noFill/>
          </a:ln>
        </p:spPr>
        <p:txBody>
          <a:bodyPr spcFirstLastPara="1" wrap="square" lIns="91425" tIns="45700" rIns="91425" bIns="45700" anchor="t" anchorCtr="0">
            <a:spAutoFit/>
          </a:bodyPr>
          <a:lstStyle/>
          <a:p>
            <a:pPr marL="457200" marR="152400" lvl="0" indent="0" algn="l" rtl="0">
              <a:lnSpc>
                <a:spcPct val="158000"/>
              </a:lnSpc>
              <a:spcBef>
                <a:spcPts val="1200"/>
              </a:spcBef>
              <a:spcAft>
                <a:spcPts val="0"/>
              </a:spcAft>
              <a:buNone/>
            </a:pPr>
            <a:br>
              <a:rPr lang="en-US" sz="1100">
                <a:solidFill>
                  <a:schemeClr val="dk1"/>
                </a:solidFill>
                <a:latin typeface="Times New Roman" panose="02020603050405020304"/>
                <a:ea typeface="Times New Roman" panose="02020603050405020304"/>
                <a:cs typeface="Times New Roman" panose="02020603050405020304"/>
                <a:sym typeface="Times New Roman" panose="02020603050405020304"/>
              </a:rPr>
            </a:br>
            <a:endParaRPr sz="11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lnSpc>
                <a:spcPct val="115000"/>
              </a:lnSpc>
              <a:spcBef>
                <a:spcPts val="1200"/>
              </a:spcBef>
              <a:spcAft>
                <a:spcPts val="1200"/>
              </a:spcAft>
              <a:buNone/>
            </a:pP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36" name="Google Shape;436;p43"/>
          <p:cNvSpPr txBox="1"/>
          <p:nvPr/>
        </p:nvSpPr>
        <p:spPr>
          <a:xfrm>
            <a:off x="973325" y="5438175"/>
            <a:ext cx="8277900" cy="400200"/>
          </a:xfrm>
          <a:prstGeom prst="rect">
            <a:avLst/>
          </a:prstGeom>
          <a:noFill/>
          <a:ln>
            <a:noFill/>
          </a:ln>
        </p:spPr>
        <p:txBody>
          <a:bodyPr spcFirstLastPara="1" wrap="square" lIns="91425" tIns="91425" rIns="91425" bIns="91425" anchor="t" anchorCtr="0">
            <a:spAutoFit/>
          </a:bodyPr>
          <a:lstStyle/>
          <a:p>
            <a:pPr marL="241300" marR="152400" lvl="0" indent="0" algn="just" rtl="0">
              <a:lnSpc>
                <a:spcPct val="158000"/>
              </a:lnSpc>
              <a:spcBef>
                <a:spcPts val="1200"/>
              </a:spcBef>
              <a:spcAft>
                <a:spcPts val="1200"/>
              </a:spcAft>
              <a:buNone/>
            </a:pP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38" name="Google Shape;438;p43"/>
          <p:cNvSpPr txBox="1"/>
          <p:nvPr/>
        </p:nvSpPr>
        <p:spPr>
          <a:xfrm>
            <a:off x="970350" y="5536400"/>
            <a:ext cx="10251300" cy="400200"/>
          </a:xfrm>
          <a:prstGeom prst="rect">
            <a:avLst/>
          </a:prstGeom>
          <a:noFill/>
          <a:ln>
            <a:noFill/>
          </a:ln>
        </p:spPr>
        <p:txBody>
          <a:bodyPr spcFirstLastPara="1" wrap="square" lIns="91425" tIns="91425" rIns="91425" bIns="91425" anchor="t" anchorCtr="0">
            <a:spAutoFit/>
          </a:bodyPr>
          <a:lstStyle/>
          <a:p>
            <a:pPr marL="914400" lvl="0" indent="0" algn="l" rtl="0">
              <a:lnSpc>
                <a:spcPct val="115000"/>
              </a:lnSpc>
              <a:spcBef>
                <a:spcPts val="1200"/>
              </a:spcBef>
              <a:spcAft>
                <a:spcPts val="1200"/>
              </a:spcAft>
              <a:buNone/>
            </a:pP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41" name="Google Shape;441;p43"/>
          <p:cNvSpPr txBox="1"/>
          <p:nvPr/>
        </p:nvSpPr>
        <p:spPr>
          <a:xfrm>
            <a:off x="501000" y="3762700"/>
            <a:ext cx="3842400" cy="657073"/>
          </a:xfrm>
          <a:prstGeom prst="rect">
            <a:avLst/>
          </a:prstGeom>
          <a:noFill/>
          <a:ln>
            <a:noFill/>
          </a:ln>
        </p:spPr>
        <p:txBody>
          <a:bodyPr spcFirstLastPara="1" wrap="square" lIns="91425" tIns="91425" rIns="91425" bIns="91425" anchor="t" anchorCtr="0">
            <a:spAutoFit/>
          </a:bodyPr>
          <a:lstStyle/>
          <a:p>
            <a:pPr marL="285750" lvl="0" indent="-285750" algn="l" rtl="0">
              <a:lnSpc>
                <a:spcPct val="115000"/>
              </a:lnSpc>
              <a:spcBef>
                <a:spcPts val="1000"/>
              </a:spcBef>
              <a:spcAft>
                <a:spcPts val="200"/>
              </a:spcAft>
              <a:buFont typeface="Wingdings" panose="05000000000000000000" pitchFamily="2" charset="2"/>
              <a:buChar char="Ø"/>
            </a:pPr>
            <a:r>
              <a:rPr lang="en-US" dirty="0">
                <a:solidFill>
                  <a:schemeClr val="dk1"/>
                </a:solidFill>
                <a:latin typeface="Times New Roman" panose="02020603050405020304"/>
                <a:ea typeface="Times New Roman" panose="02020603050405020304"/>
                <a:cs typeface="Times New Roman" panose="02020603050405020304"/>
                <a:sym typeface="Times New Roman" panose="02020603050405020304"/>
              </a:rPr>
              <a:t>Nand Gate (3 input): 263uW</a:t>
            </a:r>
            <a:endParaRPr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 name="TextBox 2"/>
          <p:cNvSpPr txBox="1"/>
          <p:nvPr/>
        </p:nvSpPr>
        <p:spPr>
          <a:xfrm>
            <a:off x="2528674" y="86000"/>
            <a:ext cx="6096000" cy="646331"/>
          </a:xfrm>
          <a:prstGeom prst="rect">
            <a:avLst/>
          </a:prstGeom>
          <a:solidFill>
            <a:schemeClr val="tx2">
              <a:lumMod val="40000"/>
              <a:lumOff val="60000"/>
            </a:schemeClr>
          </a:solidFill>
        </p:spPr>
        <p:txBody>
          <a:bodyPr wrap="square">
            <a:spAutoFit/>
          </a:bodyPr>
          <a:lstStyle/>
          <a:p>
            <a:pPr marL="0" lvl="0" indent="0" algn="ctr" rtl="0">
              <a:spcBef>
                <a:spcPts val="0"/>
              </a:spcBef>
              <a:spcAft>
                <a:spcPts val="0"/>
              </a:spcAft>
              <a:buNone/>
            </a:pPr>
            <a:r>
              <a:rPr lang="en-US" sz="3600" b="1" dirty="0">
                <a:solidFill>
                  <a:schemeClr val="tx1"/>
                </a:solidFill>
                <a:effectLst>
                  <a:outerShdw blurRad="38100" dist="19050" dir="2700000" algn="tl" rotWithShape="0">
                    <a:schemeClr val="dk1">
                      <a:alpha val="40000"/>
                    </a:schemeClr>
                  </a:outerShdw>
                </a:effectLst>
                <a:latin typeface="Book Antiqua" panose="02040602050305030304" pitchFamily="18" charset="0"/>
                <a:ea typeface="Times New Roman" panose="02020603050405020304"/>
                <a:cs typeface="Times New Roman" panose="02020603050405020304"/>
                <a:sym typeface="Times New Roman" panose="02020603050405020304"/>
              </a:rPr>
              <a:t>RESULTS</a:t>
            </a:r>
            <a:endParaRPr lang="en-US" sz="3600" b="1" dirty="0">
              <a:solidFill>
                <a:schemeClr val="tx1"/>
              </a:solidFill>
              <a:effectLst>
                <a:outerShdw blurRad="38100" dist="19050" dir="2700000" algn="tl" rotWithShape="0">
                  <a:schemeClr val="dk1">
                    <a:alpha val="40000"/>
                  </a:schemeClr>
                </a:outerShdw>
              </a:effectLst>
              <a:latin typeface="Book Antiqua" panose="02040602050305030304" pitchFamily="18" charset="0"/>
              <a:ea typeface="Times New Roman" panose="02020603050405020304"/>
              <a:cs typeface="Times New Roman" panose="02020603050405020304"/>
              <a:sym typeface="Times New Roman" panose="02020603050405020304"/>
            </a:endParaRPr>
          </a:p>
        </p:txBody>
      </p:sp>
      <p:sp>
        <p:nvSpPr>
          <p:cNvPr id="4" name="Google Shape;456;p44"/>
          <p:cNvSpPr txBox="1"/>
          <p:nvPr/>
        </p:nvSpPr>
        <p:spPr>
          <a:xfrm>
            <a:off x="6422694" y="3241149"/>
            <a:ext cx="4004477" cy="1103862"/>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000"/>
              </a:spcBef>
              <a:spcAft>
                <a:spcPts val="0"/>
              </a:spcAft>
              <a:buNone/>
            </a:pPr>
            <a:endParaRPr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l" rtl="0">
              <a:lnSpc>
                <a:spcPct val="115000"/>
              </a:lnSpc>
              <a:spcBef>
                <a:spcPts val="1000"/>
              </a:spcBef>
              <a:spcAft>
                <a:spcPts val="200"/>
              </a:spcAft>
              <a:buFont typeface="Wingdings" panose="05000000000000000000" pitchFamily="2" charset="2"/>
              <a:buChar char="Ø"/>
            </a:pPr>
            <a:r>
              <a:rPr lang="en-US" dirty="0">
                <a:solidFill>
                  <a:schemeClr val="dk1"/>
                </a:solidFill>
                <a:latin typeface="Times New Roman" panose="02020603050405020304"/>
                <a:ea typeface="Times New Roman" panose="02020603050405020304"/>
                <a:cs typeface="Times New Roman" panose="02020603050405020304"/>
                <a:sym typeface="Times New Roman" panose="02020603050405020304"/>
              </a:rPr>
              <a:t>Nand Gate (3 input): 287uW</a:t>
            </a:r>
            <a:endParaRPr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 name="Text Box 1"/>
          <p:cNvSpPr txBox="1"/>
          <p:nvPr/>
        </p:nvSpPr>
        <p:spPr>
          <a:xfrm>
            <a:off x="76200" y="838200"/>
            <a:ext cx="6122670" cy="727075"/>
          </a:xfrm>
          <a:prstGeom prst="rect">
            <a:avLst/>
          </a:prstGeom>
          <a:noFill/>
        </p:spPr>
        <p:txBody>
          <a:bodyPr wrap="square" rtlCol="0" anchor="t">
            <a:spAutoFit/>
          </a:bodyPr>
          <a:p>
            <a:pPr marL="311150" lvl="0" indent="-285750" algn="l" rtl="0">
              <a:lnSpc>
                <a:spcPct val="115000"/>
              </a:lnSpc>
              <a:spcBef>
                <a:spcPts val="1200"/>
              </a:spcBef>
              <a:spcAft>
                <a:spcPts val="0"/>
              </a:spcAft>
              <a:buFont typeface="Wingdings" panose="05000000000000000000" pitchFamily="2" charset="2"/>
              <a:buChar char="Ø"/>
            </a:pPr>
            <a:r>
              <a:rPr lang="en-US" dirty="0">
                <a:solidFill>
                  <a:schemeClr val="bg1"/>
                </a:solidFill>
                <a:latin typeface="Times New Roman" panose="02020603050405020304"/>
                <a:ea typeface="Times New Roman" panose="02020603050405020304"/>
                <a:cs typeface="Times New Roman" panose="02020603050405020304"/>
                <a:sym typeface="Times New Roman" panose="02020603050405020304"/>
              </a:rPr>
              <a:t> Test Pattern Generator(LFSR) Waveform using the standard polynomial  1+x</a:t>
            </a:r>
            <a:r>
              <a:rPr lang="en-US" baseline="30000" dirty="0">
                <a:solidFill>
                  <a:schemeClr val="bg1"/>
                </a:solidFill>
                <a:latin typeface="Times New Roman" panose="02020603050405020304"/>
                <a:ea typeface="Times New Roman" panose="02020603050405020304"/>
                <a:cs typeface="Times New Roman" panose="02020603050405020304"/>
                <a:sym typeface="Times New Roman" panose="02020603050405020304"/>
              </a:rPr>
              <a:t>3</a:t>
            </a:r>
            <a:r>
              <a:rPr lang="en-US" dirty="0">
                <a:solidFill>
                  <a:schemeClr val="bg1"/>
                </a:solidFill>
                <a:latin typeface="Times New Roman" panose="02020603050405020304"/>
                <a:ea typeface="Times New Roman" panose="02020603050405020304"/>
                <a:cs typeface="Times New Roman" panose="02020603050405020304"/>
                <a:sym typeface="Times New Roman" panose="02020603050405020304"/>
              </a:rPr>
              <a:t>+x</a:t>
            </a:r>
            <a:r>
              <a:rPr lang="en-US" baseline="30000" dirty="0">
                <a:solidFill>
                  <a:schemeClr val="bg1"/>
                </a:solidFill>
                <a:latin typeface="Times New Roman" panose="02020603050405020304"/>
                <a:ea typeface="Times New Roman" panose="02020603050405020304"/>
                <a:cs typeface="Times New Roman" panose="02020603050405020304"/>
                <a:sym typeface="Times New Roman" panose="02020603050405020304"/>
              </a:rPr>
              <a:t>4</a:t>
            </a:r>
            <a:r>
              <a:rPr lang="en-US" dirty="0">
                <a:solidFill>
                  <a:schemeClr val="bg1"/>
                </a:solidFill>
                <a:latin typeface="Times New Roman" panose="02020603050405020304"/>
                <a:ea typeface="Times New Roman" panose="02020603050405020304"/>
                <a:cs typeface="Times New Roman" panose="02020603050405020304"/>
                <a:sym typeface="Times New Roman" panose="02020603050405020304"/>
              </a:rPr>
              <a:t>:</a:t>
            </a:r>
            <a:endParaRPr lang="en-US"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6" name="Picture 5" descr="LFSR_with_fault"/>
          <p:cNvPicPr>
            <a:picLocks noChangeAspect="1"/>
          </p:cNvPicPr>
          <p:nvPr/>
        </p:nvPicPr>
        <p:blipFill>
          <a:blip r:embed="rId1"/>
          <a:stretch>
            <a:fillRect/>
          </a:stretch>
        </p:blipFill>
        <p:spPr>
          <a:xfrm>
            <a:off x="381000" y="1823085"/>
            <a:ext cx="5817235" cy="4467225"/>
          </a:xfrm>
          <a:prstGeom prst="rect">
            <a:avLst/>
          </a:prstGeom>
        </p:spPr>
      </p:pic>
      <p:sp>
        <p:nvSpPr>
          <p:cNvPr id="7" name="Text Box 6"/>
          <p:cNvSpPr txBox="1"/>
          <p:nvPr/>
        </p:nvSpPr>
        <p:spPr>
          <a:xfrm>
            <a:off x="6324600" y="838200"/>
            <a:ext cx="5843270" cy="688975"/>
          </a:xfrm>
          <a:prstGeom prst="rect">
            <a:avLst/>
          </a:prstGeom>
          <a:noFill/>
        </p:spPr>
        <p:txBody>
          <a:bodyPr wrap="square" rtlCol="0" anchor="t">
            <a:noAutofit/>
          </a:bodyPr>
          <a:p>
            <a:pPr marL="12700" lvl="0" indent="0" algn="l" rtl="0">
              <a:lnSpc>
                <a:spcPct val="115000"/>
              </a:lnSpc>
              <a:spcBef>
                <a:spcPts val="1000"/>
              </a:spcBef>
              <a:spcAft>
                <a:spcPts val="200"/>
              </a:spcAft>
              <a:buNone/>
            </a:pPr>
            <a:endParaRPr lang="en-US"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0" name="Text Box 9"/>
          <p:cNvSpPr txBox="1"/>
          <p:nvPr/>
        </p:nvSpPr>
        <p:spPr>
          <a:xfrm>
            <a:off x="6400800" y="838200"/>
            <a:ext cx="5752465" cy="890905"/>
          </a:xfrm>
          <a:prstGeom prst="rect">
            <a:avLst/>
          </a:prstGeom>
          <a:noFill/>
        </p:spPr>
        <p:txBody>
          <a:bodyPr wrap="square" rtlCol="0" anchor="t">
            <a:noAutofit/>
          </a:bodyPr>
          <a:p>
            <a:pPr marL="298450" lvl="0" indent="-285750" algn="l" rtl="0">
              <a:lnSpc>
                <a:spcPct val="115000"/>
              </a:lnSpc>
              <a:spcBef>
                <a:spcPts val="1200"/>
              </a:spcBef>
              <a:spcAft>
                <a:spcPts val="0"/>
              </a:spcAft>
              <a:buFont typeface="Wingdings" panose="05000000000000000000" pitchFamily="2" charset="2"/>
              <a:buChar char="Ø"/>
            </a:pPr>
            <a:r>
              <a:rPr lang="en-US" dirty="0">
                <a:solidFill>
                  <a:schemeClr val="bg1"/>
                </a:solidFill>
                <a:latin typeface="Times New Roman" panose="02020603050405020304"/>
                <a:ea typeface="Times New Roman" panose="02020603050405020304"/>
                <a:cs typeface="Times New Roman" panose="02020603050405020304"/>
                <a:sym typeface="Times New Roman" panose="02020603050405020304"/>
              </a:rPr>
              <a:t>TPG waveform without any fault indicating that no test patterns are generated during normal mode :</a:t>
            </a:r>
            <a:endParaRPr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25400" lvl="0" indent="0" algn="l" rtl="0">
              <a:lnSpc>
                <a:spcPct val="115000"/>
              </a:lnSpc>
              <a:spcBef>
                <a:spcPts val="1200"/>
              </a:spcBef>
              <a:spcAft>
                <a:spcPts val="0"/>
              </a:spcAft>
              <a:buNone/>
            </a:pPr>
            <a:endParaRPr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25400" lvl="0" indent="0" algn="l" rtl="0">
              <a:lnSpc>
                <a:spcPct val="115000"/>
              </a:lnSpc>
              <a:spcBef>
                <a:spcPts val="1200"/>
              </a:spcBef>
              <a:spcAft>
                <a:spcPts val="0"/>
              </a:spcAft>
              <a:buNone/>
            </a:pPr>
            <a:endParaRPr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000"/>
              </a:spcBef>
              <a:spcAft>
                <a:spcPts val="0"/>
              </a:spcAft>
              <a:buNone/>
            </a:pPr>
            <a:endParaRPr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000"/>
              </a:spcBef>
              <a:spcAft>
                <a:spcPts val="0"/>
              </a:spcAft>
              <a:buNone/>
            </a:pPr>
            <a:endParaRPr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000"/>
              </a:spcBef>
              <a:spcAft>
                <a:spcPts val="0"/>
              </a:spcAft>
              <a:buNone/>
            </a:pPr>
            <a:endParaRPr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000"/>
              </a:spcBef>
              <a:spcAft>
                <a:spcPts val="0"/>
              </a:spcAft>
              <a:buNone/>
            </a:pPr>
            <a:endParaRPr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000"/>
              </a:spcBef>
              <a:spcAft>
                <a:spcPts val="0"/>
              </a:spcAft>
              <a:buNone/>
            </a:pPr>
            <a:endParaRPr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000"/>
              </a:spcBef>
              <a:spcAft>
                <a:spcPts val="0"/>
              </a:spcAft>
              <a:buNone/>
            </a:pPr>
            <a:endParaRPr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12700" lvl="0" indent="0" algn="l" rtl="0">
              <a:lnSpc>
                <a:spcPct val="115000"/>
              </a:lnSpc>
              <a:spcBef>
                <a:spcPts val="1000"/>
              </a:spcBef>
              <a:spcAft>
                <a:spcPts val="200"/>
              </a:spcAft>
              <a:buNone/>
            </a:pPr>
            <a:endParaRPr lang="en-US"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2" name="Picture 11"/>
          <p:cNvPicPr>
            <a:picLocks noChangeAspect="1"/>
          </p:cNvPicPr>
          <p:nvPr/>
        </p:nvPicPr>
        <p:blipFill>
          <a:blip r:embed="rId2"/>
          <a:stretch>
            <a:fillRect/>
          </a:stretch>
        </p:blipFill>
        <p:spPr>
          <a:xfrm>
            <a:off x="6844030" y="1813560"/>
            <a:ext cx="5001260" cy="4453890"/>
          </a:xfrm>
          <a:prstGeom prst="rect">
            <a:avLst/>
          </a:prstGeom>
        </p:spPr>
      </p:pic>
      <p:sp>
        <p:nvSpPr>
          <p:cNvPr id="5" name="Footer Placeholder 1"/>
          <p:cNvSpPr txBox="1"/>
          <p:nvPr/>
        </p:nvSpPr>
        <p:spPr>
          <a:xfrm>
            <a:off x="-9331" y="6477213"/>
            <a:ext cx="2209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400" b="1">
                <a:latin typeface="Times New Roman" panose="02020603050405020304" pitchFamily="18" charset="0"/>
                <a:cs typeface="Times New Roman" panose="02020603050405020304" pitchFamily="18" charset="0"/>
              </a:rPr>
              <a:t>Dept. of ECE, DSCE</a:t>
            </a:r>
            <a:endParaRPr lang="en-US" sz="1400" b="1" dirty="0">
              <a:latin typeface="Times New Roman" panose="02020603050405020304" pitchFamily="18" charset="0"/>
              <a:cs typeface="Times New Roman" panose="02020603050405020304" pitchFamily="18" charset="0"/>
            </a:endParaRPr>
          </a:p>
        </p:txBody>
      </p:sp>
      <p:sp>
        <p:nvSpPr>
          <p:cNvPr id="8" name="Slide Number Placeholder 2"/>
          <p:cNvSpPr>
            <a:spLocks noGrp="1"/>
          </p:cNvSpPr>
          <p:nvPr>
            <p:ph type="sldNum" sz="quarter" idx="12"/>
          </p:nvPr>
        </p:nvSpPr>
        <p:spPr>
          <a:xfrm>
            <a:off x="11683365" y="6477000"/>
            <a:ext cx="448945" cy="365125"/>
          </a:xfrm>
        </p:spPr>
        <p:txBody>
          <a:bodyPr/>
          <a:lstStyle/>
          <a:p>
            <a:r>
              <a:rPr lang="en-US" altLang="en-US" dirty="0"/>
              <a:t>19</a:t>
            </a:r>
            <a:endParaRPr lang="en-US"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6" name="Google Shape;586;p53"/>
          <p:cNvSpPr txBox="1"/>
          <p:nvPr/>
        </p:nvSpPr>
        <p:spPr>
          <a:xfrm>
            <a:off x="161290" y="19050"/>
            <a:ext cx="6108700" cy="945515"/>
          </a:xfrm>
          <a:prstGeom prst="rect">
            <a:avLst/>
          </a:prstGeom>
          <a:noFill/>
          <a:ln>
            <a:noFill/>
          </a:ln>
        </p:spPr>
        <p:txBody>
          <a:bodyPr spcFirstLastPara="1" wrap="square" lIns="91425" tIns="91425" rIns="91425" bIns="91425" anchor="t" anchorCtr="0">
            <a:noAutofit/>
          </a:bodyPr>
          <a:lstStyle/>
          <a:p>
            <a:pPr marL="12700" lvl="0" indent="0" algn="l" rtl="0">
              <a:lnSpc>
                <a:spcPct val="115000"/>
              </a:lnSpc>
              <a:spcBef>
                <a:spcPts val="1000"/>
              </a:spcBef>
              <a:spcAft>
                <a:spcPts val="200"/>
              </a:spcAft>
              <a:buNone/>
            </a:pPr>
            <a:endParaRPr sz="11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87" name="Google Shape;587;p53"/>
          <p:cNvSpPr txBox="1"/>
          <p:nvPr/>
        </p:nvSpPr>
        <p:spPr>
          <a:xfrm>
            <a:off x="973325" y="5438175"/>
            <a:ext cx="8277900" cy="400200"/>
          </a:xfrm>
          <a:prstGeom prst="rect">
            <a:avLst/>
          </a:prstGeom>
          <a:noFill/>
          <a:ln>
            <a:noFill/>
          </a:ln>
        </p:spPr>
        <p:txBody>
          <a:bodyPr spcFirstLastPara="1" wrap="square" lIns="91425" tIns="91425" rIns="91425" bIns="91425" anchor="t" anchorCtr="0">
            <a:spAutoFit/>
          </a:bodyPr>
          <a:lstStyle/>
          <a:p>
            <a:pPr marL="241300" marR="152400" lvl="0" indent="0" algn="just" rtl="0">
              <a:lnSpc>
                <a:spcPct val="158000"/>
              </a:lnSpc>
              <a:spcBef>
                <a:spcPts val="1200"/>
              </a:spcBef>
              <a:spcAft>
                <a:spcPts val="1200"/>
              </a:spcAft>
              <a:buNone/>
            </a:pP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90" name="Google Shape;590;p53"/>
          <p:cNvSpPr txBox="1"/>
          <p:nvPr/>
        </p:nvSpPr>
        <p:spPr>
          <a:xfrm>
            <a:off x="123190" y="3627120"/>
            <a:ext cx="5972810" cy="3093085"/>
          </a:xfrm>
          <a:prstGeom prst="rect">
            <a:avLst/>
          </a:prstGeom>
          <a:noFill/>
          <a:ln>
            <a:noFill/>
          </a:ln>
        </p:spPr>
        <p:txBody>
          <a:bodyPr spcFirstLastPara="1" wrap="square" lIns="91425" tIns="91425" rIns="91425" bIns="91425" anchor="t" anchorCtr="0">
            <a:noAutofit/>
          </a:bodyPr>
          <a:lstStyle/>
          <a:p>
            <a:pPr marL="298450" lvl="0" indent="-285750" algn="just" rtl="0">
              <a:lnSpc>
                <a:spcPct val="115000"/>
              </a:lnSpc>
              <a:spcBef>
                <a:spcPts val="1200"/>
              </a:spcBef>
              <a:spcAft>
                <a:spcPts val="0"/>
              </a:spcAft>
              <a:buFont typeface="Wingdings" panose="05000000000000000000" pitchFamily="2" charset="2"/>
              <a:buChar char="Ø"/>
            </a:pPr>
            <a:endParaRPr sz="16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just" rtl="0">
              <a:lnSpc>
                <a:spcPct val="115000"/>
              </a:lnSpc>
              <a:spcBef>
                <a:spcPts val="0"/>
              </a:spcBef>
              <a:spcAft>
                <a:spcPts val="0"/>
              </a:spcAft>
              <a:buClr>
                <a:schemeClr val="dk1"/>
              </a:buClr>
              <a:buSzPts val="1400"/>
              <a:buFont typeface="Wingdings" panose="05000000000000000000" pitchFamily="2" charset="2"/>
              <a:buChar char="Ø"/>
            </a:pPr>
            <a:r>
              <a:rPr lang="en-US" sz="16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/net05,06,07 and 08 are the outputs from LFSR given to the hamming encoder as message bits.</a:t>
            </a:r>
            <a:endParaRPr sz="16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just" rtl="0">
              <a:lnSpc>
                <a:spcPct val="115000"/>
              </a:lnSpc>
              <a:spcBef>
                <a:spcPts val="0"/>
              </a:spcBef>
              <a:spcAft>
                <a:spcPts val="0"/>
              </a:spcAft>
              <a:buClr>
                <a:schemeClr val="dk1"/>
              </a:buClr>
              <a:buSzPts val="1400"/>
              <a:buFont typeface="Wingdings" panose="05000000000000000000" pitchFamily="2" charset="2"/>
              <a:buChar char="Ø"/>
            </a:pPr>
            <a:r>
              <a:rPr lang="en-US" sz="16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O1,O2,O3 and O4 are the output message bits. 2</a:t>
            </a:r>
            <a:r>
              <a:rPr lang="en-US" sz="1600" baseline="300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nd</a:t>
            </a:r>
            <a:r>
              <a:rPr lang="en-US" sz="16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bit (/net06) is flipped during transmission and 1st bit always remains at logic 1. But O2 and O3 waveforms are inverted.</a:t>
            </a:r>
            <a:endParaRPr sz="16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just" rtl="0">
              <a:lnSpc>
                <a:spcPct val="115000"/>
              </a:lnSpc>
              <a:spcBef>
                <a:spcPts val="0"/>
              </a:spcBef>
              <a:spcAft>
                <a:spcPts val="0"/>
              </a:spcAft>
              <a:buClr>
                <a:schemeClr val="dk1"/>
              </a:buClr>
              <a:buSzPts val="1400"/>
              <a:buFont typeface="Wingdings" panose="05000000000000000000" pitchFamily="2" charset="2"/>
              <a:buChar char="Ø"/>
            </a:pPr>
            <a:r>
              <a:rPr lang="en-US" sz="16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/out is the BIST ORA output where there is noise every time there is a pulse indicating incorrect decoding.</a:t>
            </a:r>
            <a:endParaRPr sz="16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42950" lvl="0" indent="-285750" algn="just" rtl="0">
              <a:lnSpc>
                <a:spcPct val="115000"/>
              </a:lnSpc>
              <a:spcBef>
                <a:spcPts val="1200"/>
              </a:spcBef>
              <a:spcAft>
                <a:spcPts val="0"/>
              </a:spcAft>
              <a:buFont typeface="Wingdings" panose="05000000000000000000" pitchFamily="2" charset="2"/>
              <a:buChar char="Ø"/>
            </a:pPr>
            <a:endParaRPr sz="16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42950" lvl="0" indent="-285750" algn="just" rtl="0">
              <a:lnSpc>
                <a:spcPct val="115000"/>
              </a:lnSpc>
              <a:spcBef>
                <a:spcPts val="1200"/>
              </a:spcBef>
              <a:spcAft>
                <a:spcPts val="1200"/>
              </a:spcAft>
              <a:buFont typeface="Wingdings" panose="05000000000000000000" pitchFamily="2" charset="2"/>
              <a:buChar char="Ø"/>
            </a:pPr>
            <a:endParaRPr sz="16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 name="Text Box 2"/>
          <p:cNvSpPr txBox="1"/>
          <p:nvPr/>
        </p:nvSpPr>
        <p:spPr>
          <a:xfrm>
            <a:off x="5943600" y="990600"/>
            <a:ext cx="6178550" cy="950595"/>
          </a:xfrm>
          <a:prstGeom prst="rect">
            <a:avLst/>
          </a:prstGeom>
          <a:noFill/>
        </p:spPr>
        <p:txBody>
          <a:bodyPr wrap="square" rtlCol="0" anchor="t">
            <a:noAutofit/>
          </a:bodyPr>
          <a:p>
            <a:pPr marL="298450" lvl="0" indent="-285750" algn="l" rtl="0">
              <a:lnSpc>
                <a:spcPct val="115000"/>
              </a:lnSpc>
              <a:spcBef>
                <a:spcPts val="1200"/>
              </a:spcBef>
              <a:spcAft>
                <a:spcPts val="0"/>
              </a:spcAft>
              <a:buFont typeface="Wingdings" panose="05000000000000000000" pitchFamily="2" charset="2"/>
              <a:buChar char="Ø"/>
            </a:pPr>
            <a:r>
              <a:rPr lang="en-US" dirty="0">
                <a:solidFill>
                  <a:schemeClr val="bg1"/>
                </a:solidFill>
                <a:latin typeface="Times New Roman" panose="02020603050405020304"/>
                <a:ea typeface="Times New Roman" panose="02020603050405020304"/>
                <a:cs typeface="Times New Roman" panose="02020603050405020304"/>
                <a:sym typeface="Times New Roman" panose="02020603050405020304"/>
              </a:rPr>
              <a:t>MUX Output ResponseAnalyzer :</a:t>
            </a:r>
            <a:endParaRPr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12700" lvl="0" indent="0" algn="l" rtl="0">
              <a:lnSpc>
                <a:spcPct val="115000"/>
              </a:lnSpc>
              <a:spcBef>
                <a:spcPts val="1200"/>
              </a:spcBef>
              <a:spcAft>
                <a:spcPts val="0"/>
              </a:spcAft>
              <a:buNone/>
            </a:pPr>
            <a:endParaRPr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25400" lvl="0" indent="-12700" algn="l" rtl="0">
              <a:lnSpc>
                <a:spcPct val="115000"/>
              </a:lnSpc>
              <a:spcBef>
                <a:spcPts val="1200"/>
              </a:spcBef>
              <a:spcAft>
                <a:spcPts val="0"/>
              </a:spcAft>
              <a:buNone/>
            </a:pPr>
            <a:endParaRPr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25400" lvl="0" indent="-12700" algn="l" rtl="0">
              <a:lnSpc>
                <a:spcPct val="115000"/>
              </a:lnSpc>
              <a:spcBef>
                <a:spcPts val="1200"/>
              </a:spcBef>
              <a:spcAft>
                <a:spcPts val="0"/>
              </a:spcAft>
              <a:buNone/>
            </a:pPr>
            <a:endParaRPr sz="1100" b="1"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12700" lvl="0" indent="0" algn="l" rtl="0">
              <a:lnSpc>
                <a:spcPct val="115000"/>
              </a:lnSpc>
              <a:spcBef>
                <a:spcPts val="1200"/>
              </a:spcBef>
              <a:spcAft>
                <a:spcPts val="0"/>
              </a:spcAft>
              <a:buNone/>
            </a:pPr>
            <a:endParaRPr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25400" lvl="0" indent="0" algn="l" rtl="0">
              <a:lnSpc>
                <a:spcPct val="115000"/>
              </a:lnSpc>
              <a:spcBef>
                <a:spcPts val="1200"/>
              </a:spcBef>
              <a:spcAft>
                <a:spcPts val="0"/>
              </a:spcAft>
              <a:buNone/>
            </a:pPr>
            <a:endParaRPr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25400" lvl="0" indent="0" algn="l" rtl="0">
              <a:lnSpc>
                <a:spcPct val="115000"/>
              </a:lnSpc>
              <a:spcBef>
                <a:spcPts val="1200"/>
              </a:spcBef>
              <a:spcAft>
                <a:spcPts val="0"/>
              </a:spcAft>
              <a:buNone/>
            </a:pPr>
            <a:endParaRPr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000"/>
              </a:spcBef>
              <a:spcAft>
                <a:spcPts val="0"/>
              </a:spcAft>
              <a:buNone/>
            </a:pPr>
            <a:endParaRPr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000"/>
              </a:spcBef>
              <a:spcAft>
                <a:spcPts val="0"/>
              </a:spcAft>
              <a:buNone/>
            </a:pPr>
            <a:endParaRPr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000"/>
              </a:spcBef>
              <a:spcAft>
                <a:spcPts val="0"/>
              </a:spcAft>
              <a:buNone/>
            </a:pPr>
            <a:endParaRPr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000"/>
              </a:spcBef>
              <a:spcAft>
                <a:spcPts val="0"/>
              </a:spcAft>
              <a:buNone/>
            </a:pPr>
            <a:endParaRPr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000"/>
              </a:spcBef>
              <a:spcAft>
                <a:spcPts val="0"/>
              </a:spcAft>
              <a:buNone/>
            </a:pPr>
            <a:endParaRPr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000"/>
              </a:spcBef>
              <a:spcAft>
                <a:spcPts val="0"/>
              </a:spcAft>
              <a:buNone/>
            </a:pPr>
            <a:endParaRPr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12700" lvl="0" indent="0" algn="l" rtl="0">
              <a:lnSpc>
                <a:spcPct val="115000"/>
              </a:lnSpc>
              <a:spcBef>
                <a:spcPts val="1000"/>
              </a:spcBef>
              <a:spcAft>
                <a:spcPts val="200"/>
              </a:spcAft>
              <a:buNone/>
            </a:pPr>
            <a:endParaRPr lang="en-US"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44" name="Google Shape;544;p50"/>
          <p:cNvSpPr txBox="1"/>
          <p:nvPr/>
        </p:nvSpPr>
        <p:spPr>
          <a:xfrm>
            <a:off x="161290" y="964565"/>
            <a:ext cx="5867400" cy="599440"/>
          </a:xfrm>
          <a:prstGeom prst="rect">
            <a:avLst/>
          </a:prstGeom>
          <a:noFill/>
          <a:ln>
            <a:noFill/>
          </a:ln>
        </p:spPr>
        <p:txBody>
          <a:bodyPr spcFirstLastPara="1" wrap="square" lIns="91425" tIns="91425" rIns="91425" bIns="91425" anchor="t" anchorCtr="0">
            <a:noAutofit/>
          </a:bodyPr>
          <a:p>
            <a:pPr marL="298450" lvl="0" indent="-285750" algn="l" rtl="0">
              <a:lnSpc>
                <a:spcPct val="115000"/>
              </a:lnSpc>
              <a:spcBef>
                <a:spcPts val="1200"/>
              </a:spcBef>
              <a:spcAft>
                <a:spcPts val="0"/>
              </a:spcAft>
              <a:buFont typeface="Wingdings" panose="05000000000000000000" pitchFamily="2" charset="2"/>
              <a:buChar char="Ø"/>
            </a:pPr>
            <a:r>
              <a:rPr lang="en-US" dirty="0">
                <a:solidFill>
                  <a:schemeClr val="bg1"/>
                </a:solidFill>
                <a:latin typeface="Times New Roman" panose="02020603050405020304"/>
                <a:ea typeface="Times New Roman" panose="02020603050405020304"/>
                <a:cs typeface="Times New Roman" panose="02020603050405020304"/>
                <a:sym typeface="Times New Roman" panose="02020603050405020304"/>
              </a:rPr>
              <a:t>4:1 MUX output using 4 bit LFSR as input:</a:t>
            </a:r>
            <a:endParaRPr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25400" lvl="0" indent="0" algn="l" rtl="0">
              <a:lnSpc>
                <a:spcPct val="115000"/>
              </a:lnSpc>
              <a:spcBef>
                <a:spcPts val="1200"/>
              </a:spcBef>
              <a:spcAft>
                <a:spcPts val="0"/>
              </a:spcAft>
              <a:buNone/>
            </a:pPr>
            <a:endParaRPr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25400" lvl="0" indent="0" algn="l" rtl="0">
              <a:lnSpc>
                <a:spcPct val="115000"/>
              </a:lnSpc>
              <a:spcBef>
                <a:spcPts val="1200"/>
              </a:spcBef>
              <a:spcAft>
                <a:spcPts val="0"/>
              </a:spcAft>
              <a:buNone/>
            </a:pPr>
            <a:endParaRPr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000"/>
              </a:spcBef>
              <a:spcAft>
                <a:spcPts val="0"/>
              </a:spcAft>
              <a:buNone/>
            </a:pPr>
            <a:endParaRPr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000"/>
              </a:spcBef>
              <a:spcAft>
                <a:spcPts val="0"/>
              </a:spcAft>
              <a:buNone/>
            </a:pPr>
            <a:endParaRPr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000"/>
              </a:spcBef>
              <a:spcAft>
                <a:spcPts val="0"/>
              </a:spcAft>
              <a:buNone/>
            </a:pPr>
            <a:endParaRPr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000"/>
              </a:spcBef>
              <a:spcAft>
                <a:spcPts val="0"/>
              </a:spcAft>
              <a:buNone/>
            </a:pPr>
            <a:endParaRPr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000"/>
              </a:spcBef>
              <a:spcAft>
                <a:spcPts val="0"/>
              </a:spcAft>
              <a:buNone/>
            </a:pPr>
            <a:endParaRPr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000"/>
              </a:spcBef>
              <a:spcAft>
                <a:spcPts val="0"/>
              </a:spcAft>
              <a:buNone/>
            </a:pPr>
            <a:endParaRPr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12700" lvl="0" indent="0" algn="l" rtl="0">
              <a:lnSpc>
                <a:spcPct val="115000"/>
              </a:lnSpc>
              <a:spcBef>
                <a:spcPts val="1000"/>
              </a:spcBef>
              <a:spcAft>
                <a:spcPts val="200"/>
              </a:spcAft>
              <a:buNone/>
            </a:pPr>
            <a:endParaRPr sz="1100"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4" name="Picture 3" descr="4x1_mux_mark_out"/>
          <p:cNvPicPr>
            <a:picLocks noChangeAspect="1"/>
          </p:cNvPicPr>
          <p:nvPr/>
        </p:nvPicPr>
        <p:blipFill>
          <a:blip r:embed="rId1"/>
          <a:stretch>
            <a:fillRect/>
          </a:stretch>
        </p:blipFill>
        <p:spPr>
          <a:xfrm>
            <a:off x="304800" y="1788795"/>
            <a:ext cx="5294630" cy="4503420"/>
          </a:xfrm>
          <a:prstGeom prst="rect">
            <a:avLst/>
          </a:prstGeom>
        </p:spPr>
      </p:pic>
      <p:pic>
        <p:nvPicPr>
          <p:cNvPr id="6" name="Picture 5" descr="MUX_ORA_waveform"/>
          <p:cNvPicPr>
            <a:picLocks noChangeAspect="1"/>
          </p:cNvPicPr>
          <p:nvPr/>
        </p:nvPicPr>
        <p:blipFill>
          <a:blip r:embed="rId2"/>
          <a:stretch>
            <a:fillRect/>
          </a:stretch>
        </p:blipFill>
        <p:spPr>
          <a:xfrm>
            <a:off x="6345555" y="1788795"/>
            <a:ext cx="5722620" cy="4509135"/>
          </a:xfrm>
          <a:prstGeom prst="rect">
            <a:avLst/>
          </a:prstGeom>
        </p:spPr>
      </p:pic>
      <p:sp>
        <p:nvSpPr>
          <p:cNvPr id="10" name="Footer Placeholder 1"/>
          <p:cNvSpPr txBox="1"/>
          <p:nvPr/>
        </p:nvSpPr>
        <p:spPr>
          <a:xfrm>
            <a:off x="-9331" y="6477213"/>
            <a:ext cx="2209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400" b="1">
                <a:latin typeface="Times New Roman" panose="02020603050405020304" pitchFamily="18" charset="0"/>
                <a:cs typeface="Times New Roman" panose="02020603050405020304" pitchFamily="18" charset="0"/>
              </a:rPr>
              <a:t>Dept. of ECE, DSCE</a:t>
            </a:r>
            <a:endParaRPr lang="en-US" sz="1400" b="1" dirty="0">
              <a:latin typeface="Times New Roman" panose="02020603050405020304" pitchFamily="18" charset="0"/>
              <a:cs typeface="Times New Roman" panose="02020603050405020304" pitchFamily="18" charset="0"/>
            </a:endParaRPr>
          </a:p>
        </p:txBody>
      </p:sp>
      <p:sp>
        <p:nvSpPr>
          <p:cNvPr id="11" name="Slide Number Placeholder 2"/>
          <p:cNvSpPr>
            <a:spLocks noGrp="1"/>
          </p:cNvSpPr>
          <p:nvPr>
            <p:ph type="sldNum" sz="quarter" idx="12"/>
          </p:nvPr>
        </p:nvSpPr>
        <p:spPr>
          <a:xfrm>
            <a:off x="11683365" y="6477000"/>
            <a:ext cx="448945" cy="365125"/>
          </a:xfrm>
        </p:spPr>
        <p:txBody>
          <a:bodyPr/>
          <a:lstStyle/>
          <a:p>
            <a:r>
              <a:rPr lang="en-US" altLang="en-US" dirty="0"/>
              <a:t>20</a:t>
            </a:r>
            <a:endParaRPr lang="en-US"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6" name="Google Shape;586;p53"/>
          <p:cNvSpPr txBox="1"/>
          <p:nvPr/>
        </p:nvSpPr>
        <p:spPr>
          <a:xfrm>
            <a:off x="161290" y="19050"/>
            <a:ext cx="6108700" cy="945515"/>
          </a:xfrm>
          <a:prstGeom prst="rect">
            <a:avLst/>
          </a:prstGeom>
          <a:noFill/>
          <a:ln>
            <a:noFill/>
          </a:ln>
        </p:spPr>
        <p:txBody>
          <a:bodyPr spcFirstLastPara="1" wrap="square" lIns="91425" tIns="91425" rIns="91425" bIns="91425" anchor="t" anchorCtr="0">
            <a:noAutofit/>
          </a:bodyPr>
          <a:lstStyle/>
          <a:p>
            <a:pPr marL="12700" lvl="0" indent="0" algn="l" rtl="0">
              <a:lnSpc>
                <a:spcPct val="115000"/>
              </a:lnSpc>
              <a:spcBef>
                <a:spcPts val="1000"/>
              </a:spcBef>
              <a:spcAft>
                <a:spcPts val="200"/>
              </a:spcAft>
              <a:buNone/>
            </a:pPr>
            <a:endParaRPr sz="11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87" name="Google Shape;587;p53"/>
          <p:cNvSpPr txBox="1"/>
          <p:nvPr/>
        </p:nvSpPr>
        <p:spPr>
          <a:xfrm>
            <a:off x="973325" y="5438175"/>
            <a:ext cx="8277900" cy="400200"/>
          </a:xfrm>
          <a:prstGeom prst="rect">
            <a:avLst/>
          </a:prstGeom>
          <a:noFill/>
          <a:ln>
            <a:noFill/>
          </a:ln>
        </p:spPr>
        <p:txBody>
          <a:bodyPr spcFirstLastPara="1" wrap="square" lIns="91425" tIns="91425" rIns="91425" bIns="91425" anchor="t" anchorCtr="0">
            <a:spAutoFit/>
          </a:bodyPr>
          <a:lstStyle/>
          <a:p>
            <a:pPr marL="241300" marR="152400" lvl="0" indent="0" algn="just" rtl="0">
              <a:lnSpc>
                <a:spcPct val="158000"/>
              </a:lnSpc>
              <a:spcBef>
                <a:spcPts val="1200"/>
              </a:spcBef>
              <a:spcAft>
                <a:spcPts val="1200"/>
              </a:spcAft>
              <a:buNone/>
            </a:pP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90" name="Google Shape;590;p53"/>
          <p:cNvSpPr txBox="1"/>
          <p:nvPr/>
        </p:nvSpPr>
        <p:spPr>
          <a:xfrm>
            <a:off x="123190" y="3627120"/>
            <a:ext cx="5972810" cy="3093085"/>
          </a:xfrm>
          <a:prstGeom prst="rect">
            <a:avLst/>
          </a:prstGeom>
          <a:noFill/>
          <a:ln>
            <a:noFill/>
          </a:ln>
        </p:spPr>
        <p:txBody>
          <a:bodyPr spcFirstLastPara="1" wrap="square" lIns="91425" tIns="91425" rIns="91425" bIns="91425" anchor="t" anchorCtr="0">
            <a:noAutofit/>
          </a:bodyPr>
          <a:lstStyle/>
          <a:p>
            <a:pPr marL="298450" lvl="0" indent="-285750" algn="just" rtl="0">
              <a:lnSpc>
                <a:spcPct val="115000"/>
              </a:lnSpc>
              <a:spcBef>
                <a:spcPts val="1200"/>
              </a:spcBef>
              <a:spcAft>
                <a:spcPts val="0"/>
              </a:spcAft>
              <a:buFont typeface="Wingdings" panose="05000000000000000000" pitchFamily="2" charset="2"/>
              <a:buChar char="Ø"/>
            </a:pPr>
            <a:endParaRPr sz="16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just" rtl="0">
              <a:lnSpc>
                <a:spcPct val="115000"/>
              </a:lnSpc>
              <a:spcBef>
                <a:spcPts val="0"/>
              </a:spcBef>
              <a:spcAft>
                <a:spcPts val="0"/>
              </a:spcAft>
              <a:buClr>
                <a:schemeClr val="dk1"/>
              </a:buClr>
              <a:buSzPts val="1400"/>
              <a:buFont typeface="Wingdings" panose="05000000000000000000" pitchFamily="2" charset="2"/>
              <a:buChar char="Ø"/>
            </a:pPr>
            <a:r>
              <a:rPr lang="en-US" sz="16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/net05,06,07 and 08 are the outputs from LFSR given to the hamming encoder as message bits.</a:t>
            </a:r>
            <a:endParaRPr sz="16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just" rtl="0">
              <a:lnSpc>
                <a:spcPct val="115000"/>
              </a:lnSpc>
              <a:spcBef>
                <a:spcPts val="0"/>
              </a:spcBef>
              <a:spcAft>
                <a:spcPts val="0"/>
              </a:spcAft>
              <a:buClr>
                <a:schemeClr val="dk1"/>
              </a:buClr>
              <a:buSzPts val="1400"/>
              <a:buFont typeface="Wingdings" panose="05000000000000000000" pitchFamily="2" charset="2"/>
              <a:buChar char="Ø"/>
            </a:pPr>
            <a:r>
              <a:rPr lang="en-US" sz="16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O1,O2,O3 and O4 are the output message bits. 2</a:t>
            </a:r>
            <a:r>
              <a:rPr lang="en-US" sz="1600" baseline="300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nd</a:t>
            </a:r>
            <a:r>
              <a:rPr lang="en-US" sz="16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bit (/net06) is flipped during transmission and 1st bit always remains at logic 1. But O2 and O3 waveforms are inverted.</a:t>
            </a:r>
            <a:endParaRPr sz="16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just" rtl="0">
              <a:lnSpc>
                <a:spcPct val="115000"/>
              </a:lnSpc>
              <a:spcBef>
                <a:spcPts val="0"/>
              </a:spcBef>
              <a:spcAft>
                <a:spcPts val="0"/>
              </a:spcAft>
              <a:buClr>
                <a:schemeClr val="dk1"/>
              </a:buClr>
              <a:buSzPts val="1400"/>
              <a:buFont typeface="Wingdings" panose="05000000000000000000" pitchFamily="2" charset="2"/>
              <a:buChar char="Ø"/>
            </a:pPr>
            <a:r>
              <a:rPr lang="en-US" sz="16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/out is the BIST ORA output where there is noise every time there is a pulse indicating incorrect decoding.</a:t>
            </a:r>
            <a:endParaRPr sz="16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42950" lvl="0" indent="-285750" algn="just" rtl="0">
              <a:lnSpc>
                <a:spcPct val="115000"/>
              </a:lnSpc>
              <a:spcBef>
                <a:spcPts val="1200"/>
              </a:spcBef>
              <a:spcAft>
                <a:spcPts val="0"/>
              </a:spcAft>
              <a:buFont typeface="Wingdings" panose="05000000000000000000" pitchFamily="2" charset="2"/>
              <a:buChar char="Ø"/>
            </a:pPr>
            <a:endParaRPr sz="16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42950" lvl="0" indent="-285750" algn="just" rtl="0">
              <a:lnSpc>
                <a:spcPct val="115000"/>
              </a:lnSpc>
              <a:spcBef>
                <a:spcPts val="1200"/>
              </a:spcBef>
              <a:spcAft>
                <a:spcPts val="1200"/>
              </a:spcAft>
              <a:buFont typeface="Wingdings" panose="05000000000000000000" pitchFamily="2" charset="2"/>
              <a:buChar char="Ø"/>
            </a:pPr>
            <a:endParaRPr sz="16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 name="Text Box 2"/>
          <p:cNvSpPr txBox="1"/>
          <p:nvPr/>
        </p:nvSpPr>
        <p:spPr>
          <a:xfrm>
            <a:off x="5943600" y="838200"/>
            <a:ext cx="6178550" cy="950595"/>
          </a:xfrm>
          <a:prstGeom prst="rect">
            <a:avLst/>
          </a:prstGeom>
          <a:noFill/>
        </p:spPr>
        <p:txBody>
          <a:bodyPr wrap="square" rtlCol="0" anchor="t">
            <a:noAutofit/>
          </a:bodyPr>
          <a:p>
            <a:pPr marL="298450" lvl="0" indent="-285750" algn="l" rtl="0">
              <a:lnSpc>
                <a:spcPct val="115000"/>
              </a:lnSpc>
              <a:spcBef>
                <a:spcPts val="1200"/>
              </a:spcBef>
              <a:spcAft>
                <a:spcPts val="0"/>
              </a:spcAft>
              <a:buFont typeface="Wingdings" panose="05000000000000000000" pitchFamily="2" charset="2"/>
              <a:buChar char="Ø"/>
            </a:pPr>
            <a:r>
              <a:rPr lang="en-US" dirty="0">
                <a:solidFill>
                  <a:schemeClr val="bg1"/>
                </a:solidFill>
                <a:latin typeface="Times New Roman" panose="02020603050405020304"/>
                <a:ea typeface="Times New Roman" panose="02020603050405020304"/>
                <a:cs typeface="Times New Roman" panose="02020603050405020304"/>
                <a:sym typeface="Times New Roman" panose="02020603050405020304"/>
              </a:rPr>
              <a:t>Hamming encoding and decoding architecture waveform with stuck at 1 fault injected :</a:t>
            </a:r>
            <a:endParaRPr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12700" lvl="0" indent="0" algn="l" rtl="0">
              <a:lnSpc>
                <a:spcPct val="115000"/>
              </a:lnSpc>
              <a:spcBef>
                <a:spcPts val="1200"/>
              </a:spcBef>
              <a:spcAft>
                <a:spcPts val="0"/>
              </a:spcAft>
              <a:buNone/>
            </a:pPr>
            <a:endParaRPr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25400" lvl="0" indent="-12700" algn="l" rtl="0">
              <a:lnSpc>
                <a:spcPct val="115000"/>
              </a:lnSpc>
              <a:spcBef>
                <a:spcPts val="1200"/>
              </a:spcBef>
              <a:spcAft>
                <a:spcPts val="0"/>
              </a:spcAft>
              <a:buNone/>
            </a:pPr>
            <a:endParaRPr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25400" lvl="0" indent="-12700" algn="l" rtl="0">
              <a:lnSpc>
                <a:spcPct val="115000"/>
              </a:lnSpc>
              <a:spcBef>
                <a:spcPts val="1200"/>
              </a:spcBef>
              <a:spcAft>
                <a:spcPts val="0"/>
              </a:spcAft>
              <a:buNone/>
            </a:pPr>
            <a:endParaRPr sz="1100" b="1"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12700" lvl="0" indent="0" algn="l" rtl="0">
              <a:lnSpc>
                <a:spcPct val="115000"/>
              </a:lnSpc>
              <a:spcBef>
                <a:spcPts val="1200"/>
              </a:spcBef>
              <a:spcAft>
                <a:spcPts val="0"/>
              </a:spcAft>
              <a:buNone/>
            </a:pPr>
            <a:endParaRPr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25400" lvl="0" indent="0" algn="l" rtl="0">
              <a:lnSpc>
                <a:spcPct val="115000"/>
              </a:lnSpc>
              <a:spcBef>
                <a:spcPts val="1200"/>
              </a:spcBef>
              <a:spcAft>
                <a:spcPts val="0"/>
              </a:spcAft>
              <a:buNone/>
            </a:pPr>
            <a:endParaRPr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25400" lvl="0" indent="0" algn="l" rtl="0">
              <a:lnSpc>
                <a:spcPct val="115000"/>
              </a:lnSpc>
              <a:spcBef>
                <a:spcPts val="1200"/>
              </a:spcBef>
              <a:spcAft>
                <a:spcPts val="0"/>
              </a:spcAft>
              <a:buNone/>
            </a:pPr>
            <a:endParaRPr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000"/>
              </a:spcBef>
              <a:spcAft>
                <a:spcPts val="0"/>
              </a:spcAft>
              <a:buNone/>
            </a:pPr>
            <a:endParaRPr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000"/>
              </a:spcBef>
              <a:spcAft>
                <a:spcPts val="0"/>
              </a:spcAft>
              <a:buNone/>
            </a:pPr>
            <a:endParaRPr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000"/>
              </a:spcBef>
              <a:spcAft>
                <a:spcPts val="0"/>
              </a:spcAft>
              <a:buNone/>
            </a:pPr>
            <a:endParaRPr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000"/>
              </a:spcBef>
              <a:spcAft>
                <a:spcPts val="0"/>
              </a:spcAft>
              <a:buNone/>
            </a:pPr>
            <a:endParaRPr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000"/>
              </a:spcBef>
              <a:spcAft>
                <a:spcPts val="0"/>
              </a:spcAft>
              <a:buNone/>
            </a:pPr>
            <a:endParaRPr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000"/>
              </a:spcBef>
              <a:spcAft>
                <a:spcPts val="0"/>
              </a:spcAft>
              <a:buNone/>
            </a:pPr>
            <a:endParaRPr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12700" lvl="0" indent="0" algn="l" rtl="0">
              <a:lnSpc>
                <a:spcPct val="115000"/>
              </a:lnSpc>
              <a:spcBef>
                <a:spcPts val="1000"/>
              </a:spcBef>
              <a:spcAft>
                <a:spcPts val="200"/>
              </a:spcAft>
              <a:buNone/>
            </a:pPr>
            <a:endParaRPr lang="en-US"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7" name="Picture 6"/>
          <p:cNvPicPr>
            <a:picLocks noChangeAspect="1"/>
          </p:cNvPicPr>
          <p:nvPr/>
        </p:nvPicPr>
        <p:blipFill>
          <a:blip r:embed="rId1"/>
          <a:stretch>
            <a:fillRect/>
          </a:stretch>
        </p:blipFill>
        <p:spPr>
          <a:xfrm>
            <a:off x="6269355" y="1729105"/>
            <a:ext cx="5734685" cy="4563110"/>
          </a:xfrm>
          <a:prstGeom prst="rect">
            <a:avLst/>
          </a:prstGeom>
        </p:spPr>
      </p:pic>
      <p:sp>
        <p:nvSpPr>
          <p:cNvPr id="8" name="Text Box 7"/>
          <p:cNvSpPr txBox="1"/>
          <p:nvPr/>
        </p:nvSpPr>
        <p:spPr>
          <a:xfrm>
            <a:off x="76200" y="838200"/>
            <a:ext cx="6096000" cy="803910"/>
          </a:xfrm>
          <a:prstGeom prst="rect">
            <a:avLst/>
          </a:prstGeom>
          <a:noFill/>
        </p:spPr>
        <p:txBody>
          <a:bodyPr wrap="square" rtlCol="0" anchor="t">
            <a:noAutofit/>
          </a:bodyPr>
          <a:p>
            <a:pPr marL="298450" lvl="0" indent="-285750" algn="l" rtl="0">
              <a:lnSpc>
                <a:spcPct val="115000"/>
              </a:lnSpc>
              <a:spcBef>
                <a:spcPts val="1200"/>
              </a:spcBef>
              <a:spcAft>
                <a:spcPts val="0"/>
              </a:spcAft>
              <a:buFont typeface="Wingdings" panose="05000000000000000000" pitchFamily="2" charset="2"/>
              <a:buChar char="Ø"/>
            </a:pPr>
            <a:r>
              <a:rPr lang="en-US" dirty="0">
                <a:solidFill>
                  <a:schemeClr val="bg1"/>
                </a:solidFill>
                <a:latin typeface="Times New Roman" panose="02020603050405020304"/>
                <a:ea typeface="Times New Roman" panose="02020603050405020304"/>
                <a:cs typeface="Times New Roman" panose="02020603050405020304"/>
                <a:sym typeface="Times New Roman" panose="02020603050405020304"/>
              </a:rPr>
              <a:t>Normal Hamming encoding and decoding architecture waveform:</a:t>
            </a:r>
            <a:endParaRPr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12700" lvl="0" indent="0" algn="l" rtl="0">
              <a:lnSpc>
                <a:spcPct val="115000"/>
              </a:lnSpc>
              <a:spcBef>
                <a:spcPts val="1200"/>
              </a:spcBef>
              <a:spcAft>
                <a:spcPts val="0"/>
              </a:spcAft>
              <a:buNone/>
            </a:pPr>
            <a:endParaRPr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25400" lvl="0" indent="-12700" algn="l" rtl="0">
              <a:lnSpc>
                <a:spcPct val="115000"/>
              </a:lnSpc>
              <a:spcBef>
                <a:spcPts val="1200"/>
              </a:spcBef>
              <a:spcAft>
                <a:spcPts val="0"/>
              </a:spcAft>
              <a:buNone/>
            </a:pPr>
            <a:endParaRPr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25400" lvl="0" indent="-12700" algn="l" rtl="0">
              <a:lnSpc>
                <a:spcPct val="115000"/>
              </a:lnSpc>
              <a:spcBef>
                <a:spcPts val="1200"/>
              </a:spcBef>
              <a:spcAft>
                <a:spcPts val="0"/>
              </a:spcAft>
              <a:buNone/>
            </a:pPr>
            <a:endParaRPr sz="1100" b="1"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12700" lvl="0" indent="0" algn="l" rtl="0">
              <a:lnSpc>
                <a:spcPct val="115000"/>
              </a:lnSpc>
              <a:spcBef>
                <a:spcPts val="1200"/>
              </a:spcBef>
              <a:spcAft>
                <a:spcPts val="0"/>
              </a:spcAft>
              <a:buNone/>
            </a:pPr>
            <a:endParaRPr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25400" lvl="0" indent="0" algn="l" rtl="0">
              <a:lnSpc>
                <a:spcPct val="115000"/>
              </a:lnSpc>
              <a:spcBef>
                <a:spcPts val="1200"/>
              </a:spcBef>
              <a:spcAft>
                <a:spcPts val="0"/>
              </a:spcAft>
              <a:buNone/>
            </a:pPr>
            <a:endParaRPr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25400" lvl="0" indent="0" algn="l" rtl="0">
              <a:lnSpc>
                <a:spcPct val="115000"/>
              </a:lnSpc>
              <a:spcBef>
                <a:spcPts val="1200"/>
              </a:spcBef>
              <a:spcAft>
                <a:spcPts val="0"/>
              </a:spcAft>
              <a:buNone/>
            </a:pPr>
            <a:endParaRPr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000"/>
              </a:spcBef>
              <a:spcAft>
                <a:spcPts val="0"/>
              </a:spcAft>
              <a:buNone/>
            </a:pPr>
            <a:endParaRPr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000"/>
              </a:spcBef>
              <a:spcAft>
                <a:spcPts val="0"/>
              </a:spcAft>
              <a:buNone/>
            </a:pPr>
            <a:endParaRPr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000"/>
              </a:spcBef>
              <a:spcAft>
                <a:spcPts val="0"/>
              </a:spcAft>
              <a:buNone/>
            </a:pPr>
            <a:endParaRPr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000"/>
              </a:spcBef>
              <a:spcAft>
                <a:spcPts val="0"/>
              </a:spcAft>
              <a:buNone/>
            </a:pPr>
            <a:endParaRPr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000"/>
              </a:spcBef>
              <a:spcAft>
                <a:spcPts val="0"/>
              </a:spcAft>
              <a:buNone/>
            </a:pPr>
            <a:endParaRPr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000"/>
              </a:spcBef>
              <a:spcAft>
                <a:spcPts val="0"/>
              </a:spcAft>
              <a:buNone/>
            </a:pPr>
            <a:endParaRPr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12700" lvl="0" indent="0" algn="l" rtl="0">
              <a:lnSpc>
                <a:spcPct val="115000"/>
              </a:lnSpc>
              <a:spcBef>
                <a:spcPts val="1000"/>
              </a:spcBef>
              <a:spcAft>
                <a:spcPts val="200"/>
              </a:spcAft>
              <a:buNone/>
            </a:pPr>
            <a:endParaRPr lang="en-US"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9" name="Picture 8"/>
          <p:cNvPicPr>
            <a:picLocks noChangeAspect="1"/>
          </p:cNvPicPr>
          <p:nvPr/>
        </p:nvPicPr>
        <p:blipFill>
          <a:blip r:embed="rId2"/>
          <a:stretch>
            <a:fillRect/>
          </a:stretch>
        </p:blipFill>
        <p:spPr>
          <a:xfrm>
            <a:off x="228600" y="1728470"/>
            <a:ext cx="5461000" cy="4570095"/>
          </a:xfrm>
          <a:prstGeom prst="rect">
            <a:avLst/>
          </a:prstGeom>
        </p:spPr>
      </p:pic>
      <p:sp>
        <p:nvSpPr>
          <p:cNvPr id="5" name="Footer Placeholder 1"/>
          <p:cNvSpPr txBox="1"/>
          <p:nvPr/>
        </p:nvSpPr>
        <p:spPr>
          <a:xfrm>
            <a:off x="-9331" y="6477213"/>
            <a:ext cx="2209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400" b="1">
                <a:latin typeface="Times New Roman" panose="02020603050405020304" pitchFamily="18" charset="0"/>
                <a:cs typeface="Times New Roman" panose="02020603050405020304" pitchFamily="18" charset="0"/>
              </a:rPr>
              <a:t>Dept. of ECE, DSCE</a:t>
            </a:r>
            <a:endParaRPr lang="en-US" sz="1400" b="1" dirty="0">
              <a:latin typeface="Times New Roman" panose="02020603050405020304" pitchFamily="18" charset="0"/>
              <a:cs typeface="Times New Roman" panose="02020603050405020304" pitchFamily="18" charset="0"/>
            </a:endParaRPr>
          </a:p>
        </p:txBody>
      </p:sp>
      <p:sp>
        <p:nvSpPr>
          <p:cNvPr id="4" name="Slide Number Placeholder 2"/>
          <p:cNvSpPr>
            <a:spLocks noGrp="1"/>
          </p:cNvSpPr>
          <p:nvPr>
            <p:ph type="sldNum" sz="quarter" idx="12"/>
          </p:nvPr>
        </p:nvSpPr>
        <p:spPr>
          <a:xfrm>
            <a:off x="11683365" y="6477000"/>
            <a:ext cx="448945" cy="365125"/>
          </a:xfrm>
        </p:spPr>
        <p:txBody>
          <a:bodyPr/>
          <a:lstStyle/>
          <a:p>
            <a:r>
              <a:rPr lang="en-US" altLang="en-US" dirty="0"/>
              <a:t>21</a:t>
            </a:r>
            <a:endParaRPr lang="en-US"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52400" y="1075690"/>
            <a:ext cx="11903075" cy="591185"/>
          </a:xfrm>
          <a:prstGeom prst="rect">
            <a:avLst/>
          </a:prstGeom>
          <a:noFill/>
        </p:spPr>
        <p:txBody>
          <a:bodyPr wrap="square" rtlCol="0" anchor="t">
            <a:noAutofit/>
          </a:bodyPr>
          <a:p>
            <a:pPr marL="298450" lvl="0" indent="-285750" algn="l" rtl="0">
              <a:lnSpc>
                <a:spcPct val="115000"/>
              </a:lnSpc>
              <a:spcBef>
                <a:spcPts val="1200"/>
              </a:spcBef>
              <a:spcAft>
                <a:spcPts val="0"/>
              </a:spcAft>
              <a:buFont typeface="Wingdings" panose="05000000000000000000" pitchFamily="2" charset="2"/>
              <a:buChar char="Ø"/>
            </a:pPr>
            <a:r>
              <a:rPr lang="en-US" dirty="0">
                <a:solidFill>
                  <a:schemeClr val="bg1"/>
                </a:solidFill>
                <a:latin typeface="Times New Roman" panose="02020603050405020304"/>
                <a:ea typeface="Times New Roman" panose="02020603050405020304"/>
                <a:cs typeface="Times New Roman" panose="02020603050405020304"/>
                <a:sym typeface="Times New Roman" panose="02020603050405020304"/>
              </a:rPr>
              <a:t>Output Response Analyzer waveform locating the fault, indicating the erroneous bits :</a:t>
            </a:r>
            <a:endParaRPr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12700" lvl="0" indent="0" algn="l" rtl="0">
              <a:lnSpc>
                <a:spcPct val="115000"/>
              </a:lnSpc>
              <a:spcBef>
                <a:spcPts val="1200"/>
              </a:spcBef>
              <a:spcAft>
                <a:spcPts val="0"/>
              </a:spcAft>
              <a:buNone/>
            </a:pPr>
            <a:endParaRPr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25400" lvl="0" indent="-12700" algn="l" rtl="0">
              <a:lnSpc>
                <a:spcPct val="115000"/>
              </a:lnSpc>
              <a:spcBef>
                <a:spcPts val="1200"/>
              </a:spcBef>
              <a:spcAft>
                <a:spcPts val="0"/>
              </a:spcAft>
              <a:buNone/>
            </a:pPr>
            <a:endParaRPr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25400" lvl="0" indent="-12700" algn="l" rtl="0">
              <a:lnSpc>
                <a:spcPct val="115000"/>
              </a:lnSpc>
              <a:spcBef>
                <a:spcPts val="1200"/>
              </a:spcBef>
              <a:spcAft>
                <a:spcPts val="0"/>
              </a:spcAft>
              <a:buNone/>
            </a:pPr>
            <a:endParaRPr sz="1100" b="1"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12700" lvl="0" indent="0" algn="l" rtl="0">
              <a:lnSpc>
                <a:spcPct val="115000"/>
              </a:lnSpc>
              <a:spcBef>
                <a:spcPts val="1200"/>
              </a:spcBef>
              <a:spcAft>
                <a:spcPts val="0"/>
              </a:spcAft>
              <a:buNone/>
            </a:pPr>
            <a:endParaRPr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25400" lvl="0" indent="0" algn="l" rtl="0">
              <a:lnSpc>
                <a:spcPct val="115000"/>
              </a:lnSpc>
              <a:spcBef>
                <a:spcPts val="1200"/>
              </a:spcBef>
              <a:spcAft>
                <a:spcPts val="0"/>
              </a:spcAft>
              <a:buNone/>
            </a:pPr>
            <a:endParaRPr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25400" lvl="0" indent="0" algn="l" rtl="0">
              <a:lnSpc>
                <a:spcPct val="115000"/>
              </a:lnSpc>
              <a:spcBef>
                <a:spcPts val="1200"/>
              </a:spcBef>
              <a:spcAft>
                <a:spcPts val="0"/>
              </a:spcAft>
              <a:buNone/>
            </a:pPr>
            <a:endParaRPr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000"/>
              </a:spcBef>
              <a:spcAft>
                <a:spcPts val="0"/>
              </a:spcAft>
              <a:buNone/>
            </a:pPr>
            <a:endParaRPr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000"/>
              </a:spcBef>
              <a:spcAft>
                <a:spcPts val="0"/>
              </a:spcAft>
              <a:buNone/>
            </a:pPr>
            <a:endParaRPr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000"/>
              </a:spcBef>
              <a:spcAft>
                <a:spcPts val="0"/>
              </a:spcAft>
              <a:buNone/>
            </a:pPr>
            <a:endParaRPr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000"/>
              </a:spcBef>
              <a:spcAft>
                <a:spcPts val="0"/>
              </a:spcAft>
              <a:buNone/>
            </a:pPr>
            <a:endParaRPr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000"/>
              </a:spcBef>
              <a:spcAft>
                <a:spcPts val="0"/>
              </a:spcAft>
              <a:buNone/>
            </a:pPr>
            <a:endParaRPr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000"/>
              </a:spcBef>
              <a:spcAft>
                <a:spcPts val="0"/>
              </a:spcAft>
              <a:buNone/>
            </a:pPr>
            <a:endParaRPr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12700" lvl="0" indent="0" algn="l" rtl="0">
              <a:lnSpc>
                <a:spcPct val="115000"/>
              </a:lnSpc>
              <a:spcBef>
                <a:spcPts val="1000"/>
              </a:spcBef>
              <a:spcAft>
                <a:spcPts val="200"/>
              </a:spcAft>
              <a:buNone/>
            </a:pPr>
            <a:endParaRPr lang="en-US"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5" name="Picture 4"/>
          <p:cNvPicPr>
            <a:picLocks noChangeAspect="1"/>
          </p:cNvPicPr>
          <p:nvPr/>
        </p:nvPicPr>
        <p:blipFill>
          <a:blip r:embed="rId1"/>
          <a:stretch>
            <a:fillRect/>
          </a:stretch>
        </p:blipFill>
        <p:spPr>
          <a:xfrm>
            <a:off x="332105" y="1656080"/>
            <a:ext cx="11174095" cy="4523740"/>
          </a:xfrm>
          <a:prstGeom prst="rect">
            <a:avLst/>
          </a:prstGeom>
        </p:spPr>
      </p:pic>
      <p:sp>
        <p:nvSpPr>
          <p:cNvPr id="2" name="Footer Placeholder 1"/>
          <p:cNvSpPr txBox="1"/>
          <p:nvPr/>
        </p:nvSpPr>
        <p:spPr>
          <a:xfrm>
            <a:off x="-9331" y="6477213"/>
            <a:ext cx="2209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400" b="1">
                <a:latin typeface="Times New Roman" panose="02020603050405020304" pitchFamily="18" charset="0"/>
                <a:cs typeface="Times New Roman" panose="02020603050405020304" pitchFamily="18" charset="0"/>
              </a:rPr>
              <a:t>Dept. of ECE, DSCE</a:t>
            </a:r>
            <a:endParaRPr lang="en-US" sz="1400" b="1"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a:xfrm>
            <a:off x="11683365" y="6477000"/>
            <a:ext cx="448945" cy="365125"/>
          </a:xfrm>
        </p:spPr>
        <p:txBody>
          <a:bodyPr/>
          <a:lstStyle/>
          <a:p>
            <a:r>
              <a:rPr lang="en-US" altLang="en-US" dirty="0"/>
              <a:t>22</a:t>
            </a:r>
            <a:endParaRPr lang="en-US"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4" name="Google Shape;614;p55"/>
          <p:cNvSpPr txBox="1"/>
          <p:nvPr/>
        </p:nvSpPr>
        <p:spPr>
          <a:xfrm>
            <a:off x="304756" y="914191"/>
            <a:ext cx="11019300" cy="788904"/>
          </a:xfrm>
          <a:prstGeom prst="rect">
            <a:avLst/>
          </a:prstGeom>
          <a:noFill/>
          <a:ln>
            <a:noFill/>
          </a:ln>
        </p:spPr>
        <p:txBody>
          <a:bodyPr spcFirstLastPara="1" wrap="square" lIns="91425" tIns="91425" rIns="91425" bIns="91425" anchor="t" anchorCtr="0">
            <a:spAutoFit/>
          </a:bodyPr>
          <a:lstStyle/>
          <a:p>
            <a:pPr marL="25400" lvl="0" indent="-12700" algn="l" rtl="0">
              <a:lnSpc>
                <a:spcPct val="115000"/>
              </a:lnSpc>
              <a:spcBef>
                <a:spcPts val="1200"/>
              </a:spcBef>
              <a:spcAft>
                <a:spcPts val="200"/>
              </a:spcAft>
              <a:buClr>
                <a:schemeClr val="dk1"/>
              </a:buClr>
              <a:buSzPts val="1100"/>
              <a:buFont typeface="Arial" panose="020B0604020202020204"/>
              <a:buNone/>
            </a:pPr>
            <a:r>
              <a:rPr lang="en-US" sz="2400" b="1" dirty="0">
                <a:solidFill>
                  <a:schemeClr val="bg1"/>
                </a:solidFill>
                <a:latin typeface="Times New Roman" panose="02020603050405020304"/>
                <a:ea typeface="Times New Roman" panose="02020603050405020304"/>
                <a:cs typeface="Times New Roman" panose="02020603050405020304"/>
                <a:sym typeface="Times New Roman" panose="02020603050405020304"/>
              </a:rPr>
              <a:t>POWER COMPARISON TABLE:</a:t>
            </a:r>
            <a:endParaRPr lang="en-US" sz="2400" b="1"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615" name="Google Shape;615;p55"/>
          <p:cNvSpPr txBox="1"/>
          <p:nvPr/>
        </p:nvSpPr>
        <p:spPr>
          <a:xfrm>
            <a:off x="973325" y="5438175"/>
            <a:ext cx="8277900" cy="400200"/>
          </a:xfrm>
          <a:prstGeom prst="rect">
            <a:avLst/>
          </a:prstGeom>
          <a:noFill/>
          <a:ln>
            <a:noFill/>
          </a:ln>
        </p:spPr>
        <p:txBody>
          <a:bodyPr spcFirstLastPara="1" wrap="square" lIns="91425" tIns="91425" rIns="91425" bIns="91425" anchor="t" anchorCtr="0">
            <a:spAutoFit/>
          </a:bodyPr>
          <a:lstStyle/>
          <a:p>
            <a:pPr marL="241300" marR="152400" lvl="0" indent="0" algn="just" rtl="0">
              <a:lnSpc>
                <a:spcPct val="158000"/>
              </a:lnSpc>
              <a:spcBef>
                <a:spcPts val="1200"/>
              </a:spcBef>
              <a:spcAft>
                <a:spcPts val="1200"/>
              </a:spcAft>
              <a:buNone/>
            </a:pP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616" name="Google Shape;616;p55"/>
          <p:cNvSpPr txBox="1"/>
          <p:nvPr/>
        </p:nvSpPr>
        <p:spPr>
          <a:xfrm>
            <a:off x="1089425" y="4778950"/>
            <a:ext cx="8974500" cy="400200"/>
          </a:xfrm>
          <a:prstGeom prst="rect">
            <a:avLst/>
          </a:prstGeom>
          <a:noFill/>
          <a:ln>
            <a:noFill/>
          </a:ln>
        </p:spPr>
        <p:txBody>
          <a:bodyPr spcFirstLastPara="1" wrap="square" lIns="91425" tIns="91425" rIns="91425" bIns="91425" anchor="t" anchorCtr="0">
            <a:spAutoFit/>
          </a:bodyPr>
          <a:lstStyle/>
          <a:p>
            <a:pPr marL="914400" lvl="0" indent="0" algn="l" rtl="0">
              <a:lnSpc>
                <a:spcPct val="115000"/>
              </a:lnSpc>
              <a:spcBef>
                <a:spcPts val="1200"/>
              </a:spcBef>
              <a:spcAft>
                <a:spcPts val="1200"/>
              </a:spcAft>
              <a:buNone/>
            </a:pP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 name="Picture 1"/>
          <p:cNvPicPr>
            <a:picLocks noChangeAspect="1"/>
          </p:cNvPicPr>
          <p:nvPr/>
        </p:nvPicPr>
        <p:blipFill>
          <a:blip r:embed="rId1"/>
          <a:stretch>
            <a:fillRect/>
          </a:stretch>
        </p:blipFill>
        <p:spPr>
          <a:xfrm>
            <a:off x="314325" y="1752600"/>
            <a:ext cx="11432540" cy="4502150"/>
          </a:xfrm>
          <a:prstGeom prst="rect">
            <a:avLst/>
          </a:prstGeom>
        </p:spPr>
      </p:pic>
      <p:sp>
        <p:nvSpPr>
          <p:cNvPr id="5" name="Footer Placeholder 1"/>
          <p:cNvSpPr txBox="1"/>
          <p:nvPr/>
        </p:nvSpPr>
        <p:spPr>
          <a:xfrm>
            <a:off x="-9331" y="6477213"/>
            <a:ext cx="2209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400" b="1">
                <a:latin typeface="Times New Roman" panose="02020603050405020304" pitchFamily="18" charset="0"/>
                <a:cs typeface="Times New Roman" panose="02020603050405020304" pitchFamily="18" charset="0"/>
              </a:rPr>
              <a:t>Dept. of ECE, DSCE</a:t>
            </a:r>
            <a:endParaRPr lang="en-US" sz="1400" b="1" dirty="0">
              <a:latin typeface="Times New Roman" panose="02020603050405020304" pitchFamily="18" charset="0"/>
              <a:cs typeface="Times New Roman" panose="02020603050405020304" pitchFamily="18" charset="0"/>
            </a:endParaRPr>
          </a:p>
        </p:txBody>
      </p:sp>
      <p:sp>
        <p:nvSpPr>
          <p:cNvPr id="4" name="Slide Number Placeholder 2"/>
          <p:cNvSpPr>
            <a:spLocks noGrp="1"/>
          </p:cNvSpPr>
          <p:nvPr>
            <p:ph type="sldNum" sz="quarter" idx="12"/>
          </p:nvPr>
        </p:nvSpPr>
        <p:spPr>
          <a:xfrm>
            <a:off x="11683365" y="6477000"/>
            <a:ext cx="448945" cy="365125"/>
          </a:xfrm>
        </p:spPr>
        <p:txBody>
          <a:bodyPr/>
          <a:lstStyle/>
          <a:p>
            <a:r>
              <a:rPr lang="en-US" altLang="en-US" dirty="0"/>
              <a:t>23</a:t>
            </a:r>
            <a:endParaRPr lang="en-US"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5" name="TextBox 4"/>
          <p:cNvSpPr txBox="1"/>
          <p:nvPr/>
        </p:nvSpPr>
        <p:spPr>
          <a:xfrm>
            <a:off x="614045" y="1673860"/>
            <a:ext cx="11023600" cy="4688840"/>
          </a:xfrm>
          <a:prstGeom prst="rect">
            <a:avLst/>
          </a:prstGeom>
          <a:noFill/>
        </p:spPr>
        <p:txBody>
          <a:bodyPr wrap="square">
            <a:noAutofit/>
          </a:bodyPr>
          <a:lstStyle/>
          <a:p>
            <a:pPr algn="just"/>
            <a:r>
              <a:rPr lang="en-US" altLang="en-US" sz="1800" dirty="0">
                <a:solidFill>
                  <a:schemeClr val="bg1"/>
                </a:solidFill>
                <a:latin typeface="Times New Roman" panose="02020603050405020304"/>
                <a:ea typeface="Times New Roman" panose="02020603050405020304"/>
                <a:cs typeface="Times New Roman" panose="02020603050405020304"/>
                <a:sym typeface="Times New Roman" panose="02020603050405020304"/>
              </a:rPr>
              <a:t>In this project, we proposed a Built-In Self-Test (BIST) architecture that is both efficient and low-power, designed to enhance the reliability and fault detection capabilities of integrated circuits (ICs) while simultaneously reducing power consumption. A power reduction of 8.3% can be seen when using FGPG in case of D Flip-Flop. This leads to more power reduction in the 4-bit LFSR. There also an observed power reduction of 41.1% using FGPG in case of the Hamming BIST Architecture. A power reduction of 17.6 % is seen in case of 4:1 MUX as DUT1. We illustrated that conventional BIST methodologies can be refined by employing advanced techniques such as pre-determined test pattern generation, and power- efficient fault-detection algorithms. Our proposed architecture reduces the overall power consumption of the circuit without compromising the accuracy of the faults detected during testing.</a:t>
            </a:r>
            <a:endParaRPr lang="en-US" altLang="en-US" sz="1800"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1" name="TextBox 10"/>
          <p:cNvSpPr txBox="1"/>
          <p:nvPr/>
        </p:nvSpPr>
        <p:spPr>
          <a:xfrm>
            <a:off x="1524000" y="224451"/>
            <a:ext cx="8382000" cy="583565"/>
          </a:xfrm>
          <a:prstGeom prst="rect">
            <a:avLst/>
          </a:prstGeom>
          <a:solidFill>
            <a:schemeClr val="tx2">
              <a:lumMod val="40000"/>
              <a:lumOff val="60000"/>
            </a:schemeClr>
          </a:solidFill>
        </p:spPr>
        <p:txBody>
          <a:bodyPr wrap="square">
            <a:spAutoFit/>
          </a:bodyPr>
          <a:lstStyle/>
          <a:p>
            <a:pPr marL="0" lvl="0" indent="0" algn="ctr" rtl="0">
              <a:spcBef>
                <a:spcPts val="0"/>
              </a:spcBef>
              <a:spcAft>
                <a:spcPts val="0"/>
              </a:spcAft>
              <a:buNone/>
            </a:pPr>
            <a:r>
              <a:rPr lang="en-US" sz="3200" b="1" dirty="0">
                <a:solidFill>
                  <a:schemeClr val="tx1"/>
                </a:solidFill>
                <a:effectLst>
                  <a:outerShdw blurRad="38100" dist="19050" dir="2700000" algn="tl" rotWithShape="0">
                    <a:schemeClr val="dk1">
                      <a:alpha val="40000"/>
                    </a:schemeClr>
                  </a:outerShdw>
                </a:effectLst>
                <a:latin typeface="Book Antiqua" panose="02040602050305030304" pitchFamily="18" charset="0"/>
                <a:ea typeface="Times New Roman" panose="02020603050405020304"/>
                <a:cs typeface="Times New Roman" panose="02020603050405020304"/>
                <a:sym typeface="Times New Roman" panose="02020603050405020304"/>
              </a:rPr>
              <a:t>CONCLUSION</a:t>
            </a:r>
            <a:endParaRPr lang="en-US" sz="3200" b="1" dirty="0">
              <a:solidFill>
                <a:schemeClr val="tx1"/>
              </a:solidFill>
              <a:effectLst>
                <a:outerShdw blurRad="38100" dist="19050" dir="2700000" algn="tl" rotWithShape="0">
                  <a:schemeClr val="dk1">
                    <a:alpha val="40000"/>
                  </a:schemeClr>
                </a:outerShdw>
              </a:effectLst>
              <a:latin typeface="Book Antiqua" panose="02040602050305030304" pitchFamily="18" charset="0"/>
              <a:ea typeface="Times New Roman" panose="02020603050405020304"/>
              <a:cs typeface="Times New Roman" panose="02020603050405020304"/>
              <a:sym typeface="Times New Roman" panose="02020603050405020304"/>
            </a:endParaRPr>
          </a:p>
        </p:txBody>
      </p:sp>
      <p:sp>
        <p:nvSpPr>
          <p:cNvPr id="2" name="Footer Placeholder 1"/>
          <p:cNvSpPr txBox="1"/>
          <p:nvPr/>
        </p:nvSpPr>
        <p:spPr>
          <a:xfrm>
            <a:off x="-9331" y="6477213"/>
            <a:ext cx="2209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400" b="1">
                <a:latin typeface="Times New Roman" panose="02020603050405020304" pitchFamily="18" charset="0"/>
                <a:cs typeface="Times New Roman" panose="02020603050405020304" pitchFamily="18" charset="0"/>
              </a:rPr>
              <a:t>Dept. of ECE, DSCE</a:t>
            </a:r>
            <a:endParaRPr lang="en-US" sz="1400" b="1" dirty="0">
              <a:latin typeface="Times New Roman" panose="02020603050405020304" pitchFamily="18" charset="0"/>
              <a:cs typeface="Times New Roman" panose="02020603050405020304" pitchFamily="18" charset="0"/>
            </a:endParaRPr>
          </a:p>
        </p:txBody>
      </p:sp>
      <p:sp>
        <p:nvSpPr>
          <p:cNvPr id="4" name="Slide Number Placeholder 2"/>
          <p:cNvSpPr>
            <a:spLocks noGrp="1"/>
          </p:cNvSpPr>
          <p:nvPr>
            <p:ph type="sldNum" sz="quarter" idx="12"/>
          </p:nvPr>
        </p:nvSpPr>
        <p:spPr>
          <a:xfrm>
            <a:off x="11683365" y="6477000"/>
            <a:ext cx="448945" cy="365125"/>
          </a:xfrm>
        </p:spPr>
        <p:txBody>
          <a:bodyPr/>
          <a:lstStyle/>
          <a:p>
            <a:r>
              <a:rPr lang="en-US" altLang="en-US" dirty="0"/>
              <a:t>24</a:t>
            </a:r>
            <a:endParaRPr lang="en-US"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3" name="TextBox 2"/>
          <p:cNvSpPr txBox="1"/>
          <p:nvPr/>
        </p:nvSpPr>
        <p:spPr>
          <a:xfrm>
            <a:off x="609600" y="1874120"/>
            <a:ext cx="6097554" cy="2951064"/>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en-IN" dirty="0">
                <a:solidFill>
                  <a:schemeClr val="bg1"/>
                </a:solidFill>
                <a:latin typeface="Times New Roman" panose="02020603050405020304" pitchFamily="18" charset="0"/>
                <a:cs typeface="Times New Roman" panose="02020603050405020304" pitchFamily="18" charset="0"/>
              </a:rPr>
              <a:t>Integrated Circuit Testing</a:t>
            </a:r>
            <a:endParaRPr lang="en-IN" dirty="0">
              <a:solidFill>
                <a:schemeClr val="bg1"/>
              </a:solidFill>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IN" dirty="0">
                <a:solidFill>
                  <a:schemeClr val="bg1"/>
                </a:solidFill>
                <a:latin typeface="Times New Roman" panose="02020603050405020304" pitchFamily="18" charset="0"/>
                <a:cs typeface="Times New Roman" panose="02020603050405020304" pitchFamily="18" charset="0"/>
              </a:rPr>
              <a:t>Fault Detection in Embedded Systems</a:t>
            </a:r>
            <a:endParaRPr lang="en-IN" dirty="0">
              <a:solidFill>
                <a:schemeClr val="bg1"/>
              </a:solidFill>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IN" dirty="0">
                <a:solidFill>
                  <a:schemeClr val="bg1"/>
                </a:solidFill>
                <a:latin typeface="Times New Roman" panose="02020603050405020304" pitchFamily="18" charset="0"/>
                <a:cs typeface="Times New Roman" panose="02020603050405020304" pitchFamily="18" charset="0"/>
              </a:rPr>
              <a:t>Memory Testing</a:t>
            </a:r>
            <a:endParaRPr lang="en-IN" dirty="0">
              <a:solidFill>
                <a:schemeClr val="bg1"/>
              </a:solidFill>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IN" dirty="0">
                <a:solidFill>
                  <a:schemeClr val="bg1"/>
                </a:solidFill>
                <a:latin typeface="Times New Roman" panose="02020603050405020304" pitchFamily="18" charset="0"/>
                <a:cs typeface="Times New Roman" panose="02020603050405020304" pitchFamily="18" charset="0"/>
              </a:rPr>
              <a:t>Medical Instruments</a:t>
            </a:r>
            <a:endParaRPr lang="en-IN" dirty="0">
              <a:solidFill>
                <a:schemeClr val="bg1"/>
              </a:solidFill>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IN" dirty="0">
                <a:solidFill>
                  <a:schemeClr val="bg1"/>
                </a:solidFill>
                <a:latin typeface="Times New Roman" panose="02020603050405020304" pitchFamily="18" charset="0"/>
                <a:cs typeface="Times New Roman" panose="02020603050405020304" pitchFamily="18" charset="0"/>
              </a:rPr>
              <a:t>Space and Aerospace Systems</a:t>
            </a:r>
            <a:endParaRPr lang="en-IN" dirty="0">
              <a:solidFill>
                <a:schemeClr val="bg1"/>
              </a:solidFill>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IN" dirty="0">
                <a:solidFill>
                  <a:schemeClr val="bg1"/>
                </a:solidFill>
                <a:latin typeface="Times New Roman" panose="02020603050405020304" pitchFamily="18" charset="0"/>
                <a:cs typeface="Times New Roman" panose="02020603050405020304" pitchFamily="18" charset="0"/>
              </a:rPr>
              <a:t>Field Diagnostics and Remote Monitoring</a:t>
            </a:r>
            <a:endParaRPr lang="en-IN" dirty="0">
              <a:solidFill>
                <a:schemeClr val="bg1"/>
              </a:solidFill>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endParaRPr lang="en-IN" dirty="0">
              <a:solidFill>
                <a:schemeClr val="bg1"/>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1088136" y="1161220"/>
            <a:ext cx="6097554" cy="369332"/>
          </a:xfrm>
          <a:prstGeom prst="rect">
            <a:avLst/>
          </a:prstGeom>
          <a:noFill/>
        </p:spPr>
        <p:txBody>
          <a:bodyPr wrap="square">
            <a:spAutoFit/>
          </a:bodyPr>
          <a:lstStyle/>
          <a:p>
            <a:r>
              <a:rPr lang="en-US" sz="1800" b="1" dirty="0">
                <a:solidFill>
                  <a:schemeClr val="bg1"/>
                </a:solidFill>
                <a:latin typeface="Times New Roman" panose="02020603050405020304"/>
                <a:ea typeface="Times New Roman" panose="02020603050405020304"/>
                <a:cs typeface="Times New Roman" panose="02020603050405020304"/>
                <a:sym typeface="Times New Roman" panose="02020603050405020304"/>
              </a:rPr>
              <a:t>Applications</a:t>
            </a:r>
            <a:endParaRPr lang="en-US" sz="1800" b="1"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7" name="TextBox 6"/>
          <p:cNvSpPr txBox="1"/>
          <p:nvPr/>
        </p:nvSpPr>
        <p:spPr>
          <a:xfrm>
            <a:off x="7185660" y="1143000"/>
            <a:ext cx="4331335" cy="368300"/>
          </a:xfrm>
          <a:prstGeom prst="rect">
            <a:avLst/>
          </a:prstGeom>
          <a:noFill/>
        </p:spPr>
        <p:txBody>
          <a:bodyPr wrap="square">
            <a:spAutoFit/>
          </a:bodyPr>
          <a:lstStyle/>
          <a:p>
            <a:r>
              <a:rPr lang="en-US" sz="1800" b="1" dirty="0">
                <a:solidFill>
                  <a:schemeClr val="bg1"/>
                </a:solidFill>
                <a:latin typeface="Times New Roman" panose="02020603050405020304"/>
                <a:ea typeface="Times New Roman" panose="02020603050405020304"/>
                <a:cs typeface="Times New Roman" panose="02020603050405020304"/>
                <a:sym typeface="Times New Roman" panose="02020603050405020304"/>
              </a:rPr>
              <a:t>Advantages</a:t>
            </a:r>
            <a:endParaRPr lang="en-US" sz="1800" b="1"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9" name="TextBox 8"/>
          <p:cNvSpPr txBox="1"/>
          <p:nvPr/>
        </p:nvSpPr>
        <p:spPr>
          <a:xfrm>
            <a:off x="6324600" y="1797050"/>
            <a:ext cx="5866765" cy="3415030"/>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en-IN" dirty="0">
                <a:solidFill>
                  <a:schemeClr val="bg1"/>
                </a:solidFill>
                <a:latin typeface="Times New Roman" panose="02020603050405020304" pitchFamily="18" charset="0"/>
                <a:cs typeface="Times New Roman" panose="02020603050405020304" pitchFamily="18" charset="0"/>
              </a:rPr>
              <a:t>Cost Efficiency Reduced Testing Expenses</a:t>
            </a:r>
            <a:endParaRPr lang="en-IN" dirty="0">
              <a:solidFill>
                <a:schemeClr val="bg1"/>
              </a:solidFill>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IN" dirty="0">
                <a:solidFill>
                  <a:schemeClr val="bg1"/>
                </a:solidFill>
                <a:latin typeface="Times New Roman" panose="02020603050405020304" pitchFamily="18" charset="0"/>
                <a:cs typeface="Times New Roman" panose="02020603050405020304" pitchFamily="18" charset="0"/>
              </a:rPr>
              <a:t>Accelerated Testing Automated and Immediate Testing</a:t>
            </a:r>
            <a:endParaRPr lang="en-IN" dirty="0">
              <a:solidFill>
                <a:schemeClr val="bg1"/>
              </a:solidFill>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IN" dirty="0">
                <a:solidFill>
                  <a:schemeClr val="bg1"/>
                </a:solidFill>
                <a:latin typeface="Times New Roman" panose="02020603050405020304" pitchFamily="18" charset="0"/>
                <a:cs typeface="Times New Roman" panose="02020603050405020304" pitchFamily="18" charset="0"/>
              </a:rPr>
              <a:t>Enhanced Reliability and Fault Identification</a:t>
            </a:r>
            <a:endParaRPr lang="en-IN" dirty="0">
              <a:solidFill>
                <a:schemeClr val="bg1"/>
              </a:solidFill>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IN" dirty="0">
                <a:solidFill>
                  <a:schemeClr val="bg1"/>
                </a:solidFill>
                <a:latin typeface="Times New Roman" panose="02020603050405020304" pitchFamily="18" charset="0"/>
                <a:cs typeface="Times New Roman" panose="02020603050405020304" pitchFamily="18" charset="0"/>
              </a:rPr>
              <a:t>Expanded Test Coverage and more Extensive Testing</a:t>
            </a:r>
            <a:endParaRPr lang="en-IN" dirty="0">
              <a:solidFill>
                <a:schemeClr val="bg1"/>
              </a:solidFill>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IN" dirty="0">
                <a:solidFill>
                  <a:schemeClr val="bg1"/>
                </a:solidFill>
                <a:latin typeface="Times New Roman" panose="02020603050405020304" pitchFamily="18" charset="0"/>
                <a:cs typeface="Times New Roman" panose="02020603050405020304" pitchFamily="18" charset="0"/>
              </a:rPr>
              <a:t>Improved Fault Isolation</a:t>
            </a:r>
            <a:endParaRPr lang="en-IN" dirty="0">
              <a:solidFill>
                <a:schemeClr val="bg1"/>
              </a:solidFill>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IN" dirty="0">
                <a:solidFill>
                  <a:schemeClr val="bg1"/>
                </a:solidFill>
                <a:latin typeface="Times New Roman" panose="02020603050405020304" pitchFamily="18" charset="0"/>
                <a:cs typeface="Times New Roman" panose="02020603050405020304" pitchFamily="18" charset="0"/>
              </a:rPr>
              <a:t>Improved Testability of Complex Systems</a:t>
            </a:r>
            <a:endParaRPr lang="en-IN" dirty="0">
              <a:solidFill>
                <a:schemeClr val="bg1"/>
              </a:solidFill>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IN" dirty="0">
                <a:solidFill>
                  <a:schemeClr val="bg1"/>
                </a:solidFill>
                <a:latin typeface="Times New Roman" panose="02020603050405020304" pitchFamily="18" charset="0"/>
                <a:cs typeface="Times New Roman" panose="02020603050405020304" pitchFamily="18" charset="0"/>
              </a:rPr>
              <a:t>Adherence to Safety Regulations</a:t>
            </a:r>
            <a:endParaRPr lang="en-IN" dirty="0">
              <a:solidFill>
                <a:schemeClr val="bg1"/>
              </a:solidFill>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endParaRPr lang="en-IN" dirty="0">
              <a:solidFill>
                <a:schemeClr val="bg1"/>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1524000" y="224451"/>
            <a:ext cx="8382000" cy="584775"/>
          </a:xfrm>
          <a:prstGeom prst="rect">
            <a:avLst/>
          </a:prstGeom>
          <a:solidFill>
            <a:schemeClr val="tx2">
              <a:lumMod val="40000"/>
              <a:lumOff val="60000"/>
            </a:schemeClr>
          </a:solidFill>
        </p:spPr>
        <p:txBody>
          <a:bodyPr wrap="square">
            <a:spAutoFit/>
          </a:bodyPr>
          <a:lstStyle/>
          <a:p>
            <a:pPr marL="0" lvl="0" indent="0" algn="ctr" rtl="0">
              <a:spcBef>
                <a:spcPts val="0"/>
              </a:spcBef>
              <a:spcAft>
                <a:spcPts val="0"/>
              </a:spcAft>
              <a:buNone/>
            </a:pPr>
            <a:r>
              <a:rPr lang="en-US" sz="3200" b="1" dirty="0">
                <a:solidFill>
                  <a:schemeClr val="tx1"/>
                </a:solidFill>
                <a:effectLst>
                  <a:outerShdw blurRad="38100" dist="19050" dir="2700000" algn="tl" rotWithShape="0">
                    <a:schemeClr val="dk1">
                      <a:alpha val="40000"/>
                    </a:schemeClr>
                  </a:outerShdw>
                </a:effectLst>
                <a:latin typeface="Book Antiqua" panose="02040602050305030304" pitchFamily="18" charset="0"/>
                <a:ea typeface="Times New Roman" panose="02020603050405020304"/>
                <a:cs typeface="Times New Roman" panose="02020603050405020304"/>
                <a:sym typeface="Times New Roman" panose="02020603050405020304"/>
              </a:rPr>
              <a:t>APPLICATIONS AND ADVANTAGES</a:t>
            </a:r>
            <a:endParaRPr lang="en-US" sz="3200" b="1" dirty="0">
              <a:solidFill>
                <a:schemeClr val="tx1"/>
              </a:solidFill>
              <a:effectLst>
                <a:outerShdw blurRad="38100" dist="19050" dir="2700000" algn="tl" rotWithShape="0">
                  <a:schemeClr val="dk1">
                    <a:alpha val="40000"/>
                  </a:schemeClr>
                </a:outerShdw>
              </a:effectLst>
              <a:latin typeface="Book Antiqua" panose="02040602050305030304" pitchFamily="18" charset="0"/>
              <a:ea typeface="Times New Roman" panose="02020603050405020304"/>
              <a:cs typeface="Times New Roman" panose="02020603050405020304"/>
              <a:sym typeface="Times New Roman" panose="02020603050405020304"/>
            </a:endParaRPr>
          </a:p>
        </p:txBody>
      </p:sp>
      <p:sp>
        <p:nvSpPr>
          <p:cNvPr id="12" name="Footer Placeholder 1"/>
          <p:cNvSpPr>
            <a:spLocks noGrp="1"/>
          </p:cNvSpPr>
          <p:nvPr>
            <p:ph type="ftr" sz="quarter" idx="11"/>
          </p:nvPr>
        </p:nvSpPr>
        <p:spPr>
          <a:xfrm>
            <a:off x="-9331" y="6477213"/>
            <a:ext cx="2209800" cy="365125"/>
          </a:xfrm>
        </p:spPr>
        <p:txBody>
          <a:bodyPr/>
          <a:lstStyle/>
          <a:p>
            <a:pPr>
              <a:defRPr/>
            </a:pPr>
            <a:r>
              <a:rPr lang="en-US" sz="1400" b="1" dirty="0">
                <a:latin typeface="Times New Roman" panose="02020603050405020304" pitchFamily="18" charset="0"/>
                <a:cs typeface="Times New Roman" panose="02020603050405020304" pitchFamily="18" charset="0"/>
              </a:rPr>
              <a:t>Dept. of ECE, DSCE</a:t>
            </a:r>
            <a:endParaRPr lang="en-US" sz="1400" b="1" dirty="0">
              <a:latin typeface="Times New Roman" panose="02020603050405020304" pitchFamily="18" charset="0"/>
              <a:cs typeface="Times New Roman" panose="02020603050405020304" pitchFamily="18" charset="0"/>
            </a:endParaRPr>
          </a:p>
        </p:txBody>
      </p:sp>
      <p:sp>
        <p:nvSpPr>
          <p:cNvPr id="4" name="Slide Number Placeholder 2"/>
          <p:cNvSpPr>
            <a:spLocks noGrp="1"/>
          </p:cNvSpPr>
          <p:nvPr>
            <p:ph type="sldNum" sz="quarter" idx="12"/>
          </p:nvPr>
        </p:nvSpPr>
        <p:spPr>
          <a:xfrm>
            <a:off x="11683365" y="6477000"/>
            <a:ext cx="448945" cy="365125"/>
          </a:xfrm>
        </p:spPr>
        <p:txBody>
          <a:bodyPr/>
          <a:lstStyle/>
          <a:p>
            <a:r>
              <a:rPr lang="en-US" altLang="en-US" dirty="0"/>
              <a:t>25</a:t>
            </a:r>
            <a:endParaRPr lang="en-US"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533400" y="1597025"/>
            <a:ext cx="10437495" cy="4852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marL="341630" indent="-341630"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marL="0" indent="0" algn="just" eaLnBrk="1" hangingPunct="1">
              <a:lnSpc>
                <a:spcPct val="150000"/>
              </a:lnSpc>
              <a:tabLst>
                <a:tab pos="445770" algn="l"/>
              </a:tabLst>
            </a:pPr>
            <a:r>
              <a:rPr lang="en-US" altLang="en-US" sz="1600" b="0" dirty="0">
                <a:solidFill>
                  <a:schemeClr val="bg1"/>
                </a:solidFill>
                <a:latin typeface="Times New Roman" panose="02020603050405020304" pitchFamily="18" charset="0"/>
                <a:cs typeface="Times New Roman" panose="02020603050405020304" pitchFamily="18" charset="0"/>
              </a:rPr>
              <a:t>[1] </a:t>
            </a:r>
            <a:r>
              <a:rPr lang="en-US" altLang="en-US" sz="1600" b="0" dirty="0" err="1">
                <a:solidFill>
                  <a:schemeClr val="bg1"/>
                </a:solidFill>
                <a:latin typeface="Times New Roman" panose="02020603050405020304" pitchFamily="18" charset="0"/>
                <a:cs typeface="Times New Roman" panose="02020603050405020304" pitchFamily="18" charset="0"/>
              </a:rPr>
              <a:t>S Jamuna, VK Agrawal International Journal of Engineering Science and Technology “Implementation of BIST structure using VHDL for VLSI circuits”, 2011.</a:t>
            </a:r>
            <a:endParaRPr lang="en-US" altLang="en-US" sz="1600" b="0" dirty="0" err="1">
              <a:solidFill>
                <a:schemeClr val="bg1"/>
              </a:solidFill>
              <a:latin typeface="Times New Roman" panose="02020603050405020304" pitchFamily="18" charset="0"/>
              <a:cs typeface="Times New Roman" panose="02020603050405020304" pitchFamily="18" charset="0"/>
            </a:endParaRPr>
          </a:p>
          <a:p>
            <a:pPr marL="0" indent="0" algn="just" eaLnBrk="1" hangingPunct="1">
              <a:lnSpc>
                <a:spcPct val="150000"/>
              </a:lnSpc>
              <a:tabLst>
                <a:tab pos="445770" algn="l"/>
              </a:tabLst>
            </a:pPr>
            <a:r>
              <a:rPr lang="en-US" altLang="en-US" sz="1600" b="0" dirty="0">
                <a:solidFill>
                  <a:schemeClr val="bg1"/>
                </a:solidFill>
                <a:latin typeface="Times New Roman" panose="02020603050405020304" pitchFamily="18" charset="0"/>
                <a:cs typeface="Times New Roman" panose="02020603050405020304" pitchFamily="18" charset="0"/>
              </a:rPr>
              <a:t>[2] S Jamuna, P Dinesha, K Shashikala “ Design and Implementation of BIST logic for ALU on FPGA”, International Conference on Networking, Embedded and Wireless Systems, 2018.</a:t>
            </a:r>
            <a:endParaRPr lang="en-US" altLang="en-US" sz="1600" b="0" dirty="0">
              <a:solidFill>
                <a:schemeClr val="bg1"/>
              </a:solidFill>
              <a:latin typeface="Times New Roman" panose="02020603050405020304" pitchFamily="18" charset="0"/>
              <a:cs typeface="Times New Roman" panose="02020603050405020304" pitchFamily="18" charset="0"/>
            </a:endParaRPr>
          </a:p>
          <a:p>
            <a:pPr marL="0" indent="0" algn="just" eaLnBrk="1" hangingPunct="1">
              <a:lnSpc>
                <a:spcPct val="150000"/>
              </a:lnSpc>
              <a:tabLst>
                <a:tab pos="445770" algn="l"/>
              </a:tabLst>
            </a:pPr>
            <a:r>
              <a:rPr lang="en-US" altLang="en-US" sz="1600" b="0" dirty="0">
                <a:solidFill>
                  <a:schemeClr val="bg1"/>
                </a:solidFill>
                <a:latin typeface="Times New Roman" panose="02020603050405020304" pitchFamily="18" charset="0"/>
                <a:cs typeface="Times New Roman" panose="02020603050405020304" pitchFamily="18" charset="0"/>
              </a:rPr>
              <a:t>[3] </a:t>
            </a:r>
            <a:r>
              <a:rPr lang="en-US" altLang="en-US" sz="1600" b="0" dirty="0" err="1">
                <a:solidFill>
                  <a:schemeClr val="bg1"/>
                </a:solidFill>
                <a:latin typeface="Times New Roman" panose="02020603050405020304" pitchFamily="18" charset="0"/>
                <a:cs typeface="Times New Roman" panose="02020603050405020304" pitchFamily="18" charset="0"/>
              </a:rPr>
              <a:t>R.S.Katti</a:t>
            </a:r>
            <a:r>
              <a:rPr lang="en-US" altLang="en-US" sz="1600" b="0" dirty="0">
                <a:solidFill>
                  <a:schemeClr val="bg1"/>
                </a:solidFill>
                <a:latin typeface="Times New Roman" panose="02020603050405020304" pitchFamily="18" charset="0"/>
                <a:cs typeface="Times New Roman" panose="02020603050405020304" pitchFamily="18" charset="0"/>
              </a:rPr>
              <a:t>, </a:t>
            </a:r>
            <a:r>
              <a:rPr lang="en-US" altLang="en-US" sz="1600" b="0" dirty="0" err="1">
                <a:solidFill>
                  <a:schemeClr val="bg1"/>
                </a:solidFill>
                <a:latin typeface="Times New Roman" panose="02020603050405020304" pitchFamily="18" charset="0"/>
                <a:cs typeface="Times New Roman" panose="02020603050405020304" pitchFamily="18" charset="0"/>
              </a:rPr>
              <a:t>X.Y.Ruan</a:t>
            </a:r>
            <a:r>
              <a:rPr lang="en-US" altLang="en-US" sz="1600" b="0" dirty="0">
                <a:solidFill>
                  <a:schemeClr val="bg1"/>
                </a:solidFill>
                <a:latin typeface="Times New Roman" panose="02020603050405020304" pitchFamily="18" charset="0"/>
                <a:cs typeface="Times New Roman" panose="02020603050405020304" pitchFamily="18" charset="0"/>
              </a:rPr>
              <a:t>, and </a:t>
            </a:r>
            <a:r>
              <a:rPr lang="en-US" altLang="en-US" sz="1600" b="0" dirty="0" err="1">
                <a:solidFill>
                  <a:schemeClr val="bg1"/>
                </a:solidFill>
                <a:latin typeface="Times New Roman" panose="02020603050405020304" pitchFamily="18" charset="0"/>
                <a:cs typeface="Times New Roman" panose="02020603050405020304" pitchFamily="18" charset="0"/>
              </a:rPr>
              <a:t>H.Khattri</a:t>
            </a:r>
            <a:r>
              <a:rPr lang="en-US" altLang="en-US" sz="1600" b="0" dirty="0">
                <a:solidFill>
                  <a:schemeClr val="bg1"/>
                </a:solidFill>
                <a:latin typeface="Times New Roman" panose="02020603050405020304" pitchFamily="18" charset="0"/>
                <a:cs typeface="Times New Roman" panose="02020603050405020304" pitchFamily="18" charset="0"/>
              </a:rPr>
              <a:t>,” Multiple-Output Low-Power Linear feedback shift register design,” IEEE </a:t>
            </a:r>
            <a:r>
              <a:rPr lang="en-US" altLang="en-US" sz="1600" b="0" dirty="0" err="1">
                <a:solidFill>
                  <a:schemeClr val="bg1"/>
                </a:solidFill>
                <a:latin typeface="Times New Roman" panose="02020603050405020304" pitchFamily="18" charset="0"/>
                <a:cs typeface="Times New Roman" panose="02020603050405020304" pitchFamily="18" charset="0"/>
              </a:rPr>
              <a:t>Trans.circuitsSyst.I</a:t>
            </a:r>
            <a:r>
              <a:rPr lang="en-US" altLang="en-US" sz="1600" b="0" dirty="0">
                <a:solidFill>
                  <a:schemeClr val="bg1"/>
                </a:solidFill>
                <a:latin typeface="Times New Roman" panose="02020603050405020304" pitchFamily="18" charset="0"/>
                <a:cs typeface="Times New Roman" panose="02020603050405020304" pitchFamily="18" charset="0"/>
              </a:rPr>
              <a:t>, Vol.53, No.7, pp-1487-1495, July 2006.</a:t>
            </a:r>
            <a:endParaRPr lang="en-US" altLang="en-US" sz="1600" b="0" dirty="0">
              <a:solidFill>
                <a:schemeClr val="bg1"/>
              </a:solidFill>
              <a:latin typeface="Times New Roman" panose="02020603050405020304" pitchFamily="18" charset="0"/>
              <a:cs typeface="Times New Roman" panose="02020603050405020304" pitchFamily="18" charset="0"/>
            </a:endParaRPr>
          </a:p>
          <a:p>
            <a:pPr marL="0" indent="0" algn="just" eaLnBrk="1" hangingPunct="1">
              <a:lnSpc>
                <a:spcPct val="150000"/>
              </a:lnSpc>
              <a:tabLst>
                <a:tab pos="445770" algn="l"/>
              </a:tabLst>
            </a:pPr>
            <a:r>
              <a:rPr lang="en-US" sz="1600" b="0" dirty="0">
                <a:solidFill>
                  <a:schemeClr val="bg1"/>
                </a:solidFill>
                <a:latin typeface="Times New Roman" panose="02020603050405020304" pitchFamily="18" charset="0"/>
                <a:cs typeface="Times New Roman" panose="02020603050405020304" pitchFamily="18" charset="0"/>
              </a:rPr>
              <a:t>[4] </a:t>
            </a:r>
            <a:r>
              <a:rPr lang="en-US" sz="1600" b="0" dirty="0" err="1">
                <a:solidFill>
                  <a:schemeClr val="bg1"/>
                </a:solidFill>
                <a:latin typeface="Times New Roman" panose="02020603050405020304" pitchFamily="18" charset="0"/>
                <a:cs typeface="Times New Roman" panose="02020603050405020304" pitchFamily="18" charset="0"/>
              </a:rPr>
              <a:t>Reeba</a:t>
            </a:r>
            <a:r>
              <a:rPr lang="en-US" sz="1600" b="0" dirty="0">
                <a:solidFill>
                  <a:schemeClr val="bg1"/>
                </a:solidFill>
                <a:latin typeface="Times New Roman" panose="02020603050405020304" pitchFamily="18" charset="0"/>
                <a:cs typeface="Times New Roman" panose="02020603050405020304" pitchFamily="18" charset="0"/>
              </a:rPr>
              <a:t> Korah and Neethu Vijayan, “Power Reduction In Logic Circuits Using Power Gating For Deep Sub-Micron CMOS VLSI”, Alliance International Confer- </a:t>
            </a:r>
            <a:r>
              <a:rPr lang="en-US" sz="1600" b="0" dirty="0" err="1">
                <a:solidFill>
                  <a:schemeClr val="bg1"/>
                </a:solidFill>
                <a:latin typeface="Times New Roman" panose="02020603050405020304" pitchFamily="18" charset="0"/>
                <a:cs typeface="Times New Roman" panose="02020603050405020304" pitchFamily="18" charset="0"/>
              </a:rPr>
              <a:t>ence</a:t>
            </a:r>
            <a:r>
              <a:rPr lang="en-US" sz="1600" b="0" dirty="0">
                <a:solidFill>
                  <a:schemeClr val="bg1"/>
                </a:solidFill>
                <a:latin typeface="Times New Roman" panose="02020603050405020304" pitchFamily="18" charset="0"/>
                <a:cs typeface="Times New Roman" panose="02020603050405020304" pitchFamily="18" charset="0"/>
              </a:rPr>
              <a:t> on Artificial Intelligence and Machine Learning (AICAAM), April 2019.</a:t>
            </a:r>
            <a:endParaRPr lang="en-US" sz="1600" b="0" dirty="0">
              <a:solidFill>
                <a:schemeClr val="bg1"/>
              </a:solidFill>
              <a:latin typeface="Times New Roman" panose="02020603050405020304" pitchFamily="18" charset="0"/>
              <a:cs typeface="Times New Roman" panose="02020603050405020304" pitchFamily="18" charset="0"/>
            </a:endParaRPr>
          </a:p>
          <a:p>
            <a:pPr marL="0" indent="0" algn="just" eaLnBrk="1" hangingPunct="1">
              <a:lnSpc>
                <a:spcPct val="150000"/>
              </a:lnSpc>
              <a:tabLst>
                <a:tab pos="445770" algn="l"/>
              </a:tabLst>
            </a:pPr>
            <a:r>
              <a:rPr lang="en-US" sz="1600" b="0" dirty="0">
                <a:solidFill>
                  <a:schemeClr val="bg1"/>
                </a:solidFill>
                <a:latin typeface="Times New Roman" panose="02020603050405020304" pitchFamily="18" charset="0"/>
                <a:cs typeface="Times New Roman" panose="02020603050405020304" pitchFamily="18" charset="0"/>
              </a:rPr>
              <a:t>[5] </a:t>
            </a:r>
            <a:r>
              <a:rPr lang="en-US" sz="1600" b="0" dirty="0" err="1">
                <a:solidFill>
                  <a:schemeClr val="bg1"/>
                </a:solidFill>
                <a:latin typeface="Times New Roman" panose="02020603050405020304" pitchFamily="18" charset="0"/>
                <a:cs typeface="Times New Roman" panose="02020603050405020304" pitchFamily="18" charset="0"/>
              </a:rPr>
              <a:t>Kaijian</a:t>
            </a:r>
            <a:r>
              <a:rPr lang="en-US" sz="1600" b="0" dirty="0">
                <a:solidFill>
                  <a:schemeClr val="bg1"/>
                </a:solidFill>
                <a:latin typeface="Times New Roman" panose="02020603050405020304" pitchFamily="18" charset="0"/>
                <a:cs typeface="Times New Roman" panose="02020603050405020304" pitchFamily="18" charset="0"/>
              </a:rPr>
              <a:t> Shi and David Howard, “Sleep Transistor Design and Implementation – Simple Concepts Yet Challenges To Be Optimum”, 2006 International Symposium on VLSI Design, Automation, and Test.</a:t>
            </a:r>
            <a:endParaRPr lang="en-IN" sz="1600" b="0" dirty="0">
              <a:solidFill>
                <a:schemeClr val="bg1"/>
              </a:solidFill>
              <a:latin typeface="Times New Roman" panose="02020603050405020304" pitchFamily="18" charset="0"/>
              <a:cs typeface="Times New Roman" panose="02020603050405020304" pitchFamily="18" charset="0"/>
            </a:endParaRPr>
          </a:p>
          <a:p>
            <a:pPr marL="0" indent="0" algn="just" eaLnBrk="1" hangingPunct="1">
              <a:lnSpc>
                <a:spcPct val="150000"/>
              </a:lnSpc>
              <a:tabLst>
                <a:tab pos="445770" algn="l"/>
              </a:tabLst>
            </a:pPr>
            <a:r>
              <a:rPr lang="en-US" altLang="en-US" sz="1600" b="0" dirty="0">
                <a:solidFill>
                  <a:schemeClr val="bg1"/>
                </a:solidFill>
                <a:latin typeface="Times New Roman" panose="02020603050405020304" pitchFamily="18" charset="0"/>
                <a:cs typeface="Times New Roman" panose="02020603050405020304" pitchFamily="18" charset="0"/>
              </a:rPr>
              <a:t>[6] </a:t>
            </a:r>
            <a:r>
              <a:rPr lang="en-US" sz="1600" b="0" dirty="0">
                <a:solidFill>
                  <a:schemeClr val="bg1"/>
                </a:solidFill>
                <a:latin typeface="Times New Roman" panose="02020603050405020304" pitchFamily="18" charset="0"/>
                <a:cs typeface="Times New Roman" panose="02020603050405020304" pitchFamily="18" charset="0"/>
              </a:rPr>
              <a:t>Rebecca Angela Fernandes and Niju Rajan, "Leakage Power Optimization of Linear Feedback Shift Register (LFSR)" is published in International Journal of In- </a:t>
            </a:r>
            <a:r>
              <a:rPr lang="en-US" sz="1600" b="0" dirty="0" err="1">
                <a:solidFill>
                  <a:schemeClr val="bg1"/>
                </a:solidFill>
                <a:latin typeface="Times New Roman" panose="02020603050405020304" pitchFamily="18" charset="0"/>
                <a:cs typeface="Times New Roman" panose="02020603050405020304" pitchFamily="18" charset="0"/>
              </a:rPr>
              <a:t>novative</a:t>
            </a:r>
            <a:r>
              <a:rPr lang="en-US" sz="1600" b="0" dirty="0">
                <a:solidFill>
                  <a:schemeClr val="bg1"/>
                </a:solidFill>
                <a:latin typeface="Times New Roman" panose="02020603050405020304" pitchFamily="18" charset="0"/>
                <a:cs typeface="Times New Roman" panose="02020603050405020304" pitchFamily="18" charset="0"/>
              </a:rPr>
              <a:t> Research in Science, Engineering and Technology, Vol.7, Issue.5, pp. 5486- 5491, May 2018.</a:t>
            </a:r>
            <a:endParaRPr lang="en-US" altLang="en-US" sz="1600" b="0" dirty="0">
              <a:solidFill>
                <a:schemeClr val="bg1"/>
              </a:solidFill>
              <a:latin typeface="Times New Roman" panose="02020603050405020304" pitchFamily="18" charset="0"/>
              <a:cs typeface="Times New Roman" panose="02020603050405020304" pitchFamily="18" charset="0"/>
            </a:endParaRPr>
          </a:p>
          <a:p>
            <a:pPr marL="0" indent="0" algn="just" eaLnBrk="1" hangingPunct="1">
              <a:lnSpc>
                <a:spcPct val="150000"/>
              </a:lnSpc>
              <a:tabLst>
                <a:tab pos="445770" algn="l"/>
              </a:tabLst>
            </a:pPr>
            <a:endParaRPr lang="en-US" altLang="en-US" sz="1600" b="0"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3038475" y="188582"/>
            <a:ext cx="6115050" cy="645160"/>
          </a:xfrm>
          <a:prstGeom prst="rect">
            <a:avLst/>
          </a:prstGeom>
          <a:solidFill>
            <a:schemeClr val="tx2">
              <a:lumMod val="40000"/>
              <a:lumOff val="60000"/>
            </a:schemeClr>
          </a:solidFill>
        </p:spPr>
        <p:txBody>
          <a:bodyPr wrap="square">
            <a:spAutoFit/>
          </a:bodyPr>
          <a:lstStyle/>
          <a:p>
            <a:pPr algn="ctr" eaLnBrk="1" hangingPunct="1"/>
            <a:r>
              <a:rPr lang="en-US" altLang="en-US" sz="3600" b="1" dirty="0">
                <a:solidFill>
                  <a:schemeClr val="tx1"/>
                </a:solidFill>
                <a:effectLst>
                  <a:outerShdw blurRad="38100" dist="19050" dir="2700000" algn="tl" rotWithShape="0">
                    <a:schemeClr val="dk1">
                      <a:alpha val="40000"/>
                    </a:schemeClr>
                  </a:outerShdw>
                </a:effectLst>
                <a:latin typeface="Book Antiqua" panose="02040602050305030304" pitchFamily="18" charset="0"/>
              </a:rPr>
              <a:t>REFERENCES </a:t>
            </a:r>
            <a:endParaRPr lang="en-US" altLang="en-US" sz="3600" b="1" dirty="0">
              <a:solidFill>
                <a:schemeClr val="tx1"/>
              </a:solidFill>
              <a:effectLst>
                <a:outerShdw blurRad="38100" dist="19050" dir="2700000" algn="tl" rotWithShape="0">
                  <a:schemeClr val="dk1">
                    <a:alpha val="40000"/>
                  </a:schemeClr>
                </a:outerShdw>
              </a:effectLst>
              <a:latin typeface="Book Antiqua" panose="02040602050305030304" pitchFamily="18" charset="0"/>
            </a:endParaRPr>
          </a:p>
        </p:txBody>
      </p:sp>
      <p:sp>
        <p:nvSpPr>
          <p:cNvPr id="5" name="Footer Placeholder 1"/>
          <p:cNvSpPr txBox="1"/>
          <p:nvPr/>
        </p:nvSpPr>
        <p:spPr>
          <a:xfrm>
            <a:off x="-9331" y="6477213"/>
            <a:ext cx="2209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400" b="1">
                <a:latin typeface="Times New Roman" panose="02020603050405020304" pitchFamily="18" charset="0"/>
                <a:cs typeface="Times New Roman" panose="02020603050405020304" pitchFamily="18" charset="0"/>
              </a:rPr>
              <a:t>Dept. of ECE, DSCE</a:t>
            </a:r>
            <a:endParaRPr lang="en-US" sz="1400" b="1" dirty="0">
              <a:latin typeface="Times New Roman" panose="02020603050405020304" pitchFamily="18" charset="0"/>
              <a:cs typeface="Times New Roman" panose="02020603050405020304" pitchFamily="18" charset="0"/>
            </a:endParaRPr>
          </a:p>
        </p:txBody>
      </p:sp>
      <p:sp>
        <p:nvSpPr>
          <p:cNvPr id="4" name="Slide Number Placeholder 2"/>
          <p:cNvSpPr>
            <a:spLocks noGrp="1"/>
          </p:cNvSpPr>
          <p:nvPr>
            <p:ph type="sldNum" sz="quarter" idx="12"/>
          </p:nvPr>
        </p:nvSpPr>
        <p:spPr>
          <a:xfrm>
            <a:off x="11683365" y="6477000"/>
            <a:ext cx="448945" cy="365125"/>
          </a:xfrm>
        </p:spPr>
        <p:txBody>
          <a:bodyPr/>
          <a:lstStyle/>
          <a:p>
            <a:r>
              <a:rPr lang="en-US" altLang="en-US" dirty="0"/>
              <a:t>26</a:t>
            </a:r>
            <a:endParaRPr lang="en-US"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1734800" y="6477000"/>
            <a:ext cx="425450" cy="365125"/>
          </a:xfrm>
        </p:spPr>
        <p:txBody>
          <a:bodyPr/>
          <a:lstStyle/>
          <a:p>
            <a:r>
              <a:rPr lang="en-US" altLang="en-US"/>
              <a:t>2</a:t>
            </a:r>
            <a:endParaRPr lang="en-US" altLang="en-US"/>
          </a:p>
        </p:txBody>
      </p:sp>
      <p:sp>
        <p:nvSpPr>
          <p:cNvPr id="8" name="TextBox 7"/>
          <p:cNvSpPr txBox="1"/>
          <p:nvPr/>
        </p:nvSpPr>
        <p:spPr>
          <a:xfrm>
            <a:off x="533400" y="914400"/>
            <a:ext cx="10908792" cy="5477510"/>
          </a:xfrm>
          <a:prstGeom prst="rect">
            <a:avLst/>
          </a:prstGeom>
          <a:noFill/>
        </p:spPr>
        <p:txBody>
          <a:bodyPr wrap="square">
            <a:spAutoFit/>
          </a:bodyPr>
          <a:lstStyle/>
          <a:p>
            <a:pPr marL="241300" marR="152400" lvl="0" algn="just" rtl="0">
              <a:lnSpc>
                <a:spcPct val="150000"/>
              </a:lnSpc>
              <a:spcBef>
                <a:spcPts val="1200"/>
              </a:spcBef>
              <a:spcAft>
                <a:spcPts val="0"/>
              </a:spcAft>
              <a:buClr>
                <a:schemeClr val="dk1"/>
              </a:buClr>
              <a:buSzPts val="1100"/>
            </a:pPr>
            <a:r>
              <a:rPr lang="en-US" sz="2000" dirty="0">
                <a:solidFill>
                  <a:schemeClr val="bg1"/>
                </a:solidFill>
                <a:latin typeface="Times New Roman" panose="02020603050405020304"/>
                <a:ea typeface="Times New Roman" panose="02020603050405020304"/>
                <a:cs typeface="Times New Roman" panose="02020603050405020304"/>
                <a:sym typeface="Times New Roman" panose="02020603050405020304"/>
              </a:rPr>
              <a:t>.</a:t>
            </a:r>
            <a:endParaRPr lang="en-US" sz="2000"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241300" marR="152400" lvl="0" algn="just" rtl="0">
              <a:lnSpc>
                <a:spcPct val="150000"/>
              </a:lnSpc>
              <a:spcBef>
                <a:spcPts val="1200"/>
              </a:spcBef>
              <a:spcAft>
                <a:spcPts val="0"/>
              </a:spcAft>
              <a:buClr>
                <a:schemeClr val="dk1"/>
              </a:buClr>
              <a:buSzPts val="1100"/>
            </a:pPr>
            <a:endParaRPr lang="en-US" sz="2000" dirty="0">
              <a:solidFill>
                <a:schemeClr val="bg1"/>
              </a:solidFill>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sz="2000" dirty="0">
                <a:solidFill>
                  <a:schemeClr val="bg1"/>
                </a:solidFill>
                <a:latin typeface="Times New Roman" panose="02020603050405020304" pitchFamily="18" charset="0"/>
                <a:cs typeface="Times New Roman" panose="02020603050405020304" pitchFamily="18" charset="0"/>
              </a:rPr>
              <a:t> </a:t>
            </a:r>
            <a:r>
              <a:rPr lang="en-US" sz="2000" dirty="0">
                <a:solidFill>
                  <a:schemeClr val="bg1"/>
                </a:solidFill>
                <a:latin typeface="Times New Roman" panose="02020603050405020304"/>
                <a:ea typeface="Times New Roman" panose="02020603050405020304"/>
                <a:cs typeface="Times New Roman" panose="02020603050405020304"/>
                <a:sym typeface="Times New Roman" panose="02020603050405020304"/>
              </a:rPr>
              <a:t>Built-In Self-Test (BIST) is a design technique that enables a system or circuit to automatically perform diagnostic tests on itself, instead of relying on external testing tools or human intervention.</a:t>
            </a:r>
            <a:endParaRPr lang="en-US" sz="2000"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285750" indent="-285750" algn="just">
              <a:lnSpc>
                <a:spcPct val="150000"/>
              </a:lnSpc>
              <a:buFont typeface="Wingdings" panose="05000000000000000000" pitchFamily="2" charset="2"/>
              <a:buChar char="Ø"/>
            </a:pPr>
            <a:r>
              <a:rPr lang="en-US" sz="2000" dirty="0">
                <a:solidFill>
                  <a:schemeClr val="bg1"/>
                </a:solidFill>
                <a:latin typeface="Times New Roman" panose="02020603050405020304"/>
                <a:ea typeface="Times New Roman" panose="02020603050405020304"/>
                <a:cs typeface="Times New Roman" panose="02020603050405020304"/>
                <a:sym typeface="Times New Roman" panose="02020603050405020304"/>
              </a:rPr>
              <a:t>BIST enabled system generates its own test patterns, runs tests and evaluates the results internally. This not only reduces the cost and time required for testing but also improves the reliability of the device by enabling continuous self-checks throughout its operational life.</a:t>
            </a:r>
            <a:endParaRPr lang="en-US" sz="2000"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285750" indent="-285750" algn="just">
              <a:lnSpc>
                <a:spcPct val="150000"/>
              </a:lnSpc>
              <a:buFont typeface="Wingdings" panose="05000000000000000000" pitchFamily="2" charset="2"/>
              <a:buChar char="Ø"/>
            </a:pPr>
            <a:r>
              <a:rPr lang="en-US" sz="2000" dirty="0">
                <a:solidFill>
                  <a:schemeClr val="bg1"/>
                </a:solidFill>
                <a:latin typeface="Times New Roman" panose="02020603050405020304" pitchFamily="18" charset="0"/>
                <a:cs typeface="Times New Roman" panose="02020603050405020304" pitchFamily="18" charset="0"/>
              </a:rPr>
              <a:t>In VLSI circuits, built in self test (BIST) is used for automated testing of the circuit that generates test patterns only when a fault is detected. </a:t>
            </a:r>
            <a:endParaRPr lang="en-US" sz="2000" dirty="0">
              <a:solidFill>
                <a:schemeClr val="bg1"/>
              </a:solidFill>
              <a:latin typeface="Times New Roman" panose="02020603050405020304" pitchFamily="18" charset="0"/>
              <a:cs typeface="Times New Roman" panose="02020603050405020304" pitchFamily="18" charset="0"/>
            </a:endParaRPr>
          </a:p>
          <a:p>
            <a:pPr indent="0" algn="just">
              <a:lnSpc>
                <a:spcPct val="150000"/>
              </a:lnSpc>
              <a:buFont typeface="Wingdings" panose="05000000000000000000" pitchFamily="2" charset="2"/>
              <a:buNone/>
            </a:pPr>
            <a:endParaRPr lang="en-US" sz="2000" dirty="0">
              <a:solidFill>
                <a:schemeClr val="bg1"/>
              </a:solidFill>
              <a:latin typeface="Times New Roman" panose="02020603050405020304" pitchFamily="18" charset="0"/>
              <a:cs typeface="Times New Roman" panose="02020603050405020304" pitchFamily="18" charset="0"/>
            </a:endParaRPr>
          </a:p>
          <a:p>
            <a:pPr marL="527050" marR="152400" lvl="0" indent="-285750" algn="just" rtl="0">
              <a:lnSpc>
                <a:spcPct val="150000"/>
              </a:lnSpc>
              <a:spcBef>
                <a:spcPts val="1200"/>
              </a:spcBef>
              <a:spcAft>
                <a:spcPts val="0"/>
              </a:spcAft>
              <a:buClr>
                <a:schemeClr val="dk1"/>
              </a:buClr>
              <a:buSzPts val="1100"/>
              <a:buFont typeface="Arial" panose="020B0604020202020204" pitchFamily="34" charset="0"/>
              <a:buChar char="•"/>
            </a:pPr>
            <a:endParaRPr lang="en-US" sz="2000" dirty="0">
              <a:solidFill>
                <a:schemeClr val="bg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sp>
        <p:nvSpPr>
          <p:cNvPr id="10" name="TextBox 9"/>
          <p:cNvSpPr txBox="1"/>
          <p:nvPr/>
        </p:nvSpPr>
        <p:spPr>
          <a:xfrm>
            <a:off x="2615946" y="206514"/>
            <a:ext cx="6743700" cy="707886"/>
          </a:xfrm>
          <a:prstGeom prst="rect">
            <a:avLst/>
          </a:prstGeom>
          <a:solidFill>
            <a:schemeClr val="tx2">
              <a:lumMod val="40000"/>
              <a:lumOff val="60000"/>
            </a:schemeClr>
          </a:solidFill>
        </p:spPr>
        <p:txBody>
          <a:bodyPr wrap="square">
            <a:spAutoFit/>
          </a:bodyPr>
          <a:lstStyle/>
          <a:p>
            <a:pPr algn="ctr" eaLnBrk="1" hangingPunct="1"/>
            <a:r>
              <a:rPr lang="en-US" altLang="en-US" sz="4000" b="1" dirty="0">
                <a:solidFill>
                  <a:schemeClr val="tx1"/>
                </a:solidFill>
                <a:effectLst>
                  <a:outerShdw blurRad="38100" dist="19050" dir="2700000" algn="tl" rotWithShape="0">
                    <a:schemeClr val="dk1">
                      <a:alpha val="40000"/>
                    </a:schemeClr>
                  </a:outerShdw>
                </a:effectLst>
                <a:latin typeface="Book Antiqua" panose="02040602050305030304" pitchFamily="18" charset="0"/>
              </a:rPr>
              <a:t>INTRODUCTION</a:t>
            </a:r>
            <a:endParaRPr lang="en-US" altLang="en-US" sz="4000" b="1" dirty="0">
              <a:solidFill>
                <a:schemeClr val="tx1"/>
              </a:solidFill>
              <a:effectLst>
                <a:outerShdw blurRad="38100" dist="19050" dir="2700000" algn="tl" rotWithShape="0">
                  <a:schemeClr val="dk1">
                    <a:alpha val="40000"/>
                  </a:schemeClr>
                </a:outerShdw>
              </a:effectLst>
              <a:latin typeface="Book Antiqua" panose="02040602050305030304" pitchFamily="18" charset="0"/>
            </a:endParaRPr>
          </a:p>
        </p:txBody>
      </p:sp>
      <p:sp>
        <p:nvSpPr>
          <p:cNvPr id="11" name="Footer Placeholder 1"/>
          <p:cNvSpPr txBox="1"/>
          <p:nvPr/>
        </p:nvSpPr>
        <p:spPr>
          <a:xfrm>
            <a:off x="0" y="6477231"/>
            <a:ext cx="2209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400" b="1" dirty="0">
                <a:latin typeface="Times New Roman" panose="02020603050405020304" pitchFamily="18" charset="0"/>
                <a:cs typeface="Times New Roman" panose="02020603050405020304" pitchFamily="18" charset="0"/>
              </a:rPr>
              <a:t>Dept. of ECE, DSCE</a:t>
            </a:r>
            <a:endParaRPr lang="en-US" sz="1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1683365" y="6477000"/>
            <a:ext cx="508635" cy="365125"/>
          </a:xfrm>
        </p:spPr>
        <p:txBody>
          <a:bodyPr/>
          <a:lstStyle/>
          <a:p>
            <a:r>
              <a:rPr lang="en-US" altLang="en-US"/>
              <a:t>3</a:t>
            </a:r>
            <a:endParaRPr lang="en-US" altLang="en-US"/>
          </a:p>
        </p:txBody>
      </p:sp>
      <p:sp>
        <p:nvSpPr>
          <p:cNvPr id="5" name="TextBox 4"/>
          <p:cNvSpPr txBox="1"/>
          <p:nvPr/>
        </p:nvSpPr>
        <p:spPr>
          <a:xfrm>
            <a:off x="762000" y="1536700"/>
            <a:ext cx="10439400" cy="3784600"/>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en-IN" sz="2000" dirty="0">
                <a:solidFill>
                  <a:schemeClr val="bg1"/>
                </a:solidFill>
                <a:latin typeface="Times New Roman" panose="02020603050405020304" pitchFamily="18" charset="0"/>
                <a:cs typeface="Times New Roman" panose="02020603050405020304" pitchFamily="18" charset="0"/>
              </a:rPr>
              <a:t>An LFSR, or Linear Feedback Shift Register, is a fundamental digital component that is able to create pseudo-random sequence</a:t>
            </a:r>
            <a:r>
              <a:rPr lang="en-US" altLang="en-IN" sz="2000" dirty="0">
                <a:solidFill>
                  <a:schemeClr val="bg1"/>
                </a:solidFill>
                <a:latin typeface="Times New Roman" panose="02020603050405020304" pitchFamily="18" charset="0"/>
                <a:cs typeface="Times New Roman" panose="02020603050405020304" pitchFamily="18" charset="0"/>
              </a:rPr>
              <a:t>s.</a:t>
            </a:r>
            <a:endParaRPr lang="en-IN" sz="2000" dirty="0">
              <a:solidFill>
                <a:schemeClr val="bg1"/>
              </a:solidFill>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IN" sz="2000" dirty="0">
                <a:solidFill>
                  <a:schemeClr val="bg1"/>
                </a:solidFill>
                <a:latin typeface="Times New Roman" panose="02020603050405020304" pitchFamily="18" charset="0"/>
                <a:cs typeface="Times New Roman" panose="02020603050405020304" pitchFamily="18" charset="0"/>
              </a:rPr>
              <a:t>LFSRs are typically employed in Built-In Self-Test (BIST) circuits to </a:t>
            </a:r>
            <a:r>
              <a:rPr lang="en-US" altLang="en-IN" sz="2000" dirty="0">
                <a:solidFill>
                  <a:schemeClr val="bg1"/>
                </a:solidFill>
                <a:latin typeface="Times New Roman" panose="02020603050405020304" pitchFamily="18" charset="0"/>
                <a:cs typeface="Times New Roman" panose="02020603050405020304" pitchFamily="18" charset="0"/>
              </a:rPr>
              <a:t>check for any faults present within the testing circuit.</a:t>
            </a:r>
            <a:endParaRPr lang="en-IN" sz="2000" dirty="0">
              <a:solidFill>
                <a:schemeClr val="bg1"/>
              </a:solidFill>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sz="2000" dirty="0">
                <a:solidFill>
                  <a:schemeClr val="bg1"/>
                </a:solidFill>
                <a:effectLst/>
                <a:latin typeface="Times New Roman" panose="02020603050405020304" pitchFamily="18" charset="0"/>
                <a:ea typeface="Cambria" panose="02040503050406030204" pitchFamily="18" charset="0"/>
                <a:cs typeface="Times New Roman" panose="02020603050405020304" pitchFamily="18" charset="0"/>
              </a:rPr>
              <a:t>Power gating is a technique used in integrated circuit design to reduce power consumption,</a:t>
            </a:r>
            <a:r>
              <a:rPr lang="en-US" sz="2000" spc="235" dirty="0">
                <a:solidFill>
                  <a:schemeClr val="bg1"/>
                </a:solidFill>
                <a:effectLst/>
                <a:latin typeface="Times New Roman" panose="02020603050405020304" pitchFamily="18" charset="0"/>
                <a:ea typeface="Cambria" panose="02040503050406030204" pitchFamily="18" charset="0"/>
                <a:cs typeface="Times New Roman" panose="02020603050405020304" pitchFamily="18" charset="0"/>
              </a:rPr>
              <a:t> </a:t>
            </a:r>
            <a:r>
              <a:rPr lang="en-US" sz="2000" dirty="0">
                <a:solidFill>
                  <a:schemeClr val="bg1"/>
                </a:solidFill>
                <a:effectLst/>
                <a:latin typeface="Times New Roman" panose="02020603050405020304" pitchFamily="18" charset="0"/>
                <a:ea typeface="Cambria" panose="02040503050406030204" pitchFamily="18" charset="0"/>
                <a:cs typeface="Times New Roman" panose="02020603050405020304" pitchFamily="18" charset="0"/>
              </a:rPr>
              <a:t>by</a:t>
            </a:r>
            <a:r>
              <a:rPr lang="en-US" sz="2000" spc="200" dirty="0">
                <a:solidFill>
                  <a:schemeClr val="bg1"/>
                </a:solidFill>
                <a:effectLst/>
                <a:latin typeface="Times New Roman" panose="02020603050405020304" pitchFamily="18" charset="0"/>
                <a:ea typeface="Cambria" panose="02040503050406030204" pitchFamily="18" charset="0"/>
                <a:cs typeface="Times New Roman" panose="02020603050405020304" pitchFamily="18" charset="0"/>
              </a:rPr>
              <a:t> </a:t>
            </a:r>
            <a:r>
              <a:rPr lang="en-US" sz="2000" dirty="0">
                <a:solidFill>
                  <a:schemeClr val="bg1"/>
                </a:solidFill>
                <a:effectLst/>
                <a:latin typeface="Times New Roman" panose="02020603050405020304" pitchFamily="18" charset="0"/>
                <a:ea typeface="Cambria" panose="02040503050406030204" pitchFamily="18" charset="0"/>
                <a:cs typeface="Times New Roman" panose="02020603050405020304" pitchFamily="18" charset="0"/>
              </a:rPr>
              <a:t>shutting</a:t>
            </a:r>
            <a:r>
              <a:rPr lang="en-US" sz="2000" spc="200" dirty="0">
                <a:solidFill>
                  <a:schemeClr val="bg1"/>
                </a:solidFill>
                <a:effectLst/>
                <a:latin typeface="Times New Roman" panose="02020603050405020304" pitchFamily="18" charset="0"/>
                <a:ea typeface="Cambria" panose="02040503050406030204" pitchFamily="18" charset="0"/>
                <a:cs typeface="Times New Roman" panose="02020603050405020304" pitchFamily="18" charset="0"/>
              </a:rPr>
              <a:t> </a:t>
            </a:r>
            <a:r>
              <a:rPr lang="en-US" sz="2000" dirty="0">
                <a:solidFill>
                  <a:schemeClr val="bg1"/>
                </a:solidFill>
                <a:effectLst/>
                <a:latin typeface="Times New Roman" panose="02020603050405020304" pitchFamily="18" charset="0"/>
                <a:ea typeface="Cambria" panose="02040503050406030204" pitchFamily="18" charset="0"/>
                <a:cs typeface="Times New Roman" panose="02020603050405020304" pitchFamily="18" charset="0"/>
              </a:rPr>
              <a:t>off</a:t>
            </a:r>
            <a:r>
              <a:rPr lang="en-US" sz="2000" spc="200" dirty="0">
                <a:solidFill>
                  <a:schemeClr val="bg1"/>
                </a:solidFill>
                <a:effectLst/>
                <a:latin typeface="Times New Roman" panose="02020603050405020304" pitchFamily="18" charset="0"/>
                <a:ea typeface="Cambria" panose="02040503050406030204" pitchFamily="18" charset="0"/>
                <a:cs typeface="Times New Roman" panose="02020603050405020304" pitchFamily="18" charset="0"/>
              </a:rPr>
              <a:t> </a:t>
            </a:r>
            <a:r>
              <a:rPr lang="en-US" sz="2000" dirty="0">
                <a:solidFill>
                  <a:schemeClr val="bg1"/>
                </a:solidFill>
                <a:effectLst/>
                <a:latin typeface="Times New Roman" panose="02020603050405020304" pitchFamily="18" charset="0"/>
                <a:ea typeface="Cambria" panose="02040503050406030204" pitchFamily="18" charset="0"/>
                <a:cs typeface="Times New Roman" panose="02020603050405020304" pitchFamily="18" charset="0"/>
              </a:rPr>
              <a:t>the</a:t>
            </a:r>
            <a:r>
              <a:rPr lang="en-US" sz="2000" spc="205" dirty="0">
                <a:solidFill>
                  <a:schemeClr val="bg1"/>
                </a:solidFill>
                <a:effectLst/>
                <a:latin typeface="Times New Roman" panose="02020603050405020304" pitchFamily="18" charset="0"/>
                <a:ea typeface="Cambria" panose="02040503050406030204" pitchFamily="18" charset="0"/>
                <a:cs typeface="Times New Roman" panose="02020603050405020304" pitchFamily="18" charset="0"/>
              </a:rPr>
              <a:t> </a:t>
            </a:r>
            <a:r>
              <a:rPr lang="en-US" sz="2000" dirty="0">
                <a:solidFill>
                  <a:schemeClr val="bg1"/>
                </a:solidFill>
                <a:effectLst/>
                <a:latin typeface="Times New Roman" panose="02020603050405020304" pitchFamily="18" charset="0"/>
                <a:ea typeface="Cambria" panose="02040503050406030204" pitchFamily="18" charset="0"/>
                <a:cs typeface="Times New Roman" panose="02020603050405020304" pitchFamily="18" charset="0"/>
              </a:rPr>
              <a:t>current</a:t>
            </a:r>
            <a:r>
              <a:rPr lang="en-US" sz="2000" spc="200" dirty="0">
                <a:solidFill>
                  <a:schemeClr val="bg1"/>
                </a:solidFill>
                <a:effectLst/>
                <a:latin typeface="Times New Roman" panose="02020603050405020304" pitchFamily="18" charset="0"/>
                <a:ea typeface="Cambria" panose="02040503050406030204" pitchFamily="18" charset="0"/>
                <a:cs typeface="Times New Roman" panose="02020603050405020304" pitchFamily="18" charset="0"/>
              </a:rPr>
              <a:t> </a:t>
            </a:r>
            <a:r>
              <a:rPr lang="en-US" sz="2000" dirty="0">
                <a:solidFill>
                  <a:schemeClr val="bg1"/>
                </a:solidFill>
                <a:effectLst/>
                <a:latin typeface="Times New Roman" panose="02020603050405020304" pitchFamily="18" charset="0"/>
                <a:ea typeface="Cambria" panose="02040503050406030204" pitchFamily="18" charset="0"/>
                <a:cs typeface="Times New Roman" panose="02020603050405020304" pitchFamily="18" charset="0"/>
              </a:rPr>
              <a:t>to</a:t>
            </a:r>
            <a:r>
              <a:rPr lang="en-US" sz="2000" spc="200" dirty="0">
                <a:solidFill>
                  <a:schemeClr val="bg1"/>
                </a:solidFill>
                <a:effectLst/>
                <a:latin typeface="Times New Roman" panose="02020603050405020304" pitchFamily="18" charset="0"/>
                <a:ea typeface="Cambria" panose="02040503050406030204" pitchFamily="18" charset="0"/>
                <a:cs typeface="Times New Roman" panose="02020603050405020304" pitchFamily="18" charset="0"/>
              </a:rPr>
              <a:t> </a:t>
            </a:r>
            <a:r>
              <a:rPr lang="en-US" sz="2000" dirty="0">
                <a:solidFill>
                  <a:schemeClr val="bg1"/>
                </a:solidFill>
                <a:effectLst/>
                <a:latin typeface="Times New Roman" panose="02020603050405020304" pitchFamily="18" charset="0"/>
                <a:ea typeface="Cambria" panose="02040503050406030204" pitchFamily="18" charset="0"/>
                <a:cs typeface="Times New Roman" panose="02020603050405020304" pitchFamily="18" charset="0"/>
              </a:rPr>
              <a:t>blocks</a:t>
            </a:r>
            <a:r>
              <a:rPr lang="en-US" sz="2000" spc="200" dirty="0">
                <a:solidFill>
                  <a:schemeClr val="bg1"/>
                </a:solidFill>
                <a:effectLst/>
                <a:latin typeface="Times New Roman" panose="02020603050405020304" pitchFamily="18" charset="0"/>
                <a:ea typeface="Cambria" panose="02040503050406030204" pitchFamily="18" charset="0"/>
                <a:cs typeface="Times New Roman" panose="02020603050405020304" pitchFamily="18" charset="0"/>
              </a:rPr>
              <a:t> </a:t>
            </a:r>
            <a:r>
              <a:rPr lang="en-US" sz="2000" dirty="0">
                <a:solidFill>
                  <a:schemeClr val="bg1"/>
                </a:solidFill>
                <a:effectLst/>
                <a:latin typeface="Times New Roman" panose="02020603050405020304" pitchFamily="18" charset="0"/>
                <a:ea typeface="Cambria" panose="02040503050406030204" pitchFamily="18" charset="0"/>
                <a:cs typeface="Times New Roman" panose="02020603050405020304" pitchFamily="18" charset="0"/>
              </a:rPr>
              <a:t>of</a:t>
            </a:r>
            <a:r>
              <a:rPr lang="en-US" sz="2000" spc="205" dirty="0">
                <a:solidFill>
                  <a:schemeClr val="bg1"/>
                </a:solidFill>
                <a:effectLst/>
                <a:latin typeface="Times New Roman" panose="02020603050405020304" pitchFamily="18" charset="0"/>
                <a:ea typeface="Cambria" panose="02040503050406030204" pitchFamily="18" charset="0"/>
                <a:cs typeface="Times New Roman" panose="02020603050405020304" pitchFamily="18" charset="0"/>
              </a:rPr>
              <a:t> </a:t>
            </a:r>
            <a:r>
              <a:rPr lang="en-US" sz="2000" dirty="0">
                <a:solidFill>
                  <a:schemeClr val="bg1"/>
                </a:solidFill>
                <a:effectLst/>
                <a:latin typeface="Times New Roman" panose="02020603050405020304" pitchFamily="18" charset="0"/>
                <a:ea typeface="Cambria" panose="02040503050406030204" pitchFamily="18" charset="0"/>
                <a:cs typeface="Times New Roman" panose="02020603050405020304" pitchFamily="18" charset="0"/>
              </a:rPr>
              <a:t>the</a:t>
            </a:r>
            <a:r>
              <a:rPr lang="en-US" sz="2000" spc="200" dirty="0">
                <a:solidFill>
                  <a:schemeClr val="bg1"/>
                </a:solidFill>
                <a:effectLst/>
                <a:latin typeface="Times New Roman" panose="02020603050405020304" pitchFamily="18" charset="0"/>
                <a:ea typeface="Cambria" panose="02040503050406030204" pitchFamily="18" charset="0"/>
                <a:cs typeface="Times New Roman" panose="02020603050405020304" pitchFamily="18" charset="0"/>
              </a:rPr>
              <a:t> </a:t>
            </a:r>
            <a:r>
              <a:rPr lang="en-US" sz="2000" dirty="0">
                <a:solidFill>
                  <a:schemeClr val="bg1"/>
                </a:solidFill>
                <a:effectLst/>
                <a:latin typeface="Times New Roman" panose="02020603050405020304" pitchFamily="18" charset="0"/>
                <a:ea typeface="Cambria" panose="02040503050406030204" pitchFamily="18" charset="0"/>
                <a:cs typeface="Times New Roman" panose="02020603050405020304" pitchFamily="18" charset="0"/>
              </a:rPr>
              <a:t>circuit</a:t>
            </a:r>
            <a:r>
              <a:rPr lang="en-US" sz="2000" spc="200" dirty="0">
                <a:solidFill>
                  <a:schemeClr val="bg1"/>
                </a:solidFill>
                <a:effectLst/>
                <a:latin typeface="Times New Roman" panose="02020603050405020304" pitchFamily="18" charset="0"/>
                <a:ea typeface="Cambria" panose="02040503050406030204" pitchFamily="18" charset="0"/>
                <a:cs typeface="Times New Roman" panose="02020603050405020304" pitchFamily="18" charset="0"/>
              </a:rPr>
              <a:t> </a:t>
            </a:r>
            <a:r>
              <a:rPr lang="en-US" sz="2000" dirty="0">
                <a:solidFill>
                  <a:schemeClr val="bg1"/>
                </a:solidFill>
                <a:effectLst/>
                <a:latin typeface="Times New Roman" panose="02020603050405020304" pitchFamily="18" charset="0"/>
                <a:ea typeface="Cambria" panose="02040503050406030204" pitchFamily="18" charset="0"/>
                <a:cs typeface="Times New Roman" panose="02020603050405020304" pitchFamily="18" charset="0"/>
              </a:rPr>
              <a:t>that</a:t>
            </a:r>
            <a:r>
              <a:rPr lang="en-US" sz="2000" spc="200" dirty="0">
                <a:solidFill>
                  <a:schemeClr val="bg1"/>
                </a:solidFill>
                <a:effectLst/>
                <a:latin typeface="Times New Roman" panose="02020603050405020304" pitchFamily="18" charset="0"/>
                <a:ea typeface="Cambria" panose="02040503050406030204" pitchFamily="18" charset="0"/>
                <a:cs typeface="Times New Roman" panose="02020603050405020304" pitchFamily="18" charset="0"/>
              </a:rPr>
              <a:t> </a:t>
            </a:r>
            <a:r>
              <a:rPr lang="en-US" sz="2000" dirty="0">
                <a:solidFill>
                  <a:schemeClr val="bg1"/>
                </a:solidFill>
                <a:effectLst/>
                <a:latin typeface="Times New Roman" panose="02020603050405020304" pitchFamily="18" charset="0"/>
                <a:ea typeface="Cambria" panose="02040503050406030204" pitchFamily="18" charset="0"/>
                <a:cs typeface="Times New Roman" panose="02020603050405020304" pitchFamily="18" charset="0"/>
              </a:rPr>
              <a:t>are</a:t>
            </a:r>
            <a:r>
              <a:rPr lang="en-US" sz="2000" spc="205" dirty="0">
                <a:solidFill>
                  <a:schemeClr val="bg1"/>
                </a:solidFill>
                <a:effectLst/>
                <a:latin typeface="Times New Roman" panose="02020603050405020304" pitchFamily="18" charset="0"/>
                <a:ea typeface="Cambria" panose="02040503050406030204" pitchFamily="18" charset="0"/>
                <a:cs typeface="Times New Roman" panose="02020603050405020304" pitchFamily="18" charset="0"/>
              </a:rPr>
              <a:t> </a:t>
            </a:r>
            <a:r>
              <a:rPr lang="en-US" sz="2000" dirty="0">
                <a:solidFill>
                  <a:schemeClr val="bg1"/>
                </a:solidFill>
                <a:effectLst/>
                <a:latin typeface="Times New Roman" panose="02020603050405020304" pitchFamily="18" charset="0"/>
                <a:ea typeface="Cambria" panose="02040503050406030204" pitchFamily="18" charset="0"/>
                <a:cs typeface="Times New Roman" panose="02020603050405020304" pitchFamily="18" charset="0"/>
              </a:rPr>
              <a:t>not</a:t>
            </a:r>
            <a:r>
              <a:rPr lang="en-US" sz="2000" spc="200" dirty="0">
                <a:solidFill>
                  <a:schemeClr val="bg1"/>
                </a:solidFill>
                <a:effectLst/>
                <a:latin typeface="Times New Roman" panose="02020603050405020304" pitchFamily="18" charset="0"/>
                <a:ea typeface="Cambria" panose="02040503050406030204" pitchFamily="18" charset="0"/>
                <a:cs typeface="Times New Roman" panose="02020603050405020304" pitchFamily="18" charset="0"/>
              </a:rPr>
              <a:t> </a:t>
            </a:r>
            <a:r>
              <a:rPr lang="en-US" sz="2000" dirty="0">
                <a:solidFill>
                  <a:schemeClr val="bg1"/>
                </a:solidFill>
                <a:effectLst/>
                <a:latin typeface="Times New Roman" panose="02020603050405020304" pitchFamily="18" charset="0"/>
                <a:ea typeface="Cambria" panose="02040503050406030204" pitchFamily="18" charset="0"/>
                <a:cs typeface="Times New Roman" panose="02020603050405020304" pitchFamily="18" charset="0"/>
              </a:rPr>
              <a:t>in</a:t>
            </a:r>
            <a:r>
              <a:rPr lang="en-US" sz="2000" spc="200" dirty="0">
                <a:solidFill>
                  <a:schemeClr val="bg1"/>
                </a:solidFill>
                <a:effectLst/>
                <a:latin typeface="Times New Roman" panose="02020603050405020304" pitchFamily="18" charset="0"/>
                <a:ea typeface="Cambria" panose="02040503050406030204" pitchFamily="18" charset="0"/>
                <a:cs typeface="Times New Roman" panose="02020603050405020304" pitchFamily="18" charset="0"/>
              </a:rPr>
              <a:t> </a:t>
            </a:r>
            <a:r>
              <a:rPr lang="en-US" sz="2000" dirty="0">
                <a:solidFill>
                  <a:schemeClr val="bg1"/>
                </a:solidFill>
                <a:effectLst/>
                <a:latin typeface="Times New Roman" panose="02020603050405020304" pitchFamily="18" charset="0"/>
                <a:ea typeface="Cambria" panose="02040503050406030204" pitchFamily="18" charset="0"/>
                <a:cs typeface="Times New Roman" panose="02020603050405020304" pitchFamily="18" charset="0"/>
              </a:rPr>
              <a:t>use.</a:t>
            </a:r>
            <a:r>
              <a:rPr lang="en-US" sz="2000" spc="-250" dirty="0">
                <a:solidFill>
                  <a:schemeClr val="bg1"/>
                </a:solidFill>
                <a:effectLst/>
                <a:latin typeface="Times New Roman" panose="02020603050405020304" pitchFamily="18" charset="0"/>
                <a:ea typeface="Cambria" panose="02040503050406030204" pitchFamily="18" charset="0"/>
                <a:cs typeface="Times New Roman" panose="02020603050405020304" pitchFamily="18" charset="0"/>
              </a:rPr>
              <a:t> </a:t>
            </a:r>
            <a:r>
              <a:rPr lang="en-US" sz="2000" dirty="0">
                <a:solidFill>
                  <a:schemeClr val="bg1"/>
                </a:solidFill>
                <a:effectLst/>
                <a:latin typeface="Times New Roman" panose="02020603050405020304" pitchFamily="18" charset="0"/>
                <a:ea typeface="Cambria" panose="02040503050406030204" pitchFamily="18" charset="0"/>
                <a:cs typeface="Times New Roman" panose="02020603050405020304" pitchFamily="18" charset="0"/>
              </a:rPr>
              <a:t>The power gate size must be selected to handle the amount of switching</a:t>
            </a:r>
            <a:r>
              <a:rPr lang="en-US" sz="2000" spc="5" dirty="0">
                <a:solidFill>
                  <a:schemeClr val="bg1"/>
                </a:solidFill>
                <a:effectLst/>
                <a:latin typeface="Times New Roman" panose="02020603050405020304" pitchFamily="18" charset="0"/>
                <a:ea typeface="Cambria" panose="02040503050406030204" pitchFamily="18" charset="0"/>
                <a:cs typeface="Times New Roman" panose="02020603050405020304" pitchFamily="18" charset="0"/>
              </a:rPr>
              <a:t> </a:t>
            </a:r>
            <a:r>
              <a:rPr lang="en-US" sz="2000" dirty="0">
                <a:solidFill>
                  <a:schemeClr val="bg1"/>
                </a:solidFill>
                <a:effectLst/>
                <a:latin typeface="Times New Roman" panose="02020603050405020304" pitchFamily="18" charset="0"/>
                <a:ea typeface="Cambria" panose="02040503050406030204" pitchFamily="18" charset="0"/>
                <a:cs typeface="Times New Roman" panose="02020603050405020304" pitchFamily="18" charset="0"/>
              </a:rPr>
              <a:t>current at any given time. </a:t>
            </a:r>
            <a:endParaRPr lang="en-IN" sz="2000" dirty="0">
              <a:solidFill>
                <a:schemeClr val="bg1"/>
              </a:solidFill>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endParaRPr lang="en-IN" sz="2000" dirty="0">
              <a:solidFill>
                <a:schemeClr val="bg1"/>
              </a:solidFill>
              <a:latin typeface="Times New Roman" panose="02020603050405020304" pitchFamily="18" charset="0"/>
              <a:cs typeface="Times New Roman" panose="02020603050405020304" pitchFamily="18" charset="0"/>
            </a:endParaRPr>
          </a:p>
        </p:txBody>
      </p:sp>
      <p:sp>
        <p:nvSpPr>
          <p:cNvPr id="4" name="Footer Placeholder 1"/>
          <p:cNvSpPr txBox="1"/>
          <p:nvPr/>
        </p:nvSpPr>
        <p:spPr>
          <a:xfrm>
            <a:off x="-9331" y="6477213"/>
            <a:ext cx="2209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400" b="1" dirty="0">
                <a:latin typeface="Times New Roman" panose="02020603050405020304" pitchFamily="18" charset="0"/>
                <a:cs typeface="Times New Roman" panose="02020603050405020304" pitchFamily="18" charset="0"/>
              </a:rPr>
              <a:t>Dept. of ECE, DSCE</a:t>
            </a:r>
            <a:endParaRPr lang="en-US" sz="1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1740515" y="6477000"/>
            <a:ext cx="451485" cy="365125"/>
          </a:xfrm>
        </p:spPr>
        <p:txBody>
          <a:bodyPr/>
          <a:lstStyle/>
          <a:p>
            <a:r>
              <a:rPr lang="en-US" altLang="en-US"/>
              <a:t>4</a:t>
            </a:r>
            <a:endParaRPr lang="en-US" altLang="en-US"/>
          </a:p>
        </p:txBody>
      </p:sp>
      <p:sp>
        <p:nvSpPr>
          <p:cNvPr id="6" name="TextBox 5"/>
          <p:cNvSpPr txBox="1"/>
          <p:nvPr/>
        </p:nvSpPr>
        <p:spPr>
          <a:xfrm>
            <a:off x="685800" y="1725431"/>
            <a:ext cx="10505908" cy="4030980"/>
          </a:xfrm>
          <a:prstGeom prst="rect">
            <a:avLst/>
          </a:prstGeom>
          <a:noFill/>
        </p:spPr>
        <p:txBody>
          <a:bodyPr wrap="square">
            <a:spAutoFit/>
          </a:bodyPr>
          <a:lstStyle/>
          <a:p>
            <a:pPr marL="457200" lvl="0" indent="-317500" algn="just" rtl="0">
              <a:lnSpc>
                <a:spcPct val="150000"/>
              </a:lnSpc>
              <a:spcBef>
                <a:spcPts val="1200"/>
              </a:spcBef>
              <a:spcAft>
                <a:spcPts val="0"/>
              </a:spcAft>
              <a:buClr>
                <a:srgbClr val="FFFFFF"/>
              </a:buClr>
              <a:buSzPts val="1400"/>
              <a:buFont typeface="Wingdings" panose="05000000000000000000" pitchFamily="2" charset="2"/>
              <a:buChar char="Ø"/>
            </a:pPr>
            <a:r>
              <a:rPr lang="en-US" dirty="0">
                <a:solidFill>
                  <a:schemeClr val="bg1"/>
                </a:solidFill>
                <a:latin typeface="Times New Roman" panose="02020603050405020304"/>
                <a:ea typeface="Times New Roman" panose="02020603050405020304"/>
                <a:cs typeface="Times New Roman" panose="02020603050405020304"/>
                <a:sym typeface="Times New Roman" panose="02020603050405020304"/>
              </a:rPr>
              <a:t>Standard BIST methods can consume significant power, especially in systems with many components or large test patterns, which leads to inefficiencies in energy-sensitive devices.</a:t>
            </a:r>
            <a:endParaRPr lang="en-US"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457200" indent="-317500" algn="just">
              <a:lnSpc>
                <a:spcPct val="150000"/>
              </a:lnSpc>
              <a:spcBef>
                <a:spcPts val="1200"/>
              </a:spcBef>
              <a:buClr>
                <a:srgbClr val="FFFFFF"/>
              </a:buClr>
              <a:buSzPts val="1400"/>
              <a:buFont typeface="Wingdings" panose="05000000000000000000" pitchFamily="2" charset="2"/>
              <a:buChar char="Ø"/>
            </a:pPr>
            <a:r>
              <a:rPr lang="en-US" dirty="0">
                <a:solidFill>
                  <a:schemeClr val="bg1"/>
                </a:solidFill>
                <a:latin typeface="Times New Roman" panose="02020603050405020304"/>
                <a:ea typeface="Times New Roman" panose="02020603050405020304"/>
                <a:cs typeface="Times New Roman" panose="02020603050405020304"/>
                <a:sym typeface="Times New Roman" panose="02020603050405020304"/>
              </a:rPr>
              <a:t>Our main challenge is to Design a Built-In Self-Test (BIST) system for digital circuits that minimizes power consumption while maintaining high fault coverage thus, excluding the need to create an external testing circuit.</a:t>
            </a:r>
            <a:endParaRPr lang="en-US"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just" rtl="0">
              <a:lnSpc>
                <a:spcPct val="150000"/>
              </a:lnSpc>
              <a:spcBef>
                <a:spcPts val="1200"/>
              </a:spcBef>
              <a:spcAft>
                <a:spcPts val="0"/>
              </a:spcAft>
              <a:buClr>
                <a:schemeClr val="dk1"/>
              </a:buClr>
              <a:buSzPts val="1400"/>
              <a:buFont typeface="Wingdings" panose="05000000000000000000" pitchFamily="2" charset="2"/>
              <a:buChar char="Ø"/>
            </a:pPr>
            <a:endParaRPr lang="en-US"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457200" indent="-317500" algn="just">
              <a:lnSpc>
                <a:spcPct val="150000"/>
              </a:lnSpc>
              <a:spcBef>
                <a:spcPts val="1200"/>
              </a:spcBef>
              <a:buClr>
                <a:schemeClr val="dk1"/>
              </a:buClr>
              <a:buSzPts val="1400"/>
              <a:buFont typeface="Wingdings" panose="05000000000000000000" pitchFamily="2" charset="2"/>
              <a:buChar char="Ø"/>
            </a:pPr>
            <a:endParaRPr lang="en-US"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just" rtl="0">
              <a:lnSpc>
                <a:spcPct val="150000"/>
              </a:lnSpc>
              <a:spcBef>
                <a:spcPts val="1200"/>
              </a:spcBef>
              <a:spcAft>
                <a:spcPts val="0"/>
              </a:spcAft>
              <a:buClr>
                <a:schemeClr val="dk1"/>
              </a:buClr>
              <a:buSzPts val="1400"/>
              <a:buFont typeface="Wingdings" panose="05000000000000000000" pitchFamily="2" charset="2"/>
              <a:buChar char="Ø"/>
            </a:pPr>
            <a:endParaRPr lang="en-US"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4" name="TextBox 13"/>
          <p:cNvSpPr txBox="1"/>
          <p:nvPr/>
        </p:nvSpPr>
        <p:spPr>
          <a:xfrm>
            <a:off x="2874426" y="457200"/>
            <a:ext cx="6128656" cy="646331"/>
          </a:xfrm>
          <a:prstGeom prst="rect">
            <a:avLst/>
          </a:prstGeom>
          <a:solidFill>
            <a:schemeClr val="tx2">
              <a:lumMod val="40000"/>
              <a:lumOff val="60000"/>
            </a:schemeClr>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altLang="en-US" sz="3600" b="1"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Book Antiqua" panose="02040602050305030304" pitchFamily="18" charset="0"/>
                <a:cs typeface="Arial" panose="020B0604020202020204" pitchFamily="34" charset="0"/>
              </a:rPr>
              <a:t>PROBLEM STATEMENT</a:t>
            </a:r>
            <a:endParaRPr kumimoji="0" lang="en-US" altLang="en-US" sz="3600" b="1"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Book Antiqua" panose="02040602050305030304" pitchFamily="18" charset="0"/>
              <a:cs typeface="Arial" panose="020B0604020202020204" pitchFamily="34" charset="0"/>
            </a:endParaRPr>
          </a:p>
        </p:txBody>
      </p:sp>
      <p:sp>
        <p:nvSpPr>
          <p:cNvPr id="15" name="Footer Placeholder 1"/>
          <p:cNvSpPr txBox="1"/>
          <p:nvPr/>
        </p:nvSpPr>
        <p:spPr>
          <a:xfrm>
            <a:off x="-9331" y="6477213"/>
            <a:ext cx="2209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400" b="1" dirty="0">
                <a:latin typeface="Times New Roman" panose="02020603050405020304" pitchFamily="18" charset="0"/>
                <a:cs typeface="Times New Roman" panose="02020603050405020304" pitchFamily="18" charset="0"/>
              </a:rPr>
              <a:t>Dept. of ECE, DSCE</a:t>
            </a:r>
            <a:endParaRPr lang="en-US" sz="1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2716911" y="152400"/>
            <a:ext cx="6743700" cy="646331"/>
          </a:xfrm>
          <a:prstGeom prst="rect">
            <a:avLst/>
          </a:prstGeom>
          <a:solidFill>
            <a:schemeClr val="tx2">
              <a:lumMod val="40000"/>
              <a:lumOff val="60000"/>
            </a:schemeClr>
          </a:solidFill>
        </p:spPr>
        <p:txBody>
          <a:bodyPr wrap="square">
            <a:spAutoFit/>
          </a:bodyPr>
          <a:lstStyle/>
          <a:p>
            <a:pPr algn="ctr"/>
            <a:r>
              <a:rPr lang="en-US" altLang="en-US" sz="3600" b="1" dirty="0">
                <a:solidFill>
                  <a:schemeClr val="tx1"/>
                </a:solidFill>
                <a:effectLst>
                  <a:outerShdw blurRad="38100" dist="19050" dir="2700000" algn="tl" rotWithShape="0">
                    <a:schemeClr val="dk1">
                      <a:alpha val="40000"/>
                    </a:schemeClr>
                  </a:outerShdw>
                </a:effectLst>
                <a:latin typeface="Book Antiqua" panose="02040602050305030304" pitchFamily="18" charset="0"/>
              </a:rPr>
              <a:t>OBJECTIVE</a:t>
            </a:r>
            <a:endParaRPr lang="en-US" altLang="en-US" sz="3600" b="1" dirty="0">
              <a:solidFill>
                <a:schemeClr val="tx1"/>
              </a:solidFill>
              <a:effectLst>
                <a:outerShdw blurRad="38100" dist="19050" dir="2700000" algn="tl" rotWithShape="0">
                  <a:schemeClr val="dk1">
                    <a:alpha val="40000"/>
                  </a:schemeClr>
                </a:outerShdw>
              </a:effectLst>
              <a:latin typeface="Book Antiqua" panose="02040602050305030304" pitchFamily="18" charset="0"/>
            </a:endParaRPr>
          </a:p>
        </p:txBody>
      </p:sp>
      <p:sp>
        <p:nvSpPr>
          <p:cNvPr id="28" name="TextBox 27"/>
          <p:cNvSpPr txBox="1"/>
          <p:nvPr/>
        </p:nvSpPr>
        <p:spPr>
          <a:xfrm>
            <a:off x="1117600" y="1545590"/>
            <a:ext cx="9986645" cy="4776470"/>
          </a:xfrm>
          <a:prstGeom prst="rect">
            <a:avLst/>
          </a:prstGeom>
          <a:noFill/>
        </p:spPr>
        <p:txBody>
          <a:bodyPr wrap="square">
            <a:noAutofit/>
          </a:bodyPr>
          <a:lstStyle/>
          <a:p>
            <a:pPr marL="139700" indent="0" algn="just">
              <a:lnSpc>
                <a:spcPct val="150000"/>
              </a:lnSpc>
              <a:spcBef>
                <a:spcPts val="1200"/>
              </a:spcBef>
              <a:buClr>
                <a:schemeClr val="dk1"/>
              </a:buClr>
              <a:buSzPts val="1400"/>
              <a:buFont typeface="Wingdings" panose="05000000000000000000" pitchFamily="2" charset="2"/>
              <a:buNone/>
            </a:pPr>
            <a:r>
              <a:rPr lang="en-US" dirty="0">
                <a:solidFill>
                  <a:schemeClr val="bg1"/>
                </a:solidFill>
                <a:latin typeface="Times New Roman" panose="02020603050405020304"/>
                <a:ea typeface="Times New Roman" panose="02020603050405020304"/>
                <a:cs typeface="Times New Roman" panose="02020603050405020304"/>
                <a:sym typeface="Times New Roman" panose="02020603050405020304"/>
              </a:rPr>
              <a:t>Our main objective is to Design a Built-In Self-Test (BIST) system for digital circuits that minimizes power consumption and simplifies testing thus, excluding the need to create an external testing circuit.</a:t>
            </a:r>
            <a:endParaRPr lang="en-US"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139700" indent="0" algn="just">
              <a:lnSpc>
                <a:spcPct val="150000"/>
              </a:lnSpc>
              <a:spcBef>
                <a:spcPts val="1200"/>
              </a:spcBef>
              <a:buClr>
                <a:schemeClr val="dk1"/>
              </a:buClr>
              <a:buSzPts val="1400"/>
              <a:buFont typeface="Wingdings" panose="05000000000000000000" pitchFamily="2" charset="2"/>
              <a:buNone/>
            </a:pPr>
            <a:endParaRPr lang="en-IN"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sym typeface="+mn-ea"/>
            </a:endParaRPr>
          </a:p>
          <a:p>
            <a:pPr marL="342900" lvl="0" indent="-342900" algn="just">
              <a:lnSpc>
                <a:spcPct val="150000"/>
              </a:lnSpc>
              <a:spcBef>
                <a:spcPts val="5"/>
              </a:spcBef>
              <a:buFont typeface="Wingdings" panose="05000000000000000000" pitchFamily="2" charset="2"/>
              <a:buChar char="Ø"/>
              <a:tabLst>
                <a:tab pos="534670" algn="l"/>
              </a:tabLst>
            </a:pPr>
            <a:r>
              <a:rPr lang="en-IN"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sym typeface="+mn-ea"/>
              </a:rPr>
              <a:t>Power Reduction During Testing- </a:t>
            </a:r>
            <a:r>
              <a:rPr lang="en-US"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sym typeface="+mn-ea"/>
              </a:rPr>
              <a:t>Power gating helps to reduce dynamic power dissipation by turning off idle blocks of the circuit during BIST operations. This is especially important when testing large systems where some parts may remain unused during test mode.</a:t>
            </a:r>
            <a:endParaRPr lang="en-US"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sym typeface="+mn-ea"/>
            </a:endParaRPr>
          </a:p>
          <a:p>
            <a:pPr lvl="0" indent="0" algn="just">
              <a:lnSpc>
                <a:spcPct val="150000"/>
              </a:lnSpc>
              <a:spcBef>
                <a:spcPts val="5"/>
              </a:spcBef>
              <a:buFont typeface="Wingdings" panose="05000000000000000000" pitchFamily="2" charset="2"/>
              <a:buNone/>
              <a:tabLst>
                <a:tab pos="534670" algn="l"/>
              </a:tabLst>
            </a:pPr>
            <a:endParaRPr lang="en-US"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spcBef>
                <a:spcPts val="5"/>
              </a:spcBef>
              <a:buFont typeface="Wingdings" panose="05000000000000000000" pitchFamily="2" charset="2"/>
              <a:buChar char="Ø"/>
              <a:tabLst>
                <a:tab pos="534670" algn="l"/>
              </a:tabLst>
            </a:pPr>
            <a:r>
              <a:rPr lang="en-US"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sym typeface="+mn-ea"/>
              </a:rPr>
              <a:t>Test Efficiency -</a:t>
            </a:r>
            <a:r>
              <a:rPr lang="en-US" dirty="0">
                <a:solidFill>
                  <a:schemeClr val="bg1"/>
                </a:solidFill>
                <a:latin typeface="Times New Roman" panose="02020603050405020304" pitchFamily="18" charset="0"/>
                <a:cs typeface="Times New Roman" panose="02020603050405020304" pitchFamily="18" charset="0"/>
                <a:sym typeface="+mn-ea"/>
              </a:rPr>
              <a:t>Efficiency in BIST not only means consuming less power but also detecting and locating the faults present. A low-power BIST typically involves optimized test patterns and procedures that reduce the time taken for the tests, increasing the efficiency of the overall verification process.</a:t>
            </a:r>
            <a:endParaRPr lang="en-US"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spcBef>
                <a:spcPts val="5"/>
              </a:spcBef>
              <a:buFont typeface="Wingdings" panose="05000000000000000000" pitchFamily="2" charset="2"/>
              <a:buChar char="Ø"/>
              <a:tabLst>
                <a:tab pos="534670" algn="l"/>
              </a:tabLst>
            </a:pPr>
            <a:endPar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Footer Placeholder 1"/>
          <p:cNvSpPr txBox="1"/>
          <p:nvPr/>
        </p:nvSpPr>
        <p:spPr>
          <a:xfrm>
            <a:off x="-9331" y="6477213"/>
            <a:ext cx="2209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400" b="1">
                <a:latin typeface="Times New Roman" panose="02020603050405020304" pitchFamily="18" charset="0"/>
                <a:cs typeface="Times New Roman" panose="02020603050405020304" pitchFamily="18" charset="0"/>
              </a:rPr>
              <a:t>Dept. of ECE, DSCE</a:t>
            </a:r>
            <a:endParaRPr lang="en-US" sz="1400" b="1" dirty="0">
              <a:latin typeface="Times New Roman" panose="02020603050405020304" pitchFamily="18" charset="0"/>
              <a:cs typeface="Times New Roman" panose="02020603050405020304" pitchFamily="18" charset="0"/>
            </a:endParaRPr>
          </a:p>
        </p:txBody>
      </p:sp>
      <p:sp>
        <p:nvSpPr>
          <p:cNvPr id="4" name="Slide Number Placeholder 2"/>
          <p:cNvSpPr>
            <a:spLocks noGrp="1"/>
          </p:cNvSpPr>
          <p:nvPr>
            <p:ph type="sldNum" sz="quarter" idx="12"/>
          </p:nvPr>
        </p:nvSpPr>
        <p:spPr>
          <a:xfrm>
            <a:off x="11683365" y="6477000"/>
            <a:ext cx="448945" cy="365125"/>
          </a:xfrm>
        </p:spPr>
        <p:txBody>
          <a:bodyPr/>
          <a:p>
            <a:r>
              <a:rPr lang="en-US" altLang="en-US" dirty="0"/>
              <a:t>5</a:t>
            </a:r>
            <a:endParaRPr lang="en-US"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custDataLst>
              <p:tags r:id="rId1"/>
            </p:custDataLst>
          </p:nvPr>
        </p:nvGraphicFramePr>
        <p:xfrm>
          <a:off x="533400" y="1635760"/>
          <a:ext cx="11041380" cy="4839335"/>
        </p:xfrm>
        <a:graphic>
          <a:graphicData uri="http://schemas.openxmlformats.org/drawingml/2006/table">
            <a:tbl>
              <a:tblPr firstRow="1" bandRow="1">
                <a:tableStyleId>{5C22544A-7EE6-4342-B048-85BDC9FD1C3A}</a:tableStyleId>
              </a:tblPr>
              <a:tblGrid>
                <a:gridCol w="1029335"/>
                <a:gridCol w="1964055"/>
                <a:gridCol w="1430020"/>
                <a:gridCol w="3336290"/>
                <a:gridCol w="3281680"/>
              </a:tblGrid>
              <a:tr h="1188720">
                <a:tc>
                  <a:txBody>
                    <a:bodyPr/>
                    <a:lstStyle/>
                    <a:p>
                      <a:r>
                        <a:rPr lang="en-US" b="1" dirty="0">
                          <a:solidFill>
                            <a:schemeClr val="tx1"/>
                          </a:solidFill>
                          <a:latin typeface="Times New Roman" panose="02020603050405020304" pitchFamily="18" charset="0"/>
                          <a:cs typeface="Times New Roman" panose="02020603050405020304" pitchFamily="18" charset="0"/>
                        </a:rPr>
                        <a:t>Paper No.</a:t>
                      </a:r>
                      <a:endParaRPr lang="en-IN" b="1" dirty="0">
                        <a:solidFill>
                          <a:schemeClr val="tx1"/>
                        </a:solidFill>
                        <a:latin typeface="Times New Roman" panose="02020603050405020304" pitchFamily="18" charset="0"/>
                        <a:cs typeface="Times New Roman" panose="02020603050405020304" pitchFamily="18" charset="0"/>
                      </a:endParaRPr>
                    </a:p>
                  </a:txBody>
                  <a:tcPr>
                    <a:solidFill>
                      <a:schemeClr val="accent5">
                        <a:lumMod val="40000"/>
                        <a:lumOff val="60000"/>
                      </a:schemeClr>
                    </a:solidFill>
                  </a:tcPr>
                </a:tc>
                <a:tc>
                  <a:txBody>
                    <a:bodyPr/>
                    <a:lstStyle/>
                    <a:p>
                      <a:pPr algn="ctr"/>
                      <a:r>
                        <a:rPr lang="en-US" b="1" dirty="0">
                          <a:solidFill>
                            <a:schemeClr val="tx1"/>
                          </a:solidFill>
                          <a:latin typeface="Times New Roman" panose="02020603050405020304" pitchFamily="18" charset="0"/>
                          <a:cs typeface="Times New Roman" panose="02020603050405020304" pitchFamily="18" charset="0"/>
                        </a:rPr>
                        <a:t> Paper title</a:t>
                      </a:r>
                      <a:endParaRPr lang="en-IN" b="1" dirty="0">
                        <a:solidFill>
                          <a:schemeClr val="tx1"/>
                        </a:solidFill>
                        <a:latin typeface="Times New Roman" panose="02020603050405020304" pitchFamily="18" charset="0"/>
                        <a:cs typeface="Times New Roman" panose="02020603050405020304" pitchFamily="18" charset="0"/>
                      </a:endParaRPr>
                    </a:p>
                  </a:txBody>
                  <a:tcPr>
                    <a:solidFill>
                      <a:schemeClr val="accent5">
                        <a:lumMod val="40000"/>
                        <a:lumOff val="60000"/>
                      </a:schemeClr>
                    </a:solidFill>
                  </a:tcPr>
                </a:tc>
                <a:tc>
                  <a:txBody>
                    <a:bodyPr/>
                    <a:lstStyle/>
                    <a:p>
                      <a:r>
                        <a:rPr lang="en-US" b="1" dirty="0">
                          <a:solidFill>
                            <a:schemeClr val="tx1"/>
                          </a:solidFill>
                          <a:latin typeface="Times New Roman" panose="02020603050405020304" pitchFamily="18" charset="0"/>
                          <a:cs typeface="Times New Roman" panose="02020603050405020304" pitchFamily="18" charset="0"/>
                        </a:rPr>
                        <a:t>Year of </a:t>
                      </a:r>
                      <a:endParaRPr lang="en-US" b="1" dirty="0">
                        <a:solidFill>
                          <a:schemeClr val="tx1"/>
                        </a:solidFill>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publication</a:t>
                      </a:r>
                      <a:endParaRPr lang="en-IN" b="1" dirty="0">
                        <a:solidFill>
                          <a:schemeClr val="tx1"/>
                        </a:solidFill>
                        <a:latin typeface="Times New Roman" panose="02020603050405020304" pitchFamily="18" charset="0"/>
                        <a:cs typeface="Times New Roman" panose="02020603050405020304" pitchFamily="18" charset="0"/>
                      </a:endParaRPr>
                    </a:p>
                  </a:txBody>
                  <a:tcPr>
                    <a:solidFill>
                      <a:schemeClr val="accent5">
                        <a:lumMod val="40000"/>
                        <a:lumOff val="60000"/>
                      </a:schemeClr>
                    </a:solidFill>
                  </a:tcPr>
                </a:tc>
                <a:tc>
                  <a:txBody>
                    <a:bodyPr/>
                    <a:lstStyle/>
                    <a:p>
                      <a:pPr algn="ctr"/>
                      <a:r>
                        <a:rPr lang="en-US" b="1" dirty="0">
                          <a:solidFill>
                            <a:schemeClr val="tx1"/>
                          </a:solidFill>
                          <a:latin typeface="Times New Roman" panose="02020603050405020304" pitchFamily="18" charset="0"/>
                          <a:cs typeface="Times New Roman" panose="02020603050405020304" pitchFamily="18" charset="0"/>
                        </a:rPr>
                        <a:t>Methodology used</a:t>
                      </a:r>
                      <a:endParaRPr lang="en-IN" b="1" dirty="0">
                        <a:solidFill>
                          <a:schemeClr val="tx1"/>
                        </a:solidFill>
                        <a:latin typeface="Times New Roman" panose="02020603050405020304" pitchFamily="18" charset="0"/>
                        <a:cs typeface="Times New Roman" panose="02020603050405020304" pitchFamily="18" charset="0"/>
                      </a:endParaRPr>
                    </a:p>
                  </a:txBody>
                  <a:tcPr>
                    <a:solidFill>
                      <a:schemeClr val="accent5">
                        <a:lumMod val="40000"/>
                        <a:lumOff val="60000"/>
                      </a:schemeClr>
                    </a:solidFill>
                  </a:tcPr>
                </a:tc>
                <a:tc>
                  <a:txBody>
                    <a:bodyPr/>
                    <a:lstStyle/>
                    <a:p>
                      <a:r>
                        <a:rPr lang="en-US" b="1" dirty="0">
                          <a:solidFill>
                            <a:schemeClr val="tx1"/>
                          </a:solidFill>
                          <a:latin typeface="Times New Roman" panose="02020603050405020304" pitchFamily="18" charset="0"/>
                          <a:cs typeface="Times New Roman" panose="02020603050405020304" pitchFamily="18" charset="0"/>
                        </a:rPr>
                        <a:t>Concept from this paper used in our project</a:t>
                      </a:r>
                      <a:endParaRPr lang="en-IN" b="1" dirty="0">
                        <a:solidFill>
                          <a:schemeClr val="tx1"/>
                        </a:solidFill>
                        <a:latin typeface="Times New Roman" panose="02020603050405020304" pitchFamily="18" charset="0"/>
                        <a:cs typeface="Times New Roman" panose="02020603050405020304" pitchFamily="18" charset="0"/>
                      </a:endParaRPr>
                    </a:p>
                  </a:txBody>
                  <a:tcPr>
                    <a:solidFill>
                      <a:schemeClr val="accent5">
                        <a:lumMod val="40000"/>
                        <a:lumOff val="60000"/>
                      </a:schemeClr>
                    </a:solidFill>
                  </a:tcPr>
                </a:tc>
              </a:tr>
              <a:tr h="1760855">
                <a:tc>
                  <a:txBody>
                    <a:bodyPr/>
                    <a:lstStyle/>
                    <a:p>
                      <a:r>
                        <a:rPr lang="en-US" dirty="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a:txBody>
                  <a:tcPr>
                    <a:solidFill>
                      <a:schemeClr val="accent5">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1800" b="0" i="0" u="none" strike="noStrike" cap="none" normalizeH="0" baseline="0" dirty="0">
                          <a:ln>
                            <a:noFill/>
                          </a:ln>
                          <a:solidFill>
                            <a:srgbClr val="000000"/>
                          </a:solidFill>
                          <a:effectLst/>
                          <a:latin typeface="Calibri" panose="020F0502020204030204" charset="0"/>
                          <a:ea typeface="Microsoft YaHei" panose="020B0503020204020204" charset="-122"/>
                        </a:rPr>
                        <a:t>Realization of Built-In Self Test Enabled Memory(RAM) using VHDL,IEEE.</a:t>
                      </a:r>
                      <a:endParaRPr kumimoji="0" lang="en-US" altLang="en-US" sz="1800" b="0" i="0" u="none" strike="noStrike" cap="none" normalizeH="0" baseline="0" dirty="0">
                        <a:ln>
                          <a:noFill/>
                        </a:ln>
                        <a:solidFill>
                          <a:srgbClr val="000000"/>
                        </a:solidFill>
                        <a:effectLst/>
                        <a:latin typeface="Calibri" panose="020F0502020204030204" charset="0"/>
                        <a:ea typeface="Microsoft YaHei" panose="020B0503020204020204" charset="-122"/>
                      </a:endParaRPr>
                    </a:p>
                    <a:p>
                      <a:endParaRPr lang="en-IN" sz="1800" b="1" dirty="0">
                        <a:latin typeface="Times New Roman" panose="02020603050405020304" pitchFamily="18" charset="0"/>
                        <a:cs typeface="Times New Roman" panose="02020603050405020304" pitchFamily="18" charset="0"/>
                      </a:endParaRPr>
                    </a:p>
                  </a:txBody>
                  <a:tcPr>
                    <a:solidFill>
                      <a:schemeClr val="accent5">
                        <a:lumMod val="40000"/>
                        <a:lumOff val="60000"/>
                      </a:schemeClr>
                    </a:solidFill>
                  </a:tcPr>
                </a:tc>
                <a:tc>
                  <a:txBody>
                    <a:bodyPr/>
                    <a:lstStyle/>
                    <a:p>
                      <a:r>
                        <a:rPr lang="en-IN" sz="1800" dirty="0">
                          <a:latin typeface="Times New Roman" panose="02020603050405020304" pitchFamily="18" charset="0"/>
                          <a:cs typeface="Times New Roman" panose="02020603050405020304" pitchFamily="18" charset="0"/>
                        </a:rPr>
                        <a:t>2020</a:t>
                      </a:r>
                      <a:endParaRPr lang="en-IN" sz="1800" dirty="0">
                        <a:latin typeface="Times New Roman" panose="02020603050405020304" pitchFamily="18" charset="0"/>
                        <a:cs typeface="Times New Roman" panose="02020603050405020304" pitchFamily="18" charset="0"/>
                      </a:endParaRPr>
                    </a:p>
                  </a:txBody>
                  <a:tcPr>
                    <a:solidFill>
                      <a:schemeClr val="accent5">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1800" b="0" i="0" u="none" strike="noStrike" cap="none" normalizeH="0" baseline="0" dirty="0">
                          <a:ln>
                            <a:noFill/>
                          </a:ln>
                          <a:solidFill>
                            <a:srgbClr val="000000"/>
                          </a:solidFill>
                          <a:effectLst/>
                          <a:latin typeface="Times New Roman" panose="02020603050405020304" pitchFamily="18" charset="0"/>
                          <a:ea typeface="Microsoft YaHei" panose="020B0503020204020204" charset="-122"/>
                        </a:rPr>
                        <a:t>Design of BIST for test pattern generator and comparator for output analysis. </a:t>
                      </a:r>
                      <a:endParaRPr kumimoji="0" lang="en-US" altLang="en-US" sz="1800" b="0" i="0" u="none" strike="noStrike" cap="none" normalizeH="0" baseline="0" dirty="0">
                        <a:ln>
                          <a:noFill/>
                        </a:ln>
                        <a:solidFill>
                          <a:srgbClr val="000000"/>
                        </a:solidFill>
                        <a:effectLst/>
                        <a:latin typeface="Times New Roman" panose="02020603050405020304" pitchFamily="18" charset="0"/>
                        <a:ea typeface="Microsoft YaHei" panose="020B0503020204020204" charset="-122"/>
                      </a:endParaRPr>
                    </a:p>
                    <a:p>
                      <a:endParaRPr lang="en-US" sz="1800" dirty="0">
                        <a:effectLst/>
                        <a:latin typeface="Times New Roman" panose="02020603050405020304" pitchFamily="18" charset="0"/>
                        <a:cs typeface="Times New Roman" panose="02020603050405020304" pitchFamily="18" charset="0"/>
                      </a:endParaRPr>
                    </a:p>
                  </a:txBody>
                  <a:tcPr>
                    <a:solidFill>
                      <a:schemeClr val="accent5">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altLang="en-US" sz="1800" b="0" i="0" u="none" strike="noStrike" cap="none" normalizeH="0" baseline="0" dirty="0">
                          <a:ln>
                            <a:noFill/>
                          </a:ln>
                          <a:solidFill>
                            <a:srgbClr val="000000"/>
                          </a:solidFill>
                          <a:effectLst/>
                          <a:latin typeface="Times New Roman" panose="02020603050405020304" pitchFamily="18" charset="0"/>
                          <a:ea typeface="Microsoft YaHei" panose="020B0503020204020204" charset="-122"/>
                        </a:rPr>
                        <a:t>Basic Idea about BIST and it’s architecture.</a:t>
                      </a:r>
                      <a:endParaRPr kumimoji="0" lang="en-IN" altLang="en-US" sz="1800" b="0" i="0" u="none" strike="noStrike" cap="none" normalizeH="0" baseline="0" dirty="0">
                        <a:ln>
                          <a:noFill/>
                        </a:ln>
                        <a:solidFill>
                          <a:srgbClr val="000000"/>
                        </a:solidFill>
                        <a:effectLst/>
                        <a:latin typeface="Times New Roman" panose="02020603050405020304" pitchFamily="18" charset="0"/>
                        <a:ea typeface="Microsoft YaHei" panose="020B0503020204020204" charset="-122"/>
                      </a:endParaRPr>
                    </a:p>
                    <a:p>
                      <a:endParaRPr lang="en-IN" sz="1800" dirty="0">
                        <a:latin typeface="Times New Roman" panose="02020603050405020304" pitchFamily="18" charset="0"/>
                        <a:cs typeface="Times New Roman" panose="02020603050405020304" pitchFamily="18" charset="0"/>
                      </a:endParaRPr>
                    </a:p>
                  </a:txBody>
                  <a:tcPr>
                    <a:solidFill>
                      <a:schemeClr val="accent5">
                        <a:lumMod val="40000"/>
                        <a:lumOff val="60000"/>
                      </a:schemeClr>
                    </a:solidFill>
                  </a:tcPr>
                </a:tc>
              </a:tr>
              <a:tr h="1889760">
                <a:tc>
                  <a:txBody>
                    <a:bodyPr/>
                    <a:lstStyle/>
                    <a:p>
                      <a:r>
                        <a:rPr lang="en-US" dirty="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solidFill>
                      <a:schemeClr val="accent5">
                        <a:lumMod val="40000"/>
                        <a:lumOff val="60000"/>
                      </a:schemeClr>
                    </a:solidFill>
                  </a:tcPr>
                </a:tc>
                <a:tc>
                  <a:txBody>
                    <a:bodyPr/>
                    <a:lstStyle/>
                    <a:p>
                      <a:pPr marL="0" marR="0" lvl="0" indent="0" algn="l" defTabSz="914400" rtl="0" eaLnBrk="1" fontAlgn="base" latinLnBrk="0" hangingPunct="1">
                        <a:lnSpc>
                          <a:spcPct val="93000"/>
                        </a:lnSpc>
                        <a:spcBef>
                          <a:spcPct val="0"/>
                        </a:spcBef>
                        <a:spcAft>
                          <a:spcPct val="0"/>
                        </a:spcAft>
                        <a:buClr>
                          <a:srgbClr val="000000"/>
                        </a:buClr>
                        <a:buSzPct val="100000"/>
                        <a:buFont typeface="Times New Roman" panose="02020603050405020304" pitchFamily="18" charset="0"/>
                        <a:buNone/>
                        <a:tabLst>
                          <a:tab pos="914400" algn="l"/>
                          <a:tab pos="1828800" algn="l"/>
                          <a:tab pos="2743200" algn="l"/>
                          <a:tab pos="3657600" algn="l"/>
                          <a:tab pos="4572000" algn="l"/>
                          <a:tab pos="5486400" algn="l"/>
                          <a:tab pos="6400800" algn="l"/>
                          <a:tab pos="7315200" algn="l"/>
                          <a:tab pos="8229600" algn="l"/>
                          <a:tab pos="9144000" algn="l"/>
                          <a:tab pos="10058400" algn="l"/>
                          <a:tab pos="10972800" algn="l"/>
                        </a:tabLst>
                      </a:pPr>
                      <a:r>
                        <a:rPr kumimoji="0" lang="en-US" altLang="en-US" sz="1800" b="0" i="0" u="none" strike="noStrike" cap="none" normalizeH="0" baseline="0" dirty="0">
                          <a:ln>
                            <a:noFill/>
                          </a:ln>
                          <a:solidFill>
                            <a:srgbClr val="000000"/>
                          </a:solidFill>
                          <a:effectLst/>
                          <a:latin typeface="Times New Roman" panose="02020603050405020304" pitchFamily="18" charset="0"/>
                          <a:ea typeface="Microsoft YaHei" panose="020B0503020204020204" charset="-122"/>
                        </a:rPr>
                        <a:t>Identification of Stuck-at-faults of full adder using BIST as</a:t>
                      </a:r>
                      <a:endParaRPr kumimoji="0" lang="en-US" altLang="en-US" sz="1800" b="0" i="0" u="none" strike="noStrike" cap="none" normalizeH="0" baseline="0" dirty="0">
                        <a:ln>
                          <a:noFill/>
                        </a:ln>
                        <a:solidFill>
                          <a:srgbClr val="000000"/>
                        </a:solidFill>
                        <a:effectLst/>
                        <a:latin typeface="Times New Roman" panose="02020603050405020304" pitchFamily="18" charset="0"/>
                        <a:ea typeface="Microsoft YaHei" panose="020B0503020204020204" charset="-122"/>
                      </a:endParaRPr>
                    </a:p>
                    <a:p>
                      <a:pPr marL="0" marR="0" lvl="0" indent="0" algn="l" defTabSz="914400" rtl="0" eaLnBrk="1" fontAlgn="base" latinLnBrk="0" hangingPunct="1">
                        <a:lnSpc>
                          <a:spcPct val="93000"/>
                        </a:lnSpc>
                        <a:spcBef>
                          <a:spcPct val="0"/>
                        </a:spcBef>
                        <a:spcAft>
                          <a:spcPct val="0"/>
                        </a:spcAft>
                        <a:buClr>
                          <a:srgbClr val="000000"/>
                        </a:buClr>
                        <a:buSzPct val="100000"/>
                        <a:buFont typeface="Times New Roman" panose="02020603050405020304" pitchFamily="18" charset="0"/>
                        <a:buNone/>
                        <a:tabLst>
                          <a:tab pos="914400" algn="l"/>
                          <a:tab pos="1828800" algn="l"/>
                          <a:tab pos="2743200" algn="l"/>
                          <a:tab pos="3657600" algn="l"/>
                          <a:tab pos="4572000" algn="l"/>
                          <a:tab pos="5486400" algn="l"/>
                          <a:tab pos="6400800" algn="l"/>
                          <a:tab pos="7315200" algn="l"/>
                          <a:tab pos="8229600" algn="l"/>
                          <a:tab pos="9144000" algn="l"/>
                          <a:tab pos="10058400" algn="l"/>
                          <a:tab pos="10972800" algn="l"/>
                        </a:tabLst>
                      </a:pPr>
                      <a:r>
                        <a:rPr kumimoji="0" lang="en-US" altLang="en-US" sz="1800" b="0" i="0" u="none" strike="noStrike" cap="none" normalizeH="0" baseline="0" dirty="0">
                          <a:ln>
                            <a:noFill/>
                          </a:ln>
                          <a:solidFill>
                            <a:srgbClr val="000000"/>
                          </a:solidFill>
                          <a:effectLst/>
                          <a:latin typeface="Times New Roman" panose="02020603050405020304" pitchFamily="18" charset="0"/>
                          <a:ea typeface="Microsoft YaHei" panose="020B0503020204020204" charset="-122"/>
                        </a:rPr>
                        <a:t>testing device.</a:t>
                      </a:r>
                      <a:endParaRPr kumimoji="0" lang="en-US" altLang="en-US" sz="1800" b="0" i="0" u="none" strike="noStrike" cap="none" normalizeH="0" baseline="0" dirty="0">
                        <a:ln>
                          <a:noFill/>
                        </a:ln>
                        <a:solidFill>
                          <a:srgbClr val="000000"/>
                        </a:solidFill>
                        <a:effectLst/>
                        <a:latin typeface="Times New Roman" panose="02020603050405020304" pitchFamily="18" charset="0"/>
                        <a:ea typeface="Microsoft YaHei" panose="020B0503020204020204" charset="-122"/>
                      </a:endParaRPr>
                    </a:p>
                    <a:p>
                      <a:endParaRPr lang="en-IN" sz="1800" b="0" dirty="0">
                        <a:latin typeface="Times New Roman" panose="02020603050405020304" pitchFamily="18" charset="0"/>
                        <a:cs typeface="Times New Roman" panose="02020603050405020304" pitchFamily="18" charset="0"/>
                      </a:endParaRPr>
                    </a:p>
                  </a:txBody>
                  <a:tcPr>
                    <a:solidFill>
                      <a:schemeClr val="accent5">
                        <a:lumMod val="40000"/>
                        <a:lumOff val="60000"/>
                      </a:schemeClr>
                    </a:solidFill>
                  </a:tcPr>
                </a:tc>
                <a:tc>
                  <a:txBody>
                    <a:bodyPr/>
                    <a:lstStyle/>
                    <a:p>
                      <a:r>
                        <a:rPr lang="en-IN" sz="1800" b="0" dirty="0">
                          <a:latin typeface="Times New Roman" panose="02020603050405020304" pitchFamily="18" charset="0"/>
                          <a:cs typeface="Times New Roman" panose="02020603050405020304" pitchFamily="18" charset="0"/>
                        </a:rPr>
                        <a:t>2022</a:t>
                      </a:r>
                      <a:endParaRPr lang="en-IN" sz="1800" b="0" dirty="0">
                        <a:latin typeface="Times New Roman" panose="02020603050405020304" pitchFamily="18" charset="0"/>
                        <a:cs typeface="Times New Roman" panose="02020603050405020304" pitchFamily="18" charset="0"/>
                      </a:endParaRPr>
                    </a:p>
                  </a:txBody>
                  <a:tcPr>
                    <a:solidFill>
                      <a:schemeClr val="accent5">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1800" b="0" i="0" u="none" strike="noStrike" cap="none" normalizeH="0" baseline="0" dirty="0">
                          <a:ln>
                            <a:noFill/>
                          </a:ln>
                          <a:solidFill>
                            <a:srgbClr val="000000"/>
                          </a:solidFill>
                          <a:effectLst/>
                          <a:latin typeface="Times New Roman" panose="02020603050405020304" pitchFamily="18" charset="0"/>
                          <a:ea typeface="Microsoft YaHei" panose="020B0503020204020204" charset="-122"/>
                        </a:rPr>
                        <a:t>Design of BIST circuit for full adder using comparator for output analysis.</a:t>
                      </a:r>
                      <a:endParaRPr kumimoji="0" lang="en-US" altLang="en-US" sz="1800" b="0" i="0" u="none" strike="noStrike" cap="none" normalizeH="0" baseline="0" dirty="0">
                        <a:ln>
                          <a:noFill/>
                        </a:ln>
                        <a:solidFill>
                          <a:srgbClr val="000000"/>
                        </a:solidFill>
                        <a:effectLst/>
                        <a:latin typeface="Times New Roman" panose="02020603050405020304" pitchFamily="18" charset="0"/>
                        <a:ea typeface="Microsoft YaHei" panose="020B0503020204020204" charset="-122"/>
                      </a:endParaRPr>
                    </a:p>
                    <a:p>
                      <a:pPr marL="0" marR="0" lvl="0" indent="0" algn="l" defTabSz="914400" rtl="0" eaLnBrk="1" fontAlgn="auto" latinLnBrk="0" hangingPunct="1">
                        <a:lnSpc>
                          <a:spcPct val="100000"/>
                        </a:lnSpc>
                        <a:spcBef>
                          <a:spcPts val="0"/>
                        </a:spcBef>
                        <a:spcAft>
                          <a:spcPts val="0"/>
                        </a:spcAft>
                        <a:buClrTx/>
                        <a:buSzTx/>
                        <a:buFontTx/>
                        <a:buNone/>
                        <a:defRPr/>
                      </a:pPr>
                      <a:endParaRPr lang="en-IN" sz="1800" b="0" dirty="0">
                        <a:latin typeface="Times New Roman" panose="02020603050405020304" pitchFamily="18" charset="0"/>
                        <a:cs typeface="Times New Roman" panose="02020603050405020304" pitchFamily="18" charset="0"/>
                      </a:endParaRPr>
                    </a:p>
                  </a:txBody>
                  <a:tcPr>
                    <a:solidFill>
                      <a:schemeClr val="accent5">
                        <a:lumMod val="40000"/>
                        <a:lumOff val="60000"/>
                      </a:schemeClr>
                    </a:solidFill>
                  </a:tcPr>
                </a:tc>
                <a:tc>
                  <a:txBody>
                    <a:bodyPr/>
                    <a:lstStyle/>
                    <a:p>
                      <a:pPr marL="0" marR="0" lvl="0" indent="0" algn="l" defTabSz="914400" rtl="0" eaLnBrk="1" fontAlgn="base" latinLnBrk="0" hangingPunct="1">
                        <a:lnSpc>
                          <a:spcPct val="93000"/>
                        </a:lnSpc>
                        <a:spcBef>
                          <a:spcPct val="0"/>
                        </a:spcBef>
                        <a:spcAft>
                          <a:spcPct val="0"/>
                        </a:spcAft>
                        <a:buClr>
                          <a:srgbClr val="000000"/>
                        </a:buClr>
                        <a:buSzPct val="100000"/>
                        <a:buFont typeface="Times New Roman" panose="02020603050405020304"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972800" algn="l"/>
                        </a:tabLst>
                      </a:pPr>
                      <a:r>
                        <a:rPr kumimoji="0" lang="en-IN" altLang="en-US" sz="1800" b="0" i="0" u="none" strike="noStrike" cap="none" normalizeH="0" baseline="0" dirty="0">
                          <a:ln>
                            <a:noFill/>
                          </a:ln>
                          <a:solidFill>
                            <a:srgbClr val="000000"/>
                          </a:solidFill>
                          <a:effectLst/>
                          <a:latin typeface="Times New Roman" panose="02020603050405020304" pitchFamily="18" charset="0"/>
                          <a:ea typeface="Microsoft YaHei" panose="020B0503020204020204" charset="-122"/>
                        </a:rPr>
                        <a:t>Working of the output Analyzer with respect to the test patter</a:t>
                      </a:r>
                      <a:r>
                        <a:rPr kumimoji="0" lang="en-US" altLang="en-IN" sz="1800" b="0" i="0" u="none" strike="noStrike" cap="none" normalizeH="0" baseline="0" dirty="0">
                          <a:ln>
                            <a:noFill/>
                          </a:ln>
                          <a:solidFill>
                            <a:srgbClr val="000000"/>
                          </a:solidFill>
                          <a:effectLst/>
                          <a:latin typeface="Times New Roman" panose="02020603050405020304" pitchFamily="18" charset="0"/>
                          <a:ea typeface="Microsoft YaHei" panose="020B0503020204020204" charset="-122"/>
                        </a:rPr>
                        <a:t>n</a:t>
                      </a:r>
                      <a:r>
                        <a:rPr kumimoji="0" lang="en-IN" altLang="en-US" sz="1800" b="0" i="0" u="none" strike="noStrike" cap="none" normalizeH="0" baseline="0" dirty="0">
                          <a:ln>
                            <a:noFill/>
                          </a:ln>
                          <a:solidFill>
                            <a:srgbClr val="000000"/>
                          </a:solidFill>
                          <a:effectLst/>
                          <a:latin typeface="Times New Roman" panose="02020603050405020304" pitchFamily="18" charset="0"/>
                          <a:ea typeface="Microsoft YaHei" panose="020B0503020204020204" charset="-122"/>
                        </a:rPr>
                        <a:t> generator and the BIST controller circuit.</a:t>
                      </a:r>
                      <a:endParaRPr kumimoji="0" lang="en-IN" altLang="en-US" sz="1800" b="0" i="0" u="none" strike="noStrike" cap="none" normalizeH="0" baseline="0" dirty="0">
                        <a:ln>
                          <a:noFill/>
                        </a:ln>
                        <a:solidFill>
                          <a:srgbClr val="000000"/>
                        </a:solidFill>
                        <a:effectLst/>
                        <a:latin typeface="Times New Roman" panose="02020603050405020304" pitchFamily="18" charset="0"/>
                        <a:ea typeface="Microsoft YaHei" panose="020B0503020204020204" charset="-122"/>
                      </a:endParaRPr>
                    </a:p>
                  </a:txBody>
                  <a:tcPr>
                    <a:solidFill>
                      <a:schemeClr val="accent5">
                        <a:lumMod val="40000"/>
                        <a:lumOff val="60000"/>
                      </a:schemeClr>
                    </a:solidFill>
                  </a:tcPr>
                </a:tc>
              </a:tr>
            </a:tbl>
          </a:graphicData>
        </a:graphic>
      </p:graphicFrame>
      <p:sp>
        <p:nvSpPr>
          <p:cNvPr id="3" name="Footer Placeholder 1"/>
          <p:cNvSpPr txBox="1"/>
          <p:nvPr/>
        </p:nvSpPr>
        <p:spPr>
          <a:xfrm>
            <a:off x="-9331" y="6477213"/>
            <a:ext cx="2209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400" b="1" dirty="0">
                <a:latin typeface="Times New Roman" panose="02020603050405020304" pitchFamily="18" charset="0"/>
                <a:cs typeface="Times New Roman" panose="02020603050405020304" pitchFamily="18" charset="0"/>
              </a:rPr>
              <a:t>Dept. of ECE, DSCE</a:t>
            </a:r>
            <a:endParaRPr lang="en-US" sz="1400" b="1" dirty="0">
              <a:latin typeface="Times New Roman" panose="02020603050405020304" pitchFamily="18" charset="0"/>
              <a:cs typeface="Times New Roman" panose="02020603050405020304" pitchFamily="18" charset="0"/>
            </a:endParaRPr>
          </a:p>
        </p:txBody>
      </p:sp>
      <p:sp>
        <p:nvSpPr>
          <p:cNvPr id="5" name="Slide Number Placeholder 2"/>
          <p:cNvSpPr>
            <a:spLocks noGrp="1"/>
          </p:cNvSpPr>
          <p:nvPr>
            <p:ph type="sldNum" sz="quarter" idx="12"/>
          </p:nvPr>
        </p:nvSpPr>
        <p:spPr>
          <a:xfrm>
            <a:off x="11734800" y="6475095"/>
            <a:ext cx="459740" cy="365125"/>
          </a:xfrm>
        </p:spPr>
        <p:txBody>
          <a:bodyPr/>
          <a:lstStyle/>
          <a:p>
            <a:r>
              <a:rPr lang="en-US" altLang="en-US" sz="1400" dirty="0">
                <a:latin typeface="Times New Roman" panose="02020603050405020304" pitchFamily="18" charset="0"/>
                <a:cs typeface="Times New Roman" panose="02020603050405020304" pitchFamily="18" charset="0"/>
              </a:rPr>
              <a:t>6</a:t>
            </a:r>
            <a:endParaRPr lang="en-US" altLang="en-US" sz="14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2590800" y="152400"/>
            <a:ext cx="6150428" cy="646331"/>
          </a:xfrm>
          <a:prstGeom prst="rect">
            <a:avLst/>
          </a:prstGeom>
          <a:solidFill>
            <a:schemeClr val="tx2">
              <a:lumMod val="40000"/>
              <a:lumOff val="60000"/>
            </a:schemeClr>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altLang="en-US" sz="3600" b="1"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Book Antiqua" panose="02040602050305030304" pitchFamily="18" charset="0"/>
                <a:cs typeface="Arial" panose="020B0604020202020204" pitchFamily="34" charset="0"/>
              </a:rPr>
              <a:t>LITERATURE REVIEW</a:t>
            </a:r>
            <a:endParaRPr kumimoji="0" lang="en-US" altLang="en-US" sz="3600" b="1"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Book Antiqua" panose="02040602050305030304" pitchFamily="18"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custDataLst>
              <p:tags r:id="rId1"/>
            </p:custDataLst>
          </p:nvPr>
        </p:nvGraphicFramePr>
        <p:xfrm>
          <a:off x="381000" y="1693545"/>
          <a:ext cx="11283315" cy="4683125"/>
        </p:xfrm>
        <a:graphic>
          <a:graphicData uri="http://schemas.openxmlformats.org/drawingml/2006/table">
            <a:tbl>
              <a:tblPr firstRow="1" bandRow="1">
                <a:tableStyleId>{5C22544A-7EE6-4342-B048-85BDC9FD1C3A}</a:tableStyleId>
              </a:tblPr>
              <a:tblGrid>
                <a:gridCol w="951865"/>
                <a:gridCol w="2280920"/>
                <a:gridCol w="815975"/>
                <a:gridCol w="4136390"/>
                <a:gridCol w="3098165"/>
              </a:tblGrid>
              <a:tr h="1351915">
                <a:tc>
                  <a:txBody>
                    <a:bodyPr/>
                    <a:lstStyle/>
                    <a:p>
                      <a:r>
                        <a:rPr lang="en-US" sz="1600" dirty="0">
                          <a:solidFill>
                            <a:schemeClr val="tx1"/>
                          </a:solidFill>
                          <a:latin typeface="Times New Roman" panose="02020603050405020304" pitchFamily="18" charset="0"/>
                          <a:cs typeface="Times New Roman" panose="02020603050405020304" pitchFamily="18" charset="0"/>
                        </a:rPr>
                        <a:t>3</a:t>
                      </a:r>
                      <a:endParaRPr lang="en-IN" sz="1600" dirty="0">
                        <a:solidFill>
                          <a:schemeClr val="tx1"/>
                        </a:solidFill>
                        <a:latin typeface="Times New Roman" panose="02020603050405020304" pitchFamily="18" charset="0"/>
                        <a:cs typeface="Times New Roman" panose="02020603050405020304" pitchFamily="18" charset="0"/>
                      </a:endParaRPr>
                    </a:p>
                  </a:txBody>
                  <a:tcPr>
                    <a:solidFill>
                      <a:schemeClr val="accent5">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1600" b="0" i="0" u="none" strike="noStrike" cap="none" normalizeH="0" baseline="0" dirty="0">
                          <a:ln>
                            <a:noFill/>
                          </a:ln>
                          <a:solidFill>
                            <a:srgbClr val="000000"/>
                          </a:solidFill>
                          <a:effectLst/>
                          <a:latin typeface="Times New Roman" panose="02020603050405020304" pitchFamily="18" charset="0"/>
                          <a:ea typeface="Microsoft YaHei" panose="020B0503020204020204" charset="-122"/>
                          <a:cs typeface="Times New Roman" panose="02020603050405020304" pitchFamily="18" charset="0"/>
                        </a:rPr>
                        <a:t>Low Power LFSR for BIST applications, IEEE.</a:t>
                      </a:r>
                      <a:endParaRPr kumimoji="0" lang="en-US" altLang="en-US" sz="1600" b="0" i="0" u="none" strike="noStrike" cap="none" normalizeH="0" baseline="0" dirty="0">
                        <a:ln>
                          <a:noFill/>
                        </a:ln>
                        <a:solidFill>
                          <a:srgbClr val="000000"/>
                        </a:solidFill>
                        <a:effectLst/>
                        <a:latin typeface="Times New Roman" panose="02020603050405020304" pitchFamily="18" charset="0"/>
                        <a:ea typeface="Microsoft YaHei" panose="020B0503020204020204" charset="-122"/>
                        <a:cs typeface="Times New Roman" panose="02020603050405020304" pitchFamily="18" charset="0"/>
                      </a:endParaRPr>
                    </a:p>
                    <a:p>
                      <a:endParaRPr lang="en-IN" sz="1600" b="0" dirty="0">
                        <a:solidFill>
                          <a:schemeClr val="tx1"/>
                        </a:solidFill>
                        <a:latin typeface="Times New Roman" panose="02020603050405020304" pitchFamily="18" charset="0"/>
                        <a:cs typeface="Times New Roman" panose="02020603050405020304" pitchFamily="18" charset="0"/>
                      </a:endParaRPr>
                    </a:p>
                  </a:txBody>
                  <a:tcPr>
                    <a:solidFill>
                      <a:schemeClr val="accent5">
                        <a:lumMod val="40000"/>
                        <a:lumOff val="60000"/>
                      </a:schemeClr>
                    </a:solidFill>
                  </a:tcPr>
                </a:tc>
                <a:tc>
                  <a:txBody>
                    <a:bodyPr/>
                    <a:lstStyle/>
                    <a:p>
                      <a:r>
                        <a:rPr lang="en-IN" sz="1600" b="0" dirty="0">
                          <a:solidFill>
                            <a:schemeClr val="tx1"/>
                          </a:solidFill>
                          <a:latin typeface="Times New Roman" panose="02020603050405020304" pitchFamily="18" charset="0"/>
                          <a:cs typeface="Times New Roman" panose="02020603050405020304" pitchFamily="18" charset="0"/>
                        </a:rPr>
                        <a:t>2018</a:t>
                      </a:r>
                      <a:endParaRPr lang="en-IN" sz="1600" b="0" dirty="0">
                        <a:solidFill>
                          <a:schemeClr val="tx1"/>
                        </a:solidFill>
                        <a:latin typeface="Times New Roman" panose="02020603050405020304" pitchFamily="18" charset="0"/>
                        <a:cs typeface="Times New Roman" panose="02020603050405020304" pitchFamily="18" charset="0"/>
                      </a:endParaRPr>
                    </a:p>
                  </a:txBody>
                  <a:tcPr>
                    <a:solidFill>
                      <a:schemeClr val="accent5">
                        <a:lumMod val="40000"/>
                        <a:lumOff val="60000"/>
                      </a:schemeClr>
                    </a:solidFill>
                  </a:tcPr>
                </a:tc>
                <a:tc>
                  <a:txBody>
                    <a:bodyPr/>
                    <a:lstStyle/>
                    <a:p>
                      <a:pPr marL="0" marR="0" lvl="0" indent="0" algn="l" defTabSz="914400" rtl="0" eaLnBrk="1" fontAlgn="base" latinLnBrk="0" hangingPunct="1">
                        <a:lnSpc>
                          <a:spcPct val="93000"/>
                        </a:lnSpc>
                        <a:spcBef>
                          <a:spcPct val="0"/>
                        </a:spcBef>
                        <a:spcAft>
                          <a:spcPct val="0"/>
                        </a:spcAft>
                        <a:buClr>
                          <a:srgbClr val="000000"/>
                        </a:buClr>
                        <a:buSzPct val="100000"/>
                        <a:buFont typeface="Times New Roman" panose="02020603050405020304"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1600" b="0" i="0" u="none" strike="noStrike" cap="none" normalizeH="0" baseline="0" dirty="0">
                          <a:ln>
                            <a:noFill/>
                          </a:ln>
                          <a:solidFill>
                            <a:srgbClr val="000000"/>
                          </a:solidFill>
                          <a:effectLst/>
                          <a:latin typeface="Times New Roman" panose="02020603050405020304" pitchFamily="18" charset="0"/>
                          <a:ea typeface="Microsoft YaHei" panose="020B0503020204020204" charset="-122"/>
                          <a:cs typeface="Times New Roman" panose="02020603050405020304" pitchFamily="18" charset="0"/>
                        </a:rPr>
                        <a:t>Design of low </a:t>
                      </a:r>
                      <a:r>
                        <a:rPr kumimoji="0" lang="en-US" altLang="en-US" sz="1600" b="0" i="0" u="none" strike="noStrike" cap="none" normalizeH="0" baseline="0" dirty="0" err="1">
                          <a:ln>
                            <a:noFill/>
                          </a:ln>
                          <a:solidFill>
                            <a:srgbClr val="000000"/>
                          </a:solidFill>
                          <a:effectLst/>
                          <a:latin typeface="Times New Roman" panose="02020603050405020304" pitchFamily="18" charset="0"/>
                          <a:ea typeface="Microsoft YaHei" panose="020B0503020204020204" charset="-122"/>
                          <a:cs typeface="Times New Roman" panose="02020603050405020304" pitchFamily="18" charset="0"/>
                        </a:rPr>
                        <a:t>power,low</a:t>
                      </a:r>
                      <a:r>
                        <a:rPr kumimoji="0" lang="en-US" altLang="en-US" sz="1600" b="0" i="0" u="none" strike="noStrike" cap="none" normalizeH="0" baseline="0" dirty="0">
                          <a:ln>
                            <a:noFill/>
                          </a:ln>
                          <a:solidFill>
                            <a:srgbClr val="000000"/>
                          </a:solidFill>
                          <a:effectLst/>
                          <a:latin typeface="Times New Roman" panose="02020603050405020304" pitchFamily="18" charset="0"/>
                          <a:ea typeface="Microsoft YaHei" panose="020B0503020204020204" charset="-122"/>
                          <a:cs typeface="Times New Roman" panose="02020603050405020304" pitchFamily="18" charset="0"/>
                        </a:rPr>
                        <a:t> latency and high speed LFSR as test pattern generator for BIST applications.</a:t>
                      </a:r>
                      <a:endParaRPr kumimoji="0" lang="en-US" altLang="en-US" sz="1600" b="0" i="0" u="none" strike="noStrike" cap="none" normalizeH="0" baseline="0" dirty="0">
                        <a:ln>
                          <a:noFill/>
                        </a:ln>
                        <a:solidFill>
                          <a:srgbClr val="000000"/>
                        </a:solidFill>
                        <a:effectLst/>
                        <a:latin typeface="Times New Roman" panose="02020603050405020304" pitchFamily="18" charset="0"/>
                        <a:ea typeface="Microsoft YaHei" panose="020B0503020204020204" charset="-122"/>
                        <a:cs typeface="Times New Roman" panose="02020603050405020304" pitchFamily="18" charset="0"/>
                      </a:endParaRPr>
                    </a:p>
                  </a:txBody>
                  <a:tcPr>
                    <a:solidFill>
                      <a:schemeClr val="accent5">
                        <a:lumMod val="40000"/>
                        <a:lumOff val="60000"/>
                      </a:schemeClr>
                    </a:solidFill>
                  </a:tcPr>
                </a:tc>
                <a:tc>
                  <a:txBody>
                    <a:bodyPr/>
                    <a:lstStyle/>
                    <a:p>
                      <a:pPr algn="just"/>
                      <a:r>
                        <a:rPr lang="en-US" sz="1600" b="0" dirty="0">
                          <a:solidFill>
                            <a:schemeClr val="tx1"/>
                          </a:solidFill>
                          <a:latin typeface="Times New Roman" panose="02020603050405020304" pitchFamily="18" charset="0"/>
                          <a:cs typeface="Times New Roman" panose="02020603050405020304" pitchFamily="18" charset="0"/>
                        </a:rPr>
                        <a:t>To implement the LFSR as part of an BIST module that generates patterns directly on-chip.</a:t>
                      </a:r>
                      <a:endParaRPr lang="en-IN" sz="1600" b="0" dirty="0">
                        <a:solidFill>
                          <a:schemeClr val="tx1"/>
                        </a:solidFill>
                        <a:latin typeface="Times New Roman" panose="02020603050405020304" pitchFamily="18" charset="0"/>
                        <a:cs typeface="Times New Roman" panose="02020603050405020304" pitchFamily="18" charset="0"/>
                      </a:endParaRPr>
                    </a:p>
                  </a:txBody>
                  <a:tcPr>
                    <a:solidFill>
                      <a:schemeClr val="accent5">
                        <a:lumMod val="40000"/>
                        <a:lumOff val="60000"/>
                      </a:schemeClr>
                    </a:solidFill>
                  </a:tcPr>
                </a:tc>
              </a:tr>
              <a:tr h="1426210">
                <a:tc>
                  <a:txBody>
                    <a:bodyPr/>
                    <a:lstStyle/>
                    <a:p>
                      <a:r>
                        <a:rPr lang="en-IN" sz="1600" dirty="0">
                          <a:latin typeface="Times New Roman" panose="02020603050405020304" pitchFamily="18" charset="0"/>
                          <a:cs typeface="Times New Roman" panose="02020603050405020304" pitchFamily="18" charset="0"/>
                        </a:rPr>
                        <a:t>4</a:t>
                      </a:r>
                      <a:endParaRPr lang="en-IN" sz="1600" dirty="0">
                        <a:latin typeface="Times New Roman" panose="02020603050405020304" pitchFamily="18" charset="0"/>
                        <a:cs typeface="Times New Roman" panose="02020603050405020304" pitchFamily="18" charset="0"/>
                      </a:endParaRPr>
                    </a:p>
                  </a:txBody>
                  <a:tcPr>
                    <a:solidFill>
                      <a:schemeClr val="accent5">
                        <a:lumMod val="40000"/>
                        <a:lumOff val="60000"/>
                      </a:schemeClr>
                    </a:solidFill>
                  </a:tcPr>
                </a:tc>
                <a:tc>
                  <a:txBody>
                    <a:bodyPr/>
                    <a:lstStyle/>
                    <a:p>
                      <a:pPr marL="0" marR="0" lvl="0" indent="0" algn="l" defTabSz="914400" rtl="0" eaLnBrk="1" fontAlgn="base" latinLnBrk="0" hangingPunct="1">
                        <a:lnSpc>
                          <a:spcPct val="93000"/>
                        </a:lnSpc>
                        <a:spcBef>
                          <a:spcPct val="0"/>
                        </a:spcBef>
                        <a:spcAft>
                          <a:spcPct val="0"/>
                        </a:spcAft>
                        <a:buClr>
                          <a:srgbClr val="000000"/>
                        </a:buClr>
                        <a:buSzPct val="100000"/>
                        <a:buFont typeface="Times New Roman" panose="02020603050405020304" pitchFamily="18" charset="0"/>
                        <a:buNone/>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dirty="0">
                          <a:latin typeface="Times New Roman" panose="02020603050405020304" pitchFamily="18" charset="0"/>
                          <a:cs typeface="Times New Roman" panose="02020603050405020304" pitchFamily="18" charset="0"/>
                        </a:rPr>
                        <a:t>Sleep Transistor Design and Implementation</a:t>
                      </a:r>
                      <a:endParaRPr kumimoji="0" lang="en-US" altLang="en-US" sz="1600" b="0" i="0" u="none" strike="noStrike" cap="none" normalizeH="0" baseline="0" dirty="0">
                        <a:ln>
                          <a:noFill/>
                        </a:ln>
                        <a:solidFill>
                          <a:srgbClr val="000000"/>
                        </a:solidFill>
                        <a:effectLst/>
                        <a:latin typeface="Times New Roman" panose="02020603050405020304" pitchFamily="18" charset="0"/>
                        <a:ea typeface="Microsoft YaHei" panose="020B0503020204020204" charset="-122"/>
                        <a:cs typeface="Times New Roman" panose="02020603050405020304" pitchFamily="18" charset="0"/>
                      </a:endParaRPr>
                    </a:p>
                  </a:txBody>
                  <a:tcPr>
                    <a:solidFill>
                      <a:schemeClr val="accent5">
                        <a:lumMod val="40000"/>
                        <a:lumOff val="60000"/>
                      </a:schemeClr>
                    </a:solidFill>
                  </a:tcPr>
                </a:tc>
                <a:tc>
                  <a:txBody>
                    <a:bodyPr/>
                    <a:lstStyle/>
                    <a:p>
                      <a:r>
                        <a:rPr lang="en-IN" sz="1600" dirty="0">
                          <a:latin typeface="Times New Roman" panose="02020603050405020304" pitchFamily="18" charset="0"/>
                          <a:cs typeface="Times New Roman" panose="02020603050405020304" pitchFamily="18" charset="0"/>
                        </a:rPr>
                        <a:t>2021</a:t>
                      </a:r>
                      <a:endParaRPr lang="en-IN" sz="1600" dirty="0">
                        <a:latin typeface="Times New Roman" panose="02020603050405020304" pitchFamily="18" charset="0"/>
                        <a:cs typeface="Times New Roman" panose="02020603050405020304" pitchFamily="18" charset="0"/>
                      </a:endParaRPr>
                    </a:p>
                  </a:txBody>
                  <a:tcPr>
                    <a:solidFill>
                      <a:schemeClr val="accent5">
                        <a:lumMod val="40000"/>
                        <a:lumOff val="60000"/>
                      </a:schemeClr>
                    </a:solidFill>
                  </a:tcPr>
                </a:tc>
                <a:tc>
                  <a:txBody>
                    <a:bodyPr/>
                    <a:lstStyle/>
                    <a:p>
                      <a:pPr marL="0" marR="0" lvl="0" indent="0" algn="just" defTabSz="914400" rtl="0" eaLnBrk="1" fontAlgn="base" latinLnBrk="0" hangingPunct="1">
                        <a:lnSpc>
                          <a:spcPct val="93000"/>
                        </a:lnSpc>
                        <a:spcBef>
                          <a:spcPct val="0"/>
                        </a:spcBef>
                        <a:spcAft>
                          <a:spcPct val="0"/>
                        </a:spcAft>
                        <a:buClr>
                          <a:srgbClr val="000000"/>
                        </a:buClr>
                        <a:buSzPct val="100000"/>
                        <a:buFont typeface="Times New Roman" panose="02020603050405020304" pitchFamily="18" charset="0"/>
                        <a:buNone/>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dirty="0">
                          <a:latin typeface="Times New Roman" panose="02020603050405020304" pitchFamily="18" charset="0"/>
                          <a:cs typeface="Times New Roman" panose="02020603050405020304" pitchFamily="18" charset="0"/>
                        </a:rPr>
                        <a:t>Power gating involves selective disconnection of specific components of a circuit when not in use. The power gating technique is implemented by using sleep transistors.</a:t>
                      </a:r>
                      <a:endParaRPr kumimoji="0" lang="en-US" altLang="en-US" sz="1600" b="0" i="0" u="none" strike="noStrike" cap="none" normalizeH="0" baseline="0" dirty="0">
                        <a:ln>
                          <a:noFill/>
                        </a:ln>
                        <a:solidFill>
                          <a:srgbClr val="000000"/>
                        </a:solidFill>
                        <a:effectLst/>
                        <a:latin typeface="Times New Roman" panose="02020603050405020304" pitchFamily="18" charset="0"/>
                        <a:ea typeface="Microsoft YaHei" panose="020B0503020204020204" charset="-122"/>
                        <a:cs typeface="Times New Roman" panose="02020603050405020304" pitchFamily="18" charset="0"/>
                      </a:endParaRPr>
                    </a:p>
                  </a:txBody>
                  <a:tcPr>
                    <a:solidFill>
                      <a:schemeClr val="accent5">
                        <a:lumMod val="40000"/>
                        <a:lumOff val="60000"/>
                      </a:schemeClr>
                    </a:solidFill>
                  </a:tcPr>
                </a:tc>
                <a:tc>
                  <a:txBody>
                    <a:bodyPr/>
                    <a:lstStyle/>
                    <a:p>
                      <a:pPr algn="just"/>
                      <a:r>
                        <a:rPr lang="en-US" sz="1600" dirty="0">
                          <a:latin typeface="Times New Roman" panose="02020603050405020304" pitchFamily="18" charset="0"/>
                          <a:cs typeface="Times New Roman" panose="02020603050405020304" pitchFamily="18" charset="0"/>
                        </a:rPr>
                        <a:t>Adding NMOS as the sleep transistor instead of PMOS helps reduce the total area occupied by the circuit.</a:t>
                      </a:r>
                      <a:endParaRPr lang="en-IN" sz="1600" dirty="0">
                        <a:latin typeface="Times New Roman" panose="02020603050405020304" pitchFamily="18" charset="0"/>
                        <a:cs typeface="Times New Roman" panose="02020603050405020304" pitchFamily="18" charset="0"/>
                      </a:endParaRPr>
                    </a:p>
                  </a:txBody>
                  <a:tcPr>
                    <a:solidFill>
                      <a:schemeClr val="accent5">
                        <a:lumMod val="40000"/>
                        <a:lumOff val="60000"/>
                      </a:schemeClr>
                    </a:solidFill>
                  </a:tcPr>
                </a:tc>
              </a:tr>
              <a:tr h="1905000">
                <a:tc>
                  <a:txBody>
                    <a:bodyPr/>
                    <a:lstStyle/>
                    <a:p>
                      <a:r>
                        <a:rPr lang="en-IN" sz="1600" dirty="0">
                          <a:latin typeface="Times New Roman" panose="02020603050405020304" pitchFamily="18" charset="0"/>
                          <a:cs typeface="Times New Roman" panose="02020603050405020304" pitchFamily="18" charset="0"/>
                        </a:rPr>
                        <a:t>5</a:t>
                      </a:r>
                      <a:endParaRPr lang="en-IN" sz="1600" dirty="0">
                        <a:latin typeface="Times New Roman" panose="02020603050405020304" pitchFamily="18" charset="0"/>
                        <a:cs typeface="Times New Roman" panose="02020603050405020304" pitchFamily="18" charset="0"/>
                      </a:endParaRPr>
                    </a:p>
                  </a:txBody>
                  <a:tcPr>
                    <a:solidFill>
                      <a:schemeClr val="accent5">
                        <a:lumMod val="40000"/>
                        <a:lumOff val="60000"/>
                      </a:schemeClr>
                    </a:solidFill>
                  </a:tcPr>
                </a:tc>
                <a:tc>
                  <a:txBody>
                    <a:bodyPr/>
                    <a:lstStyle/>
                    <a:p>
                      <a:pPr marL="0" marR="0" lvl="0" indent="0" algn="l" defTabSz="914400" rtl="0" eaLnBrk="1" fontAlgn="base" latinLnBrk="0" hangingPunct="1">
                        <a:lnSpc>
                          <a:spcPct val="93000"/>
                        </a:lnSpc>
                        <a:spcBef>
                          <a:spcPct val="0"/>
                        </a:spcBef>
                        <a:spcAft>
                          <a:spcPct val="0"/>
                        </a:spcAft>
                        <a:buClr>
                          <a:srgbClr val="000000"/>
                        </a:buClr>
                        <a:buSzPct val="100000"/>
                        <a:buFont typeface="Times New Roman" panose="02020603050405020304" pitchFamily="18" charset="0"/>
                        <a:buNone/>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dirty="0">
                          <a:latin typeface="Times New Roman" panose="02020603050405020304" pitchFamily="18" charset="0"/>
                          <a:cs typeface="Times New Roman" panose="02020603050405020304" pitchFamily="18" charset="0"/>
                        </a:rPr>
                        <a:t>Improved Power Gating Technique for Leak age Power Reduction</a:t>
                      </a:r>
                      <a:endParaRPr kumimoji="0" lang="en-US" altLang="en-US" sz="1600" b="0" i="0" u="none" strike="noStrike" cap="none" normalizeH="0" baseline="0" dirty="0">
                        <a:ln>
                          <a:noFill/>
                        </a:ln>
                        <a:solidFill>
                          <a:srgbClr val="000000"/>
                        </a:solidFill>
                        <a:effectLst/>
                        <a:latin typeface="Times New Roman" panose="02020603050405020304" pitchFamily="18" charset="0"/>
                        <a:ea typeface="Microsoft YaHei" panose="020B0503020204020204" charset="-122"/>
                        <a:cs typeface="Times New Roman" panose="02020603050405020304" pitchFamily="18" charset="0"/>
                      </a:endParaRPr>
                    </a:p>
                  </a:txBody>
                  <a:tcPr>
                    <a:solidFill>
                      <a:schemeClr val="accent5">
                        <a:lumMod val="40000"/>
                        <a:lumOff val="60000"/>
                      </a:schemeClr>
                    </a:solidFill>
                  </a:tcPr>
                </a:tc>
                <a:tc>
                  <a:txBody>
                    <a:bodyPr/>
                    <a:lstStyle/>
                    <a:p>
                      <a:r>
                        <a:rPr lang="en-IN" sz="1600" dirty="0">
                          <a:latin typeface="Times New Roman" panose="02020603050405020304" pitchFamily="18" charset="0"/>
                          <a:cs typeface="Times New Roman" panose="02020603050405020304" pitchFamily="18" charset="0"/>
                        </a:rPr>
                        <a:t>2019</a:t>
                      </a:r>
                      <a:endParaRPr lang="en-IN" sz="1600" dirty="0">
                        <a:latin typeface="Times New Roman" panose="02020603050405020304" pitchFamily="18" charset="0"/>
                        <a:cs typeface="Times New Roman" panose="02020603050405020304" pitchFamily="18" charset="0"/>
                      </a:endParaRPr>
                    </a:p>
                  </a:txBody>
                  <a:tcPr>
                    <a:solidFill>
                      <a:schemeClr val="accent5">
                        <a:lumMod val="40000"/>
                        <a:lumOff val="60000"/>
                      </a:schemeClr>
                    </a:solidFill>
                  </a:tcPr>
                </a:tc>
                <a:tc>
                  <a:txBody>
                    <a:bodyPr/>
                    <a:lstStyle/>
                    <a:p>
                      <a:pPr marL="0" marR="0" lvl="0" indent="0" algn="just" defTabSz="914400" rtl="0" eaLnBrk="1" fontAlgn="base" latinLnBrk="0" hangingPunct="1">
                        <a:lnSpc>
                          <a:spcPct val="93000"/>
                        </a:lnSpc>
                        <a:spcBef>
                          <a:spcPct val="0"/>
                        </a:spcBef>
                        <a:spcAft>
                          <a:spcPct val="0"/>
                        </a:spcAft>
                        <a:buClr>
                          <a:srgbClr val="000000"/>
                        </a:buClr>
                        <a:buSzPct val="100000"/>
                        <a:buFont typeface="Times New Roman" panose="02020603050405020304" pitchFamily="18" charset="0"/>
                        <a:buNone/>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dirty="0">
                          <a:latin typeface="Times New Roman" panose="02020603050405020304" pitchFamily="18" charset="0"/>
                          <a:cs typeface="Times New Roman" panose="02020603050405020304" pitchFamily="18" charset="0"/>
                        </a:rPr>
                        <a:t>In fine-grain power gating the sleep transistor is implemented in every logic cell of the circuit. It is also easier to shut off individual blocks or cells without shutting off the power to other cells that are operating. </a:t>
                      </a:r>
                      <a:endParaRPr kumimoji="0" lang="en-US" altLang="en-US" sz="1600" b="0" i="0" u="none" strike="noStrike" cap="none" normalizeH="0" baseline="0" dirty="0">
                        <a:ln>
                          <a:noFill/>
                        </a:ln>
                        <a:solidFill>
                          <a:srgbClr val="000000"/>
                        </a:solidFill>
                        <a:effectLst/>
                        <a:latin typeface="Times New Roman" panose="02020603050405020304" pitchFamily="18" charset="0"/>
                        <a:ea typeface="Microsoft YaHei" panose="020B0503020204020204" charset="-122"/>
                        <a:cs typeface="Times New Roman" panose="02020603050405020304" pitchFamily="18" charset="0"/>
                      </a:endParaRPr>
                    </a:p>
                  </a:txBody>
                  <a:tcPr>
                    <a:solidFill>
                      <a:schemeClr val="accent5">
                        <a:lumMod val="40000"/>
                        <a:lumOff val="60000"/>
                      </a:schemeClr>
                    </a:solidFill>
                  </a:tcPr>
                </a:tc>
                <a:tc>
                  <a:txBody>
                    <a:bodyPr/>
                    <a:lstStyle/>
                    <a:p>
                      <a:pPr algn="just"/>
                      <a:r>
                        <a:rPr lang="en-US" sz="1600" dirty="0">
                          <a:latin typeface="Times New Roman" panose="02020603050405020304" pitchFamily="18" charset="0"/>
                          <a:cs typeface="Times New Roman" panose="02020603050405020304" pitchFamily="18" charset="0"/>
                        </a:rPr>
                        <a:t>Fine-grain power gating adds a sleep transistor to every cell it can increase the area significantly</a:t>
                      </a:r>
                      <a:endParaRPr lang="en-IN" sz="1600" dirty="0">
                        <a:latin typeface="Times New Roman" panose="02020603050405020304" pitchFamily="18" charset="0"/>
                        <a:cs typeface="Times New Roman" panose="02020603050405020304" pitchFamily="18" charset="0"/>
                      </a:endParaRPr>
                    </a:p>
                  </a:txBody>
                  <a:tcPr>
                    <a:solidFill>
                      <a:schemeClr val="accent5">
                        <a:lumMod val="40000"/>
                        <a:lumOff val="60000"/>
                      </a:schemeClr>
                    </a:solidFill>
                  </a:tcPr>
                </a:tc>
              </a:tr>
            </a:tbl>
          </a:graphicData>
        </a:graphic>
      </p:graphicFrame>
      <p:sp>
        <p:nvSpPr>
          <p:cNvPr id="3" name="Footer Placeholder 1"/>
          <p:cNvSpPr txBox="1"/>
          <p:nvPr/>
        </p:nvSpPr>
        <p:spPr>
          <a:xfrm>
            <a:off x="-9331" y="6477213"/>
            <a:ext cx="2209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400" b="1">
                <a:latin typeface="Times New Roman" panose="02020603050405020304" pitchFamily="18" charset="0"/>
                <a:cs typeface="Times New Roman" panose="02020603050405020304" pitchFamily="18" charset="0"/>
              </a:rPr>
              <a:t>Dept. of ECE, DSCE</a:t>
            </a:r>
            <a:endParaRPr lang="en-US" sz="1400" b="1" dirty="0">
              <a:latin typeface="Times New Roman" panose="02020603050405020304" pitchFamily="18" charset="0"/>
              <a:cs typeface="Times New Roman" panose="02020603050405020304" pitchFamily="18" charset="0"/>
            </a:endParaRPr>
          </a:p>
        </p:txBody>
      </p:sp>
      <p:sp>
        <p:nvSpPr>
          <p:cNvPr id="4" name="Slide Number Placeholder 2"/>
          <p:cNvSpPr>
            <a:spLocks noGrp="1"/>
          </p:cNvSpPr>
          <p:nvPr>
            <p:ph type="sldNum" sz="quarter" idx="12"/>
          </p:nvPr>
        </p:nvSpPr>
        <p:spPr>
          <a:xfrm>
            <a:off x="11811000" y="6477000"/>
            <a:ext cx="382905" cy="365125"/>
          </a:xfrm>
        </p:spPr>
        <p:txBody>
          <a:bodyPr/>
          <a:lstStyle/>
          <a:p>
            <a:r>
              <a:rPr lang="en-US" altLang="en-US" sz="1400" dirty="0">
                <a:latin typeface="Times New Roman" panose="02020603050405020304" pitchFamily="18" charset="0"/>
                <a:cs typeface="Times New Roman" panose="02020603050405020304" pitchFamily="18" charset="0"/>
              </a:rPr>
              <a:t>7</a:t>
            </a:r>
            <a:endParaRPr lang="en-US" altLang="en-US"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IN"/>
          </a:p>
        </p:txBody>
      </p:sp>
      <p:sp>
        <p:nvSpPr>
          <p:cNvPr id="3" name="Rectangle 3"/>
          <p:cNvSpPr>
            <a:spLocks noChangeArrowheads="1"/>
          </p:cNvSpPr>
          <p:nvPr/>
        </p:nvSpPr>
        <p:spPr bwMode="auto">
          <a:xfrm>
            <a:off x="6003634" y="266428"/>
            <a:ext cx="184731" cy="384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just" defTabSz="914400" rtl="0" eaLnBrk="0" fontAlgn="base" latinLnBrk="0" hangingPunct="0">
              <a:lnSpc>
                <a:spcPct val="100000"/>
              </a:lnSpc>
              <a:spcBef>
                <a:spcPct val="0"/>
              </a:spcBef>
              <a:spcAft>
                <a:spcPct val="0"/>
              </a:spcAft>
              <a:buClrTx/>
              <a:buSzTx/>
              <a:buFontTx/>
              <a:buNone/>
            </a:pPr>
            <a:br>
              <a:rPr kumimoji="0" lang="en-US" altLang="en-US" sz="11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br>
            <a:endParaRPr kumimoji="0" lang="en-US" altLang="en-US" sz="800" b="0" i="0" u="none" strike="noStrike" cap="none" normalizeH="0" baseline="0" dirty="0">
              <a:ln>
                <a:noFill/>
              </a:ln>
              <a:solidFill>
                <a:schemeClr val="tx1"/>
              </a:solidFill>
              <a:effectLst/>
              <a:latin typeface="Arial" panose="020B0604020202020204" pitchFamily="34" charset="0"/>
            </a:endParaRPr>
          </a:p>
        </p:txBody>
      </p:sp>
      <p:sp>
        <p:nvSpPr>
          <p:cNvPr id="6" name="TextBox 5"/>
          <p:cNvSpPr txBox="1"/>
          <p:nvPr/>
        </p:nvSpPr>
        <p:spPr>
          <a:xfrm>
            <a:off x="3200400" y="5925318"/>
            <a:ext cx="6103088" cy="368300"/>
          </a:xfrm>
          <a:prstGeom prst="rect">
            <a:avLst/>
          </a:prstGeom>
          <a:noFill/>
        </p:spPr>
        <p:txBody>
          <a:bodyPr wrap="square">
            <a:spAutoFit/>
          </a:bodyPr>
          <a:lstStyle/>
          <a:p>
            <a:r>
              <a:rPr kumimoji="0" lang="en-US" altLang="en-US" sz="1800" b="0" i="0" u="none" strike="noStrike" cap="none" normalizeH="0" baseline="0" dirty="0">
                <a:ln>
                  <a:noFill/>
                </a:ln>
                <a:solidFill>
                  <a:schemeClr val="tx1"/>
                </a:solidFill>
                <a:effectLst/>
                <a:latin typeface="Book Antiqua" panose="02040602050305030304" pitchFamily="18" charset="0"/>
                <a:ea typeface="Times New Roman" panose="02020603050405020304" pitchFamily="18" charset="0"/>
              </a:rPr>
              <a:t> </a:t>
            </a:r>
            <a:r>
              <a:rPr kumimoji="0" lang="en-US" altLang="en-US" sz="1800" b="0" i="0" u="none" strike="noStrike" cap="none" normalizeH="0" baseline="0" dirty="0">
                <a:ln>
                  <a:noFill/>
                </a:ln>
                <a:solidFill>
                  <a:schemeClr val="tx1"/>
                </a:solidFill>
                <a:effectLst/>
                <a:ea typeface="Times New Roman" panose="02020603050405020304" pitchFamily="18" charset="0"/>
                <a:cs typeface="+mn-lt"/>
              </a:rPr>
              <a:t>Figure : General BIST Architecture</a:t>
            </a:r>
            <a:endParaRPr lang="en-IN" dirty="0">
              <a:cs typeface="+mn-lt"/>
            </a:endParaRPr>
          </a:p>
        </p:txBody>
      </p:sp>
      <p:sp>
        <p:nvSpPr>
          <p:cNvPr id="8" name="TextBox 7"/>
          <p:cNvSpPr txBox="1"/>
          <p:nvPr/>
        </p:nvSpPr>
        <p:spPr>
          <a:xfrm>
            <a:off x="2605042" y="152102"/>
            <a:ext cx="6144986" cy="646331"/>
          </a:xfrm>
          <a:prstGeom prst="rect">
            <a:avLst/>
          </a:prstGeom>
          <a:solidFill>
            <a:schemeClr val="tx2">
              <a:lumMod val="40000"/>
              <a:lumOff val="60000"/>
            </a:schemeClr>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altLang="en-US" sz="3600" b="1"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Book Antiqua" panose="02040602050305030304" pitchFamily="18" charset="0"/>
                <a:cs typeface="Arial" panose="020B0604020202020204" pitchFamily="34" charset="0"/>
              </a:rPr>
              <a:t>BLOCK DIAGRAM</a:t>
            </a:r>
            <a:endParaRPr kumimoji="0" lang="en-US" altLang="en-US" sz="3600" b="1"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Book Antiqua" panose="02040602050305030304" pitchFamily="18" charset="0"/>
              <a:cs typeface="Arial" panose="020B0604020202020204" pitchFamily="34" charset="0"/>
            </a:endParaRPr>
          </a:p>
        </p:txBody>
      </p:sp>
      <p:pic>
        <p:nvPicPr>
          <p:cNvPr id="4" name="Picture 3" descr="BIST_blockdiag1"/>
          <p:cNvPicPr>
            <a:picLocks noChangeAspect="1"/>
          </p:cNvPicPr>
          <p:nvPr/>
        </p:nvPicPr>
        <p:blipFill>
          <a:blip r:embed="rId1"/>
          <a:stretch>
            <a:fillRect/>
          </a:stretch>
        </p:blipFill>
        <p:spPr>
          <a:xfrm>
            <a:off x="914400" y="1676400"/>
            <a:ext cx="10573385" cy="4556125"/>
          </a:xfrm>
          <a:prstGeom prst="rect">
            <a:avLst/>
          </a:prstGeom>
        </p:spPr>
      </p:pic>
      <p:sp>
        <p:nvSpPr>
          <p:cNvPr id="5" name="Footer Placeholder 1"/>
          <p:cNvSpPr txBox="1"/>
          <p:nvPr/>
        </p:nvSpPr>
        <p:spPr>
          <a:xfrm>
            <a:off x="-9331" y="6477213"/>
            <a:ext cx="2209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400" b="1">
                <a:latin typeface="Times New Roman" panose="02020603050405020304" pitchFamily="18" charset="0"/>
                <a:cs typeface="Times New Roman" panose="02020603050405020304" pitchFamily="18" charset="0"/>
              </a:rPr>
              <a:t>Dept. of ECE, DSCE</a:t>
            </a:r>
            <a:endParaRPr lang="en-US" sz="1400" b="1" dirty="0">
              <a:latin typeface="Times New Roman" panose="02020603050405020304" pitchFamily="18" charset="0"/>
              <a:cs typeface="Times New Roman" panose="02020603050405020304" pitchFamily="18" charset="0"/>
            </a:endParaRPr>
          </a:p>
        </p:txBody>
      </p:sp>
      <p:sp>
        <p:nvSpPr>
          <p:cNvPr id="7" name="Slide Number Placeholder 2"/>
          <p:cNvSpPr>
            <a:spLocks noGrp="1"/>
          </p:cNvSpPr>
          <p:nvPr>
            <p:ph type="sldNum" sz="quarter" idx="12"/>
          </p:nvPr>
        </p:nvSpPr>
        <p:spPr>
          <a:xfrm>
            <a:off x="11683365" y="6477000"/>
            <a:ext cx="448945" cy="365125"/>
          </a:xfrm>
        </p:spPr>
        <p:txBody>
          <a:bodyPr/>
          <a:lstStyle/>
          <a:p>
            <a:r>
              <a:rPr lang="en-US" altLang="en-US" dirty="0"/>
              <a:t>8</a:t>
            </a:r>
            <a:endParaRPr lang="en-US" altLang="en-US" dirty="0"/>
          </a:p>
        </p:txBody>
      </p:sp>
    </p:spTree>
  </p:cSld>
  <p:clrMapOvr>
    <a:masterClrMapping/>
  </p:clrMapOvr>
</p:sld>
</file>

<file path=ppt/tags/tag1.xml><?xml version="1.0" encoding="utf-8"?>
<p:tagLst xmlns:p="http://schemas.openxmlformats.org/presentationml/2006/main">
  <p:tag name="TABLE_ENDDRAG_ORIGIN_RECT" val="869*381"/>
  <p:tag name="TABLE_ENDDRAG_RECT" val="42*128*869*381"/>
</p:tagLst>
</file>

<file path=ppt/tags/tag2.xml><?xml version="1.0" encoding="utf-8"?>
<p:tagLst xmlns:p="http://schemas.openxmlformats.org/presentationml/2006/main">
  <p:tag name="TABLE_ENDDRAG_ORIGIN_RECT" val="888*368"/>
  <p:tag name="TABLE_ENDDRAG_RECT" val="30*133*888*36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0</TotalTime>
  <Words>13123</Words>
  <Application>WPS Presentation</Application>
  <PresentationFormat>Widescreen</PresentationFormat>
  <Paragraphs>517</Paragraphs>
  <Slides>27</Slides>
  <Notes>16</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27</vt:i4>
      </vt:variant>
    </vt:vector>
  </HeadingPairs>
  <TitlesOfParts>
    <vt:vector size="47" baseType="lpstr">
      <vt:lpstr>Arial</vt:lpstr>
      <vt:lpstr>SimSun</vt:lpstr>
      <vt:lpstr>Wingdings</vt:lpstr>
      <vt:lpstr>Arial</vt:lpstr>
      <vt:lpstr>Corsiva</vt:lpstr>
      <vt:lpstr>Monotype Corsiva</vt:lpstr>
      <vt:lpstr>Times New Roman</vt:lpstr>
      <vt:lpstr>Bookman Old Style</vt:lpstr>
      <vt:lpstr>Twentieth Century</vt:lpstr>
      <vt:lpstr>Book Antiqua</vt:lpstr>
      <vt:lpstr>Times New Roman</vt:lpstr>
      <vt:lpstr>Book Antiqua</vt:lpstr>
      <vt:lpstr>Cambria</vt:lpstr>
      <vt:lpstr>Calibri</vt:lpstr>
      <vt:lpstr>Microsoft YaHei</vt:lpstr>
      <vt:lpstr>Arial Unicode MS</vt:lpstr>
      <vt:lpstr>Century</vt:lpstr>
      <vt:lpstr>Palatino Linotype</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123</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Dr. Manjunath</dc:creator>
  <cp:lastModifiedBy>M-64-SUHRUTH SK</cp:lastModifiedBy>
  <cp:revision>403</cp:revision>
  <cp:lastPrinted>2012-11-14T16:17:00Z</cp:lastPrinted>
  <dcterms:created xsi:type="dcterms:W3CDTF">2010-12-28T02:07:00Z</dcterms:created>
  <dcterms:modified xsi:type="dcterms:W3CDTF">2025-08-05T16:55:56Z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17E30E61343342FAB4FBBAF0AF5DADE5_13</vt:lpwstr>
  </property>
  <property fmtid="{D5CDD505-2E9C-101B-9397-08002B2CF9AE}" pid="3" name="KSOProductBuildVer">
    <vt:lpwstr>1033-12.2.0.21931</vt:lpwstr>
  </property>
</Properties>
</file>