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80" r:id="rId6"/>
    <p:sldId id="271" r:id="rId7"/>
    <p:sldId id="267" r:id="rId8"/>
    <p:sldId id="268" r:id="rId9"/>
    <p:sldId id="265" r:id="rId10"/>
    <p:sldId id="282" r:id="rId11"/>
    <p:sldId id="283" r:id="rId12"/>
    <p:sldId id="266" r:id="rId13"/>
    <p:sldId id="269" r:id="rId14"/>
    <p:sldId id="281" r:id="rId15"/>
    <p:sldId id="270" r:id="rId16"/>
    <p:sldId id="279" r:id="rId17"/>
    <p:sldId id="264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9EFF"/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5488" y="1790700"/>
            <a:ext cx="13647227" cy="3733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A   E    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0" y="4853660"/>
            <a:ext cx="991060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kern="0" spc="2300" dirty="0">
                <a:solidFill>
                  <a:srgbClr val="3F5FFF"/>
                </a:solidFill>
                <a:latin typeface="에스코어 드림 5 Medium" pitchFamily="34" charset="0"/>
                <a:cs typeface="에스코어 드림 5 Medium" pitchFamily="34" charset="0"/>
              </a:rPr>
              <a:t>대칭 암호화 알고리즘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386836" y="828410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8F5BA-38EA-4D91-A3BA-1433F24EB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SubBytes</a:t>
            </a:r>
            <a:endParaRPr lang="en-US" sz="6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3B523C14-8743-4A5E-B75E-39C123A1CB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F3E864-BDEC-4EDE-B374-4FC456BFC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73658"/>
            <a:ext cx="4724400" cy="3327042"/>
          </a:xfrm>
          <a:prstGeom prst="rect">
            <a:avLst/>
          </a:prstGeom>
        </p:spPr>
      </p:pic>
      <p:sp>
        <p:nvSpPr>
          <p:cNvPr id="16" name="화살표: 줄무늬가 있는 오른쪽 15">
            <a:extLst>
              <a:ext uri="{FF2B5EF4-FFF2-40B4-BE49-F238E27FC236}">
                <a16:creationId xmlns:a16="http://schemas.microsoft.com/office/drawing/2014/main" id="{5D3659D0-6FF3-4269-8ECC-8F56646E4A69}"/>
              </a:ext>
            </a:extLst>
          </p:cNvPr>
          <p:cNvSpPr/>
          <p:nvPr/>
        </p:nvSpPr>
        <p:spPr>
          <a:xfrm>
            <a:off x="4800600" y="3481301"/>
            <a:ext cx="1259120" cy="7401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D5867-922C-46C6-97FF-6158DC674F82}"/>
              </a:ext>
            </a:extLst>
          </p:cNvPr>
          <p:cNvSpPr txBox="1"/>
          <p:nvPr/>
        </p:nvSpPr>
        <p:spPr>
          <a:xfrm>
            <a:off x="3083195" y="3526818"/>
            <a:ext cx="1253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4E                                                                                  2F</a:t>
            </a:r>
          </a:p>
        </p:txBody>
      </p:sp>
      <p:sp>
        <p:nvSpPr>
          <p:cNvPr id="18" name="화살표: 줄무늬가 있는 오른쪽 17">
            <a:extLst>
              <a:ext uri="{FF2B5EF4-FFF2-40B4-BE49-F238E27FC236}">
                <a16:creationId xmlns:a16="http://schemas.microsoft.com/office/drawing/2014/main" id="{8622BFD7-A2B0-4A86-B4B5-416AEAE778DE}"/>
              </a:ext>
            </a:extLst>
          </p:cNvPr>
          <p:cNvSpPr/>
          <p:nvPr/>
        </p:nvSpPr>
        <p:spPr>
          <a:xfrm>
            <a:off x="12228280" y="3481301"/>
            <a:ext cx="1259120" cy="7401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320FC-BD32-4CA4-961B-7EEBF73CCC9C}"/>
              </a:ext>
            </a:extLst>
          </p:cNvPr>
          <p:cNvSpPr txBox="1"/>
          <p:nvPr/>
        </p:nvSpPr>
        <p:spPr>
          <a:xfrm>
            <a:off x="3062154" y="7281145"/>
            <a:ext cx="1253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4E                                                                                  2F</a:t>
            </a:r>
          </a:p>
        </p:txBody>
      </p:sp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7521D0C3-F4A7-4437-ACE5-A64250813889}"/>
              </a:ext>
            </a:extLst>
          </p:cNvPr>
          <p:cNvSpPr/>
          <p:nvPr/>
        </p:nvSpPr>
        <p:spPr>
          <a:xfrm>
            <a:off x="12228280" y="7284609"/>
            <a:ext cx="1259120" cy="7401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줄무늬가 있는 오른쪽 20">
            <a:extLst>
              <a:ext uri="{FF2B5EF4-FFF2-40B4-BE49-F238E27FC236}">
                <a16:creationId xmlns:a16="http://schemas.microsoft.com/office/drawing/2014/main" id="{79DA02A2-AE0B-4A8E-BB91-73DF49BBAA59}"/>
              </a:ext>
            </a:extLst>
          </p:cNvPr>
          <p:cNvSpPr/>
          <p:nvPr/>
        </p:nvSpPr>
        <p:spPr>
          <a:xfrm>
            <a:off x="4800600" y="7284609"/>
            <a:ext cx="1259120" cy="7401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C00660C-0532-45F7-B7F0-81CD5BCAAD48}"/>
              </a:ext>
            </a:extLst>
          </p:cNvPr>
          <p:cNvSpPr/>
          <p:nvPr/>
        </p:nvSpPr>
        <p:spPr>
          <a:xfrm>
            <a:off x="7143750" y="7021921"/>
            <a:ext cx="4000500" cy="1611213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335123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SubBytes</a:t>
            </a:r>
            <a:endParaRPr lang="en-US" sz="6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3B523C14-8743-4A5E-B75E-39C123A1CB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B7E2E1-A102-4633-AD6F-920D208F221A}"/>
              </a:ext>
            </a:extLst>
          </p:cNvPr>
          <p:cNvSpPr/>
          <p:nvPr/>
        </p:nvSpPr>
        <p:spPr>
          <a:xfrm>
            <a:off x="4946858" y="2829151"/>
            <a:ext cx="8394284" cy="58674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en-US" altLang="ko-KR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대한 역원을 구함</a:t>
            </a:r>
            <a:endParaRPr lang="en-US" altLang="ko-KR" sz="3600" dirty="0">
              <a:solidFill>
                <a:sysClr val="windowText" lastClr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ko-KR" altLang="en-US" sz="3600" dirty="0" err="1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역원값을</a:t>
            </a:r>
            <a:r>
              <a:rPr lang="ko-KR" altLang="en-US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bit</a:t>
            </a:r>
            <a:r>
              <a:rPr lang="ko-KR" altLang="en-US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형태로 </a:t>
            </a:r>
            <a:r>
              <a:rPr lang="en-US" altLang="ko-KR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matrix</a:t>
            </a:r>
            <a:r>
              <a:rPr lang="ko-KR" altLang="en-US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입력</a:t>
            </a:r>
            <a:endParaRPr lang="en-US" altLang="ko-KR" sz="3600" dirty="0">
              <a:solidFill>
                <a:sysClr val="windowText" lastClr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en-US" altLang="ko-KR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Matrix </a:t>
            </a:r>
            <a:r>
              <a:rPr lang="ko-KR" altLang="en-US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연산의 </a:t>
            </a:r>
            <a:r>
              <a:rPr lang="ko-KR" altLang="en-US" sz="3600" dirty="0" err="1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출력값에</a:t>
            </a:r>
            <a:r>
              <a:rPr lang="ko-KR" altLang="en-US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r>
              <a:rPr lang="ko-KR" altLang="en-US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더함</a:t>
            </a:r>
            <a:endParaRPr lang="en-US" altLang="ko-KR" sz="3600" dirty="0">
              <a:solidFill>
                <a:sysClr val="windowText" lastClr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742950" indent="-742950">
              <a:spcBef>
                <a:spcPts val="2400"/>
              </a:spcBef>
              <a:buFont typeface="+mj-lt"/>
              <a:buAutoNum type="arabicPeriod"/>
            </a:pPr>
            <a:r>
              <a:rPr lang="ko-KR" altLang="en-US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최종 결과물을 </a:t>
            </a:r>
            <a:r>
              <a:rPr lang="en-US" altLang="ko-KR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byte</a:t>
            </a:r>
            <a:r>
              <a:rPr lang="ko-KR" altLang="en-US" sz="3600" dirty="0">
                <a:solidFill>
                  <a:sysClr val="windowText" lastClr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변환</a:t>
            </a:r>
          </a:p>
        </p:txBody>
      </p:sp>
      <p:sp>
        <p:nvSpPr>
          <p:cNvPr id="11" name="화살표: 줄무늬가 있는 오른쪽 10">
            <a:extLst>
              <a:ext uri="{FF2B5EF4-FFF2-40B4-BE49-F238E27FC236}">
                <a16:creationId xmlns:a16="http://schemas.microsoft.com/office/drawing/2014/main" id="{62BB5F40-0B51-4B0F-8021-29730B3B2A07}"/>
              </a:ext>
            </a:extLst>
          </p:cNvPr>
          <p:cNvSpPr/>
          <p:nvPr/>
        </p:nvSpPr>
        <p:spPr>
          <a:xfrm>
            <a:off x="3200400" y="5415300"/>
            <a:ext cx="1259120" cy="7401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줄무늬가 있는 오른쪽 13">
            <a:extLst>
              <a:ext uri="{FF2B5EF4-FFF2-40B4-BE49-F238E27FC236}">
                <a16:creationId xmlns:a16="http://schemas.microsoft.com/office/drawing/2014/main" id="{12E30CA5-411E-4E9A-B093-270F3A0A89A6}"/>
              </a:ext>
            </a:extLst>
          </p:cNvPr>
          <p:cNvSpPr/>
          <p:nvPr/>
        </p:nvSpPr>
        <p:spPr>
          <a:xfrm>
            <a:off x="13828480" y="5415300"/>
            <a:ext cx="1259120" cy="7401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2178BF-E21C-43F1-9344-AF88FD8FEAE3}"/>
              </a:ext>
            </a:extLst>
          </p:cNvPr>
          <p:cNvSpPr txBox="1"/>
          <p:nvPr/>
        </p:nvSpPr>
        <p:spPr>
          <a:xfrm>
            <a:off x="1905000" y="5439685"/>
            <a:ext cx="148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                                                                                                  </a:t>
            </a:r>
            <a:r>
              <a:rPr lang="en-US" altLang="ko-KR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06147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05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7816568-BD90-493B-866D-D3216107C9CF}"/>
              </a:ext>
            </a:extLst>
          </p:cNvPr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ShiftRows</a:t>
            </a:r>
            <a:endParaRPr lang="en-US" sz="6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73D99E-4811-47EE-B9D1-59D7D9D2DA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452E129B-1A31-40D7-8DC2-AC86E76FA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53049"/>
              </p:ext>
            </p:extLst>
          </p:nvPr>
        </p:nvGraphicFramePr>
        <p:xfrm>
          <a:off x="3153354" y="2423372"/>
          <a:ext cx="4648200" cy="2819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1941407636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406770222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401534304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4292910694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01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45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67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58590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01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45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67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53261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01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45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67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0351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01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45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67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043741"/>
                  </a:ext>
                </a:extLst>
              </a:tr>
            </a:tbl>
          </a:graphicData>
        </a:graphic>
      </p:graphicFrame>
      <p:sp>
        <p:nvSpPr>
          <p:cNvPr id="13" name="화살표: 줄무늬가 있는 오른쪽 12">
            <a:extLst>
              <a:ext uri="{FF2B5EF4-FFF2-40B4-BE49-F238E27FC236}">
                <a16:creationId xmlns:a16="http://schemas.microsoft.com/office/drawing/2014/main" id="{662E4BB9-01BE-4F04-BBDC-366C430A8CDC}"/>
              </a:ext>
            </a:extLst>
          </p:cNvPr>
          <p:cNvSpPr/>
          <p:nvPr/>
        </p:nvSpPr>
        <p:spPr>
          <a:xfrm>
            <a:off x="8711419" y="3316536"/>
            <a:ext cx="1371600" cy="1150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93ED0849-7ACB-45F2-A554-6FAE116A2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97806"/>
              </p:ext>
            </p:extLst>
          </p:nvPr>
        </p:nvGraphicFramePr>
        <p:xfrm>
          <a:off x="10791246" y="2482139"/>
          <a:ext cx="4648200" cy="2819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1941407636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4067702227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401534304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4292910694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01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45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67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58590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45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67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01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53261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45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57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01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03514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67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01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4000" b="1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45</a:t>
                      </a:r>
                      <a:endParaRPr lang="ko-KR" altLang="en-US" sz="4000" b="1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04374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19389E8-7A06-436C-B215-0389D87A4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5690780"/>
            <a:ext cx="9638125" cy="34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5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0" y="625806"/>
            <a:ext cx="9005329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MixColumns</a:t>
            </a:r>
            <a:r>
              <a:rPr 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(Diffusion)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06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0F83782-8366-4438-BCAC-96BAB071BD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662E2A72-9038-4CC6-9F39-71C7AD77F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87693"/>
              </p:ext>
            </p:extLst>
          </p:nvPr>
        </p:nvGraphicFramePr>
        <p:xfrm>
          <a:off x="2971800" y="2552700"/>
          <a:ext cx="434340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3613951079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814203076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70463626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069991713"/>
                    </a:ext>
                  </a:extLst>
                </a:gridCol>
              </a:tblGrid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2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3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946990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2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3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759495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2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3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71819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3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2</a:t>
                      </a:r>
                      <a:endParaRPr lang="ko-KR" altLang="en-US" sz="6000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2747"/>
                  </a:ext>
                </a:extLst>
              </a:tr>
            </a:tbl>
          </a:graphicData>
        </a:graphic>
      </p:graphicFrame>
      <p:graphicFrame>
        <p:nvGraphicFramePr>
          <p:cNvPr id="20" name="표 9">
            <a:extLst>
              <a:ext uri="{FF2B5EF4-FFF2-40B4-BE49-F238E27FC236}">
                <a16:creationId xmlns:a16="http://schemas.microsoft.com/office/drawing/2014/main" id="{9DF41C11-3BCC-4869-9E10-DA2949D69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24284"/>
              </p:ext>
            </p:extLst>
          </p:nvPr>
        </p:nvGraphicFramePr>
        <p:xfrm>
          <a:off x="8210550" y="2552700"/>
          <a:ext cx="108585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3613951079"/>
                    </a:ext>
                  </a:extLst>
                </a:gridCol>
              </a:tblGrid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946990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759495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71819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d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27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6ACD33-67EC-4C8B-9C73-C31669566467}"/>
              </a:ext>
            </a:extLst>
          </p:cNvPr>
          <p:cNvSpPr txBox="1"/>
          <p:nvPr/>
        </p:nvSpPr>
        <p:spPr>
          <a:xfrm>
            <a:off x="7505700" y="4297949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*</a:t>
            </a:r>
            <a:endParaRPr lang="ko-KR" altLang="en-US" sz="4800" dirty="0"/>
          </a:p>
        </p:txBody>
      </p:sp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0390443C-A632-4732-9995-154A885DB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76909"/>
              </p:ext>
            </p:extLst>
          </p:nvPr>
        </p:nvGraphicFramePr>
        <p:xfrm>
          <a:off x="1092011" y="2556164"/>
          <a:ext cx="108585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3613951079"/>
                    </a:ext>
                  </a:extLst>
                </a:gridCol>
              </a:tblGrid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a’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946990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b’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759495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c’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71819"/>
                  </a:ext>
                </a:extLst>
              </a:tr>
              <a:tr h="9672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d’</a:t>
                      </a:r>
                      <a:endParaRPr lang="ko-KR" altLang="en-US" sz="6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274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2B1B6EE-A409-46B9-A023-A341DAADB1D6}"/>
              </a:ext>
            </a:extLst>
          </p:cNvPr>
          <p:cNvSpPr txBox="1"/>
          <p:nvPr/>
        </p:nvSpPr>
        <p:spPr>
          <a:xfrm>
            <a:off x="2343150" y="4148881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=</a:t>
            </a:r>
            <a:endParaRPr lang="ko-KR" altLang="en-US" sz="4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CCA6E6-D92A-4E6E-BF04-3861DAD93A7B}"/>
              </a:ext>
            </a:extLst>
          </p:cNvPr>
          <p:cNvSpPr txBox="1"/>
          <p:nvPr/>
        </p:nvSpPr>
        <p:spPr>
          <a:xfrm>
            <a:off x="9989953" y="3205093"/>
            <a:ext cx="7397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a’ = 2 * a + 3 * b +       c +       d</a:t>
            </a:r>
          </a:p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b’ =       a + 2 * b + 3 * c +       d</a:t>
            </a:r>
          </a:p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c’ =       a +       b + 2 * c + 3 * d</a:t>
            </a:r>
          </a:p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d’ = 3 * a +       b +       c + 2 *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F9E5B-FD1A-47DE-970E-BA7E79AF88E6}"/>
                  </a:ext>
                </a:extLst>
              </p:cNvPr>
              <p:cNvSpPr txBox="1"/>
              <p:nvPr/>
            </p:nvSpPr>
            <p:spPr>
              <a:xfrm>
                <a:off x="2999509" y="7451531"/>
                <a:ext cx="12192000" cy="126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에서 진행됨</a:t>
                </a: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mod</a:t>
                </a:r>
                <a:r>
                  <a:rPr lang="ko-KR" altLang="en-US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m(x)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6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600" b="1" i="1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+ x + 1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5F9E5B-FD1A-47DE-970E-BA7E79AF8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509" y="7451531"/>
                <a:ext cx="12192000" cy="1260345"/>
              </a:xfrm>
              <a:prstGeom prst="rect">
                <a:avLst/>
              </a:prstGeom>
              <a:blipFill>
                <a:blip r:embed="rId5"/>
                <a:stretch>
                  <a:fillRect t="-6763" b="-14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1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07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7816568-BD90-493B-866D-D3216107C9CF}"/>
              </a:ext>
            </a:extLst>
          </p:cNvPr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AddRoundKey</a:t>
            </a:r>
            <a:endParaRPr lang="en-US" sz="6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73D99E-4811-47EE-B9D1-59D7D9D2DA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36BD69-9F0B-4BE9-A451-31A02DD60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62" y="3162146"/>
            <a:ext cx="11770275" cy="48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Expansion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08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4414919-1969-44F5-AAA2-E90FD12CD5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5D09BC-0535-456F-93AE-D276ED1D89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76500"/>
            <a:ext cx="9656598" cy="58105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46BA19-AC95-40F4-B8F3-2DB19E0AE87A}"/>
              </a:ext>
            </a:extLst>
          </p:cNvPr>
          <p:cNvSpPr txBox="1"/>
          <p:nvPr/>
        </p:nvSpPr>
        <p:spPr>
          <a:xfrm>
            <a:off x="1524000" y="8605425"/>
            <a:ext cx="1577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첫번째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word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xor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연산을 위하여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번째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word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다른 연산 결과가 필요함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010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AES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특징</a:t>
            </a:r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09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81BE-B354-40D1-A358-BA81194F662A}"/>
              </a:ext>
            </a:extLst>
          </p:cNvPr>
          <p:cNvSpPr txBox="1"/>
          <p:nvPr/>
        </p:nvSpPr>
        <p:spPr>
          <a:xfrm>
            <a:off x="1828800" y="3313151"/>
            <a:ext cx="1478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Brute-Force Attack 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DES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size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크기 때문에 안전하다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암호문의 수 많은 통계적인 분석이 있었지만 실패함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세계적으로 실제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H/W, S/W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널리 쓰고 있는 암호화 기법이다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0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49870" y="5143500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37637" y="2678545"/>
            <a:ext cx="12586021" cy="35091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0" kern="0" spc="-3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 사 합 니 다</a:t>
            </a:r>
            <a:endParaRPr 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449870" y="2521816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9" name="Object 4">
            <a:extLst>
              <a:ext uri="{FF2B5EF4-FFF2-40B4-BE49-F238E27FC236}">
                <a16:creationId xmlns:a16="http://schemas.microsoft.com/office/drawing/2014/main" id="{283C7E73-C2DD-4F4E-983D-FE8F051DDA0E}"/>
              </a:ext>
            </a:extLst>
          </p:cNvPr>
          <p:cNvSpPr txBox="1"/>
          <p:nvPr/>
        </p:nvSpPr>
        <p:spPr>
          <a:xfrm>
            <a:off x="5386836" y="828410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DFAF6E-1FFD-4302-BE53-FEB73CD99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5316200" y="9182100"/>
            <a:ext cx="2775285" cy="9250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4800" y="1922511"/>
            <a:ext cx="1072174" cy="64419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06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</a:rPr>
              <a:t>07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</a:rPr>
              <a:t>08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90311" y="1518425"/>
            <a:ext cx="6481248" cy="20482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996974" y="2065909"/>
            <a:ext cx="6796770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2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AES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4797" y="2807486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Round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4797" y="3599509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State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9531" y="4391532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 err="1"/>
              <a:t>SubBytes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8994797" y="5109374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altLang="ko-KR" sz="3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ShiftRows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8999340" y="5901397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altLang="ko-KR" sz="3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MixColumns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90311" y="3105863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20EBE64C-CB58-4193-AF60-74B17222B636}"/>
              </a:ext>
            </a:extLst>
          </p:cNvPr>
          <p:cNvSpPr txBox="1"/>
          <p:nvPr/>
        </p:nvSpPr>
        <p:spPr>
          <a:xfrm>
            <a:off x="8992620" y="6619239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altLang="ko-KR" sz="3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AddRoundKey</a:t>
            </a:r>
            <a:endParaRPr lang="en-US"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0C60EF4F-61A1-475A-AC01-C3202C61A7D2}"/>
              </a:ext>
            </a:extLst>
          </p:cNvPr>
          <p:cNvSpPr txBox="1"/>
          <p:nvPr/>
        </p:nvSpPr>
        <p:spPr>
          <a:xfrm>
            <a:off x="8992620" y="7411262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 algn="just"/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Expansion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412D312-3ECC-4DE6-B2D1-34C0301089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AES 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란</a:t>
            </a:r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C14F7-375E-44EF-9D05-2023A5291A79}"/>
              </a:ext>
            </a:extLst>
          </p:cNvPr>
          <p:cNvSpPr/>
          <p:nvPr/>
        </p:nvSpPr>
        <p:spPr>
          <a:xfrm>
            <a:off x="7734300" y="4037470"/>
            <a:ext cx="2819400" cy="4622243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AES</a:t>
            </a:r>
            <a:endParaRPr lang="ko-KR" altLang="en-US" sz="6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ABEAE-4075-4B13-90FF-414FE2FA4825}"/>
              </a:ext>
            </a:extLst>
          </p:cNvPr>
          <p:cNvSpPr txBox="1"/>
          <p:nvPr/>
        </p:nvSpPr>
        <p:spPr>
          <a:xfrm>
            <a:off x="1155829" y="5918411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128/192/256-bit plaintext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A2125-C027-43CB-8B66-110DAB518937}"/>
              </a:ext>
            </a:extLst>
          </p:cNvPr>
          <p:cNvSpPr txBox="1"/>
          <p:nvPr/>
        </p:nvSpPr>
        <p:spPr>
          <a:xfrm>
            <a:off x="13113897" y="5918411"/>
            <a:ext cx="432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128/192/256-bit ciphertext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18561E2-9D6F-496B-8A2E-879AED314338}"/>
              </a:ext>
            </a:extLst>
          </p:cNvPr>
          <p:cNvSpPr/>
          <p:nvPr/>
        </p:nvSpPr>
        <p:spPr>
          <a:xfrm>
            <a:off x="5486400" y="5758104"/>
            <a:ext cx="2057400" cy="134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CCA9140-85D4-4207-8DC5-EC92621AC1B6}"/>
              </a:ext>
            </a:extLst>
          </p:cNvPr>
          <p:cNvSpPr/>
          <p:nvPr/>
        </p:nvSpPr>
        <p:spPr>
          <a:xfrm>
            <a:off x="10840726" y="5765734"/>
            <a:ext cx="2057400" cy="134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BDFC65-24F2-42EA-9909-B181FE99BECE}"/>
              </a:ext>
            </a:extLst>
          </p:cNvPr>
          <p:cNvSpPr txBox="1"/>
          <p:nvPr/>
        </p:nvSpPr>
        <p:spPr>
          <a:xfrm>
            <a:off x="6096000" y="2153054"/>
            <a:ext cx="648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128/192/256-bit </a:t>
            </a:r>
            <a:r>
              <a:rPr lang="en-US" altLang="ko-KR" sz="3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cipherkey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8FAAAB1-FA6F-4C50-BAD3-F40FB43FBCAD}"/>
              </a:ext>
            </a:extLst>
          </p:cNvPr>
          <p:cNvSpPr/>
          <p:nvPr/>
        </p:nvSpPr>
        <p:spPr>
          <a:xfrm rot="5400000">
            <a:off x="8709163" y="2990316"/>
            <a:ext cx="869674" cy="843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7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AES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881BE-B354-40D1-A358-BA81194F662A}"/>
                  </a:ext>
                </a:extLst>
              </p:cNvPr>
              <p:cNvSpPr txBox="1"/>
              <p:nvPr/>
            </p:nvSpPr>
            <p:spPr>
              <a:xfrm>
                <a:off x="1841863" y="2115262"/>
                <a:ext cx="12000672" cy="8968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Symmetric Key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Block cipher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Parallelism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SP(</a:t>
                </a:r>
                <a:r>
                  <a:rPr lang="en-US" altLang="ko-KR" sz="3600" b="1" i="0" dirty="0"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Substitution-Permutation</a:t>
                </a:r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)-Network structure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Secure against </a:t>
                </a:r>
                <a:r>
                  <a:rPr lang="en-US" altLang="ko-KR" sz="3600" b="1" i="0" dirty="0">
                    <a:effectLst/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Differential and Linear Attacks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6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3600" b="1" i="1" smtClean="0">
                            <a:latin typeface="Cambria Math" panose="02040503050406030204" pitchFamily="18" charset="0"/>
                            <a:ea typeface="함초롬바탕" panose="02030604000101010101" pitchFamily="18" charset="-127"/>
                            <a:cs typeface="함초롬바탕" panose="02030604000101010101" pitchFamily="18" charset="-127"/>
                          </a:rPr>
                          <m:t>𝟖</m:t>
                        </m:r>
                      </m:sup>
                    </m:sSup>
                    <m:r>
                      <a:rPr lang="en-US" altLang="ko-KR" sz="3600" b="1" i="1" smtClean="0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) </m:t>
                    </m:r>
                    <m:r>
                      <a:rPr lang="ko-KR" altLang="en-US" sz="3600" b="1" i="1">
                        <a:latin typeface="Cambria Math" panose="02040503050406030204" pitchFamily="18" charset="0"/>
                        <a:ea typeface="함초롬바탕" panose="02030604000101010101" pitchFamily="18" charset="-127"/>
                        <a:cs typeface="함초롬바탕" panose="02030604000101010101" pitchFamily="18" charset="-127"/>
                      </a:rPr>
                      <m:t>에</m:t>
                    </m:r>
                  </m:oMath>
                </a14:m>
                <a:r>
                  <a:rPr lang="ko-KR" altLang="en-US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서 진행됨</a:t>
                </a: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Encryption</a:t>
                </a:r>
                <a:r>
                  <a:rPr lang="ko-KR" altLang="en-US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과 </a:t>
                </a:r>
                <a:r>
                  <a:rPr lang="en-US" altLang="ko-KR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Decryption</a:t>
                </a:r>
                <a:r>
                  <a:rPr lang="ko-KR" altLang="en-US" sz="36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 다르게 설계되어야 함</a:t>
                </a: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36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881BE-B354-40D1-A358-BA81194F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863" y="2115262"/>
                <a:ext cx="12000672" cy="8968866"/>
              </a:xfrm>
              <a:prstGeom prst="rect">
                <a:avLst/>
              </a:prstGeom>
              <a:blipFill>
                <a:blip r:embed="rId4"/>
                <a:stretch>
                  <a:fillRect l="-1371" t="-1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AES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F3CE1E9-9DE9-43A3-AF9E-C3B3F7EEC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401276"/>
              </p:ext>
            </p:extLst>
          </p:nvPr>
        </p:nvGraphicFramePr>
        <p:xfrm>
          <a:off x="2278203" y="5671937"/>
          <a:ext cx="12192000" cy="27616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0836677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5548794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357728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28121595"/>
                    </a:ext>
                  </a:extLst>
                </a:gridCol>
              </a:tblGrid>
              <a:tr h="690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Nr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Nb=4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Nb=6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Nb=8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03896"/>
                  </a:ext>
                </a:extLst>
              </a:tr>
              <a:tr h="690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Nk</a:t>
                      </a:r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=4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12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14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126830"/>
                  </a:ext>
                </a:extLst>
              </a:tr>
              <a:tr h="690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Nk</a:t>
                      </a:r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=6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12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12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14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67456"/>
                  </a:ext>
                </a:extLst>
              </a:tr>
              <a:tr h="690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Nk</a:t>
                      </a:r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=8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14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14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14</a:t>
                      </a:r>
                      <a:endParaRPr lang="ko-KR" altLang="en-US" sz="32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9823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765434A-30AC-4ABF-8650-2369C4339359}"/>
              </a:ext>
            </a:extLst>
          </p:cNvPr>
          <p:cNvSpPr txBox="1"/>
          <p:nvPr/>
        </p:nvSpPr>
        <p:spPr>
          <a:xfrm>
            <a:off x="2133600" y="2852496"/>
            <a:ext cx="12000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Word(32-bit) 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Nr = Round, Nb = Block, </a:t>
            </a:r>
            <a:r>
              <a:rPr lang="en-US" altLang="ko-KR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Nk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60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AES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CAACC25-5D0C-4376-9FF4-371B3FB93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476500"/>
            <a:ext cx="9382125" cy="6549785"/>
          </a:xfrm>
          <a:prstGeom prst="rect">
            <a:avLst/>
          </a:prstGeom>
        </p:spPr>
      </p:pic>
      <p:sp>
        <p:nvSpPr>
          <p:cNvPr id="27" name="화살표: 줄무늬가 있는 오른쪽 26">
            <a:extLst>
              <a:ext uri="{FF2B5EF4-FFF2-40B4-BE49-F238E27FC236}">
                <a16:creationId xmlns:a16="http://schemas.microsoft.com/office/drawing/2014/main" id="{A59489D9-32BE-4784-A521-EA678739F491}"/>
              </a:ext>
            </a:extLst>
          </p:cNvPr>
          <p:cNvSpPr/>
          <p:nvPr/>
        </p:nvSpPr>
        <p:spPr>
          <a:xfrm rot="10800000">
            <a:off x="6096000" y="3695700"/>
            <a:ext cx="1259120" cy="7401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줄무늬가 있는 오른쪽 28">
            <a:extLst>
              <a:ext uri="{FF2B5EF4-FFF2-40B4-BE49-F238E27FC236}">
                <a16:creationId xmlns:a16="http://schemas.microsoft.com/office/drawing/2014/main" id="{AF4E897B-82DD-47BE-BDAE-29A5CF4A528F}"/>
              </a:ext>
            </a:extLst>
          </p:cNvPr>
          <p:cNvSpPr/>
          <p:nvPr/>
        </p:nvSpPr>
        <p:spPr>
          <a:xfrm rot="10800000">
            <a:off x="6096000" y="5144589"/>
            <a:ext cx="1259120" cy="7401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줄무늬가 있는 오른쪽 29">
            <a:extLst>
              <a:ext uri="{FF2B5EF4-FFF2-40B4-BE49-F238E27FC236}">
                <a16:creationId xmlns:a16="http://schemas.microsoft.com/office/drawing/2014/main" id="{E5E47A45-561C-49D5-A7BB-1E10BD795E8D}"/>
              </a:ext>
            </a:extLst>
          </p:cNvPr>
          <p:cNvSpPr/>
          <p:nvPr/>
        </p:nvSpPr>
        <p:spPr>
          <a:xfrm rot="10800000">
            <a:off x="6095999" y="7124700"/>
            <a:ext cx="1259120" cy="7401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35A2D7-013B-4B70-AB0A-B44998530371}"/>
              </a:ext>
            </a:extLst>
          </p:cNvPr>
          <p:cNvSpPr txBox="1"/>
          <p:nvPr/>
        </p:nvSpPr>
        <p:spPr>
          <a:xfrm>
            <a:off x="1424533" y="374139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 라운드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 덧셈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DA7AC2-B861-4EFC-860B-2A17BCD7701F}"/>
              </a:ext>
            </a:extLst>
          </p:cNvPr>
          <p:cNvSpPr txBox="1"/>
          <p:nvPr/>
        </p:nvSpPr>
        <p:spPr>
          <a:xfrm>
            <a:off x="2424671" y="5153667"/>
            <a:ext cx="336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라운드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(N-1)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57E2D3-1E1D-476D-A0E3-7EA6B41D3D33}"/>
              </a:ext>
            </a:extLst>
          </p:cNvPr>
          <p:cNvSpPr txBox="1"/>
          <p:nvPr/>
        </p:nvSpPr>
        <p:spPr>
          <a:xfrm>
            <a:off x="2666998" y="716416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마지막 라운드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62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Round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02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649175B1-FA4F-4A0D-8835-F56EF25296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E6F295-2A0F-4777-92AC-8DD1B1197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1916627"/>
            <a:ext cx="4800600" cy="7978074"/>
          </a:xfrm>
          <a:prstGeom prst="rect">
            <a:avLst/>
          </a:prstGeom>
        </p:spPr>
      </p:pic>
      <p:sp>
        <p:nvSpPr>
          <p:cNvPr id="26" name="화살표: 줄무늬가 있는 오른쪽 25">
            <a:extLst>
              <a:ext uri="{FF2B5EF4-FFF2-40B4-BE49-F238E27FC236}">
                <a16:creationId xmlns:a16="http://schemas.microsoft.com/office/drawing/2014/main" id="{F501FB3F-5352-48DE-90B1-7E8049139347}"/>
              </a:ext>
            </a:extLst>
          </p:cNvPr>
          <p:cNvSpPr/>
          <p:nvPr/>
        </p:nvSpPr>
        <p:spPr>
          <a:xfrm rot="10800000">
            <a:off x="9109166" y="6438900"/>
            <a:ext cx="1259120" cy="7401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721B6C-83F6-4703-8881-259221C87AC5}"/>
              </a:ext>
            </a:extLst>
          </p:cNvPr>
          <p:cNvSpPr txBox="1"/>
          <p:nvPr/>
        </p:nvSpPr>
        <p:spPr>
          <a:xfrm>
            <a:off x="1600200" y="6438900"/>
            <a:ext cx="739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마지막 라운드에서는 실행되지 않음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66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State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03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2FD34F6-6625-469E-BF0D-C394E030E0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CD3AEA-51EE-441D-8A03-E16B526D9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433" y="2313731"/>
            <a:ext cx="9859134" cy="44243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5B2E1DC-76FC-4B92-8510-3B5CA97034DB}"/>
              </a:ext>
            </a:extLst>
          </p:cNvPr>
          <p:cNvSpPr txBox="1"/>
          <p:nvPr/>
        </p:nvSpPr>
        <p:spPr>
          <a:xfrm>
            <a:off x="2819400" y="829957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0011 0010 1111 0000 … -&gt; S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0,0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32 / S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1,0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AD179-980D-4603-8874-15CDB6AB418F}"/>
              </a:ext>
            </a:extLst>
          </p:cNvPr>
          <p:cNvSpPr txBox="1"/>
          <p:nvPr/>
        </p:nvSpPr>
        <p:spPr>
          <a:xfrm>
            <a:off x="2834640" y="726112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Plaintext, </a:t>
            </a:r>
            <a:r>
              <a:rPr lang="en-US" altLang="ko-KR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cipherkey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state 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상태로 변경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1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SubBytes</a:t>
            </a:r>
            <a:endParaRPr lang="en-US" sz="6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04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3B523C14-8743-4A5E-B75E-39C123A1CB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1EDF3C-52A2-4A5D-BE66-BBC95D9E4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610" y="3390900"/>
            <a:ext cx="6317390" cy="4470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00770C-44F1-434A-B91C-DDF5A422AC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417675"/>
            <a:ext cx="6317391" cy="44488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9B79F2A-B555-4596-8E52-1145FB7D022A}"/>
              </a:ext>
            </a:extLst>
          </p:cNvPr>
          <p:cNvSpPr txBox="1"/>
          <p:nvPr/>
        </p:nvSpPr>
        <p:spPr>
          <a:xfrm>
            <a:off x="3733800" y="8352256"/>
            <a:ext cx="1287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4E -&gt; 2F                     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역방향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S-Box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decryption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쓰임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DAA0CEBD-B5D3-41BB-82D5-28D4232120D8}"/>
              </a:ext>
            </a:extLst>
          </p:cNvPr>
          <p:cNvSpPr/>
          <p:nvPr/>
        </p:nvSpPr>
        <p:spPr>
          <a:xfrm>
            <a:off x="7543800" y="4610100"/>
            <a:ext cx="373947" cy="33513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8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477</Words>
  <Application>Microsoft Office PowerPoint</Application>
  <PresentationFormat>사용자 지정</PresentationFormat>
  <Paragraphs>178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Bebas Neue</vt:lpstr>
      <vt:lpstr>에스코어 드림 4 Regular</vt:lpstr>
      <vt:lpstr>에스코어 드림 5 Medium</vt:lpstr>
      <vt:lpstr>에스코어 드림 8 Heavy</vt:lpstr>
      <vt:lpstr>함초롬바탕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Owner</cp:lastModifiedBy>
  <cp:revision>75</cp:revision>
  <dcterms:created xsi:type="dcterms:W3CDTF">2021-06-30T12:03:25Z</dcterms:created>
  <dcterms:modified xsi:type="dcterms:W3CDTF">2021-07-20T04:07:31Z</dcterms:modified>
</cp:coreProperties>
</file>