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9" r:id="rId5"/>
    <p:sldId id="271" r:id="rId6"/>
    <p:sldId id="267" r:id="rId7"/>
    <p:sldId id="268" r:id="rId8"/>
    <p:sldId id="265" r:id="rId9"/>
    <p:sldId id="266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9" r:id="rId19"/>
    <p:sldId id="264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9EFF"/>
    <a:srgbClr val="3F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5488" y="1790700"/>
            <a:ext cx="13647227" cy="37338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1600" kern="0" spc="-3600" dirty="0">
                <a:solidFill>
                  <a:srgbClr val="000000"/>
                </a:solidFill>
                <a:latin typeface="에스코어 드림 5 Medium" pitchFamily="34" charset="0"/>
                <a:cs typeface="에스코어 드림 5 Medium" pitchFamily="34" charset="0"/>
              </a:rPr>
              <a:t>D   E    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0" y="4853660"/>
            <a:ext cx="991060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500" kern="0" spc="2300" dirty="0">
                <a:solidFill>
                  <a:srgbClr val="3F5FFF"/>
                </a:solidFill>
                <a:latin typeface="에스코어 드림 5 Medium" pitchFamily="34" charset="0"/>
                <a:cs typeface="에스코어 드림 5 Medium" pitchFamily="34" charset="0"/>
              </a:rPr>
              <a:t>대칭 암호화 알고리즘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5386836" y="8284100"/>
            <a:ext cx="817676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계명대학교  컴퓨터공학과  </a:t>
            </a:r>
            <a:r>
              <a:rPr lang="en-US" altLang="ko-KR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5469775 </a:t>
            </a:r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이상철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58F5BA-38EA-4D91-A3BA-1433F24EBF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 function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4446FF5F-0BB7-4733-8D4E-2C7743C05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508080"/>
            <a:ext cx="5697553" cy="71219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F65B9E0-5CCE-4E16-9722-2CD26E788D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0" t="13282" r="-1431" b="22139"/>
          <a:stretch/>
        </p:blipFill>
        <p:spPr>
          <a:xfrm>
            <a:off x="11125200" y="2059559"/>
            <a:ext cx="6172200" cy="7375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24ECD7-740E-4CC8-9147-1A8544939AC6}"/>
              </a:ext>
            </a:extLst>
          </p:cNvPr>
          <p:cNvSpPr txBox="1"/>
          <p:nvPr/>
        </p:nvSpPr>
        <p:spPr>
          <a:xfrm>
            <a:off x="13426880" y="169429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</a:t>
            </a:r>
            <a:endParaRPr lang="ko-KR" altLang="en-US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0" name="액자 29">
            <a:extLst>
              <a:ext uri="{FF2B5EF4-FFF2-40B4-BE49-F238E27FC236}">
                <a16:creationId xmlns:a16="http://schemas.microsoft.com/office/drawing/2014/main" id="{3614EFD0-E93F-4260-AD40-2D1F1F355DA7}"/>
              </a:ext>
            </a:extLst>
          </p:cNvPr>
          <p:cNvSpPr/>
          <p:nvPr/>
        </p:nvSpPr>
        <p:spPr>
          <a:xfrm>
            <a:off x="4876800" y="4986864"/>
            <a:ext cx="2954353" cy="91863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줄무늬가 있는 오른쪽 30">
            <a:extLst>
              <a:ext uri="{FF2B5EF4-FFF2-40B4-BE49-F238E27FC236}">
                <a16:creationId xmlns:a16="http://schemas.microsoft.com/office/drawing/2014/main" id="{31FFF200-21EA-4C7C-8825-96D6C9BBC01D}"/>
              </a:ext>
            </a:extLst>
          </p:cNvPr>
          <p:cNvSpPr/>
          <p:nvPr/>
        </p:nvSpPr>
        <p:spPr>
          <a:xfrm>
            <a:off x="8701481" y="4754895"/>
            <a:ext cx="1371600" cy="11506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F83782-8366-4438-BCAC-96BAB071BD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1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Expansion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C1A5C220-90D5-45F3-9597-F9725FDD4C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0" t="13282" r="-1431" b="22139"/>
          <a:stretch/>
        </p:blipFill>
        <p:spPr>
          <a:xfrm>
            <a:off x="1676400" y="2052632"/>
            <a:ext cx="6172200" cy="73753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FD484B-84E4-46C3-A487-F61CEC3B6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27" y="2804906"/>
            <a:ext cx="9625484" cy="1258504"/>
          </a:xfrm>
          <a:prstGeom prst="rect">
            <a:avLst/>
          </a:prstGeom>
        </p:spPr>
      </p:pic>
      <p:sp>
        <p:nvSpPr>
          <p:cNvPr id="27" name="화살표: 줄무늬가 있는 오른쪽 26">
            <a:extLst>
              <a:ext uri="{FF2B5EF4-FFF2-40B4-BE49-F238E27FC236}">
                <a16:creationId xmlns:a16="http://schemas.microsoft.com/office/drawing/2014/main" id="{8AD15943-A0B5-4ABF-A997-79DFCEA98683}"/>
              </a:ext>
            </a:extLst>
          </p:cNvPr>
          <p:cNvSpPr/>
          <p:nvPr/>
        </p:nvSpPr>
        <p:spPr>
          <a:xfrm>
            <a:off x="6477000" y="2392695"/>
            <a:ext cx="1371600" cy="11506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C0F869-F8F6-479F-84CC-76BBE9153688}"/>
              </a:ext>
            </a:extLst>
          </p:cNvPr>
          <p:cNvSpPr txBox="1"/>
          <p:nvPr/>
        </p:nvSpPr>
        <p:spPr>
          <a:xfrm>
            <a:off x="8724902" y="4569786"/>
            <a:ext cx="6057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32bit 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48bit</a:t>
            </a:r>
          </a:p>
          <a:p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 * 4bit 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 * 6bit</a:t>
            </a:r>
          </a:p>
          <a:p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0123 4567 8999</a:t>
            </a:r>
          </a:p>
          <a:p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↓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901234 345678 789990</a:t>
            </a:r>
            <a:endParaRPr lang="ko-KR" altLang="en-US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027EF9-1F13-477D-BBE4-8AB91DA59E5F}"/>
              </a:ext>
            </a:extLst>
          </p:cNvPr>
          <p:cNvSpPr txBox="1"/>
          <p:nvPr/>
        </p:nvSpPr>
        <p:spPr>
          <a:xfrm>
            <a:off x="3967747" y="172236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</a:t>
            </a:r>
            <a:endParaRPr lang="ko-KR" altLang="en-US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2FF91ED3-49BF-4F73-9FCC-37B12A2171A0}"/>
              </a:ext>
            </a:extLst>
          </p:cNvPr>
          <p:cNvSpPr/>
          <p:nvPr/>
        </p:nvSpPr>
        <p:spPr>
          <a:xfrm>
            <a:off x="1655617" y="2401588"/>
            <a:ext cx="4509655" cy="98931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4414919-1969-44F5-AAA2-E90FD12CD5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1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Substition</a:t>
            </a:r>
            <a:endParaRPr lang="en-US" sz="6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C1A5C220-90D5-45F3-9597-F9725FDD4C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0" t="13282" r="-1431" b="22139"/>
          <a:stretch/>
        </p:blipFill>
        <p:spPr>
          <a:xfrm>
            <a:off x="1676400" y="2052632"/>
            <a:ext cx="6172200" cy="7375386"/>
          </a:xfrm>
          <a:prstGeom prst="rect">
            <a:avLst/>
          </a:prstGeom>
        </p:spPr>
      </p:pic>
      <p:sp>
        <p:nvSpPr>
          <p:cNvPr id="27" name="화살표: 줄무늬가 있는 오른쪽 26">
            <a:extLst>
              <a:ext uri="{FF2B5EF4-FFF2-40B4-BE49-F238E27FC236}">
                <a16:creationId xmlns:a16="http://schemas.microsoft.com/office/drawing/2014/main" id="{8AD15943-A0B5-4ABF-A997-79DFCEA98683}"/>
              </a:ext>
            </a:extLst>
          </p:cNvPr>
          <p:cNvSpPr/>
          <p:nvPr/>
        </p:nvSpPr>
        <p:spPr>
          <a:xfrm>
            <a:off x="6477000" y="5740325"/>
            <a:ext cx="1371600" cy="11506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E5B9E1-F528-442D-9A2F-C0CA8076D2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4" b="23686"/>
          <a:stretch/>
        </p:blipFill>
        <p:spPr>
          <a:xfrm>
            <a:off x="8276944" y="4762500"/>
            <a:ext cx="9586661" cy="24544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5F66FD-372B-4820-ABBF-8A4297EB3516}"/>
              </a:ext>
            </a:extLst>
          </p:cNvPr>
          <p:cNvSpPr txBox="1"/>
          <p:nvPr/>
        </p:nvSpPr>
        <p:spPr>
          <a:xfrm>
            <a:off x="3967747" y="172236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</a:t>
            </a:r>
            <a:endParaRPr lang="ko-KR" altLang="en-US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78B3E0-F773-4509-9C2D-5182701FA98F}"/>
              </a:ext>
            </a:extLst>
          </p:cNvPr>
          <p:cNvSpPr txBox="1"/>
          <p:nvPr/>
        </p:nvSpPr>
        <p:spPr>
          <a:xfrm>
            <a:off x="11734800" y="3490922"/>
            <a:ext cx="3201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 * 8 = 48</a:t>
            </a:r>
            <a:endParaRPr lang="ko-KR" altLang="en-US" sz="4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590CE5-8AFD-4CC3-9E11-0D864202972C}"/>
              </a:ext>
            </a:extLst>
          </p:cNvPr>
          <p:cNvSpPr txBox="1"/>
          <p:nvPr/>
        </p:nvSpPr>
        <p:spPr>
          <a:xfrm>
            <a:off x="11734800" y="7914857"/>
            <a:ext cx="3201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 * 8 = 32</a:t>
            </a:r>
            <a:endParaRPr lang="ko-KR" altLang="en-US" sz="40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350D4528-1F1F-44CC-B220-CD88C7941E20}"/>
              </a:ext>
            </a:extLst>
          </p:cNvPr>
          <p:cNvSpPr/>
          <p:nvPr/>
        </p:nvSpPr>
        <p:spPr>
          <a:xfrm>
            <a:off x="1759526" y="5853962"/>
            <a:ext cx="4544291" cy="115060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8442EAC-DEB6-466E-8D74-160FF4B4A9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99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0" y="625806"/>
            <a:ext cx="10757929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S-Box (DES</a:t>
            </a:r>
            <a:r>
              <a:rPr lang="ko-KR" altLang="en-US" sz="6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안정성을 보장</a:t>
            </a:r>
            <a:r>
              <a:rPr lang="en-US" altLang="ko-KR" sz="6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sz="6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EE5B9E1-F528-442D-9A2F-C0CA8076D2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6" t="51007" r="38001" b="36460"/>
          <a:stretch/>
        </p:blipFill>
        <p:spPr>
          <a:xfrm>
            <a:off x="507795" y="3037690"/>
            <a:ext cx="3589275" cy="2632136"/>
          </a:xfrm>
          <a:prstGeom prst="rect">
            <a:avLst/>
          </a:prstGeom>
        </p:spPr>
      </p:pic>
      <p:sp>
        <p:nvSpPr>
          <p:cNvPr id="18" name="화살표: 줄무늬가 있는 오른쪽 17">
            <a:extLst>
              <a:ext uri="{FF2B5EF4-FFF2-40B4-BE49-F238E27FC236}">
                <a16:creationId xmlns:a16="http://schemas.microsoft.com/office/drawing/2014/main" id="{CDE74371-5D16-44F2-8952-34A7632AF741}"/>
              </a:ext>
            </a:extLst>
          </p:cNvPr>
          <p:cNvSpPr/>
          <p:nvPr/>
        </p:nvSpPr>
        <p:spPr>
          <a:xfrm>
            <a:off x="4630469" y="3703975"/>
            <a:ext cx="1371600" cy="11506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2689CF-B5D5-467E-8315-2824CB6C4070}"/>
              </a:ext>
            </a:extLst>
          </p:cNvPr>
          <p:cNvSpPr txBox="1"/>
          <p:nvPr/>
        </p:nvSpPr>
        <p:spPr>
          <a:xfrm>
            <a:off x="6248400" y="2713433"/>
            <a:ext cx="7391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0 1 1 0 0 1</a:t>
            </a:r>
          </a:p>
          <a:p>
            <a:r>
              <a:rPr lang="en-US" altLang="ko-KR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</a:t>
            </a:r>
          </a:p>
          <a:p>
            <a:r>
              <a:rPr lang="en-US" altLang="ko-KR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0 1 (row)</a:t>
            </a:r>
          </a:p>
          <a:p>
            <a:endParaRPr lang="en-US" altLang="ko-KR" sz="5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1 1 0 0 (column)</a:t>
            </a:r>
          </a:p>
          <a:p>
            <a:endParaRPr lang="en-US" altLang="ko-KR" sz="5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E37EC80-63B0-4076-A6D5-6507CFBF274C}"/>
              </a:ext>
            </a:extLst>
          </p:cNvPr>
          <p:cNvCxnSpPr>
            <a:cxnSpLocks/>
          </p:cNvCxnSpPr>
          <p:nvPr/>
        </p:nvCxnSpPr>
        <p:spPr>
          <a:xfrm>
            <a:off x="7696200" y="3627833"/>
            <a:ext cx="0" cy="79376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A19E555-AB1D-4F68-A047-ED9AACB27912}"/>
              </a:ext>
            </a:extLst>
          </p:cNvPr>
          <p:cNvCxnSpPr>
            <a:cxnSpLocks/>
          </p:cNvCxnSpPr>
          <p:nvPr/>
        </p:nvCxnSpPr>
        <p:spPr>
          <a:xfrm flipH="1">
            <a:off x="8229600" y="3627833"/>
            <a:ext cx="2438400" cy="6858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31C74F5-C9BA-4FD4-B820-49B7D82B6B26}"/>
              </a:ext>
            </a:extLst>
          </p:cNvPr>
          <p:cNvCxnSpPr/>
          <p:nvPr/>
        </p:nvCxnSpPr>
        <p:spPr>
          <a:xfrm>
            <a:off x="8229600" y="3627833"/>
            <a:ext cx="198120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78FA3B-9B4F-42CA-8D98-3263F911C5EA}"/>
              </a:ext>
            </a:extLst>
          </p:cNvPr>
          <p:cNvCxnSpPr>
            <a:cxnSpLocks/>
          </p:cNvCxnSpPr>
          <p:nvPr/>
        </p:nvCxnSpPr>
        <p:spPr>
          <a:xfrm>
            <a:off x="9372600" y="3596792"/>
            <a:ext cx="0" cy="716841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D33D0FE-833B-4DB5-A074-85DEC3689110}"/>
              </a:ext>
            </a:extLst>
          </p:cNvPr>
          <p:cNvCxnSpPr>
            <a:cxnSpLocks/>
          </p:cNvCxnSpPr>
          <p:nvPr/>
        </p:nvCxnSpPr>
        <p:spPr>
          <a:xfrm>
            <a:off x="9372600" y="4313633"/>
            <a:ext cx="396240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622722F-3493-49A6-BD25-C74E30115DF5}"/>
              </a:ext>
            </a:extLst>
          </p:cNvPr>
          <p:cNvCxnSpPr>
            <a:cxnSpLocks/>
          </p:cNvCxnSpPr>
          <p:nvPr/>
        </p:nvCxnSpPr>
        <p:spPr>
          <a:xfrm>
            <a:off x="13328073" y="4313633"/>
            <a:ext cx="3464" cy="922734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9772AB2-01F3-48B9-ABD5-67BF098955D7}"/>
              </a:ext>
            </a:extLst>
          </p:cNvPr>
          <p:cNvCxnSpPr>
            <a:cxnSpLocks/>
          </p:cNvCxnSpPr>
          <p:nvPr/>
        </p:nvCxnSpPr>
        <p:spPr>
          <a:xfrm>
            <a:off x="9372600" y="5236367"/>
            <a:ext cx="3962400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7DCBD46-D401-4615-B57D-AF8269FC9455}"/>
              </a:ext>
            </a:extLst>
          </p:cNvPr>
          <p:cNvCxnSpPr>
            <a:cxnSpLocks/>
          </p:cNvCxnSpPr>
          <p:nvPr/>
        </p:nvCxnSpPr>
        <p:spPr>
          <a:xfrm>
            <a:off x="9372600" y="5236367"/>
            <a:ext cx="0" cy="79376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E8F57357-8381-471D-9054-1236AC8CA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036" y="7300722"/>
            <a:ext cx="9916909" cy="2219635"/>
          </a:xfrm>
          <a:prstGeom prst="rect">
            <a:avLst/>
          </a:prstGeom>
        </p:spPr>
      </p:pic>
      <p:sp>
        <p:nvSpPr>
          <p:cNvPr id="39" name="액자 38">
            <a:extLst>
              <a:ext uri="{FF2B5EF4-FFF2-40B4-BE49-F238E27FC236}">
                <a16:creationId xmlns:a16="http://schemas.microsoft.com/office/drawing/2014/main" id="{2F48981A-94DB-45C9-BBA3-0126DE418695}"/>
              </a:ext>
            </a:extLst>
          </p:cNvPr>
          <p:cNvSpPr/>
          <p:nvPr/>
        </p:nvSpPr>
        <p:spPr>
          <a:xfrm>
            <a:off x="11049000" y="8529815"/>
            <a:ext cx="762000" cy="50226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C59217-B8E6-466C-88A5-098FAAE40735}"/>
              </a:ext>
            </a:extLst>
          </p:cNvPr>
          <p:cNvSpPr txBox="1"/>
          <p:nvPr/>
        </p:nvSpPr>
        <p:spPr>
          <a:xfrm>
            <a:off x="3182670" y="7804296"/>
            <a:ext cx="9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00</a:t>
            </a:r>
          </a:p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01</a:t>
            </a:r>
          </a:p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</a:p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</a:t>
            </a:r>
            <a:endParaRPr lang="ko-KR" altLang="en-US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3" name="화살표: 줄무늬가 있는 오른쪽 42">
            <a:extLst>
              <a:ext uri="{FF2B5EF4-FFF2-40B4-BE49-F238E27FC236}">
                <a16:creationId xmlns:a16="http://schemas.microsoft.com/office/drawing/2014/main" id="{5359DFA9-B5E9-438C-B005-2B42509B538A}"/>
              </a:ext>
            </a:extLst>
          </p:cNvPr>
          <p:cNvSpPr/>
          <p:nvPr/>
        </p:nvSpPr>
        <p:spPr>
          <a:xfrm>
            <a:off x="13740658" y="7835236"/>
            <a:ext cx="1371600" cy="11506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43BA23-C6DA-459F-BB5D-AE690BB60484}"/>
              </a:ext>
            </a:extLst>
          </p:cNvPr>
          <p:cNvSpPr txBox="1"/>
          <p:nvPr/>
        </p:nvSpPr>
        <p:spPr>
          <a:xfrm>
            <a:off x="15392400" y="7903784"/>
            <a:ext cx="2621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0 0 1 1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  </a:t>
            </a:r>
          </a:p>
          <a:p>
            <a:endParaRPr lang="en-US" altLang="ko-KR" sz="5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40B617-606E-46E1-BD27-DD2CDF7986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7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Permutation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C1A5C220-90D5-45F3-9597-F9725FDD4C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0" t="13282" r="-1431" b="22139"/>
          <a:stretch/>
        </p:blipFill>
        <p:spPr>
          <a:xfrm>
            <a:off x="1676400" y="2052632"/>
            <a:ext cx="6172200" cy="7375386"/>
          </a:xfrm>
          <a:prstGeom prst="rect">
            <a:avLst/>
          </a:prstGeom>
        </p:spPr>
      </p:pic>
      <p:sp>
        <p:nvSpPr>
          <p:cNvPr id="27" name="화살표: 줄무늬가 있는 오른쪽 26">
            <a:extLst>
              <a:ext uri="{FF2B5EF4-FFF2-40B4-BE49-F238E27FC236}">
                <a16:creationId xmlns:a16="http://schemas.microsoft.com/office/drawing/2014/main" id="{8AD15943-A0B5-4ABF-A997-79DFCEA98683}"/>
              </a:ext>
            </a:extLst>
          </p:cNvPr>
          <p:cNvSpPr/>
          <p:nvPr/>
        </p:nvSpPr>
        <p:spPr>
          <a:xfrm>
            <a:off x="6449291" y="7472138"/>
            <a:ext cx="1371600" cy="11506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5F66FD-372B-4820-ABBF-8A4297EB3516}"/>
              </a:ext>
            </a:extLst>
          </p:cNvPr>
          <p:cNvSpPr txBox="1"/>
          <p:nvPr/>
        </p:nvSpPr>
        <p:spPr>
          <a:xfrm>
            <a:off x="3967747" y="1722364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</a:t>
            </a:r>
            <a:endParaRPr lang="ko-KR" altLang="en-US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90328-065F-4659-BF34-B41ABD50EA1F}"/>
              </a:ext>
            </a:extLst>
          </p:cNvPr>
          <p:cNvSpPr txBox="1"/>
          <p:nvPr/>
        </p:nvSpPr>
        <p:spPr>
          <a:xfrm>
            <a:off x="9278483" y="7734300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Permutation Table</a:t>
            </a:r>
            <a:r>
              <a:rPr lang="ko-KR" altLang="en-US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</a:t>
            </a:r>
            <a:r>
              <a:rPr lang="en-US" altLang="ko-KR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 </a:t>
            </a:r>
            <a:endParaRPr lang="en-US" altLang="ko-KR" sz="4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bit swap</a:t>
            </a:r>
            <a:r>
              <a:rPr lang="ko-KR" altLang="en-US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일어난다</a:t>
            </a:r>
            <a:r>
              <a:rPr lang="en-US" altLang="ko-KR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sz="4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05D98F3-E08A-4125-8B33-32A0C7E91D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30"/>
          <a:stretch/>
        </p:blipFill>
        <p:spPr>
          <a:xfrm>
            <a:off x="9448800" y="2215356"/>
            <a:ext cx="7814031" cy="192341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92CED08-637C-4E6C-8A12-311CE090C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333376"/>
            <a:ext cx="6780469" cy="3124200"/>
          </a:xfrm>
          <a:prstGeom prst="rect">
            <a:avLst/>
          </a:prstGeom>
        </p:spPr>
      </p:pic>
      <p:sp>
        <p:nvSpPr>
          <p:cNvPr id="22" name="액자 21">
            <a:extLst>
              <a:ext uri="{FF2B5EF4-FFF2-40B4-BE49-F238E27FC236}">
                <a16:creationId xmlns:a16="http://schemas.microsoft.com/office/drawing/2014/main" id="{A5BF49DA-7D83-4E4D-8B46-21E608E583FF}"/>
              </a:ext>
            </a:extLst>
          </p:cNvPr>
          <p:cNvSpPr/>
          <p:nvPr/>
        </p:nvSpPr>
        <p:spPr>
          <a:xfrm>
            <a:off x="1872247" y="7536856"/>
            <a:ext cx="4191000" cy="115060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5017459-CDE7-4126-99A5-2F1C52C9CB5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2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Key Generator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23CD051-895C-4EBC-BFC2-095BDF7CC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05813"/>
            <a:ext cx="5562600" cy="8185872"/>
          </a:xfrm>
          <a:prstGeom prst="rect">
            <a:avLst/>
          </a:prstGeom>
        </p:spPr>
      </p:pic>
      <p:sp>
        <p:nvSpPr>
          <p:cNvPr id="16" name="화살표: 줄무늬가 있는 오른쪽 15">
            <a:extLst>
              <a:ext uri="{FF2B5EF4-FFF2-40B4-BE49-F238E27FC236}">
                <a16:creationId xmlns:a16="http://schemas.microsoft.com/office/drawing/2014/main" id="{974BBB38-ECD1-4AE6-ADC5-803C730768AC}"/>
              </a:ext>
            </a:extLst>
          </p:cNvPr>
          <p:cNvSpPr/>
          <p:nvPr/>
        </p:nvSpPr>
        <p:spPr>
          <a:xfrm>
            <a:off x="7315200" y="2277193"/>
            <a:ext cx="1371600" cy="11506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AFAEC2-B1DF-40B3-8B82-12F42BA56EF3}"/>
              </a:ext>
            </a:extLst>
          </p:cNvPr>
          <p:cNvSpPr txBox="1"/>
          <p:nvPr/>
        </p:nvSpPr>
        <p:spPr>
          <a:xfrm>
            <a:off x="9057210" y="2705100"/>
            <a:ext cx="88063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64bit </a:t>
            </a:r>
            <a:r>
              <a:rPr lang="ko-KR" altLang="en-US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 </a:t>
            </a:r>
            <a:r>
              <a:rPr lang="en-US" altLang="ko-KR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</a:t>
            </a:r>
            <a:r>
              <a:rPr lang="ko-KR" altLang="en-US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bit</a:t>
            </a:r>
            <a:r>
              <a:rPr lang="ko-KR" altLang="en-US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Parity bit</a:t>
            </a:r>
          </a:p>
          <a:p>
            <a:endParaRPr lang="en-US" altLang="ko-KR" sz="5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7bit + 1bit(parity) +     	7bit + 1bit(parity)</a:t>
            </a:r>
          </a:p>
          <a:p>
            <a:endParaRPr lang="en-US" altLang="ko-KR" sz="5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따라서 </a:t>
            </a:r>
            <a:r>
              <a:rPr lang="en-US" altLang="ko-KR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Parity bit</a:t>
            </a:r>
            <a:r>
              <a:rPr lang="ko-KR" altLang="en-US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제거</a:t>
            </a:r>
            <a:endParaRPr lang="en-US" altLang="ko-KR" sz="5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56bit</a:t>
            </a:r>
            <a:r>
              <a:rPr lang="ko-KR" altLang="en-US" sz="5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남음</a:t>
            </a:r>
            <a:endParaRPr lang="en-US" altLang="ko-KR" sz="5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5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C6980A71-B239-4042-95A3-9C510E318682}"/>
              </a:ext>
            </a:extLst>
          </p:cNvPr>
          <p:cNvSpPr/>
          <p:nvPr/>
        </p:nvSpPr>
        <p:spPr>
          <a:xfrm>
            <a:off x="3472196" y="2523038"/>
            <a:ext cx="3581400" cy="6122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28FDCF-EB9E-47D0-882B-65C38E0432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64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Key Generator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23CD051-895C-4EBC-BFC2-095BDF7CC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9277"/>
            <a:ext cx="5562600" cy="8185872"/>
          </a:xfrm>
          <a:prstGeom prst="rect">
            <a:avLst/>
          </a:prstGeom>
        </p:spPr>
      </p:pic>
      <p:sp>
        <p:nvSpPr>
          <p:cNvPr id="16" name="화살표: 줄무늬가 있는 오른쪽 15">
            <a:extLst>
              <a:ext uri="{FF2B5EF4-FFF2-40B4-BE49-F238E27FC236}">
                <a16:creationId xmlns:a16="http://schemas.microsoft.com/office/drawing/2014/main" id="{974BBB38-ECD1-4AE6-ADC5-803C730768AC}"/>
              </a:ext>
            </a:extLst>
          </p:cNvPr>
          <p:cNvSpPr/>
          <p:nvPr/>
        </p:nvSpPr>
        <p:spPr>
          <a:xfrm>
            <a:off x="6532418" y="3551150"/>
            <a:ext cx="1371600" cy="11506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AFAEC2-B1DF-40B3-8B82-12F42BA56EF3}"/>
              </a:ext>
            </a:extLst>
          </p:cNvPr>
          <p:cNvSpPr txBox="1"/>
          <p:nvPr/>
        </p:nvSpPr>
        <p:spPr>
          <a:xfrm>
            <a:off x="8077200" y="2387514"/>
            <a:ext cx="9677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왼쪽으로 비트를 이동</a:t>
            </a:r>
            <a:endParaRPr lang="en-US" altLang="ko-KR" sz="4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4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4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(round)</a:t>
            </a:r>
            <a:r>
              <a:rPr lang="ko-KR" altLang="en-US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en-US" altLang="ko-KR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1, 2, 9, 16</a:t>
            </a:r>
            <a:r>
              <a:rPr lang="ko-KR" altLang="en-US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에서는 왼쪽으로 한 비트만큼 이동</a:t>
            </a:r>
            <a:endParaRPr lang="en-US" altLang="ko-KR" sz="4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외 라운드에서는 두 비트만큼 이동</a:t>
            </a:r>
            <a:endParaRPr lang="en-US" altLang="ko-KR" sz="4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4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10110110 (round 9) </a:t>
            </a:r>
            <a:r>
              <a:rPr lang="ko-KR" altLang="en-US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01101101</a:t>
            </a:r>
          </a:p>
          <a:p>
            <a:endParaRPr lang="en-US" altLang="ko-KR" sz="4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 10110110 (round 5) </a:t>
            </a:r>
            <a:r>
              <a:rPr lang="ko-KR" altLang="en-US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1101101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D94FBA7-5FC1-45EB-86CE-7204290787C0}"/>
              </a:ext>
            </a:extLst>
          </p:cNvPr>
          <p:cNvSpPr/>
          <p:nvPr/>
        </p:nvSpPr>
        <p:spPr>
          <a:xfrm>
            <a:off x="2514600" y="3772738"/>
            <a:ext cx="3581400" cy="6122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1EDEA9-366D-4B5E-9F26-F2B2905548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5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Key Generator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23CD051-895C-4EBC-BFC2-095BDF7CC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09277"/>
            <a:ext cx="5562600" cy="8185872"/>
          </a:xfrm>
          <a:prstGeom prst="rect">
            <a:avLst/>
          </a:prstGeom>
        </p:spPr>
      </p:pic>
      <p:sp>
        <p:nvSpPr>
          <p:cNvPr id="16" name="화살표: 줄무늬가 있는 오른쪽 15">
            <a:extLst>
              <a:ext uri="{FF2B5EF4-FFF2-40B4-BE49-F238E27FC236}">
                <a16:creationId xmlns:a16="http://schemas.microsoft.com/office/drawing/2014/main" id="{974BBB38-ECD1-4AE6-ADC5-803C730768AC}"/>
              </a:ext>
            </a:extLst>
          </p:cNvPr>
          <p:cNvSpPr/>
          <p:nvPr/>
        </p:nvSpPr>
        <p:spPr>
          <a:xfrm>
            <a:off x="6553200" y="4305818"/>
            <a:ext cx="1371600" cy="11506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AFAEC2-B1DF-40B3-8B82-12F42BA56EF3}"/>
              </a:ext>
            </a:extLst>
          </p:cNvPr>
          <p:cNvSpPr txBox="1"/>
          <p:nvPr/>
        </p:nvSpPr>
        <p:spPr>
          <a:xfrm>
            <a:off x="8077200" y="2387514"/>
            <a:ext cx="9677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왼쪽 비트와 오른쪽 비트를 합치고</a:t>
            </a:r>
            <a:endParaRPr lang="en-US" altLang="ko-KR" sz="4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Permutation Table</a:t>
            </a:r>
            <a:r>
              <a:rPr lang="ko-KR" altLang="en-US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따라 </a:t>
            </a:r>
            <a:r>
              <a:rPr lang="en-US" altLang="ko-KR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bit swap</a:t>
            </a:r>
          </a:p>
          <a:p>
            <a:endParaRPr lang="en-US" altLang="ko-KR" sz="4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 10001111			01101110</a:t>
            </a:r>
          </a:p>
          <a:p>
            <a:r>
              <a:rPr lang="en-US" altLang="ko-KR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			</a:t>
            </a:r>
            <a:r>
              <a:rPr lang="ko-KR" altLang="en-US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↓</a:t>
            </a:r>
            <a:endParaRPr lang="en-US" altLang="ko-KR" sz="4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	1000111101101110</a:t>
            </a:r>
          </a:p>
          <a:p>
            <a:r>
              <a:rPr lang="en-US" altLang="ko-KR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		     </a:t>
            </a:r>
            <a:r>
              <a:rPr lang="ko-KR" altLang="en-US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↓</a:t>
            </a:r>
            <a:endParaRPr lang="en-US" altLang="ko-KR" sz="4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4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	1010110110101101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D94FBA7-5FC1-45EB-86CE-7204290787C0}"/>
              </a:ext>
            </a:extLst>
          </p:cNvPr>
          <p:cNvSpPr/>
          <p:nvPr/>
        </p:nvSpPr>
        <p:spPr>
          <a:xfrm>
            <a:off x="2445453" y="4579765"/>
            <a:ext cx="3581400" cy="612226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6004A6-C1C0-4E14-9369-2B2E69A6C6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5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DES</a:t>
            </a:r>
            <a:r>
              <a:rPr lang="ko-KR" alt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한계점</a:t>
            </a:r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881BE-B354-40D1-A358-BA81194F662A}"/>
              </a:ext>
            </a:extLst>
          </p:cNvPr>
          <p:cNvSpPr txBox="1"/>
          <p:nvPr/>
        </p:nvSpPr>
        <p:spPr>
          <a:xfrm>
            <a:off x="1828800" y="3313151"/>
            <a:ext cx="14782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키 공간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(56bit)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너무 작아서 알고리즘이 무작위 공격에 취약함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현재의 컴퓨팅 파워로 키를 찾는데 시간이 얼마 걸리지 않음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3DES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 존재하지만 시간이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 걸림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크게 보았을 때 안전하지 않음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0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49870" y="5143500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737637" y="2678545"/>
            <a:ext cx="12586021" cy="350911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0" kern="0" spc="-3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감 사 합 니 다</a:t>
            </a:r>
            <a:endParaRPr lang="en-US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3449870" y="2521816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9" name="Object 4">
            <a:extLst>
              <a:ext uri="{FF2B5EF4-FFF2-40B4-BE49-F238E27FC236}">
                <a16:creationId xmlns:a16="http://schemas.microsoft.com/office/drawing/2014/main" id="{283C7E73-C2DD-4F4E-983D-FE8F051DDA0E}"/>
              </a:ext>
            </a:extLst>
          </p:cNvPr>
          <p:cNvSpPr txBox="1"/>
          <p:nvPr/>
        </p:nvSpPr>
        <p:spPr>
          <a:xfrm>
            <a:off x="5386836" y="8284100"/>
            <a:ext cx="8176764" cy="57968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계명대학교  컴퓨터공학과  </a:t>
            </a:r>
            <a:r>
              <a:rPr lang="en-US" altLang="ko-KR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5469775 </a:t>
            </a:r>
            <a:r>
              <a:rPr lang="ko-KR" altLang="en-US" sz="3200" kern="0" spc="-3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이상철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DFAF6E-1FFD-4302-BE53-FEB73CD99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5316200" y="9182100"/>
            <a:ext cx="2775285" cy="9250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4800" y="1922511"/>
            <a:ext cx="1072174" cy="644197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01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02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03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04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05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06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</a:rPr>
              <a:t>07</a:t>
            </a:r>
          </a:p>
          <a:p>
            <a:pPr algn="just"/>
            <a:r>
              <a:rPr lang="en-US" sz="5000" dirty="0">
                <a:solidFill>
                  <a:srgbClr val="000000"/>
                </a:solidFill>
                <a:latin typeface="Bebas Neue" pitchFamily="34" charset="0"/>
              </a:rPr>
              <a:t>08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90311" y="1518425"/>
            <a:ext cx="6481248" cy="20482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9000" kern="0" spc="300" dirty="0">
                <a:solidFill>
                  <a:srgbClr val="000000"/>
                </a:solidFill>
                <a:latin typeface="Bebas Neue" pitchFamily="34" charset="0"/>
                <a:cs typeface="Bebas Neue" pitchFamily="34" charset="0"/>
              </a:rPr>
              <a:t>CONTENTS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8996974" y="2065909"/>
            <a:ext cx="6796770" cy="50284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200" kern="0" spc="-2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DES</a:t>
            </a:r>
            <a:r>
              <a:rPr lang="ko-KR" altLang="en-US" sz="3200" kern="0" spc="-2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란</a:t>
            </a:r>
            <a:r>
              <a:rPr lang="en-US" altLang="ko-KR" sz="3200" kern="0" spc="-2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sz="2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4797" y="2807486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Permutation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94797" y="3599509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Feistel cipher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99531" y="4391532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F function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94797" y="5109374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Expansion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99340" y="5901397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 err="1"/>
              <a:t>Substition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790311" y="3105863"/>
            <a:ext cx="3826087" cy="313458"/>
            <a:chOff x="2522541" y="3605104"/>
            <a:chExt cx="3826087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22541" y="3605104"/>
              <a:ext cx="3826087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Object 9">
            <a:extLst>
              <a:ext uri="{FF2B5EF4-FFF2-40B4-BE49-F238E27FC236}">
                <a16:creationId xmlns:a16="http://schemas.microsoft.com/office/drawing/2014/main" id="{20EBE64C-CB58-4193-AF60-74B17222B636}"/>
              </a:ext>
            </a:extLst>
          </p:cNvPr>
          <p:cNvSpPr txBox="1"/>
          <p:nvPr/>
        </p:nvSpPr>
        <p:spPr>
          <a:xfrm>
            <a:off x="8992620" y="6619239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S-box</a:t>
            </a: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0C60EF4F-61A1-475A-AC01-C3202C61A7D2}"/>
              </a:ext>
            </a:extLst>
          </p:cNvPr>
          <p:cNvSpPr txBox="1"/>
          <p:nvPr/>
        </p:nvSpPr>
        <p:spPr>
          <a:xfrm>
            <a:off x="8992620" y="7411262"/>
            <a:ext cx="8654906" cy="502845"/>
          </a:xfrm>
          <a:prstGeom prst="rect">
            <a:avLst/>
          </a:prstGeom>
          <a:noFill/>
        </p:spPr>
        <p:txBody>
          <a:bodyPr wrap="square" rtlCol="0"/>
          <a:lstStyle>
            <a:defPPr>
              <a:defRPr lang="en-US"/>
            </a:defPPr>
            <a:lvl1pPr algn="just">
              <a:defRPr sz="3200" kern="0" spc="-20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dirty="0"/>
              <a:t>Key </a:t>
            </a:r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Generator</a:t>
            </a:r>
            <a:endParaRPr 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412D312-3ECC-4DE6-B2D1-34C0301089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DES </a:t>
            </a:r>
            <a:r>
              <a:rPr lang="ko-KR" alt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란</a:t>
            </a:r>
            <a:r>
              <a:rPr lang="en-US" altLang="ko-KR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6C14F7-375E-44EF-9D05-2023A5291A79}"/>
              </a:ext>
            </a:extLst>
          </p:cNvPr>
          <p:cNvSpPr/>
          <p:nvPr/>
        </p:nvSpPr>
        <p:spPr>
          <a:xfrm>
            <a:off x="7734300" y="4037470"/>
            <a:ext cx="2819400" cy="4622243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DES</a:t>
            </a:r>
            <a:endParaRPr lang="ko-KR" altLang="en-US" sz="6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ABEAE-4075-4B13-90FF-414FE2FA4825}"/>
              </a:ext>
            </a:extLst>
          </p:cNvPr>
          <p:cNvSpPr txBox="1"/>
          <p:nvPr/>
        </p:nvSpPr>
        <p:spPr>
          <a:xfrm>
            <a:off x="1676400" y="6025425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64-bit plaintext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5A2125-C027-43CB-8B66-110DAB518937}"/>
              </a:ext>
            </a:extLst>
          </p:cNvPr>
          <p:cNvSpPr txBox="1"/>
          <p:nvPr/>
        </p:nvSpPr>
        <p:spPr>
          <a:xfrm>
            <a:off x="13106400" y="6025425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64-bit ciphertext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18561E2-9D6F-496B-8A2E-879AED314338}"/>
              </a:ext>
            </a:extLst>
          </p:cNvPr>
          <p:cNvSpPr/>
          <p:nvPr/>
        </p:nvSpPr>
        <p:spPr>
          <a:xfrm>
            <a:off x="5486400" y="5758104"/>
            <a:ext cx="2057400" cy="1349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CCA9140-85D4-4207-8DC5-EC92621AC1B6}"/>
              </a:ext>
            </a:extLst>
          </p:cNvPr>
          <p:cNvSpPr/>
          <p:nvPr/>
        </p:nvSpPr>
        <p:spPr>
          <a:xfrm>
            <a:off x="10840726" y="5765734"/>
            <a:ext cx="2057400" cy="1349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BDFC65-24F2-42EA-9909-B181FE99BECE}"/>
              </a:ext>
            </a:extLst>
          </p:cNvPr>
          <p:cNvSpPr txBox="1"/>
          <p:nvPr/>
        </p:nvSpPr>
        <p:spPr>
          <a:xfrm>
            <a:off x="7343136" y="2166084"/>
            <a:ext cx="385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56-bit </a:t>
            </a:r>
            <a:r>
              <a:rPr lang="en-US" altLang="ko-KR" sz="3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cipherkey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8FAAAB1-FA6F-4C50-BAD3-F40FB43FBCAD}"/>
              </a:ext>
            </a:extLst>
          </p:cNvPr>
          <p:cNvSpPr/>
          <p:nvPr/>
        </p:nvSpPr>
        <p:spPr>
          <a:xfrm rot="5400000">
            <a:off x="8709163" y="2990316"/>
            <a:ext cx="869674" cy="843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1D2821-9AD9-48E0-AAF7-5DCF537FA9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7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DES 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D881BE-B354-40D1-A358-BA81194F662A}"/>
              </a:ext>
            </a:extLst>
          </p:cNvPr>
          <p:cNvSpPr txBox="1"/>
          <p:nvPr/>
        </p:nvSpPr>
        <p:spPr>
          <a:xfrm>
            <a:off x="1828800" y="3313151"/>
            <a:ext cx="12000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Symmetric Key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Block cipher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Feistel 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구조로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encrypt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decrypt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반대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Encrypt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k1, k2 , … k16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사용한다면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3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Decrpty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에서는 </a:t>
            </a:r>
            <a:r>
              <a:rPr lang="en-US" altLang="ko-KR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k16, k15, … k1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사용</a:t>
            </a:r>
            <a:endParaRPr lang="en-US" altLang="ko-KR" sz="3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9AD03EF-3682-4A6A-B33D-408F271435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DES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3ABEAE-4075-4B13-90FF-414FE2FA4825}"/>
              </a:ext>
            </a:extLst>
          </p:cNvPr>
          <p:cNvSpPr txBox="1"/>
          <p:nvPr/>
        </p:nvSpPr>
        <p:spPr>
          <a:xfrm>
            <a:off x="4236650" y="3619500"/>
            <a:ext cx="375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64-bit plaintext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D05C5A-6DD6-4666-ACA5-6035F645E083}"/>
              </a:ext>
            </a:extLst>
          </p:cNvPr>
          <p:cNvCxnSpPr>
            <a:cxnSpLocks/>
          </p:cNvCxnSpPr>
          <p:nvPr/>
        </p:nvCxnSpPr>
        <p:spPr>
          <a:xfrm>
            <a:off x="6112803" y="4275926"/>
            <a:ext cx="0" cy="50330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51CEB7-C61D-48CE-AE6C-ADBAC0EBC13D}"/>
              </a:ext>
            </a:extLst>
          </p:cNvPr>
          <p:cNvSpPr/>
          <p:nvPr/>
        </p:nvSpPr>
        <p:spPr>
          <a:xfrm>
            <a:off x="4055404" y="4822282"/>
            <a:ext cx="4114800" cy="853146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DES</a:t>
            </a:r>
            <a:endParaRPr lang="ko-KR" altLang="en-US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30DDBBB-AC75-401C-9F0A-B2C0C359AFFC}"/>
              </a:ext>
            </a:extLst>
          </p:cNvPr>
          <p:cNvCxnSpPr>
            <a:cxnSpLocks/>
          </p:cNvCxnSpPr>
          <p:nvPr/>
        </p:nvCxnSpPr>
        <p:spPr>
          <a:xfrm>
            <a:off x="6112803" y="5691899"/>
            <a:ext cx="6927" cy="518454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03C6C86-82E9-4E2A-B26C-AEE6058474F2}"/>
              </a:ext>
            </a:extLst>
          </p:cNvPr>
          <p:cNvSpPr txBox="1"/>
          <p:nvPr/>
        </p:nvSpPr>
        <p:spPr>
          <a:xfrm>
            <a:off x="4090040" y="6210353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64-bit ciphertext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B77F173-C302-435F-AB04-E3BB8B3E5394}"/>
              </a:ext>
            </a:extLst>
          </p:cNvPr>
          <p:cNvSpPr/>
          <p:nvPr/>
        </p:nvSpPr>
        <p:spPr>
          <a:xfrm>
            <a:off x="3274851" y="5025100"/>
            <a:ext cx="648771" cy="360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D5E62C-7F56-48C8-84AA-FFFF10E620D0}"/>
              </a:ext>
            </a:extLst>
          </p:cNvPr>
          <p:cNvSpPr txBox="1"/>
          <p:nvPr/>
        </p:nvSpPr>
        <p:spPr>
          <a:xfrm>
            <a:off x="765177" y="4491876"/>
            <a:ext cx="2495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56-bit </a:t>
            </a:r>
          </a:p>
          <a:p>
            <a:r>
              <a:rPr lang="en-US" altLang="ko-KR" sz="3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cipherkey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7ABA265-7D9E-410C-98A8-4455A285FDF5}"/>
              </a:ext>
            </a:extLst>
          </p:cNvPr>
          <p:cNvSpPr/>
          <p:nvPr/>
        </p:nvSpPr>
        <p:spPr>
          <a:xfrm>
            <a:off x="12518866" y="3619500"/>
            <a:ext cx="4114800" cy="853146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Initial Permutation</a:t>
            </a:r>
            <a:endParaRPr lang="ko-KR" altLang="en-US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F2770E7-3D81-4EAB-92F1-515CB066F7E7}"/>
              </a:ext>
            </a:extLst>
          </p:cNvPr>
          <p:cNvCxnSpPr>
            <a:cxnSpLocks/>
          </p:cNvCxnSpPr>
          <p:nvPr/>
        </p:nvCxnSpPr>
        <p:spPr>
          <a:xfrm>
            <a:off x="14576265" y="4489117"/>
            <a:ext cx="6927" cy="518454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4FB3EF9-341B-44D0-9CC6-DD8D8A100F4B}"/>
              </a:ext>
            </a:extLst>
          </p:cNvPr>
          <p:cNvSpPr/>
          <p:nvPr/>
        </p:nvSpPr>
        <p:spPr>
          <a:xfrm>
            <a:off x="12525792" y="5017933"/>
            <a:ext cx="4114800" cy="853146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Round</a:t>
            </a:r>
            <a:endParaRPr lang="ko-KR" altLang="en-US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3DA19D5-69DE-4359-B903-EDFBCDDBCE90}"/>
              </a:ext>
            </a:extLst>
          </p:cNvPr>
          <p:cNvSpPr/>
          <p:nvPr/>
        </p:nvSpPr>
        <p:spPr>
          <a:xfrm>
            <a:off x="12511939" y="6359882"/>
            <a:ext cx="4114800" cy="853146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Initial Permutation</a:t>
            </a:r>
            <a:endParaRPr lang="ko-KR" altLang="en-US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1F28065-BA45-43F6-AD1B-1D91AE7E1D24}"/>
              </a:ext>
            </a:extLst>
          </p:cNvPr>
          <p:cNvCxnSpPr>
            <a:cxnSpLocks/>
          </p:cNvCxnSpPr>
          <p:nvPr/>
        </p:nvCxnSpPr>
        <p:spPr>
          <a:xfrm>
            <a:off x="14583192" y="5844529"/>
            <a:ext cx="6927" cy="518454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681222-8DCD-4D2A-96C5-DC1488F621A2}"/>
              </a:ext>
            </a:extLst>
          </p:cNvPr>
          <p:cNvSpPr txBox="1"/>
          <p:nvPr/>
        </p:nvSpPr>
        <p:spPr>
          <a:xfrm>
            <a:off x="10978231" y="5121340"/>
            <a:ext cx="137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 16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2" name="화살표: 줄무늬가 있는 오른쪽 41">
            <a:extLst>
              <a:ext uri="{FF2B5EF4-FFF2-40B4-BE49-F238E27FC236}">
                <a16:creationId xmlns:a16="http://schemas.microsoft.com/office/drawing/2014/main" id="{A5A8FBD2-EA6A-4C28-9A9A-A62C60ED52E3}"/>
              </a:ext>
            </a:extLst>
          </p:cNvPr>
          <p:cNvSpPr/>
          <p:nvPr/>
        </p:nvSpPr>
        <p:spPr>
          <a:xfrm>
            <a:off x="9043121" y="4826152"/>
            <a:ext cx="1131465" cy="10449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4425538-0645-4F8C-94F6-2D89B543CA3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2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Initial &amp; Final Permutation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899321" y="3297484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ABEAE-4075-4B13-90FF-414FE2FA4825}"/>
              </a:ext>
            </a:extLst>
          </p:cNvPr>
          <p:cNvSpPr txBox="1"/>
          <p:nvPr/>
        </p:nvSpPr>
        <p:spPr>
          <a:xfrm>
            <a:off x="3135735" y="2668228"/>
            <a:ext cx="375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64-bit plaintext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5A2125-C027-43CB-8B66-110DAB518937}"/>
              </a:ext>
            </a:extLst>
          </p:cNvPr>
          <p:cNvSpPr txBox="1"/>
          <p:nvPr/>
        </p:nvSpPr>
        <p:spPr>
          <a:xfrm>
            <a:off x="3135735" y="7979876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64-bit ciphertext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D05C5A-6DD6-4666-ACA5-6035F645E083}"/>
              </a:ext>
            </a:extLst>
          </p:cNvPr>
          <p:cNvCxnSpPr>
            <a:cxnSpLocks/>
          </p:cNvCxnSpPr>
          <p:nvPr/>
        </p:nvCxnSpPr>
        <p:spPr>
          <a:xfrm>
            <a:off x="5011888" y="3324654"/>
            <a:ext cx="0" cy="50330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51CEB7-C61D-48CE-AE6C-ADBAC0EBC13D}"/>
              </a:ext>
            </a:extLst>
          </p:cNvPr>
          <p:cNvSpPr/>
          <p:nvPr/>
        </p:nvSpPr>
        <p:spPr>
          <a:xfrm>
            <a:off x="2954489" y="3871010"/>
            <a:ext cx="4114800" cy="853146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Initial Permutation</a:t>
            </a:r>
            <a:endParaRPr lang="ko-KR" altLang="en-US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30DDBBB-AC75-401C-9F0A-B2C0C359AFFC}"/>
              </a:ext>
            </a:extLst>
          </p:cNvPr>
          <p:cNvCxnSpPr>
            <a:cxnSpLocks/>
          </p:cNvCxnSpPr>
          <p:nvPr/>
        </p:nvCxnSpPr>
        <p:spPr>
          <a:xfrm>
            <a:off x="5011888" y="4740627"/>
            <a:ext cx="6927" cy="518454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A1EDA2D-9DB0-436C-9AEB-103B9833D6F1}"/>
              </a:ext>
            </a:extLst>
          </p:cNvPr>
          <p:cNvSpPr/>
          <p:nvPr/>
        </p:nvSpPr>
        <p:spPr>
          <a:xfrm>
            <a:off x="2961415" y="5269443"/>
            <a:ext cx="4114800" cy="853146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Round</a:t>
            </a:r>
            <a:endParaRPr lang="ko-KR" altLang="en-US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181D33B-B5BB-4C63-A8E5-D4F0D7298A06}"/>
              </a:ext>
            </a:extLst>
          </p:cNvPr>
          <p:cNvSpPr/>
          <p:nvPr/>
        </p:nvSpPr>
        <p:spPr>
          <a:xfrm>
            <a:off x="2947562" y="6611392"/>
            <a:ext cx="4114800" cy="853146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Final Permutation</a:t>
            </a:r>
            <a:endParaRPr lang="ko-KR" altLang="en-US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E34E9D-49AC-453E-887B-29AA9EDE7946}"/>
              </a:ext>
            </a:extLst>
          </p:cNvPr>
          <p:cNvCxnSpPr>
            <a:cxnSpLocks/>
          </p:cNvCxnSpPr>
          <p:nvPr/>
        </p:nvCxnSpPr>
        <p:spPr>
          <a:xfrm>
            <a:off x="5018815" y="6096039"/>
            <a:ext cx="6927" cy="518454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BD744C5-94B6-4D63-9327-5C049323D8DC}"/>
              </a:ext>
            </a:extLst>
          </p:cNvPr>
          <p:cNvCxnSpPr>
            <a:cxnSpLocks/>
          </p:cNvCxnSpPr>
          <p:nvPr/>
        </p:nvCxnSpPr>
        <p:spPr>
          <a:xfrm>
            <a:off x="5028016" y="7491371"/>
            <a:ext cx="6927" cy="518454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22741C-5965-4FEE-87AC-32651F6A1012}"/>
              </a:ext>
            </a:extLst>
          </p:cNvPr>
          <p:cNvSpPr txBox="1"/>
          <p:nvPr/>
        </p:nvSpPr>
        <p:spPr>
          <a:xfrm>
            <a:off x="1413854" y="5372850"/>
            <a:ext cx="137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 16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4DB329-9C32-48EC-81E0-9E9131874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4914" y="2876741"/>
            <a:ext cx="8793729" cy="552604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41BF5D-A7A5-4240-8397-64635B984EAB}"/>
              </a:ext>
            </a:extLst>
          </p:cNvPr>
          <p:cNvSpPr/>
          <p:nvPr/>
        </p:nvSpPr>
        <p:spPr>
          <a:xfrm>
            <a:off x="8073642" y="5143500"/>
            <a:ext cx="9209904" cy="1156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줄무늬가 있는 오른쪽 8">
            <a:extLst>
              <a:ext uri="{FF2B5EF4-FFF2-40B4-BE49-F238E27FC236}">
                <a16:creationId xmlns:a16="http://schemas.microsoft.com/office/drawing/2014/main" id="{0E165E42-6ED6-4763-8815-F9CB2307CAC2}"/>
              </a:ext>
            </a:extLst>
          </p:cNvPr>
          <p:cNvSpPr/>
          <p:nvPr/>
        </p:nvSpPr>
        <p:spPr>
          <a:xfrm>
            <a:off x="7349149" y="3695700"/>
            <a:ext cx="1131465" cy="10449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줄무늬가 있는 오른쪽 26">
            <a:extLst>
              <a:ext uri="{FF2B5EF4-FFF2-40B4-BE49-F238E27FC236}">
                <a16:creationId xmlns:a16="http://schemas.microsoft.com/office/drawing/2014/main" id="{46598B5D-A2DB-4569-A041-79FD4F15E54F}"/>
              </a:ext>
            </a:extLst>
          </p:cNvPr>
          <p:cNvSpPr/>
          <p:nvPr/>
        </p:nvSpPr>
        <p:spPr>
          <a:xfrm>
            <a:off x="7352234" y="6611392"/>
            <a:ext cx="1131465" cy="104492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49175B1-FA4F-4A0D-8835-F56EF252963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6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Initial &amp; Final </a:t>
            </a:r>
            <a:r>
              <a:rPr lang="en-US" sz="5900" kern="0" spc="-8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Permutation</a:t>
            </a:r>
            <a:endParaRPr 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899321" y="3297484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4DB329-9C32-48EC-81E0-9E91318746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30"/>
          <a:stretch/>
        </p:blipFill>
        <p:spPr>
          <a:xfrm>
            <a:off x="1905000" y="3385971"/>
            <a:ext cx="7814031" cy="19234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D7E28F-8B19-4D1E-AED9-4A6ACBFB7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815124"/>
            <a:ext cx="6780469" cy="3124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6DDAD0-9AD4-4FD1-AC3E-C3275BBD1A40}"/>
              </a:ext>
            </a:extLst>
          </p:cNvPr>
          <p:cNvSpPr txBox="1"/>
          <p:nvPr/>
        </p:nvSpPr>
        <p:spPr>
          <a:xfrm>
            <a:off x="2732943" y="6748871"/>
            <a:ext cx="12822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Permutation Table</a:t>
            </a:r>
            <a:r>
              <a:rPr lang="ko-KR" altLang="en-US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</a:t>
            </a:r>
            <a:r>
              <a:rPr lang="en-US" altLang="ko-KR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 </a:t>
            </a:r>
            <a:r>
              <a:rPr lang="en-US" altLang="ko-KR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bit swap</a:t>
            </a:r>
            <a:r>
              <a:rPr lang="ko-KR" altLang="en-US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일어난다</a:t>
            </a:r>
            <a:r>
              <a:rPr lang="en-US" altLang="ko-KR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sz="4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2DDF02-A525-4B75-B8E6-D4CF17231796}"/>
              </a:ext>
            </a:extLst>
          </p:cNvPr>
          <p:cNvSpPr txBox="1"/>
          <p:nvPr/>
        </p:nvSpPr>
        <p:spPr>
          <a:xfrm>
            <a:off x="2712161" y="7943138"/>
            <a:ext cx="12822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DES</a:t>
            </a:r>
            <a:r>
              <a:rPr lang="ko-KR" altLang="en-US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보안성에는 아무 영향을 끼치지 않는다</a:t>
            </a:r>
            <a:r>
              <a:rPr lang="en-US" altLang="ko-KR" sz="4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4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2FD34F6-6625-469E-BF0D-C394E030E0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Feistel cipher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ABEAE-4075-4B13-90FF-414FE2FA4825}"/>
              </a:ext>
            </a:extLst>
          </p:cNvPr>
          <p:cNvSpPr txBox="1"/>
          <p:nvPr/>
        </p:nvSpPr>
        <p:spPr>
          <a:xfrm>
            <a:off x="3135735" y="2668228"/>
            <a:ext cx="3752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64-bit plaintext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5A2125-C027-43CB-8B66-110DAB518937}"/>
              </a:ext>
            </a:extLst>
          </p:cNvPr>
          <p:cNvSpPr txBox="1"/>
          <p:nvPr/>
        </p:nvSpPr>
        <p:spPr>
          <a:xfrm>
            <a:off x="3135735" y="7979876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64-bit ciphertext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D05C5A-6DD6-4666-ACA5-6035F645E083}"/>
              </a:ext>
            </a:extLst>
          </p:cNvPr>
          <p:cNvCxnSpPr>
            <a:cxnSpLocks/>
          </p:cNvCxnSpPr>
          <p:nvPr/>
        </p:nvCxnSpPr>
        <p:spPr>
          <a:xfrm>
            <a:off x="5011888" y="3324654"/>
            <a:ext cx="0" cy="503303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951CEB7-C61D-48CE-AE6C-ADBAC0EBC13D}"/>
              </a:ext>
            </a:extLst>
          </p:cNvPr>
          <p:cNvSpPr/>
          <p:nvPr/>
        </p:nvSpPr>
        <p:spPr>
          <a:xfrm>
            <a:off x="2954489" y="3871010"/>
            <a:ext cx="4114800" cy="853146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Initial Permutation</a:t>
            </a:r>
            <a:endParaRPr lang="ko-KR" altLang="en-US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30DDBBB-AC75-401C-9F0A-B2C0C359AFFC}"/>
              </a:ext>
            </a:extLst>
          </p:cNvPr>
          <p:cNvCxnSpPr>
            <a:cxnSpLocks/>
          </p:cNvCxnSpPr>
          <p:nvPr/>
        </p:nvCxnSpPr>
        <p:spPr>
          <a:xfrm>
            <a:off x="5011888" y="4740627"/>
            <a:ext cx="6927" cy="518454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3E4FFA7E-C482-4BF4-BC76-E5FC8F269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201" y="2247900"/>
            <a:ext cx="5697553" cy="7121941"/>
          </a:xfrm>
          <a:prstGeom prst="rect">
            <a:avLst/>
          </a:prstGeom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A1EDA2D-9DB0-436C-9AEB-103B9833D6F1}"/>
              </a:ext>
            </a:extLst>
          </p:cNvPr>
          <p:cNvSpPr/>
          <p:nvPr/>
        </p:nvSpPr>
        <p:spPr>
          <a:xfrm>
            <a:off x="2961415" y="5269443"/>
            <a:ext cx="4114800" cy="853146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Round</a:t>
            </a:r>
            <a:endParaRPr lang="ko-KR" altLang="en-US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181D33B-B5BB-4C63-A8E5-D4F0D7298A06}"/>
              </a:ext>
            </a:extLst>
          </p:cNvPr>
          <p:cNvSpPr/>
          <p:nvPr/>
        </p:nvSpPr>
        <p:spPr>
          <a:xfrm>
            <a:off x="2947562" y="6611392"/>
            <a:ext cx="4114800" cy="853146"/>
          </a:xfrm>
          <a:prstGeom prst="roundRect">
            <a:avLst/>
          </a:prstGeom>
          <a:solidFill>
            <a:srgbClr val="8B9E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Initial Permutation</a:t>
            </a:r>
            <a:endParaRPr lang="ko-KR" altLang="en-US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4E34E9D-49AC-453E-887B-29AA9EDE7946}"/>
              </a:ext>
            </a:extLst>
          </p:cNvPr>
          <p:cNvCxnSpPr>
            <a:cxnSpLocks/>
          </p:cNvCxnSpPr>
          <p:nvPr/>
        </p:nvCxnSpPr>
        <p:spPr>
          <a:xfrm>
            <a:off x="5018815" y="6096039"/>
            <a:ext cx="6927" cy="518454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BD744C5-94B6-4D63-9327-5C049323D8DC}"/>
              </a:ext>
            </a:extLst>
          </p:cNvPr>
          <p:cNvCxnSpPr>
            <a:cxnSpLocks/>
          </p:cNvCxnSpPr>
          <p:nvPr/>
        </p:nvCxnSpPr>
        <p:spPr>
          <a:xfrm>
            <a:off x="5028016" y="7491371"/>
            <a:ext cx="6927" cy="518454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22741C-5965-4FEE-87AC-32651F6A1012}"/>
              </a:ext>
            </a:extLst>
          </p:cNvPr>
          <p:cNvSpPr txBox="1"/>
          <p:nvPr/>
        </p:nvSpPr>
        <p:spPr>
          <a:xfrm>
            <a:off x="1413854" y="5372850"/>
            <a:ext cx="137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 16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0AF659C-4358-4BF1-96AA-BF4A7D4E1F96}"/>
              </a:ext>
            </a:extLst>
          </p:cNvPr>
          <p:cNvCxnSpPr/>
          <p:nvPr/>
        </p:nvCxnSpPr>
        <p:spPr>
          <a:xfrm flipH="1">
            <a:off x="13829472" y="4297583"/>
            <a:ext cx="95332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973632F-E06C-47A2-84EC-DE03A5A651E9}"/>
              </a:ext>
            </a:extLst>
          </p:cNvPr>
          <p:cNvCxnSpPr/>
          <p:nvPr/>
        </p:nvCxnSpPr>
        <p:spPr>
          <a:xfrm flipH="1">
            <a:off x="12192000" y="4297583"/>
            <a:ext cx="1637472" cy="3284317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화살표: 줄무늬가 있는 오른쪽 56">
            <a:extLst>
              <a:ext uri="{FF2B5EF4-FFF2-40B4-BE49-F238E27FC236}">
                <a16:creationId xmlns:a16="http://schemas.microsoft.com/office/drawing/2014/main" id="{0F5AD733-AF8F-4E0A-AF1D-A739F92DCF3D}"/>
              </a:ext>
            </a:extLst>
          </p:cNvPr>
          <p:cNvSpPr/>
          <p:nvPr/>
        </p:nvSpPr>
        <p:spPr>
          <a:xfrm>
            <a:off x="8131919" y="4999854"/>
            <a:ext cx="1371600" cy="115060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B523C14-8743-4A5E-B75E-39C123A1CB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8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24395" y="111903"/>
            <a:ext cx="2000276" cy="192341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500" kern="0" spc="-1000" dirty="0">
                <a:solidFill>
                  <a:srgbClr val="000000"/>
                </a:solidFill>
                <a:latin typeface="에스코어 드림 8 Heavy" pitchFamily="34" charset="0"/>
                <a:cs typeface="에스코어 드림 8 Heavy" pitchFamily="34" charset="0"/>
              </a:rPr>
              <a:t>01</a:t>
            </a:r>
            <a:endParaRPr lang="en-US" sz="28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302433" y="1664257"/>
            <a:ext cx="15561172" cy="126443"/>
            <a:chOff x="5378219" y="2356674"/>
            <a:chExt cx="12450332" cy="431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82557" y="191851"/>
            <a:ext cx="15581048" cy="410610"/>
            <a:chOff x="5358343" y="639654"/>
            <a:chExt cx="12520386" cy="31345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3829472" y="8251922"/>
            <a:ext cx="2891925" cy="168013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600" kern="0" spc="-200" dirty="0">
                <a:solidFill>
                  <a:srgbClr val="FFFFFF"/>
                </a:solidFill>
                <a:latin typeface="에스코어 드림 4 Regular" pitchFamily="34" charset="0"/>
                <a:cs typeface="에스코어 드림 4 Regular" pitchFamily="34" charset="0"/>
              </a:rPr>
              <a:t>이곳에 텍스트를 입력해주세요. 내용을 이곳에 입력하여 주세요. </a:t>
            </a:r>
            <a:endParaRPr lang="en-US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57816568-BD90-493B-866D-D3216107C9CF}"/>
              </a:ext>
            </a:extLst>
          </p:cNvPr>
          <p:cNvSpPr txBox="1"/>
          <p:nvPr/>
        </p:nvSpPr>
        <p:spPr>
          <a:xfrm>
            <a:off x="2424671" y="625806"/>
            <a:ext cx="8394284" cy="134955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6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Feistel cipher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396859-F39D-4CFC-9747-D8256FF16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1682466"/>
            <a:ext cx="5940701" cy="86808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DA4494-009C-47E9-B5FB-E79EC062BF27}"/>
              </a:ext>
            </a:extLst>
          </p:cNvPr>
          <p:cNvSpPr txBox="1"/>
          <p:nvPr/>
        </p:nvSpPr>
        <p:spPr>
          <a:xfrm>
            <a:off x="1507317" y="3298084"/>
            <a:ext cx="76366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블록 암호의 일종</a:t>
            </a: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특정 계산 함수의 반복으로 이루어짐</a:t>
            </a: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3600" dirty="0"/>
              <a:t>각 과정의 사용되는 함수는 라운드 함수</a:t>
            </a:r>
            <a:r>
              <a:rPr lang="en-US" altLang="ko-KR" sz="3600" dirty="0"/>
              <a:t>(round</a:t>
            </a:r>
            <a:r>
              <a:rPr lang="ko-KR" altLang="en-US" sz="3600" dirty="0"/>
              <a:t> </a:t>
            </a:r>
            <a:r>
              <a:rPr lang="en-US" altLang="ko-KR" sz="3600" dirty="0"/>
              <a:t>function)</a:t>
            </a:r>
            <a:r>
              <a:rPr lang="ko-KR" altLang="en-US" sz="3600" dirty="0"/>
              <a:t>이라고 불림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B73D99E-4811-47EE-B9D1-59D7D9D2DA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0" t="32803" r="13143" b="32706"/>
          <a:stretch/>
        </p:blipFill>
        <p:spPr>
          <a:xfrm>
            <a:off x="16002000" y="9410700"/>
            <a:ext cx="2165685" cy="7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5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492</Words>
  <Application>Microsoft Office PowerPoint</Application>
  <PresentationFormat>사용자 지정</PresentationFormat>
  <Paragraphs>153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Bebas Neue</vt:lpstr>
      <vt:lpstr>에스코어 드림 4 Regular</vt:lpstr>
      <vt:lpstr>에스코어 드림 5 Medium</vt:lpstr>
      <vt:lpstr>에스코어 드림 8 Heavy</vt:lpstr>
      <vt:lpstr>함초롬바탕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Owner</cp:lastModifiedBy>
  <cp:revision>39</cp:revision>
  <dcterms:created xsi:type="dcterms:W3CDTF">2021-06-30T12:03:25Z</dcterms:created>
  <dcterms:modified xsi:type="dcterms:W3CDTF">2021-06-30T10:33:55Z</dcterms:modified>
</cp:coreProperties>
</file>