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57" r:id="rId6"/>
    <p:sldId id="287" r:id="rId7"/>
    <p:sldId id="290" r:id="rId8"/>
    <p:sldId id="278" r:id="rId9"/>
    <p:sldId id="288" r:id="rId10"/>
    <p:sldId id="289" r:id="rId11"/>
    <p:sldId id="259" r:id="rId12"/>
    <p:sldId id="279" r:id="rId13"/>
    <p:sldId id="264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77" d="100"/>
          <a:sy n="77" d="100"/>
        </p:scale>
        <p:origin x="4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R  S  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  <a:cs typeface="에스코어 드림 5 Medium" pitchFamily="34" charset="0"/>
              </a:rPr>
              <a:t>공개키 암호화 알고리즘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3 = 1 mod 50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49BC8-ADD4-4226-BD34-CA4D59EB65C7}"/>
              </a:ext>
            </a:extLst>
          </p:cNvPr>
          <p:cNvSpPr txBox="1"/>
          <p:nvPr/>
        </p:nvSpPr>
        <p:spPr>
          <a:xfrm>
            <a:off x="1424533" y="2913041"/>
            <a:ext cx="151507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3 = 1 mod 50 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 = </a:t>
            </a:r>
            <a:r>
              <a:rPr lang="en-US" altLang="ko-KR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(16) + </a:t>
            </a:r>
            <a:r>
              <a:rPr lang="en-US" altLang="ko-KR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	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                   	2 = 50 - 3 * 16</a:t>
            </a:r>
          </a:p>
          <a:p>
            <a:pPr>
              <a:spcBef>
                <a:spcPts val="2400"/>
              </a:spcBef>
            </a:pPr>
            <a:r>
              <a:rPr lang="en-US" altLang="ko-KR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1 * </a:t>
            </a:r>
            <a:r>
              <a:rPr lang="en-US" altLang="ko-KR" sz="28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+ 1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1 * 2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1 * (50 – 3 * 16)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– 50 + 3 * 16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= 3 * </a:t>
            </a:r>
            <a:r>
              <a:rPr lang="en-US" altLang="ko-KR" sz="28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- 50	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17B064F-17F8-4BE9-A579-822DD611AEB8}"/>
              </a:ext>
            </a:extLst>
          </p:cNvPr>
          <p:cNvCxnSpPr/>
          <p:nvPr/>
        </p:nvCxnSpPr>
        <p:spPr>
          <a:xfrm>
            <a:off x="5029200" y="3924300"/>
            <a:ext cx="3124200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15621A-2971-4FBC-BBB7-6B8DDCC0E78A}"/>
              </a:ext>
            </a:extLst>
          </p:cNvPr>
          <p:cNvCxnSpPr>
            <a:cxnSpLocks/>
          </p:cNvCxnSpPr>
          <p:nvPr/>
        </p:nvCxnSpPr>
        <p:spPr>
          <a:xfrm flipH="1">
            <a:off x="4419600" y="4229100"/>
            <a:ext cx="5604164" cy="16002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7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C0ABD-C115-43C9-9332-14C971CAA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3" y="2400300"/>
            <a:ext cx="12481034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6332E-E490-40F7-B429-95CA7D350AC4}"/>
                  </a:ext>
                </a:extLst>
              </p:cNvPr>
              <p:cNvSpPr txBox="1"/>
              <p:nvPr/>
            </p:nvSpPr>
            <p:spPr>
              <a:xfrm>
                <a:off x="3037561" y="6099450"/>
                <a:ext cx="14811430" cy="356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 		   M = 10  , d = 17      e = 3         n = 55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C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𝟑</m:t>
                        </m:r>
                      </m:sup>
                    </m:sSup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𝒎𝒐𝒅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𝟓𝟓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= </m:t>
                    </m:r>
                  </m:oMath>
                </a14:m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10(cyphertext)</a:t>
                </a:r>
              </a:p>
              <a:p>
                <a:endParaRPr lang="en-US" altLang="ko-KR" sz="32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𝟏𝟕</m:t>
                        </m:r>
                      </m:sup>
                    </m:sSup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𝒎𝒐𝒅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𝟓𝟓</m:t>
                    </m:r>
                  </m:oMath>
                </a14:m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→</a:t>
                </a:r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1,818,181,818,181,818.1818181818181818 * 55 + 10 </a:t>
                </a: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			     = 10(plaintext)</a:t>
                </a:r>
              </a:p>
              <a:p>
                <a:r>
                  <a:rPr lang="en-US" altLang="ko-KR" sz="32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	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6332E-E490-40F7-B429-95CA7D35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61" y="6099450"/>
                <a:ext cx="14811430" cy="3561744"/>
              </a:xfrm>
              <a:prstGeom prst="rect">
                <a:avLst/>
              </a:prstGeom>
              <a:blipFill>
                <a:blip r:embed="rId6"/>
                <a:stretch>
                  <a:fillRect l="-947" t="-2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특징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05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28800" y="3313151"/>
            <a:ext cx="1478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대칭키에 비해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계산량이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많아 키 암호화나 전자서명에 쓰임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안정성을 위해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2048bit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쓰임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41862" y="2115262"/>
            <a:ext cx="15150737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유한성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(finiteness) :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원소의 개수가 유한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폐쇄성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(closure) :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연산의 결과도 동일 집합의 원소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(associativity) : a+(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= (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)+c, a*(b*c) = (a*b)*c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교환성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(community) : 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a+b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a*b=b*a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분산성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(distribution) : a*(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b+c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)=a*</a:t>
            </a:r>
            <a:r>
              <a:rPr lang="en-US" altLang="ko-KR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b+a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(identity)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 항등원과 곱셈 </a:t>
            </a:r>
            <a:r>
              <a:rPr lang="ko-KR" altLang="en-US" sz="4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역원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(inverse)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존재 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덧셈과 곱셈 역원 존재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다만</a:t>
            </a: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덧셈 항등원에 대한 곱셈 역원은 존재하지 않음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424671" y="625806"/>
                <a:ext cx="8394284" cy="134955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갈루아 </a:t>
                </a:r>
                <a:r>
                  <a:rPr lang="ko-KR" altLang="en-US" sz="5900" kern="0" spc="-8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</a:t>
                </a:r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))</a:t>
                </a:r>
                <a:r>
                  <a:rPr 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1" y="625806"/>
                <a:ext cx="8394284" cy="1349558"/>
              </a:xfrm>
              <a:prstGeom prst="rect">
                <a:avLst/>
              </a:prstGeom>
              <a:blipFill>
                <a:blip r:embed="rId2"/>
                <a:stretch>
                  <a:fillRect l="-4357" t="-14480" b="-4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/>
              <p:nvPr/>
            </p:nvSpPr>
            <p:spPr>
              <a:xfrm>
                <a:off x="1570660" y="3816008"/>
                <a:ext cx="15150737" cy="349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유한체의 원소 개수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𝒑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(p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는 소수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유한체를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𝒑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로 표시</a:t>
                </a: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원소의 개수 </a:t>
                </a:r>
                <a:r>
                  <a:rPr lang="en-US" altLang="ko-KR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44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ko-KR" altLang="en-US" sz="4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</a:t>
                </a:r>
                <a:endParaRPr lang="en-US" altLang="ko-KR" sz="4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0" y="3816008"/>
                <a:ext cx="15150737" cy="3493200"/>
              </a:xfrm>
              <a:prstGeom prst="rect">
                <a:avLst/>
              </a:prstGeom>
              <a:blipFill>
                <a:blip r:embed="rId5"/>
                <a:stretch>
                  <a:fillRect l="-1489" t="-3839" b="-7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438400" y="625806"/>
                <a:ext cx="8394284" cy="1349558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갈루아 </a:t>
                </a:r>
                <a:r>
                  <a:rPr lang="ko-KR" altLang="en-US" sz="5900" kern="0" spc="-8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유한체</a:t>
                </a:r>
                <a:r>
                  <a:rPr lang="ko-KR" alt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60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6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))</a:t>
                </a:r>
                <a:r>
                  <a:rPr lang="en-US" sz="5900" kern="0" spc="-8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25806"/>
                <a:ext cx="8394284" cy="1349558"/>
              </a:xfrm>
              <a:prstGeom prst="rect">
                <a:avLst/>
              </a:prstGeom>
              <a:blipFill>
                <a:blip r:embed="rId2"/>
                <a:stretch>
                  <a:fillRect l="-4285" t="-14480" b="-4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/>
              <p:nvPr/>
            </p:nvSpPr>
            <p:spPr>
              <a:xfrm>
                <a:off x="1570660" y="3816008"/>
                <a:ext cx="15150737" cy="384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Ex) 8bit block : 1 1 0 1 0 0 0 1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 →</a:t>
                </a:r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𝟏</m:t>
                        </m:r>
                      </m:sup>
                    </m:sSup>
                    <m:r>
                      <a:rPr lang="en-US" altLang="ko-KR" sz="48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4800" b="1" i="0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1</m:t>
                    </m:r>
                    <m:sSup>
                      <m:sSupPr>
                        <m:ctrlP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48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𝟎</m:t>
                        </m:r>
                      </m:sup>
                    </m:sSup>
                  </m:oMath>
                </a14:m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4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60" y="3816008"/>
                <a:ext cx="15150737" cy="3848874"/>
              </a:xfrm>
              <a:prstGeom prst="rect">
                <a:avLst/>
              </a:prstGeom>
              <a:blipFill>
                <a:blip r:embed="rId5"/>
                <a:stretch>
                  <a:fillRect l="-1690" t="-3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0446" y="1922511"/>
            <a:ext cx="1072174" cy="64419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311" y="1518425"/>
            <a:ext cx="6481248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996974" y="2065909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97" y="280748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Mathematical Difficulty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4797" y="359950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System </a:t>
            </a:r>
            <a:r>
              <a:rPr lang="en-US" dirty="0" err="1"/>
              <a:t>parmeters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999531" y="439153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 </a:t>
            </a:r>
            <a:r>
              <a:rPr lang="ko-KR" altLang="en-US" dirty="0"/>
              <a:t>진행과정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994797" y="510937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RSA</a:t>
            </a:r>
            <a:r>
              <a:rPr lang="ko-KR" altLang="en-US" dirty="0"/>
              <a:t>의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90311" y="3105863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412D312-3ECC-4DE6-B2D1-34C03010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7A733A-B205-4361-B5B7-6D8FF8863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16" y="2634892"/>
            <a:ext cx="15020881" cy="59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Mathematical  Difficulty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B173AA-E0F8-4319-9F53-942B023AD20F}"/>
              </a:ext>
            </a:extLst>
          </p:cNvPr>
          <p:cNvSpPr txBox="1"/>
          <p:nvPr/>
        </p:nvSpPr>
        <p:spPr>
          <a:xfrm>
            <a:off x="1841862" y="2115262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곱을 구하는 것은 쉬움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82EEE5-9B85-4841-82AB-03A909661705}"/>
              </a:ext>
            </a:extLst>
          </p:cNvPr>
          <p:cNvSpPr/>
          <p:nvPr/>
        </p:nvSpPr>
        <p:spPr>
          <a:xfrm>
            <a:off x="7239000" y="3455489"/>
            <a:ext cx="2819400" cy="1868030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0B7A2-FA8B-4623-BF35-FFD54C0236D8}"/>
              </a:ext>
            </a:extLst>
          </p:cNvPr>
          <p:cNvSpPr txBox="1"/>
          <p:nvPr/>
        </p:nvSpPr>
        <p:spPr>
          <a:xfrm>
            <a:off x="2967060" y="3918382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A, B      			                             			A*B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9E2312-CF20-49B1-92C5-CA3C37E559D6}"/>
              </a:ext>
            </a:extLst>
          </p:cNvPr>
          <p:cNvSpPr/>
          <p:nvPr/>
        </p:nvSpPr>
        <p:spPr>
          <a:xfrm>
            <a:off x="4953000" y="3640153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E69726D-CECE-4A00-8829-75EA7D0712AA}"/>
              </a:ext>
            </a:extLst>
          </p:cNvPr>
          <p:cNvSpPr/>
          <p:nvPr/>
        </p:nvSpPr>
        <p:spPr>
          <a:xfrm>
            <a:off x="10300195" y="3716141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05D5C-65F8-4093-866E-1F5F684A54D9}"/>
              </a:ext>
            </a:extLst>
          </p:cNvPr>
          <p:cNvSpPr txBox="1"/>
          <p:nvPr/>
        </p:nvSpPr>
        <p:spPr>
          <a:xfrm>
            <a:off x="1676400" y="5780124"/>
            <a:ext cx="1515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</a:t>
            </a:r>
            <a:r>
              <a:rPr lang="ko-KR" altLang="en-US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소수끼리의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곱으로 각 소수를 찾는 것은 어려움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/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solidFill>
                <a:srgbClr val="8B9EFF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함초롬바탕" panose="02030604000101010101" pitchFamily="18" charset="-127"/>
                              <a:cs typeface="함초롬바탕" panose="02030604000101010101" pitchFamily="18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66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189A454-257E-4E74-BC92-307D8A43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94" y="6884878"/>
                <a:ext cx="2819400" cy="18680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0A46E24-5A50-41D5-B019-B093EC508341}"/>
              </a:ext>
            </a:extLst>
          </p:cNvPr>
          <p:cNvSpPr txBox="1"/>
          <p:nvPr/>
        </p:nvSpPr>
        <p:spPr>
          <a:xfrm>
            <a:off x="2909454" y="7347771"/>
            <a:ext cx="140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* B      			                             		A, B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344106B-B565-4E51-BDB5-62A8A91746C5}"/>
              </a:ext>
            </a:extLst>
          </p:cNvPr>
          <p:cNvSpPr/>
          <p:nvPr/>
        </p:nvSpPr>
        <p:spPr>
          <a:xfrm>
            <a:off x="4895394" y="7069542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FBADDA1-275A-46DA-A128-1132B03D1897}"/>
              </a:ext>
            </a:extLst>
          </p:cNvPr>
          <p:cNvSpPr/>
          <p:nvPr/>
        </p:nvSpPr>
        <p:spPr>
          <a:xfrm>
            <a:off x="10242589" y="7145530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 Parameters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03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DAE9DB-F979-46E8-A939-1261BEBAAD69}"/>
              </a:ext>
            </a:extLst>
          </p:cNvPr>
          <p:cNvSpPr txBox="1"/>
          <p:nvPr/>
        </p:nvSpPr>
        <p:spPr>
          <a:xfrm>
            <a:off x="1063099" y="2010277"/>
            <a:ext cx="1602174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Secret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Lager prime (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큰 소수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p, q</a:t>
            </a:r>
          </a:p>
          <a:p>
            <a:pPr lvl="1">
              <a:spcBef>
                <a:spcPts val="2400"/>
              </a:spcBef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랜덤으로 선택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크기는 비슷하고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길이는 조금 </a:t>
            </a:r>
            <a:r>
              <a:rPr lang="ko-KR" altLang="en-US" sz="3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달라야함</a:t>
            </a:r>
            <a:endParaRPr lang="en-US" altLang="ko-KR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 = 1 mod </a:t>
            </a:r>
            <a:r>
              <a:rPr lang="az-Cyrl-AZ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</a:t>
            </a: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</a:t>
            </a:r>
            <a:r>
              <a:rPr lang="az-Cyrl-AZ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Ф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(p-1)(q-1)</a:t>
            </a: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Public </a:t>
            </a:r>
            <a:r>
              <a:rPr lang="ko-KR" altLang="en-US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endParaRPr lang="en-US" altLang="ko-KR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Encryption Key : e</a:t>
            </a:r>
          </a:p>
          <a:p>
            <a:pPr lvl="1">
              <a:spcBef>
                <a:spcPts val="2400"/>
              </a:spcBef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e </a:t>
            </a:r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random string</a:t>
            </a: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Modulus N</a:t>
            </a:r>
          </a:p>
          <a:p>
            <a:pPr marL="1028700" lvl="1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97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RSA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진행과정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676400" y="2107011"/>
            <a:ext cx="151507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두개의 큰 소수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p, q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생성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 = p * q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(p-1)(q-1)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(e, </a:t>
            </a: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) = 1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공개키 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(a, b) = a, b</a:t>
            </a:r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최대 공약수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* e = 1 mod(</a:t>
            </a:r>
            <a:r>
              <a:rPr lang="az-Cyrl-AZ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Ф</a:t>
            </a:r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)</a:t>
            </a:r>
          </a:p>
          <a:p>
            <a:pPr marL="571500" indent="-571500">
              <a:spcBef>
                <a:spcPts val="2400"/>
              </a:spcBef>
              <a:buFont typeface="+mj-lt"/>
              <a:buAutoNum type="arabicPeriod"/>
            </a:pP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49BC8-ADD4-4226-BD34-CA4D59EB65C7}"/>
              </a:ext>
            </a:extLst>
          </p:cNvPr>
          <p:cNvSpPr txBox="1"/>
          <p:nvPr/>
        </p:nvSpPr>
        <p:spPr>
          <a:xfrm>
            <a:off x="1697277" y="5878610"/>
            <a:ext cx="151507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N = 11 * 5           N = 55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az-Cyrl-AZ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 = (11-1)*(15-1) = 50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gcd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(e, 50) = 1  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= 1, 3, 7, 9, 11, 13, 17, …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 = 3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d * 3 = 1 mod 50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 = 17</a:t>
            </a:r>
          </a:p>
          <a:p>
            <a:pPr>
              <a:spcBef>
                <a:spcPts val="2400"/>
              </a:spcBef>
            </a:pP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0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742</Words>
  <Application>Microsoft Office PowerPoint</Application>
  <PresentationFormat>사용자 지정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Bebas Neue</vt:lpstr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102</cp:revision>
  <dcterms:created xsi:type="dcterms:W3CDTF">2021-06-30T12:03:25Z</dcterms:created>
  <dcterms:modified xsi:type="dcterms:W3CDTF">2021-07-14T12:03:07Z</dcterms:modified>
</cp:coreProperties>
</file>