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85" r:id="rId4"/>
    <p:sldId id="286" r:id="rId5"/>
    <p:sldId id="257" r:id="rId6"/>
    <p:sldId id="287" r:id="rId7"/>
    <p:sldId id="290" r:id="rId8"/>
    <p:sldId id="278" r:id="rId9"/>
    <p:sldId id="288" r:id="rId10"/>
    <p:sldId id="289" r:id="rId11"/>
    <p:sldId id="259" r:id="rId12"/>
    <p:sldId id="279" r:id="rId13"/>
    <p:sldId id="291" r:id="rId14"/>
    <p:sldId id="292" r:id="rId15"/>
    <p:sldId id="264" r:id="rId1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9EFF"/>
    <a:srgbClr val="3F5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70" autoAdjust="0"/>
  </p:normalViewPr>
  <p:slideViewPr>
    <p:cSldViewPr>
      <p:cViewPr varScale="1">
        <p:scale>
          <a:sx n="77" d="100"/>
          <a:sy n="77" d="100"/>
        </p:scale>
        <p:origin x="41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5488" y="1790700"/>
            <a:ext cx="13647227" cy="373380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1600" kern="0" spc="-3600" dirty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R  S  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62400" y="4853660"/>
            <a:ext cx="9910604" cy="57968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500" kern="0" spc="2300" dirty="0">
                <a:solidFill>
                  <a:srgbClr val="3F5FFF"/>
                </a:solidFill>
                <a:latin typeface="에스코어 드림 5 Medium" pitchFamily="34" charset="0"/>
                <a:cs typeface="에스코어 드림 5 Medium" pitchFamily="34" charset="0"/>
              </a:rPr>
              <a:t>공개키 암호화 알고리즘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5386836" y="8284100"/>
            <a:ext cx="8176764" cy="57968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3200" kern="0" spc="-3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계명대학교  컴퓨터공학과  </a:t>
            </a:r>
            <a:r>
              <a:rPr lang="en-US" altLang="ko-KR" sz="3200" kern="0" spc="-3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5469775 </a:t>
            </a:r>
            <a:r>
              <a:rPr lang="ko-KR" altLang="en-US" sz="3200" kern="0" spc="-3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이상철</a:t>
            </a:r>
            <a:endParaRPr lang="en-US" sz="2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58F5BA-38EA-4D91-A3BA-1433F24EBF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0" t="32803" r="13143" b="32706"/>
          <a:stretch/>
        </p:blipFill>
        <p:spPr>
          <a:xfrm>
            <a:off x="16002000" y="9410700"/>
            <a:ext cx="2165685" cy="72189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424671" y="625806"/>
            <a:ext cx="8394284" cy="134955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6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 * 3 = 1 mod 50</a:t>
            </a:r>
            <a:endParaRPr 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4395" y="111903"/>
            <a:ext cx="2000276" cy="19234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500" kern="0" spc="-1000" dirty="0">
                <a:solidFill>
                  <a:srgbClr val="000000"/>
                </a:solidFill>
                <a:latin typeface="에스코어 드림 8 Heavy" pitchFamily="34" charset="0"/>
                <a:cs typeface="에스코어 드림 8 Heavy" pitchFamily="34" charset="0"/>
              </a:rPr>
              <a:t>04</a:t>
            </a:r>
            <a:endParaRPr lang="en-US" sz="2800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2302433" y="1664257"/>
            <a:ext cx="15561172" cy="126443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282557" y="191851"/>
            <a:ext cx="15581048" cy="410610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3829472" y="8251922"/>
            <a:ext cx="2891925" cy="168013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kern="0" spc="-200" dirty="0">
                <a:solidFill>
                  <a:srgbClr val="FFFFFF"/>
                </a:solidFill>
                <a:latin typeface="에스코어 드림 4 Regular" pitchFamily="34" charset="0"/>
                <a:cs typeface="에스코어 드림 4 Regular" pitchFamily="34" charset="0"/>
              </a:rPr>
              <a:t>이곳에 텍스트를 입력해주세요. 내용을 이곳에 입력하여 주세요. </a:t>
            </a:r>
            <a:endParaRPr 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9AD03EF-3682-4A6A-B33D-408F2714358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0" t="32803" r="13143" b="32706"/>
          <a:stretch/>
        </p:blipFill>
        <p:spPr>
          <a:xfrm>
            <a:off x="16002000" y="9410700"/>
            <a:ext cx="2165685" cy="7218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A349BC8-ADD4-4226-BD34-CA4D59EB65C7}"/>
              </a:ext>
            </a:extLst>
          </p:cNvPr>
          <p:cNvSpPr txBox="1"/>
          <p:nvPr/>
        </p:nvSpPr>
        <p:spPr>
          <a:xfrm>
            <a:off x="1424533" y="2913041"/>
            <a:ext cx="15150737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400"/>
              </a:spcBef>
            </a:pPr>
            <a:r>
              <a:rPr lang="en-US" altLang="ko-KR" sz="4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 * 3 = 1 mod 50 </a:t>
            </a:r>
          </a:p>
          <a:p>
            <a:pPr>
              <a:spcBef>
                <a:spcPts val="2400"/>
              </a:spcBef>
            </a:pPr>
            <a:r>
              <a:rPr lang="en-US" altLang="ko-KR" sz="4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50 = </a:t>
            </a:r>
            <a:r>
              <a:rPr lang="en-US" altLang="ko-KR" sz="4000" b="1" u="sng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</a:t>
            </a:r>
            <a:r>
              <a:rPr lang="en-US" altLang="ko-KR" sz="4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* (16) + </a:t>
            </a:r>
            <a:r>
              <a:rPr lang="en-US" altLang="ko-KR" sz="4000" b="1" u="sng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</a:t>
            </a:r>
            <a:r>
              <a:rPr lang="en-US" altLang="ko-KR" sz="4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		                   	2 = 50 - 3 * 16</a:t>
            </a:r>
          </a:p>
          <a:p>
            <a:pPr>
              <a:spcBef>
                <a:spcPts val="2400"/>
              </a:spcBef>
            </a:pPr>
            <a:r>
              <a:rPr lang="en-US" altLang="ko-KR" sz="4000" b="1" u="sng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 </a:t>
            </a:r>
            <a:r>
              <a:rPr lang="en-US" altLang="ko-KR" sz="4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= 1 * </a:t>
            </a:r>
            <a:r>
              <a:rPr lang="en-US" altLang="ko-KR" sz="4000" b="1" u="sng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</a:t>
            </a:r>
            <a:r>
              <a:rPr lang="en-US" altLang="ko-KR" sz="4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+ 1</a:t>
            </a:r>
          </a:p>
          <a:p>
            <a:pPr>
              <a:spcBef>
                <a:spcPts val="2400"/>
              </a:spcBef>
            </a:pPr>
            <a:r>
              <a:rPr lang="en-US" altLang="ko-KR" sz="4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 = 3 – 1 * 2</a:t>
            </a:r>
          </a:p>
          <a:p>
            <a:pPr>
              <a:spcBef>
                <a:spcPts val="2400"/>
              </a:spcBef>
            </a:pPr>
            <a:r>
              <a:rPr lang="en-US" altLang="ko-KR" sz="4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 = 3 – 1 * (50 – 3 * 16)</a:t>
            </a:r>
          </a:p>
          <a:p>
            <a:pPr>
              <a:spcBef>
                <a:spcPts val="2400"/>
              </a:spcBef>
            </a:pPr>
            <a:r>
              <a:rPr lang="en-US" altLang="ko-KR" sz="4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 = 3 – 50 + 3 * 16</a:t>
            </a:r>
          </a:p>
          <a:p>
            <a:pPr>
              <a:spcBef>
                <a:spcPts val="2400"/>
              </a:spcBef>
            </a:pPr>
            <a:r>
              <a:rPr lang="en-US" altLang="ko-KR" sz="4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 = 3 * </a:t>
            </a:r>
            <a:r>
              <a:rPr lang="en-US" altLang="ko-KR" sz="4000" b="1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17</a:t>
            </a:r>
            <a:r>
              <a:rPr lang="en-US" altLang="ko-KR" sz="4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- 50	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17B064F-17F8-4BE9-A579-822DD611AEB8}"/>
              </a:ext>
            </a:extLst>
          </p:cNvPr>
          <p:cNvCxnSpPr/>
          <p:nvPr/>
        </p:nvCxnSpPr>
        <p:spPr>
          <a:xfrm>
            <a:off x="6400800" y="4229100"/>
            <a:ext cx="3124200" cy="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D15621A-2971-4FBC-BBB7-6B8DDCC0E78A}"/>
              </a:ext>
            </a:extLst>
          </p:cNvPr>
          <p:cNvCxnSpPr>
            <a:cxnSpLocks/>
          </p:cNvCxnSpPr>
          <p:nvPr/>
        </p:nvCxnSpPr>
        <p:spPr>
          <a:xfrm flipH="1">
            <a:off x="5562600" y="4522160"/>
            <a:ext cx="7315200" cy="1951215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F97DF33-C5DC-42C3-A173-7230A2FDADDA}"/>
              </a:ext>
            </a:extLst>
          </p:cNvPr>
          <p:cNvCxnSpPr>
            <a:cxnSpLocks/>
          </p:cNvCxnSpPr>
          <p:nvPr/>
        </p:nvCxnSpPr>
        <p:spPr>
          <a:xfrm flipH="1">
            <a:off x="1744344" y="4522160"/>
            <a:ext cx="1005129" cy="40005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8ACC50D-E89E-4E28-9060-52ABFF2C5CB5}"/>
              </a:ext>
            </a:extLst>
          </p:cNvPr>
          <p:cNvCxnSpPr>
            <a:cxnSpLocks/>
          </p:cNvCxnSpPr>
          <p:nvPr/>
        </p:nvCxnSpPr>
        <p:spPr>
          <a:xfrm flipH="1">
            <a:off x="3429000" y="4522160"/>
            <a:ext cx="1600200" cy="356247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771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424671" y="625806"/>
            <a:ext cx="8394284" cy="134955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900" kern="0" spc="-8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RSA </a:t>
            </a:r>
            <a:endParaRPr 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4395" y="111903"/>
            <a:ext cx="2000276" cy="19234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500" kern="0" spc="-1000" dirty="0">
                <a:solidFill>
                  <a:srgbClr val="000000"/>
                </a:solidFill>
                <a:latin typeface="에스코어 드림 8 Heavy" pitchFamily="34" charset="0"/>
                <a:cs typeface="에스코어 드림 8 Heavy" pitchFamily="34" charset="0"/>
              </a:rPr>
              <a:t>04</a:t>
            </a:r>
            <a:endParaRPr lang="en-US" sz="2800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2302433" y="1664257"/>
            <a:ext cx="15561172" cy="126443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282557" y="191851"/>
            <a:ext cx="15581048" cy="410610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3829472" y="8251922"/>
            <a:ext cx="2891925" cy="168013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kern="0" spc="-200" dirty="0">
                <a:solidFill>
                  <a:srgbClr val="FFFFFF"/>
                </a:solidFill>
                <a:latin typeface="에스코어 드림 4 Regular" pitchFamily="34" charset="0"/>
                <a:cs typeface="에스코어 드림 4 Regular" pitchFamily="34" charset="0"/>
              </a:rPr>
              <a:t>이곳에 텍스트를 입력해주세요. 내용을 이곳에 입력하여 주세요. </a:t>
            </a:r>
            <a:endParaRPr 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9AD03EF-3682-4A6A-B33D-408F2714358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0" t="32803" r="13143" b="32706"/>
          <a:stretch/>
        </p:blipFill>
        <p:spPr>
          <a:xfrm>
            <a:off x="16002000" y="9410700"/>
            <a:ext cx="2165685" cy="72189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23C0ABD-C115-43C9-9332-14C971CAA6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483" y="2400300"/>
            <a:ext cx="12481034" cy="3619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966332E-E490-40F7-B429-95CA7D350AC4}"/>
                  </a:ext>
                </a:extLst>
              </p:cNvPr>
              <p:cNvSpPr txBox="1"/>
              <p:nvPr/>
            </p:nvSpPr>
            <p:spPr>
              <a:xfrm>
                <a:off x="3037560" y="6099450"/>
                <a:ext cx="16164839" cy="3561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altLang="ko-KR" sz="3200" b="1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Ex) 		   M = 10  , d = 17      e = 3         n = 55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en-US" altLang="ko-KR" sz="32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  <a:p>
                <a:r>
                  <a:rPr lang="en-US" altLang="ko-KR" sz="3200" b="1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	C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1" i="1" smtClean="0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</m:ctrlPr>
                      </m:sSupPr>
                      <m:e>
                        <m:r>
                          <a:rPr lang="en-US" altLang="ko-KR" sz="3200" b="1" i="1" smtClean="0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  <m:t>𝟏𝟎</m:t>
                        </m:r>
                      </m:e>
                      <m:sup>
                        <m:r>
                          <a:rPr lang="en-US" altLang="ko-KR" sz="3200" b="1" i="1" smtClean="0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  <m:t>𝟑</m:t>
                        </m:r>
                      </m:sup>
                    </m:sSup>
                    <m:r>
                      <a:rPr lang="en-US" altLang="ko-KR" sz="3200" b="1" i="1" smtClean="0">
                        <a:latin typeface="Cambria Math" panose="02040503050406030204" pitchFamily="18" charset="0"/>
                        <a:ea typeface="함초롬바탕" panose="02030604000101010101" pitchFamily="18" charset="-127"/>
                        <a:cs typeface="함초롬바탕" panose="02030604000101010101" pitchFamily="18" charset="-127"/>
                      </a:rPr>
                      <m:t> </m:t>
                    </m:r>
                    <m:r>
                      <a:rPr lang="en-US" altLang="ko-KR" sz="3200" b="1" i="1" smtClean="0">
                        <a:latin typeface="Cambria Math" panose="02040503050406030204" pitchFamily="18" charset="0"/>
                        <a:ea typeface="함초롬바탕" panose="02030604000101010101" pitchFamily="18" charset="-127"/>
                        <a:cs typeface="함초롬바탕" panose="02030604000101010101" pitchFamily="18" charset="-127"/>
                      </a:rPr>
                      <m:t>𝒎𝒐𝒅</m:t>
                    </m:r>
                    <m:r>
                      <a:rPr lang="en-US" altLang="ko-KR" sz="3200" b="1" i="1" smtClean="0">
                        <a:latin typeface="Cambria Math" panose="02040503050406030204" pitchFamily="18" charset="0"/>
                        <a:ea typeface="함초롬바탕" panose="02030604000101010101" pitchFamily="18" charset="-127"/>
                        <a:cs typeface="함초롬바탕" panose="02030604000101010101" pitchFamily="18" charset="-127"/>
                      </a:rPr>
                      <m:t> </m:t>
                    </m:r>
                    <m:r>
                      <a:rPr lang="en-US" altLang="ko-KR" sz="3200" b="1" i="1" smtClean="0">
                        <a:latin typeface="Cambria Math" panose="02040503050406030204" pitchFamily="18" charset="0"/>
                        <a:ea typeface="함초롬바탕" panose="02030604000101010101" pitchFamily="18" charset="-127"/>
                        <a:cs typeface="함초롬바탕" panose="02030604000101010101" pitchFamily="18" charset="-127"/>
                      </a:rPr>
                      <m:t>𝟓𝟓</m:t>
                    </m:r>
                    <m:r>
                      <a:rPr lang="en-US" altLang="ko-KR" sz="3200" b="1" i="1" smtClean="0">
                        <a:latin typeface="Cambria Math" panose="02040503050406030204" pitchFamily="18" charset="0"/>
                        <a:ea typeface="함초롬바탕" panose="02030604000101010101" pitchFamily="18" charset="-127"/>
                        <a:cs typeface="함초롬바탕" panose="02030604000101010101" pitchFamily="18" charset="-127"/>
                      </a:rPr>
                      <m:t> </m:t>
                    </m:r>
                  </m:oMath>
                </a14:m>
                <a:r>
                  <a:rPr lang="ko-KR" altLang="en-US" sz="3200" b="1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→ </a:t>
                </a:r>
                <a:r>
                  <a:rPr lang="en-US" altLang="ko-KR" sz="3200" b="1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1000 = 55 * 18 + 10 </a:t>
                </a:r>
                <a:r>
                  <a:rPr lang="ko-KR" altLang="en-US" sz="3200" b="1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→ </a:t>
                </a:r>
                <a:r>
                  <a:rPr lang="en-US" altLang="ko-KR" sz="3200" b="1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= 10</a:t>
                </a:r>
              </a:p>
              <a:p>
                <a:endParaRPr lang="en-US" altLang="ko-KR" sz="32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  <a:p>
                <a:r>
                  <a:rPr lang="en-US" altLang="ko-KR" sz="3200" b="1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	M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1" i="1" smtClean="0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</m:ctrlPr>
                      </m:sSupPr>
                      <m:e>
                        <m:r>
                          <a:rPr lang="en-US" altLang="ko-KR" sz="3200" b="1" i="1" smtClean="0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  <m:t>𝟏𝟎</m:t>
                        </m:r>
                      </m:e>
                      <m:sup>
                        <m:r>
                          <a:rPr lang="en-US" altLang="ko-KR" sz="3200" b="1" i="1" smtClean="0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  <m:t>𝟏𝟕</m:t>
                        </m:r>
                      </m:sup>
                    </m:sSup>
                    <m:r>
                      <a:rPr lang="en-US" altLang="ko-KR" sz="3200" b="1" i="1" smtClean="0">
                        <a:latin typeface="Cambria Math" panose="02040503050406030204" pitchFamily="18" charset="0"/>
                        <a:ea typeface="함초롬바탕" panose="02030604000101010101" pitchFamily="18" charset="-127"/>
                        <a:cs typeface="함초롬바탕" panose="02030604000101010101" pitchFamily="18" charset="-127"/>
                      </a:rPr>
                      <m:t> </m:t>
                    </m:r>
                    <m:r>
                      <a:rPr lang="en-US" altLang="ko-KR" sz="3200" b="1" i="1" smtClean="0">
                        <a:latin typeface="Cambria Math" panose="02040503050406030204" pitchFamily="18" charset="0"/>
                        <a:ea typeface="함초롬바탕" panose="02030604000101010101" pitchFamily="18" charset="-127"/>
                        <a:cs typeface="함초롬바탕" panose="02030604000101010101" pitchFamily="18" charset="-127"/>
                      </a:rPr>
                      <m:t>𝒎𝒐𝒅</m:t>
                    </m:r>
                    <m:r>
                      <a:rPr lang="en-US" altLang="ko-KR" sz="3200" b="1" i="1" smtClean="0">
                        <a:latin typeface="Cambria Math" panose="02040503050406030204" pitchFamily="18" charset="0"/>
                        <a:ea typeface="함초롬바탕" panose="02030604000101010101" pitchFamily="18" charset="-127"/>
                        <a:cs typeface="함초롬바탕" panose="02030604000101010101" pitchFamily="18" charset="-127"/>
                      </a:rPr>
                      <m:t> </m:t>
                    </m:r>
                    <m:r>
                      <a:rPr lang="en-US" altLang="ko-KR" sz="3200" b="1" i="1" smtClean="0">
                        <a:latin typeface="Cambria Math" panose="02040503050406030204" pitchFamily="18" charset="0"/>
                        <a:ea typeface="함초롬바탕" panose="02030604000101010101" pitchFamily="18" charset="-127"/>
                        <a:cs typeface="함초롬바탕" panose="02030604000101010101" pitchFamily="18" charset="-127"/>
                      </a:rPr>
                      <m:t>𝟓𝟓</m:t>
                    </m:r>
                  </m:oMath>
                </a14:m>
                <a:r>
                  <a:rPr lang="en-US" altLang="ko-KR" sz="3200" b="1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 </a:t>
                </a:r>
                <a:r>
                  <a:rPr lang="ko-KR" altLang="en-US" sz="3200" b="1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→</a:t>
                </a:r>
                <a:r>
                  <a:rPr lang="en-US" altLang="ko-KR" sz="3200" b="1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 100,000,000,000,000,000 </a:t>
                </a:r>
              </a:p>
              <a:p>
                <a:r>
                  <a:rPr lang="en-US" altLang="ko-KR" sz="3200" b="1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					=  55 * 1,818,181,818,181,818 + 10 </a:t>
                </a:r>
              </a:p>
              <a:p>
                <a:r>
                  <a:rPr lang="en-US" altLang="ko-KR" sz="3200" b="1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				     	= 10	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966332E-E490-40F7-B429-95CA7D350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560" y="6099450"/>
                <a:ext cx="16164839" cy="3561744"/>
              </a:xfrm>
              <a:prstGeom prst="rect">
                <a:avLst/>
              </a:prstGeom>
              <a:blipFill>
                <a:blip r:embed="rId6"/>
                <a:stretch>
                  <a:fillRect l="-867" t="-2226" b="-46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424671" y="625806"/>
            <a:ext cx="8394284" cy="134955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5900" kern="0" spc="-8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RSA</a:t>
            </a:r>
            <a:r>
              <a:rPr lang="ko-KR" altLang="en-US" sz="5900" kern="0" spc="-8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특징</a:t>
            </a:r>
            <a:endParaRPr 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4395" y="111903"/>
            <a:ext cx="2000276" cy="19234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500" kern="0" spc="-1000" dirty="0">
                <a:solidFill>
                  <a:srgbClr val="000000"/>
                </a:solidFill>
                <a:latin typeface="에스코어 드림 8 Heavy" pitchFamily="34" charset="0"/>
                <a:cs typeface="에스코어 드림 8 Heavy" pitchFamily="34" charset="0"/>
              </a:rPr>
              <a:t>05</a:t>
            </a:r>
            <a:endParaRPr lang="en-US" sz="2800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2302433" y="1664257"/>
            <a:ext cx="15561172" cy="126443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282557" y="191851"/>
            <a:ext cx="15581048" cy="410610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3829472" y="8251922"/>
            <a:ext cx="2891925" cy="168013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kern="0" spc="-200" dirty="0">
                <a:solidFill>
                  <a:srgbClr val="FFFFFF"/>
                </a:solidFill>
                <a:latin typeface="에스코어 드림 4 Regular" pitchFamily="34" charset="0"/>
                <a:cs typeface="에스코어 드림 4 Regular" pitchFamily="34" charset="0"/>
              </a:rPr>
              <a:t>이곳에 텍스트를 입력해주세요. 내용을 이곳에 입력하여 주세요. 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881BE-B354-40D1-A358-BA81194F662A}"/>
              </a:ext>
            </a:extLst>
          </p:cNvPr>
          <p:cNvSpPr txBox="1"/>
          <p:nvPr/>
        </p:nvSpPr>
        <p:spPr>
          <a:xfrm>
            <a:off x="1828800" y="3313151"/>
            <a:ext cx="14782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대칭키에 비해 </a:t>
            </a:r>
            <a:r>
              <a:rPr lang="ko-KR" altLang="en-US" sz="36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계산량이</a:t>
            </a:r>
            <a:r>
              <a:rPr lang="ko-KR" altLang="en-US" sz="3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많아 키 암호화나 전자서명에 쓰임</a:t>
            </a:r>
            <a:endParaRPr lang="en-US" altLang="ko-KR" sz="36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6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안정성을 위해 </a:t>
            </a:r>
            <a:r>
              <a:rPr lang="en-US" altLang="ko-KR" sz="3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</a:t>
            </a:r>
            <a:r>
              <a:rPr lang="ko-KR" altLang="en-US" sz="3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은 </a:t>
            </a:r>
            <a:r>
              <a:rPr lang="en-US" altLang="ko-KR" sz="3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2048bit</a:t>
            </a:r>
            <a:r>
              <a:rPr lang="ko-KR" altLang="en-US" sz="3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까지 쓰임</a:t>
            </a:r>
            <a:endParaRPr lang="en-US" altLang="ko-KR" sz="36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6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az-Cyrl-AZ" altLang="ko-KR" sz="3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Ф</a:t>
            </a:r>
            <a:r>
              <a:rPr lang="en-US" altLang="ko-KR" sz="3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(n)</a:t>
            </a:r>
            <a:r>
              <a:rPr lang="ko-KR" altLang="en-US" sz="3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 노출된다면 </a:t>
            </a:r>
            <a:r>
              <a:rPr lang="en-US" altLang="ko-KR" sz="3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	N = p * q</a:t>
            </a:r>
          </a:p>
          <a:p>
            <a:pPr lvl="8"/>
            <a:r>
              <a:rPr lang="en-US" altLang="ko-KR" sz="3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az-Cyrl-AZ" altLang="ko-KR" sz="3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Ф</a:t>
            </a:r>
            <a:r>
              <a:rPr lang="en-US" altLang="ko-KR" sz="3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(n) = (p-1) * (q-1) </a:t>
            </a:r>
            <a:r>
              <a:rPr lang="ko-KR" altLang="en-US" sz="3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관계성이 있기 때문에 </a:t>
            </a:r>
            <a:r>
              <a:rPr lang="en-US" altLang="ko-KR" sz="3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p, q</a:t>
            </a:r>
            <a:r>
              <a:rPr lang="ko-KR" altLang="en-US" sz="3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구할 가능성이 높아져 위험해짐</a:t>
            </a:r>
            <a:endParaRPr lang="en-US" altLang="ko-KR" sz="36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9AD03EF-3682-4A6A-B33D-408F2714358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0" t="32803" r="13143" b="32706"/>
          <a:stretch/>
        </p:blipFill>
        <p:spPr>
          <a:xfrm>
            <a:off x="16002000" y="9410700"/>
            <a:ext cx="2165685" cy="72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610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14400" y="718838"/>
            <a:ext cx="12915072" cy="134955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900" kern="0" spc="-8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AES </a:t>
            </a:r>
            <a:r>
              <a:rPr lang="ko-KR" altLang="en-US" sz="5900" kern="0" spc="-8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암호화</a:t>
            </a:r>
            <a:r>
              <a:rPr lang="en-US" altLang="ko-KR" sz="5900" kern="0" spc="-8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</a:t>
            </a:r>
            <a:r>
              <a:rPr lang="ko-KR" altLang="en-US" sz="5900" kern="0" spc="-8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복호화 프로그램</a:t>
            </a:r>
            <a:r>
              <a:rPr lang="en-US" altLang="ko-KR" sz="5900" kern="0" spc="-8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( C )</a:t>
            </a:r>
            <a:endParaRPr 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792162" y="1757289"/>
            <a:ext cx="15561172" cy="126443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2286" y="284883"/>
            <a:ext cx="15581048" cy="410610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3829472" y="8251922"/>
            <a:ext cx="2891925" cy="168013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kern="0" spc="-200" dirty="0">
                <a:solidFill>
                  <a:srgbClr val="FFFFFF"/>
                </a:solidFill>
                <a:latin typeface="에스코어 드림 4 Regular" pitchFamily="34" charset="0"/>
                <a:cs typeface="에스코어 드림 4 Regular" pitchFamily="34" charset="0"/>
              </a:rPr>
              <a:t>이곳에 텍스트를 입력해주세요. 내용을 이곳에 입력하여 주세요. </a:t>
            </a:r>
            <a:endParaRPr 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9AD03EF-3682-4A6A-B33D-408F2714358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0" t="32803" r="13143" b="32706"/>
          <a:stretch/>
        </p:blipFill>
        <p:spPr>
          <a:xfrm>
            <a:off x="16002000" y="9410700"/>
            <a:ext cx="2165685" cy="721896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E03C3DA-2F24-4250-8734-80085C2E846C}"/>
              </a:ext>
            </a:extLst>
          </p:cNvPr>
          <p:cNvSpPr/>
          <p:nvPr/>
        </p:nvSpPr>
        <p:spPr>
          <a:xfrm>
            <a:off x="7687393" y="3706454"/>
            <a:ext cx="2819400" cy="1868030"/>
          </a:xfrm>
          <a:prstGeom prst="roundRect">
            <a:avLst/>
          </a:prstGeom>
          <a:solidFill>
            <a:srgbClr val="8B9EFF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</a:t>
            </a:r>
            <a:endParaRPr lang="ko-KR" altLang="en-US" sz="6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9F62DF-22AC-45C7-8A9B-F90037D14A4D}"/>
              </a:ext>
            </a:extLst>
          </p:cNvPr>
          <p:cNvSpPr txBox="1"/>
          <p:nvPr/>
        </p:nvSpPr>
        <p:spPr>
          <a:xfrm>
            <a:off x="2353393" y="4242731"/>
            <a:ext cx="1501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E, “hello”     			                             		“241 15 25 15 35”</a:t>
            </a:r>
            <a:endParaRPr lang="ko-KR" altLang="en-US" sz="3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5D1ECAA4-34E6-4112-8CB5-94FC39A6AFBA}"/>
              </a:ext>
            </a:extLst>
          </p:cNvPr>
          <p:cNvSpPr/>
          <p:nvPr/>
        </p:nvSpPr>
        <p:spPr>
          <a:xfrm>
            <a:off x="5867400" y="4242731"/>
            <a:ext cx="1151807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E67BFD07-9661-45CE-BE63-5332F9E045AF}"/>
              </a:ext>
            </a:extLst>
          </p:cNvPr>
          <p:cNvSpPr/>
          <p:nvPr/>
        </p:nvSpPr>
        <p:spPr>
          <a:xfrm>
            <a:off x="11214595" y="4318719"/>
            <a:ext cx="1151807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4DCC812-4CC7-452B-8B56-001793200EC2}"/>
              </a:ext>
            </a:extLst>
          </p:cNvPr>
          <p:cNvSpPr/>
          <p:nvPr/>
        </p:nvSpPr>
        <p:spPr>
          <a:xfrm>
            <a:off x="7687393" y="6399454"/>
            <a:ext cx="2819400" cy="1868030"/>
          </a:xfrm>
          <a:prstGeom prst="roundRect">
            <a:avLst/>
          </a:prstGeom>
          <a:solidFill>
            <a:srgbClr val="8B9EFF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</a:t>
            </a:r>
            <a:endParaRPr lang="ko-KR" altLang="en-US" sz="6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0019C465-B1FF-4175-A94D-55AC1200707C}"/>
              </a:ext>
            </a:extLst>
          </p:cNvPr>
          <p:cNvSpPr/>
          <p:nvPr/>
        </p:nvSpPr>
        <p:spPr>
          <a:xfrm>
            <a:off x="5867400" y="6935731"/>
            <a:ext cx="1151807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1590589C-AA73-4885-B742-FEB897190488}"/>
              </a:ext>
            </a:extLst>
          </p:cNvPr>
          <p:cNvSpPr/>
          <p:nvPr/>
        </p:nvSpPr>
        <p:spPr>
          <a:xfrm>
            <a:off x="11214595" y="7011719"/>
            <a:ext cx="1151807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9D2A10-B6DC-45CC-B28F-E3DB49119DD0}"/>
              </a:ext>
            </a:extLst>
          </p:cNvPr>
          <p:cNvSpPr txBox="1"/>
          <p:nvPr/>
        </p:nvSpPr>
        <p:spPr>
          <a:xfrm>
            <a:off x="930499" y="6855747"/>
            <a:ext cx="1501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D, “241 15 25 15 35”                 		 			             “hello” </a:t>
            </a:r>
            <a:endParaRPr lang="ko-KR" altLang="en-US" sz="3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3353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14400" y="718838"/>
            <a:ext cx="12915072" cy="134955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5900" kern="0" spc="-8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 # </a:t>
            </a:r>
            <a:r>
              <a:rPr lang="en-US" altLang="ko-KR" sz="5900" kern="0" spc="-80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winform</a:t>
            </a:r>
            <a:r>
              <a:rPr lang="ko-KR" altLang="en-US" sz="5900" kern="0" spc="-8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을 사용한 </a:t>
            </a:r>
            <a:r>
              <a:rPr lang="en-US" altLang="ko-KR" sz="5900" kern="0" spc="-8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UI</a:t>
            </a:r>
            <a:endParaRPr 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792162" y="1757289"/>
            <a:ext cx="15561172" cy="126443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2286" y="284883"/>
            <a:ext cx="15581048" cy="410610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3829472" y="8251922"/>
            <a:ext cx="2891925" cy="168013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kern="0" spc="-200" dirty="0">
                <a:solidFill>
                  <a:srgbClr val="FFFFFF"/>
                </a:solidFill>
                <a:latin typeface="에스코어 드림 4 Regular" pitchFamily="34" charset="0"/>
                <a:cs typeface="에스코어 드림 4 Regular" pitchFamily="34" charset="0"/>
              </a:rPr>
              <a:t>이곳에 텍스트를 입력해주세요. 내용을 이곳에 입력하여 주세요. </a:t>
            </a:r>
            <a:endParaRPr 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9AD03EF-3682-4A6A-B33D-408F2714358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0" t="32803" r="13143" b="32706"/>
          <a:stretch/>
        </p:blipFill>
        <p:spPr>
          <a:xfrm>
            <a:off x="16002000" y="9410700"/>
            <a:ext cx="2165685" cy="72189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5384E90-9A27-4281-B813-9EBD25FE42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9100" y="2450069"/>
            <a:ext cx="9829800" cy="636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392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449870" y="5143500"/>
            <a:ext cx="11873789" cy="313458"/>
            <a:chOff x="3205962" y="6918536"/>
            <a:chExt cx="11873789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5962" y="6918536"/>
              <a:ext cx="11873789" cy="31345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737637" y="2678545"/>
            <a:ext cx="12586021" cy="350911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5000" kern="0" spc="-36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감 사 합 니 다</a:t>
            </a:r>
            <a:endParaRPr lang="en-US" sz="1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3449870" y="2521816"/>
            <a:ext cx="11873789" cy="313458"/>
            <a:chOff x="3205962" y="3261690"/>
            <a:chExt cx="11873789" cy="3134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5962" y="3261690"/>
              <a:ext cx="11873789" cy="313458"/>
            </a:xfrm>
            <a:prstGeom prst="rect">
              <a:avLst/>
            </a:prstGeom>
          </p:spPr>
        </p:pic>
      </p:grpSp>
      <p:sp>
        <p:nvSpPr>
          <p:cNvPr id="9" name="Object 4">
            <a:extLst>
              <a:ext uri="{FF2B5EF4-FFF2-40B4-BE49-F238E27FC236}">
                <a16:creationId xmlns:a16="http://schemas.microsoft.com/office/drawing/2014/main" id="{283C7E73-C2DD-4F4E-983D-FE8F051DDA0E}"/>
              </a:ext>
            </a:extLst>
          </p:cNvPr>
          <p:cNvSpPr txBox="1"/>
          <p:nvPr/>
        </p:nvSpPr>
        <p:spPr>
          <a:xfrm>
            <a:off x="5386836" y="8284100"/>
            <a:ext cx="8176764" cy="57968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3200" kern="0" spc="-3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계명대학교  컴퓨터공학과  </a:t>
            </a:r>
            <a:r>
              <a:rPr lang="en-US" altLang="ko-KR" sz="3200" kern="0" spc="-3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5469775 </a:t>
            </a:r>
            <a:r>
              <a:rPr lang="ko-KR" altLang="en-US" sz="3200" kern="0" spc="-3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이상철</a:t>
            </a:r>
            <a:endParaRPr lang="en-US" sz="2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FDFAF6E-1FFD-4302-BE53-FEB73CD990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0" t="32803" r="13143" b="32706"/>
          <a:stretch/>
        </p:blipFill>
        <p:spPr>
          <a:xfrm>
            <a:off x="15316200" y="9182100"/>
            <a:ext cx="2775285" cy="92509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424671" y="625806"/>
            <a:ext cx="8394284" cy="134955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5900" kern="0" spc="-80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유한체</a:t>
            </a:r>
            <a:r>
              <a:rPr lang="en-US" sz="5900" kern="0" spc="-8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4395" y="111903"/>
            <a:ext cx="2000276" cy="19234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500" kern="0" spc="-1000" dirty="0">
                <a:solidFill>
                  <a:srgbClr val="000000"/>
                </a:solidFill>
                <a:latin typeface="에스코어 드림 8 Heavy" pitchFamily="34" charset="0"/>
                <a:cs typeface="에스코어 드림 8 Heavy" pitchFamily="34" charset="0"/>
              </a:rPr>
              <a:t>01</a:t>
            </a:r>
            <a:endParaRPr lang="en-US" sz="2800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2302433" y="1664257"/>
            <a:ext cx="15561172" cy="126443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282557" y="191851"/>
            <a:ext cx="15581048" cy="410610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3829472" y="8251922"/>
            <a:ext cx="2891925" cy="168013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kern="0" spc="-200" dirty="0">
                <a:solidFill>
                  <a:srgbClr val="FFFFFF"/>
                </a:solidFill>
                <a:latin typeface="에스코어 드림 4 Regular" pitchFamily="34" charset="0"/>
                <a:cs typeface="에스코어 드림 4 Regular" pitchFamily="34" charset="0"/>
              </a:rPr>
              <a:t>이곳에 텍스트를 입력해주세요. 내용을 이곳에 입력하여 주세요. 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881BE-B354-40D1-A358-BA81194F662A}"/>
              </a:ext>
            </a:extLst>
          </p:cNvPr>
          <p:cNvSpPr txBox="1"/>
          <p:nvPr/>
        </p:nvSpPr>
        <p:spPr>
          <a:xfrm>
            <a:off x="1934105" y="2757792"/>
            <a:ext cx="15150737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ko-KR" altLang="en-US" sz="3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유한성</a:t>
            </a:r>
            <a:r>
              <a:rPr lang="en-US" altLang="ko-KR" sz="3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(finiteness) : </a:t>
            </a:r>
            <a:r>
              <a:rPr lang="ko-KR" altLang="en-US" sz="3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원소의 개수가 유한</a:t>
            </a:r>
            <a:endParaRPr lang="en-US" altLang="ko-KR" sz="32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571500" indent="-57150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ko-KR" altLang="en-US" sz="3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폐쇄성</a:t>
            </a:r>
            <a:r>
              <a:rPr lang="en-US" altLang="ko-KR" sz="3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(closure) : </a:t>
            </a:r>
            <a:r>
              <a:rPr lang="ko-KR" altLang="en-US" sz="3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연산의 결과도 동일 집합의 원소</a:t>
            </a:r>
            <a:endParaRPr lang="en-US" altLang="ko-KR" sz="32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571500" indent="-57150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ko-KR" altLang="en-US" sz="32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결합성</a:t>
            </a:r>
            <a:r>
              <a:rPr lang="en-US" altLang="ko-KR" sz="3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(associativity) : a+(</a:t>
            </a:r>
            <a:r>
              <a:rPr lang="en-US" altLang="ko-KR" sz="32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b+c</a:t>
            </a:r>
            <a:r>
              <a:rPr lang="en-US" altLang="ko-KR" sz="3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= (</a:t>
            </a:r>
            <a:r>
              <a:rPr lang="en-US" altLang="ko-KR" sz="32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a+b</a:t>
            </a:r>
            <a:r>
              <a:rPr lang="en-US" altLang="ko-KR" sz="3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)+c, a*(b*c) = (a*b)*c</a:t>
            </a:r>
          </a:p>
          <a:p>
            <a:pPr marL="571500" indent="-57150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ko-KR" altLang="en-US" sz="32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교환성</a:t>
            </a:r>
            <a:r>
              <a:rPr lang="en-US" altLang="ko-KR" sz="3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(community) : </a:t>
            </a:r>
            <a:r>
              <a:rPr lang="en-US" altLang="ko-KR" sz="32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a+b</a:t>
            </a:r>
            <a:r>
              <a:rPr lang="en-US" altLang="ko-KR" sz="3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=</a:t>
            </a:r>
            <a:r>
              <a:rPr lang="en-US" altLang="ko-KR" sz="32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b+a</a:t>
            </a:r>
            <a:r>
              <a:rPr lang="en-US" altLang="ko-KR" sz="3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a*b=b*a</a:t>
            </a:r>
          </a:p>
          <a:p>
            <a:pPr marL="571500" indent="-57150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ko-KR" altLang="en-US" sz="32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분산성</a:t>
            </a:r>
            <a:r>
              <a:rPr lang="en-US" altLang="ko-KR" sz="3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(distribution) : a*(</a:t>
            </a:r>
            <a:r>
              <a:rPr lang="en-US" altLang="ko-KR" sz="32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b+c</a:t>
            </a:r>
            <a:r>
              <a:rPr lang="en-US" altLang="ko-KR" sz="3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)=a*</a:t>
            </a:r>
            <a:r>
              <a:rPr lang="en-US" altLang="ko-KR" sz="32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b+a</a:t>
            </a:r>
            <a:r>
              <a:rPr lang="en-US" altLang="ko-KR" sz="3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*c</a:t>
            </a:r>
          </a:p>
          <a:p>
            <a:pPr marL="571500" indent="-57150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ko-KR" altLang="en-US" sz="32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항등원</a:t>
            </a:r>
            <a:r>
              <a:rPr lang="en-US" altLang="ko-KR" sz="3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(identity)</a:t>
            </a:r>
            <a:r>
              <a:rPr lang="ko-KR" altLang="en-US" sz="3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존재</a:t>
            </a:r>
            <a:r>
              <a:rPr lang="en-US" altLang="ko-KR" sz="3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: </a:t>
            </a:r>
            <a:r>
              <a:rPr lang="ko-KR" altLang="en-US" sz="3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각 요소 </a:t>
            </a:r>
            <a:r>
              <a:rPr lang="en-US" altLang="ko-KR" sz="3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</a:t>
            </a:r>
            <a:r>
              <a:rPr lang="ko-KR" altLang="en-US" sz="3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 대해 덧셈 항등원과 곱셈 </a:t>
            </a:r>
            <a:r>
              <a:rPr lang="ko-KR" altLang="en-US" sz="32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항등원</a:t>
            </a:r>
            <a:r>
              <a:rPr lang="ko-KR" altLang="en-US" sz="3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존재</a:t>
            </a:r>
            <a:endParaRPr lang="en-US" altLang="ko-KR" sz="32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571500" indent="-57150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ko-KR" altLang="en-US" sz="3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역원</a:t>
            </a:r>
            <a:r>
              <a:rPr lang="en-US" altLang="ko-KR" sz="3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(inverse) </a:t>
            </a:r>
            <a:r>
              <a:rPr lang="ko-KR" altLang="en-US" sz="3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존재 </a:t>
            </a:r>
            <a:r>
              <a:rPr lang="en-US" altLang="ko-KR" sz="3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3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각 요소 </a:t>
            </a:r>
            <a:r>
              <a:rPr lang="en-US" altLang="ko-KR" sz="3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</a:t>
            </a:r>
            <a:r>
              <a:rPr lang="ko-KR" altLang="en-US" sz="3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 대해 덧셈과 곱셈 역원 존재</a:t>
            </a:r>
            <a:r>
              <a:rPr lang="en-US" altLang="ko-KR" sz="3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3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다만</a:t>
            </a:r>
            <a:r>
              <a:rPr lang="en-US" altLang="ko-KR" sz="3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3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덧셈 항등원에 대한 곱셈 역원은 존재하지 않음</a:t>
            </a:r>
            <a:endParaRPr lang="en-US" altLang="ko-KR" sz="32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571500" indent="-571500">
              <a:spcBef>
                <a:spcPts val="2400"/>
              </a:spcBef>
              <a:buFont typeface="Arial" panose="020B0604020202020204" pitchFamily="34" charset="0"/>
              <a:buChar char="•"/>
            </a:pPr>
            <a:endParaRPr lang="en-US" altLang="ko-KR" sz="28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28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9AD03EF-3682-4A6A-B33D-408F2714358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0" t="32803" r="13143" b="32706"/>
          <a:stretch/>
        </p:blipFill>
        <p:spPr>
          <a:xfrm>
            <a:off x="16002000" y="9410700"/>
            <a:ext cx="2165685" cy="72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819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"/>
              <p:cNvSpPr txBox="1"/>
              <p:nvPr/>
            </p:nvSpPr>
            <p:spPr>
              <a:xfrm>
                <a:off x="2424671" y="625806"/>
                <a:ext cx="8394284" cy="1349558"/>
              </a:xfrm>
              <a:prstGeom prst="rect">
                <a:avLst/>
              </a:prstGeom>
              <a:noFill/>
            </p:spPr>
            <p:txBody>
              <a:bodyPr wrap="square" rtlCol="0"/>
              <a:lstStyle/>
              <a:p>
                <a:pPr algn="just"/>
                <a:r>
                  <a:rPr lang="ko-KR" altLang="en-US" sz="5900" kern="0" spc="-800" dirty="0">
                    <a:solidFill>
                      <a:srgbClr val="000000"/>
                    </a:solidFill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갈루아 </a:t>
                </a:r>
                <a:r>
                  <a:rPr lang="ko-KR" altLang="en-US" sz="5900" kern="0" spc="-800" dirty="0" err="1">
                    <a:solidFill>
                      <a:srgbClr val="000000"/>
                    </a:solidFill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유한체</a:t>
                </a:r>
                <a:r>
                  <a:rPr lang="ko-KR" altLang="en-US" sz="5900" kern="0" spc="-800" dirty="0">
                    <a:solidFill>
                      <a:srgbClr val="000000"/>
                    </a:solidFill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 </a:t>
                </a:r>
                <a:r>
                  <a:rPr lang="en-US" altLang="ko-KR" sz="5900" kern="0" spc="-800" dirty="0">
                    <a:solidFill>
                      <a:srgbClr val="000000"/>
                    </a:solidFill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(</a:t>
                </a:r>
                <a:r>
                  <a:rPr lang="en-US" altLang="ko-KR" sz="6000" b="1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GF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6000" b="1" i="1" smtClean="0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</m:ctrlPr>
                      </m:sSupPr>
                      <m:e>
                        <m:r>
                          <a:rPr lang="en-US" altLang="ko-KR" sz="6000" b="1" i="1" smtClean="0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  <m:t>𝟐</m:t>
                        </m:r>
                      </m:e>
                      <m:sup>
                        <m:r>
                          <a:rPr lang="en-US" altLang="ko-KR" sz="6000" b="1" i="1" smtClean="0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altLang="ko-KR" sz="6000" b="1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))</a:t>
                </a:r>
                <a:r>
                  <a:rPr lang="en-US" sz="5900" kern="0" spc="-800" dirty="0">
                    <a:solidFill>
                      <a:srgbClr val="000000"/>
                    </a:solidFill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 </a:t>
                </a:r>
                <a:endParaRPr lang="en-US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</p:txBody>
          </p:sp>
        </mc:Choice>
        <mc:Fallback xmlns=""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671" y="625806"/>
                <a:ext cx="8394284" cy="1349558"/>
              </a:xfrm>
              <a:prstGeom prst="rect">
                <a:avLst/>
              </a:prstGeom>
              <a:blipFill>
                <a:blip r:embed="rId2"/>
                <a:stretch>
                  <a:fillRect l="-4357" t="-14480" b="-49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bject 6"/>
          <p:cNvSpPr txBox="1"/>
          <p:nvPr/>
        </p:nvSpPr>
        <p:spPr>
          <a:xfrm>
            <a:off x="424395" y="111903"/>
            <a:ext cx="2000276" cy="19234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500" kern="0" spc="-1000" dirty="0">
                <a:solidFill>
                  <a:srgbClr val="000000"/>
                </a:solidFill>
                <a:latin typeface="에스코어 드림 8 Heavy" pitchFamily="34" charset="0"/>
                <a:cs typeface="에스코어 드림 8 Heavy" pitchFamily="34" charset="0"/>
              </a:rPr>
              <a:t>01</a:t>
            </a:r>
            <a:endParaRPr lang="en-US" sz="2800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2302433" y="1664257"/>
            <a:ext cx="15561172" cy="126443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282557" y="191851"/>
            <a:ext cx="15581048" cy="410610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3829472" y="8251922"/>
            <a:ext cx="2891925" cy="168013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kern="0" spc="-200" dirty="0">
                <a:solidFill>
                  <a:srgbClr val="FFFFFF"/>
                </a:solidFill>
                <a:latin typeface="에스코어 드림 4 Regular" pitchFamily="34" charset="0"/>
                <a:cs typeface="에스코어 드림 4 Regular" pitchFamily="34" charset="0"/>
              </a:rPr>
              <a:t>이곳에 텍스트를 입력해주세요. 내용을 이곳에 입력하여 주세요. 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0D881BE-B354-40D1-A358-BA81194F662A}"/>
                  </a:ext>
                </a:extLst>
              </p:cNvPr>
              <p:cNvSpPr txBox="1"/>
              <p:nvPr/>
            </p:nvSpPr>
            <p:spPr>
              <a:xfrm>
                <a:off x="1570660" y="3816008"/>
                <a:ext cx="15150737" cy="3493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ko-KR" altLang="en-US" sz="4400" b="1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유한체의 원소 개수 </a:t>
                </a:r>
                <a:r>
                  <a:rPr lang="en-US" altLang="ko-KR" sz="4400" b="1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4400" b="1" i="1" smtClean="0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</m:ctrlPr>
                      </m:sSupPr>
                      <m:e>
                        <m:r>
                          <a:rPr lang="en-US" altLang="ko-KR" sz="4400" b="1" i="1" smtClean="0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  <m:t>𝒑</m:t>
                        </m:r>
                      </m:e>
                      <m:sup>
                        <m:r>
                          <a:rPr lang="en-US" altLang="ko-KR" sz="4400" b="1" i="1" smtClean="0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altLang="ko-KR" sz="4400" b="1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 (p</a:t>
                </a:r>
                <a:r>
                  <a:rPr lang="ko-KR" altLang="en-US" sz="4400" b="1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는 소수</a:t>
                </a:r>
                <a:r>
                  <a:rPr lang="en-US" altLang="ko-KR" sz="4400" b="1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)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en-US" altLang="ko-KR" sz="4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ko-KR" altLang="en-US" sz="4400" b="1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유한체를 </a:t>
                </a:r>
                <a:r>
                  <a:rPr lang="en-US" altLang="ko-KR" sz="4400" b="1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GF(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4400" b="1" i="1" smtClean="0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</m:ctrlPr>
                      </m:sSupPr>
                      <m:e>
                        <m:r>
                          <a:rPr lang="en-US" altLang="ko-KR" sz="4400" b="1" i="1" smtClean="0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  <m:t>𝒑</m:t>
                        </m:r>
                      </m:e>
                      <m:sup>
                        <m:r>
                          <a:rPr lang="en-US" altLang="ko-KR" sz="4400" b="1" i="1" smtClean="0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altLang="ko-KR" sz="4400" b="1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)</a:t>
                </a:r>
                <a:r>
                  <a:rPr lang="ko-KR" altLang="en-US" sz="4400" b="1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로 표시</a:t>
                </a:r>
                <a:endParaRPr lang="en-US" altLang="ko-KR" sz="4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en-US" altLang="ko-KR" sz="4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altLang="ko-KR" sz="4400" b="1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Ex)GF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4400" b="1" i="1" smtClean="0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</m:ctrlPr>
                      </m:sSupPr>
                      <m:e>
                        <m:r>
                          <a:rPr lang="en-US" altLang="ko-KR" sz="4400" b="1" i="1" smtClean="0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  <m:t>𝟐</m:t>
                        </m:r>
                      </m:e>
                      <m:sup>
                        <m:r>
                          <a:rPr lang="en-US" altLang="ko-KR" sz="4400" b="1" i="1" smtClean="0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  <m:t>𝟖</m:t>
                        </m:r>
                      </m:sup>
                    </m:sSup>
                  </m:oMath>
                </a14:m>
                <a:r>
                  <a:rPr lang="en-US" altLang="ko-KR" sz="4400" b="1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) </a:t>
                </a:r>
                <a:r>
                  <a:rPr lang="ko-KR" altLang="en-US" sz="4400" b="1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의 원소의 개수 </a:t>
                </a:r>
                <a:r>
                  <a:rPr lang="en-US" altLang="ko-KR" sz="4400" b="1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4400" b="1" i="1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</m:ctrlPr>
                      </m:sSupPr>
                      <m:e>
                        <m:r>
                          <a:rPr lang="en-US" altLang="ko-KR" sz="4400" b="1" i="1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  <m:t>𝟐</m:t>
                        </m:r>
                      </m:e>
                      <m:sup>
                        <m:r>
                          <a:rPr lang="en-US" altLang="ko-KR" sz="4400" b="1" i="1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  <m:t>𝟖</m:t>
                        </m:r>
                      </m:sup>
                    </m:sSup>
                  </m:oMath>
                </a14:m>
                <a:r>
                  <a:rPr lang="ko-KR" altLang="en-US" sz="4400" b="1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개</a:t>
                </a:r>
                <a:endParaRPr lang="en-US" altLang="ko-KR" sz="4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0D881BE-B354-40D1-A358-BA81194F6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660" y="3816008"/>
                <a:ext cx="15150737" cy="3493200"/>
              </a:xfrm>
              <a:prstGeom prst="rect">
                <a:avLst/>
              </a:prstGeom>
              <a:blipFill>
                <a:blip r:embed="rId5"/>
                <a:stretch>
                  <a:fillRect l="-1489" t="-3839" b="-71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그림 16">
            <a:extLst>
              <a:ext uri="{FF2B5EF4-FFF2-40B4-BE49-F238E27FC236}">
                <a16:creationId xmlns:a16="http://schemas.microsoft.com/office/drawing/2014/main" id="{49AD03EF-3682-4A6A-B33D-408F2714358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0" t="32803" r="13143" b="32706"/>
          <a:stretch/>
        </p:blipFill>
        <p:spPr>
          <a:xfrm>
            <a:off x="16002000" y="9410700"/>
            <a:ext cx="2165685" cy="72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216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"/>
              <p:cNvSpPr txBox="1"/>
              <p:nvPr/>
            </p:nvSpPr>
            <p:spPr>
              <a:xfrm>
                <a:off x="2438400" y="625806"/>
                <a:ext cx="8394284" cy="1349558"/>
              </a:xfrm>
              <a:prstGeom prst="rect">
                <a:avLst/>
              </a:prstGeom>
              <a:noFill/>
            </p:spPr>
            <p:txBody>
              <a:bodyPr wrap="square" rtlCol="0"/>
              <a:lstStyle/>
              <a:p>
                <a:pPr algn="just"/>
                <a:r>
                  <a:rPr lang="ko-KR" altLang="en-US" sz="5900" kern="0" spc="-800" dirty="0">
                    <a:solidFill>
                      <a:srgbClr val="000000"/>
                    </a:solidFill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갈루아 </a:t>
                </a:r>
                <a:r>
                  <a:rPr lang="ko-KR" altLang="en-US" sz="5900" kern="0" spc="-800" dirty="0" err="1">
                    <a:solidFill>
                      <a:srgbClr val="000000"/>
                    </a:solidFill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유한체</a:t>
                </a:r>
                <a:r>
                  <a:rPr lang="ko-KR" altLang="en-US" sz="5900" kern="0" spc="-800" dirty="0">
                    <a:solidFill>
                      <a:srgbClr val="000000"/>
                    </a:solidFill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 </a:t>
                </a:r>
                <a:r>
                  <a:rPr lang="en-US" altLang="ko-KR" sz="5900" kern="0" spc="-800" dirty="0">
                    <a:solidFill>
                      <a:srgbClr val="000000"/>
                    </a:solidFill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(</a:t>
                </a:r>
                <a:r>
                  <a:rPr lang="en-US" altLang="ko-KR" sz="6000" b="1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GF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6000" b="1" i="1" smtClean="0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</m:ctrlPr>
                      </m:sSupPr>
                      <m:e>
                        <m:r>
                          <a:rPr lang="en-US" altLang="ko-KR" sz="6000" b="1" i="1" smtClean="0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  <m:t>𝟐</m:t>
                        </m:r>
                      </m:e>
                      <m:sup>
                        <m:r>
                          <a:rPr lang="en-US" altLang="ko-KR" sz="6000" b="1" i="1" smtClean="0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altLang="ko-KR" sz="6000" b="1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))</a:t>
                </a:r>
                <a:r>
                  <a:rPr lang="en-US" sz="5900" kern="0" spc="-800" dirty="0">
                    <a:solidFill>
                      <a:srgbClr val="000000"/>
                    </a:solidFill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 </a:t>
                </a:r>
                <a:endParaRPr lang="en-US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</p:txBody>
          </p:sp>
        </mc:Choice>
        <mc:Fallback xmlns=""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625806"/>
                <a:ext cx="8394284" cy="1349558"/>
              </a:xfrm>
              <a:prstGeom prst="rect">
                <a:avLst/>
              </a:prstGeom>
              <a:blipFill>
                <a:blip r:embed="rId2"/>
                <a:stretch>
                  <a:fillRect l="-4285" t="-14480" b="-49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bject 6"/>
          <p:cNvSpPr txBox="1"/>
          <p:nvPr/>
        </p:nvSpPr>
        <p:spPr>
          <a:xfrm>
            <a:off x="424395" y="111903"/>
            <a:ext cx="2000276" cy="19234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500" kern="0" spc="-1000" dirty="0">
                <a:solidFill>
                  <a:srgbClr val="000000"/>
                </a:solidFill>
                <a:latin typeface="에스코어 드림 8 Heavy" pitchFamily="34" charset="0"/>
                <a:cs typeface="에스코어 드림 8 Heavy" pitchFamily="34" charset="0"/>
              </a:rPr>
              <a:t>01</a:t>
            </a:r>
            <a:endParaRPr lang="en-US" sz="2800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2302433" y="1664257"/>
            <a:ext cx="15561172" cy="126443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282557" y="191851"/>
            <a:ext cx="15581048" cy="410610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3829472" y="8251922"/>
            <a:ext cx="2891925" cy="168013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kern="0" spc="-200" dirty="0">
                <a:solidFill>
                  <a:srgbClr val="FFFFFF"/>
                </a:solidFill>
                <a:latin typeface="에스코어 드림 4 Regular" pitchFamily="34" charset="0"/>
                <a:cs typeface="에스코어 드림 4 Regular" pitchFamily="34" charset="0"/>
              </a:rPr>
              <a:t>이곳에 텍스트를 입력해주세요. 내용을 이곳에 입력하여 주세요. 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0D881BE-B354-40D1-A358-BA81194F662A}"/>
                  </a:ext>
                </a:extLst>
              </p:cNvPr>
              <p:cNvSpPr txBox="1"/>
              <p:nvPr/>
            </p:nvSpPr>
            <p:spPr>
              <a:xfrm>
                <a:off x="1570660" y="3816008"/>
                <a:ext cx="15150737" cy="38488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altLang="ko-KR" sz="4800" b="1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Ex) 8bit block : 1 1 0 1 0 0 0 1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en-US" altLang="ko-KR" sz="48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  <a:p>
                <a:r>
                  <a:rPr lang="ko-KR" altLang="en-US" sz="4800" b="1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     →</a:t>
                </a:r>
                <a:r>
                  <a:rPr lang="en-US" altLang="ko-KR" sz="4800" b="1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1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4800" b="1" i="1" smtClean="0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</m:ctrlPr>
                      </m:sSupPr>
                      <m:e>
                        <m:r>
                          <a:rPr lang="en-US" altLang="ko-KR" sz="4800" b="1" i="1" smtClean="0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  <m:t>𝒙</m:t>
                        </m:r>
                      </m:e>
                      <m:sup>
                        <m:r>
                          <a:rPr lang="en-US" altLang="ko-KR" sz="4800" b="1" i="1" smtClean="0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  <m:t>𝟕</m:t>
                        </m:r>
                      </m:sup>
                    </m:sSup>
                  </m:oMath>
                </a14:m>
                <a:r>
                  <a:rPr lang="en-US" altLang="ko-KR" sz="4800" b="1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 + 1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4800" b="1" i="1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</m:ctrlPr>
                      </m:sSupPr>
                      <m:e>
                        <m:r>
                          <a:rPr lang="en-US" altLang="ko-KR" sz="4800" b="1" i="1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  <m:t>𝒙</m:t>
                        </m:r>
                      </m:e>
                      <m:sup>
                        <m:r>
                          <a:rPr lang="en-US" altLang="ko-KR" sz="4800" b="1" i="1" smtClean="0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  <m:t>𝟔</m:t>
                        </m:r>
                      </m:sup>
                    </m:sSup>
                  </m:oMath>
                </a14:m>
                <a:r>
                  <a:rPr lang="en-US" altLang="ko-KR" sz="4800" b="1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 + 0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4800" b="1" i="1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</m:ctrlPr>
                      </m:sSupPr>
                      <m:e>
                        <m:r>
                          <a:rPr lang="en-US" altLang="ko-KR" sz="4800" b="1" i="1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  <m:t>𝒙</m:t>
                        </m:r>
                      </m:e>
                      <m:sup>
                        <m:r>
                          <a:rPr lang="en-US" altLang="ko-KR" sz="4800" b="1" i="1" smtClean="0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  <m:t>𝟓</m:t>
                        </m:r>
                      </m:sup>
                    </m:sSup>
                  </m:oMath>
                </a14:m>
                <a:r>
                  <a:rPr lang="en-US" altLang="ko-KR" sz="4800" b="1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 + 1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4800" b="1" i="1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</m:ctrlPr>
                      </m:sSupPr>
                      <m:e>
                        <m:r>
                          <a:rPr lang="en-US" altLang="ko-KR" sz="4800" b="1" i="1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  <m:t>𝒙</m:t>
                        </m:r>
                      </m:e>
                      <m:sup>
                        <m:r>
                          <a:rPr lang="en-US" altLang="ko-KR" sz="4800" b="1" i="1" smtClean="0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  <m:t>𝟒</m:t>
                        </m:r>
                      </m:sup>
                    </m:sSup>
                  </m:oMath>
                </a14:m>
                <a:r>
                  <a:rPr lang="en-US" altLang="ko-KR" sz="4800" b="1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 + 0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4800" b="1" i="1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</m:ctrlPr>
                      </m:sSupPr>
                      <m:e>
                        <m:r>
                          <a:rPr lang="en-US" altLang="ko-KR" sz="4800" b="1" i="1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  <m:t>𝒙</m:t>
                        </m:r>
                      </m:e>
                      <m:sup>
                        <m:r>
                          <a:rPr lang="en-US" altLang="ko-KR" sz="4800" b="1" i="1" smtClean="0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altLang="ko-KR" sz="4800" b="1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 + 0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4800" b="1" i="1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</m:ctrlPr>
                      </m:sSupPr>
                      <m:e>
                        <m:r>
                          <a:rPr lang="en-US" altLang="ko-KR" sz="4800" b="1" i="1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  <m:t>𝒙</m:t>
                        </m:r>
                      </m:e>
                      <m:sup>
                        <m:r>
                          <a:rPr lang="en-US" altLang="ko-KR" sz="4800" b="1" i="1" smtClean="0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ko-KR" sz="4800" b="1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 + 0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4800" b="1" i="1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</m:ctrlPr>
                      </m:sSupPr>
                      <m:e>
                        <m:r>
                          <a:rPr lang="en-US" altLang="ko-KR" sz="4800" b="1" i="1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  <m:t>𝒙</m:t>
                        </m:r>
                      </m:e>
                      <m:sup>
                        <m:r>
                          <a:rPr lang="en-US" altLang="ko-KR" sz="4800" b="1" i="1" smtClean="0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  <m:t>𝟏</m:t>
                        </m:r>
                      </m:sup>
                    </m:sSup>
                    <m:r>
                      <a:rPr lang="en-US" altLang="ko-KR" sz="4800" b="1" i="1" smtClean="0">
                        <a:latin typeface="Cambria Math" panose="02040503050406030204" pitchFamily="18" charset="0"/>
                        <a:ea typeface="함초롬바탕" panose="02030604000101010101" pitchFamily="18" charset="-127"/>
                        <a:cs typeface="함초롬바탕" panose="02030604000101010101" pitchFamily="18" charset="-127"/>
                      </a:rPr>
                      <m:t>+</m:t>
                    </m:r>
                    <m:r>
                      <m:rPr>
                        <m:nor/>
                      </m:rPr>
                      <a:rPr lang="en-US" altLang="ko-KR" sz="4800" b="1" i="0" smtClean="0">
                        <a:latin typeface="Cambria Math" panose="02040503050406030204" pitchFamily="18" charset="0"/>
                        <a:ea typeface="함초롬바탕" panose="02030604000101010101" pitchFamily="18" charset="-127"/>
                        <a:cs typeface="함초롬바탕" panose="02030604000101010101" pitchFamily="18" charset="-127"/>
                      </a:rPr>
                      <m:t>1</m:t>
                    </m:r>
                    <m:sSup>
                      <m:sSupPr>
                        <m:ctrlPr>
                          <a:rPr lang="en-US" altLang="ko-KR" sz="4800" b="1" i="1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</m:ctrlPr>
                      </m:sSupPr>
                      <m:e>
                        <m:r>
                          <a:rPr lang="en-US" altLang="ko-KR" sz="4800" b="1" i="1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  <m:t>𝒙</m:t>
                        </m:r>
                      </m:e>
                      <m:sup>
                        <m:r>
                          <a:rPr lang="en-US" altLang="ko-KR" sz="4800" b="1" i="1" smtClean="0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  <m:t>𝟎</m:t>
                        </m:r>
                      </m:sup>
                    </m:sSup>
                  </m:oMath>
                </a14:m>
                <a:endParaRPr lang="en-US" altLang="ko-KR" sz="48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en-US" altLang="ko-KR" sz="48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en-US" altLang="ko-KR" sz="48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0D881BE-B354-40D1-A358-BA81194F6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660" y="3816008"/>
                <a:ext cx="15150737" cy="3848874"/>
              </a:xfrm>
              <a:prstGeom prst="rect">
                <a:avLst/>
              </a:prstGeom>
              <a:blipFill>
                <a:blip r:embed="rId5"/>
                <a:stretch>
                  <a:fillRect l="-1690" t="-36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그림 16">
            <a:extLst>
              <a:ext uri="{FF2B5EF4-FFF2-40B4-BE49-F238E27FC236}">
                <a16:creationId xmlns:a16="http://schemas.microsoft.com/office/drawing/2014/main" id="{49AD03EF-3682-4A6A-B33D-408F2714358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0" t="32803" r="13143" b="32706"/>
          <a:stretch/>
        </p:blipFill>
        <p:spPr>
          <a:xfrm>
            <a:off x="16002000" y="9410700"/>
            <a:ext cx="2165685" cy="72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319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20446" y="1922511"/>
            <a:ext cx="1072174" cy="644197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000" dirty="0">
                <a:solidFill>
                  <a:srgbClr val="000000"/>
                </a:solidFill>
                <a:latin typeface="Bebas Neue" pitchFamily="34" charset="0"/>
                <a:cs typeface="Bebas Neue" pitchFamily="34" charset="0"/>
              </a:rPr>
              <a:t>01</a:t>
            </a:r>
          </a:p>
          <a:p>
            <a:pPr algn="just"/>
            <a:r>
              <a:rPr lang="en-US" sz="5000" dirty="0">
                <a:solidFill>
                  <a:srgbClr val="000000"/>
                </a:solidFill>
                <a:latin typeface="Bebas Neue" pitchFamily="34" charset="0"/>
                <a:cs typeface="Bebas Neue" pitchFamily="34" charset="0"/>
              </a:rPr>
              <a:t>02</a:t>
            </a:r>
          </a:p>
          <a:p>
            <a:pPr algn="just"/>
            <a:r>
              <a:rPr lang="en-US" sz="5000" dirty="0">
                <a:solidFill>
                  <a:srgbClr val="000000"/>
                </a:solidFill>
                <a:latin typeface="Bebas Neue" pitchFamily="34" charset="0"/>
                <a:cs typeface="Bebas Neue" pitchFamily="34" charset="0"/>
              </a:rPr>
              <a:t>03</a:t>
            </a:r>
          </a:p>
          <a:p>
            <a:pPr algn="just"/>
            <a:r>
              <a:rPr lang="en-US" sz="5000" dirty="0">
                <a:solidFill>
                  <a:srgbClr val="000000"/>
                </a:solidFill>
                <a:latin typeface="Bebas Neue" pitchFamily="34" charset="0"/>
                <a:cs typeface="Bebas Neue" pitchFamily="34" charset="0"/>
              </a:rPr>
              <a:t>04</a:t>
            </a:r>
          </a:p>
          <a:p>
            <a:pPr algn="just"/>
            <a:r>
              <a:rPr lang="en-US" sz="5000" dirty="0">
                <a:solidFill>
                  <a:srgbClr val="000000"/>
                </a:solidFill>
                <a:latin typeface="Bebas Neue" pitchFamily="34" charset="0"/>
                <a:cs typeface="Bebas Neue" pitchFamily="34" charset="0"/>
              </a:rPr>
              <a:t>05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0311" y="1518425"/>
            <a:ext cx="6481248" cy="204829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9000" kern="0" spc="300" dirty="0">
                <a:solidFill>
                  <a:srgbClr val="000000"/>
                </a:solidFill>
                <a:latin typeface="Bebas Neue" pitchFamily="34" charset="0"/>
                <a:cs typeface="Bebas Neue" pitchFamily="34" charset="0"/>
              </a:rPr>
              <a:t>CONTENTS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8996974" y="2065909"/>
            <a:ext cx="6796770" cy="50284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200" kern="0" spc="-2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RSA</a:t>
            </a:r>
            <a:endParaRPr lang="en-US" sz="2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94797" y="2807486"/>
            <a:ext cx="8654906" cy="502845"/>
          </a:xfrm>
          <a:prstGeom prst="rect">
            <a:avLst/>
          </a:prstGeom>
          <a:noFill/>
        </p:spPr>
        <p:txBody>
          <a:bodyPr wrap="square" rtlCol="0"/>
          <a:lstStyle>
            <a:defPPr>
              <a:defRPr lang="en-US"/>
            </a:defPPr>
            <a:lvl1pPr algn="just">
              <a:defRPr sz="3200" kern="0" spc="-20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r>
              <a:rPr lang="en-US" dirty="0"/>
              <a:t>Mathematical Difficulty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994797" y="3599509"/>
            <a:ext cx="8654906" cy="502845"/>
          </a:xfrm>
          <a:prstGeom prst="rect">
            <a:avLst/>
          </a:prstGeom>
          <a:noFill/>
        </p:spPr>
        <p:txBody>
          <a:bodyPr wrap="square" rtlCol="0"/>
          <a:lstStyle>
            <a:defPPr>
              <a:defRPr lang="en-US"/>
            </a:defPPr>
            <a:lvl1pPr algn="just">
              <a:defRPr sz="3200" kern="0" spc="-20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r>
              <a:rPr lang="en-US" dirty="0"/>
              <a:t>System </a:t>
            </a:r>
            <a:r>
              <a:rPr lang="en-US" dirty="0" err="1"/>
              <a:t>parmeters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8999531" y="4391532"/>
            <a:ext cx="8654906" cy="502845"/>
          </a:xfrm>
          <a:prstGeom prst="rect">
            <a:avLst/>
          </a:prstGeom>
          <a:noFill/>
        </p:spPr>
        <p:txBody>
          <a:bodyPr wrap="square" rtlCol="0"/>
          <a:lstStyle>
            <a:defPPr>
              <a:defRPr lang="en-US"/>
            </a:defPPr>
            <a:lvl1pPr algn="just">
              <a:defRPr sz="3200" kern="0" spc="-20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r>
              <a:rPr lang="en-US" dirty="0"/>
              <a:t>RSA </a:t>
            </a:r>
            <a:r>
              <a:rPr lang="ko-KR" altLang="en-US" dirty="0"/>
              <a:t>진행과정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8994797" y="5109374"/>
            <a:ext cx="8654906" cy="502845"/>
          </a:xfrm>
          <a:prstGeom prst="rect">
            <a:avLst/>
          </a:prstGeom>
          <a:noFill/>
        </p:spPr>
        <p:txBody>
          <a:bodyPr wrap="square" rtlCol="0"/>
          <a:lstStyle>
            <a:defPPr>
              <a:defRPr lang="en-US"/>
            </a:defPPr>
            <a:lvl1pPr algn="just">
              <a:defRPr sz="3200" kern="0" spc="-20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r>
              <a:rPr lang="en-US" dirty="0"/>
              <a:t>RSA</a:t>
            </a:r>
            <a:r>
              <a:rPr lang="ko-KR" altLang="en-US" dirty="0"/>
              <a:t>의 특징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790311" y="3105863"/>
            <a:ext cx="3826087" cy="313458"/>
            <a:chOff x="2522541" y="3605104"/>
            <a:chExt cx="3826087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22541" y="3605104"/>
              <a:ext cx="3826087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94224" y="5222544"/>
            <a:ext cx="9271840" cy="43148"/>
            <a:chOff x="2694224" y="5222544"/>
            <a:chExt cx="9271840" cy="4314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2694224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A412D312-3ECC-4DE6-B2D1-34C03010898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0" t="32803" r="13143" b="32706"/>
          <a:stretch/>
        </p:blipFill>
        <p:spPr>
          <a:xfrm>
            <a:off x="16002000" y="9410700"/>
            <a:ext cx="2165685" cy="72189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424671" y="625806"/>
            <a:ext cx="8394284" cy="134955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900" kern="0" spc="-8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RSA</a:t>
            </a:r>
            <a:endParaRPr 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4395" y="111903"/>
            <a:ext cx="2000276" cy="19234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500" kern="0" spc="-1000" dirty="0">
                <a:solidFill>
                  <a:srgbClr val="000000"/>
                </a:solidFill>
                <a:latin typeface="에스코어 드림 8 Heavy" pitchFamily="34" charset="0"/>
                <a:cs typeface="에스코어 드림 8 Heavy" pitchFamily="34" charset="0"/>
              </a:rPr>
              <a:t>01</a:t>
            </a:r>
            <a:endParaRPr lang="en-US" sz="2800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2302433" y="1664257"/>
            <a:ext cx="15561172" cy="126443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282557" y="191851"/>
            <a:ext cx="15581048" cy="410610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3829472" y="8251922"/>
            <a:ext cx="2891925" cy="168013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kern="0" spc="-200" dirty="0">
                <a:solidFill>
                  <a:srgbClr val="FFFFFF"/>
                </a:solidFill>
                <a:latin typeface="에스코어 드림 4 Regular" pitchFamily="34" charset="0"/>
                <a:cs typeface="에스코어 드림 4 Regular" pitchFamily="34" charset="0"/>
              </a:rPr>
              <a:t>이곳에 텍스트를 입력해주세요. 내용을 이곳에 입력하여 주세요. </a:t>
            </a:r>
            <a:endParaRPr 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31D2821-9AD9-48E0-AAF7-5DCF537FA92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0" t="32803" r="13143" b="32706"/>
          <a:stretch/>
        </p:blipFill>
        <p:spPr>
          <a:xfrm>
            <a:off x="16002000" y="9410700"/>
            <a:ext cx="2165685" cy="72189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A7A733A-B205-4361-B5B7-6D8FF88636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516" y="2634892"/>
            <a:ext cx="15020881" cy="598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146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424671" y="625806"/>
            <a:ext cx="8394284" cy="134955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900" kern="0" spc="-8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Mathematical  Difficulty</a:t>
            </a:r>
            <a:endParaRPr 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4395" y="111903"/>
            <a:ext cx="2000276" cy="19234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500" kern="0" spc="-1000" dirty="0">
                <a:solidFill>
                  <a:srgbClr val="000000"/>
                </a:solidFill>
                <a:latin typeface="에스코어 드림 8 Heavy" pitchFamily="34" charset="0"/>
                <a:cs typeface="에스코어 드림 8 Heavy" pitchFamily="34" charset="0"/>
              </a:rPr>
              <a:t>02</a:t>
            </a:r>
            <a:endParaRPr lang="en-US" sz="2800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2302433" y="1664257"/>
            <a:ext cx="15561172" cy="126443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282557" y="191851"/>
            <a:ext cx="15581048" cy="410610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3829472" y="8251922"/>
            <a:ext cx="2891925" cy="168013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kern="0" spc="-200" dirty="0">
                <a:solidFill>
                  <a:srgbClr val="FFFFFF"/>
                </a:solidFill>
                <a:latin typeface="에스코어 드림 4 Regular" pitchFamily="34" charset="0"/>
                <a:cs typeface="에스코어 드림 4 Regular" pitchFamily="34" charset="0"/>
              </a:rPr>
              <a:t>이곳에 텍스트를 입력해주세요. 내용을 이곳에 입력하여 주세요. </a:t>
            </a:r>
            <a:endParaRPr 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31D2821-9AD9-48E0-AAF7-5DCF537FA92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0" t="32803" r="13143" b="32706"/>
          <a:stretch/>
        </p:blipFill>
        <p:spPr>
          <a:xfrm>
            <a:off x="16002000" y="9410700"/>
            <a:ext cx="2165685" cy="7218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2B173AA-E0F8-4319-9F53-942B023AD20F}"/>
              </a:ext>
            </a:extLst>
          </p:cNvPr>
          <p:cNvSpPr txBox="1"/>
          <p:nvPr/>
        </p:nvSpPr>
        <p:spPr>
          <a:xfrm>
            <a:off x="1855717" y="2128763"/>
            <a:ext cx="15150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ko-KR" altLang="en-US" sz="3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큰 </a:t>
            </a:r>
            <a:r>
              <a:rPr lang="ko-KR" altLang="en-US" sz="36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소수끼리의</a:t>
            </a:r>
            <a:r>
              <a:rPr lang="ko-KR" altLang="en-US" sz="3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곱을 구하는 것은 쉬움</a:t>
            </a:r>
            <a:endParaRPr lang="en-US" altLang="ko-KR" sz="36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6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982EEE5-9B85-4841-82AB-03A909661705}"/>
              </a:ext>
            </a:extLst>
          </p:cNvPr>
          <p:cNvSpPr/>
          <p:nvPr/>
        </p:nvSpPr>
        <p:spPr>
          <a:xfrm>
            <a:off x="7239000" y="3455489"/>
            <a:ext cx="2819400" cy="1868030"/>
          </a:xfrm>
          <a:prstGeom prst="roundRect">
            <a:avLst/>
          </a:prstGeom>
          <a:solidFill>
            <a:srgbClr val="8B9EFF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</a:t>
            </a:r>
            <a:endParaRPr lang="ko-KR" altLang="en-US" sz="6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00B7A2-FA8B-4623-BF35-FFD54C0236D8}"/>
              </a:ext>
            </a:extLst>
          </p:cNvPr>
          <p:cNvSpPr txBox="1"/>
          <p:nvPr/>
        </p:nvSpPr>
        <p:spPr>
          <a:xfrm>
            <a:off x="2967060" y="3918382"/>
            <a:ext cx="1409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A, B      			                             			A*B</a:t>
            </a:r>
            <a:endParaRPr lang="ko-KR" altLang="en-US" sz="3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619E2312-CF20-49B1-92C5-CA3C37E559D6}"/>
              </a:ext>
            </a:extLst>
          </p:cNvPr>
          <p:cNvSpPr/>
          <p:nvPr/>
        </p:nvSpPr>
        <p:spPr>
          <a:xfrm>
            <a:off x="5334000" y="3918382"/>
            <a:ext cx="1295400" cy="7344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CE69726D-CECE-4A00-8829-75EA7D0712AA}"/>
              </a:ext>
            </a:extLst>
          </p:cNvPr>
          <p:cNvSpPr/>
          <p:nvPr/>
        </p:nvSpPr>
        <p:spPr>
          <a:xfrm>
            <a:off x="10681195" y="3994370"/>
            <a:ext cx="1295400" cy="7344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D05D5C-65F8-4093-866E-1F5F684A54D9}"/>
              </a:ext>
            </a:extLst>
          </p:cNvPr>
          <p:cNvSpPr txBox="1"/>
          <p:nvPr/>
        </p:nvSpPr>
        <p:spPr>
          <a:xfrm>
            <a:off x="1676400" y="5780124"/>
            <a:ext cx="15150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ko-KR" altLang="en-US" sz="3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큰 </a:t>
            </a:r>
            <a:r>
              <a:rPr lang="ko-KR" altLang="en-US" sz="36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소수끼리의</a:t>
            </a:r>
            <a:r>
              <a:rPr lang="ko-KR" altLang="en-US" sz="3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곱으로 각 소수를 찾는 것은 어려움</a:t>
            </a:r>
            <a:r>
              <a:rPr lang="en-US" altLang="ko-KR" sz="3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(</a:t>
            </a:r>
            <a:r>
              <a:rPr lang="ko-KR" altLang="en-US" sz="3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소인수분해</a:t>
            </a:r>
            <a:r>
              <a:rPr lang="en-US" altLang="ko-KR" sz="3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6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F189A454-257E-4E74-BC92-307D8A435655}"/>
                  </a:ext>
                </a:extLst>
              </p:cNvPr>
              <p:cNvSpPr/>
              <p:nvPr/>
            </p:nvSpPr>
            <p:spPr>
              <a:xfrm>
                <a:off x="7181394" y="6884878"/>
                <a:ext cx="2819400" cy="1868030"/>
              </a:xfrm>
              <a:prstGeom prst="roundRect">
                <a:avLst/>
              </a:prstGeom>
              <a:solidFill>
                <a:srgbClr val="8B9EFF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6600" i="1" smtClean="0">
                              <a:latin typeface="Cambria Math" panose="02040503050406030204" pitchFamily="18" charset="0"/>
                              <a:ea typeface="함초롬바탕" panose="02030604000101010101" pitchFamily="18" charset="-127"/>
                              <a:cs typeface="함초롬바탕" panose="02030604000101010101" pitchFamily="18" charset="-127"/>
                            </a:rPr>
                          </m:ctrlPr>
                        </m:sSupPr>
                        <m:e>
                          <m:r>
                            <a:rPr lang="en-US" altLang="ko-KR" sz="6600" b="0" i="1" smtClean="0">
                              <a:latin typeface="Cambria Math" panose="02040503050406030204" pitchFamily="18" charset="0"/>
                              <a:ea typeface="함초롬바탕" panose="02030604000101010101" pitchFamily="18" charset="-127"/>
                              <a:cs typeface="함초롬바탕" panose="02030604000101010101" pitchFamily="18" charset="-127"/>
                            </a:rPr>
                            <m:t>𝐹</m:t>
                          </m:r>
                        </m:e>
                        <m:sup>
                          <m:r>
                            <a:rPr lang="en-US" altLang="ko-KR" sz="6600" b="0" i="1" smtClean="0">
                              <a:latin typeface="Cambria Math" panose="02040503050406030204" pitchFamily="18" charset="0"/>
                              <a:ea typeface="함초롬바탕" panose="02030604000101010101" pitchFamily="18" charset="-127"/>
                              <a:cs typeface="함초롬바탕" panose="02030604000101010101" pitchFamily="18" charset="-127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ko-KR" altLang="en-US" sz="66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</p:txBody>
          </p:sp>
        </mc:Choice>
        <mc:Fallback xmlns=""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F189A454-257E-4E74-BC92-307D8A4356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1394" y="6884878"/>
                <a:ext cx="2819400" cy="186803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762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70A46E24-5A50-41D5-B019-B093EC508341}"/>
              </a:ext>
            </a:extLst>
          </p:cNvPr>
          <p:cNvSpPr txBox="1"/>
          <p:nvPr/>
        </p:nvSpPr>
        <p:spPr>
          <a:xfrm>
            <a:off x="2909454" y="7347771"/>
            <a:ext cx="1409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 * B      			                             		A, B</a:t>
            </a:r>
            <a:endParaRPr lang="ko-KR" altLang="en-US" sz="3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C344106B-B565-4E51-BDB5-62A8A91746C5}"/>
              </a:ext>
            </a:extLst>
          </p:cNvPr>
          <p:cNvSpPr/>
          <p:nvPr/>
        </p:nvSpPr>
        <p:spPr>
          <a:xfrm>
            <a:off x="5276394" y="7347771"/>
            <a:ext cx="1295400" cy="7344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BFBADDA1-275A-46DA-A128-1132B03D1897}"/>
              </a:ext>
            </a:extLst>
          </p:cNvPr>
          <p:cNvSpPr/>
          <p:nvPr/>
        </p:nvSpPr>
        <p:spPr>
          <a:xfrm>
            <a:off x="10623589" y="7423759"/>
            <a:ext cx="1295400" cy="7344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219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424671" y="625806"/>
            <a:ext cx="8394284" cy="134955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900" kern="0" spc="-8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System Parameters</a:t>
            </a:r>
            <a:endParaRPr 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4395" y="111903"/>
            <a:ext cx="2000276" cy="19234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500" kern="0" spc="-1000" dirty="0">
                <a:solidFill>
                  <a:srgbClr val="000000"/>
                </a:solidFill>
                <a:latin typeface="에스코어 드림 8 Heavy" pitchFamily="34" charset="0"/>
                <a:cs typeface="에스코어 드림 8 Heavy" pitchFamily="34" charset="0"/>
              </a:rPr>
              <a:t>03</a:t>
            </a:r>
            <a:endParaRPr lang="en-US" sz="2800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2302433" y="1664257"/>
            <a:ext cx="15561172" cy="126443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282557" y="191851"/>
            <a:ext cx="15581048" cy="410610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3829472" y="8251922"/>
            <a:ext cx="2891925" cy="168013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kern="0" spc="-200" dirty="0">
                <a:solidFill>
                  <a:srgbClr val="FFFFFF"/>
                </a:solidFill>
                <a:latin typeface="에스코어 드림 4 Regular" pitchFamily="34" charset="0"/>
                <a:cs typeface="에스코어 드림 4 Regular" pitchFamily="34" charset="0"/>
              </a:rPr>
              <a:t>이곳에 텍스트를 입력해주세요. 내용을 이곳에 입력하여 주세요. </a:t>
            </a:r>
            <a:endParaRPr 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31D2821-9AD9-48E0-AAF7-5DCF537FA92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0" t="32803" r="13143" b="32706"/>
          <a:stretch/>
        </p:blipFill>
        <p:spPr>
          <a:xfrm>
            <a:off x="16002000" y="9410700"/>
            <a:ext cx="2165685" cy="72189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9DAE9DB-F979-46E8-A939-1261BEBAAD69}"/>
              </a:ext>
            </a:extLst>
          </p:cNvPr>
          <p:cNvSpPr txBox="1"/>
          <p:nvPr/>
        </p:nvSpPr>
        <p:spPr>
          <a:xfrm>
            <a:off x="1063099" y="2010277"/>
            <a:ext cx="16021743" cy="9941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altLang="ko-KR" sz="4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Secret </a:t>
            </a:r>
            <a:r>
              <a:rPr lang="ko-KR" altLang="en-US" sz="4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값</a:t>
            </a:r>
            <a:endParaRPr lang="en-US" altLang="ko-KR" sz="40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1028700" lvl="1" indent="-57150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altLang="ko-KR" sz="3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Lager prime (</a:t>
            </a:r>
            <a:r>
              <a:rPr lang="ko-KR" altLang="en-US" sz="3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큰 소수</a:t>
            </a:r>
            <a:r>
              <a:rPr lang="en-US" altLang="ko-KR" sz="3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: p, q</a:t>
            </a:r>
          </a:p>
          <a:p>
            <a:pPr lvl="1">
              <a:spcBef>
                <a:spcPts val="2400"/>
              </a:spcBef>
            </a:pPr>
            <a:r>
              <a:rPr lang="en-US" altLang="ko-KR" sz="3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	</a:t>
            </a:r>
            <a:r>
              <a:rPr lang="ko-KR" altLang="en-US" sz="3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→ </a:t>
            </a:r>
            <a:r>
              <a:rPr lang="en-US" altLang="ko-KR" sz="3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</a:t>
            </a:r>
            <a:r>
              <a:rPr lang="ko-KR" altLang="en-US" sz="3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와 </a:t>
            </a:r>
            <a:r>
              <a:rPr lang="en-US" altLang="ko-KR" sz="3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q</a:t>
            </a:r>
            <a:r>
              <a:rPr lang="ko-KR" altLang="en-US" sz="3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는 랜덤으로 선택</a:t>
            </a:r>
            <a:r>
              <a:rPr lang="en-US" altLang="ko-KR" sz="3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3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크기는 비슷하고</a:t>
            </a:r>
            <a:r>
              <a:rPr lang="en-US" altLang="ko-KR" sz="3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3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길이는 조금 </a:t>
            </a:r>
            <a:r>
              <a:rPr lang="ko-KR" altLang="en-US" sz="3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달라야함</a:t>
            </a:r>
            <a:endParaRPr lang="en-US" altLang="ko-KR" sz="3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1028700" lvl="1" indent="-57150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altLang="ko-KR" sz="3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 * d = 1 mod </a:t>
            </a:r>
            <a:r>
              <a:rPr lang="az-Cyrl-AZ" altLang="ko-KR" sz="3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Ф</a:t>
            </a:r>
            <a:r>
              <a:rPr lang="en-US" altLang="ko-KR" sz="3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(n)</a:t>
            </a:r>
          </a:p>
          <a:p>
            <a:pPr lvl="1">
              <a:spcBef>
                <a:spcPts val="2400"/>
              </a:spcBef>
            </a:pPr>
            <a:r>
              <a:rPr lang="en-US" altLang="ko-KR" sz="3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			</a:t>
            </a:r>
            <a:r>
              <a:rPr lang="ko-KR" altLang="en-US" sz="3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→</a:t>
            </a:r>
            <a:r>
              <a:rPr lang="az-Cyrl-AZ" altLang="ko-KR" sz="3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Ф</a:t>
            </a:r>
            <a:r>
              <a:rPr lang="en-US" altLang="ko-KR" sz="3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(n) = (p-1)(q-1)</a:t>
            </a:r>
          </a:p>
          <a:p>
            <a:pPr marL="571500" indent="-57150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altLang="ko-KR" sz="4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Public </a:t>
            </a:r>
            <a:r>
              <a:rPr lang="ko-KR" altLang="en-US" sz="4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값</a:t>
            </a:r>
            <a:endParaRPr lang="en-US" altLang="ko-KR" sz="40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1028700" lvl="1" indent="-57150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altLang="ko-KR" sz="3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Encryption Key : e</a:t>
            </a:r>
          </a:p>
          <a:p>
            <a:pPr lvl="1">
              <a:spcBef>
                <a:spcPts val="2400"/>
              </a:spcBef>
            </a:pPr>
            <a:r>
              <a:rPr lang="en-US" altLang="ko-KR" sz="3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	e </a:t>
            </a:r>
            <a:r>
              <a:rPr lang="ko-KR" altLang="en-US" sz="3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→ </a:t>
            </a:r>
            <a:r>
              <a:rPr lang="en-US" altLang="ko-KR" sz="3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random string</a:t>
            </a:r>
          </a:p>
          <a:p>
            <a:pPr marL="1028700" lvl="1" indent="-57150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altLang="ko-KR" sz="3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Modulus N</a:t>
            </a:r>
          </a:p>
          <a:p>
            <a:pPr marL="1028700" lvl="1" indent="-571500">
              <a:spcBef>
                <a:spcPts val="2400"/>
              </a:spcBef>
              <a:buFont typeface="Arial" panose="020B0604020202020204" pitchFamily="34" charset="0"/>
              <a:buChar char="•"/>
            </a:pPr>
            <a:endParaRPr lang="en-US" altLang="ko-KR" sz="36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571500" indent="-571500">
              <a:spcBef>
                <a:spcPts val="2400"/>
              </a:spcBef>
              <a:buFont typeface="Arial" panose="020B0604020202020204" pitchFamily="34" charset="0"/>
              <a:buChar char="•"/>
            </a:pPr>
            <a:endParaRPr lang="en-US" altLang="ko-KR" sz="36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6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8975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424671" y="625806"/>
            <a:ext cx="8394284" cy="134955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5900" kern="0" spc="-8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RSA </a:t>
            </a:r>
            <a:r>
              <a:rPr lang="ko-KR" altLang="en-US" sz="5900" kern="0" spc="-8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진행과정</a:t>
            </a:r>
            <a:r>
              <a:rPr lang="en-US" sz="5900" kern="0" spc="-8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4395" y="111903"/>
            <a:ext cx="2000276" cy="19234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500" kern="0" spc="-1000" dirty="0">
                <a:solidFill>
                  <a:srgbClr val="000000"/>
                </a:solidFill>
                <a:latin typeface="에스코어 드림 8 Heavy" pitchFamily="34" charset="0"/>
                <a:cs typeface="에스코어 드림 8 Heavy" pitchFamily="34" charset="0"/>
              </a:rPr>
              <a:t>04</a:t>
            </a:r>
            <a:endParaRPr lang="en-US" sz="2800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2302433" y="1664257"/>
            <a:ext cx="15561172" cy="126443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282557" y="191851"/>
            <a:ext cx="15581048" cy="410610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3829472" y="8251922"/>
            <a:ext cx="2891925" cy="168013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kern="0" spc="-200" dirty="0">
                <a:solidFill>
                  <a:srgbClr val="FFFFFF"/>
                </a:solidFill>
                <a:latin typeface="에스코어 드림 4 Regular" pitchFamily="34" charset="0"/>
                <a:cs typeface="에스코어 드림 4 Regular" pitchFamily="34" charset="0"/>
              </a:rPr>
              <a:t>이곳에 텍스트를 입력해주세요. 내용을 이곳에 입력하여 주세요. 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881BE-B354-40D1-A358-BA81194F662A}"/>
              </a:ext>
            </a:extLst>
          </p:cNvPr>
          <p:cNvSpPr txBox="1"/>
          <p:nvPr/>
        </p:nvSpPr>
        <p:spPr>
          <a:xfrm>
            <a:off x="1676400" y="2107011"/>
            <a:ext cx="15150737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Bef>
                <a:spcPts val="2400"/>
              </a:spcBef>
              <a:buFont typeface="+mj-lt"/>
              <a:buAutoNum type="arabicPeriod"/>
            </a:pPr>
            <a:r>
              <a:rPr lang="ko-KR" altLang="en-US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두개의 큰 소수 </a:t>
            </a:r>
            <a:r>
              <a:rPr lang="en-US" altLang="ko-KR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p, q</a:t>
            </a:r>
            <a:r>
              <a:rPr lang="ko-KR" altLang="en-US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생성</a:t>
            </a:r>
            <a:endParaRPr lang="en-US" altLang="ko-KR" sz="2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571500" indent="-571500">
              <a:spcBef>
                <a:spcPts val="2400"/>
              </a:spcBef>
              <a:buFont typeface="+mj-lt"/>
              <a:buAutoNum type="arabicPeriod"/>
            </a:pPr>
            <a:r>
              <a:rPr lang="en-US" altLang="ko-KR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 = p * q</a:t>
            </a:r>
          </a:p>
          <a:p>
            <a:pPr marL="571500" indent="-571500">
              <a:spcBef>
                <a:spcPts val="2400"/>
              </a:spcBef>
              <a:buFont typeface="+mj-lt"/>
              <a:buAutoNum type="arabicPeriod"/>
            </a:pPr>
            <a:r>
              <a:rPr lang="az-Cyrl-AZ" altLang="ko-KR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Ф</a:t>
            </a:r>
            <a:r>
              <a:rPr lang="en-US" altLang="ko-KR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(n) = (p-1)(q-1)</a:t>
            </a:r>
          </a:p>
          <a:p>
            <a:pPr marL="571500" indent="-571500">
              <a:spcBef>
                <a:spcPts val="2400"/>
              </a:spcBef>
              <a:buFont typeface="+mj-lt"/>
              <a:buAutoNum type="arabicPeriod"/>
            </a:pPr>
            <a:r>
              <a:rPr lang="en-US" altLang="ko-KR" sz="28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gcd</a:t>
            </a:r>
            <a:r>
              <a:rPr lang="en-US" altLang="ko-KR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(e, </a:t>
            </a:r>
            <a:r>
              <a:rPr lang="az-Cyrl-AZ" altLang="ko-KR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Ф</a:t>
            </a:r>
            <a:r>
              <a:rPr lang="en-US" altLang="ko-KR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(n) ) = 1 </a:t>
            </a:r>
            <a:r>
              <a:rPr lang="ko-KR" altLang="en-US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인 공개키 </a:t>
            </a:r>
            <a:r>
              <a:rPr lang="en-US" altLang="ko-KR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 </a:t>
            </a:r>
            <a:r>
              <a:rPr lang="ko-KR" altLang="en-US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생성</a:t>
            </a:r>
            <a:r>
              <a:rPr lang="en-US" altLang="ko-KR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→ </a:t>
            </a:r>
            <a:r>
              <a:rPr lang="en-US" altLang="ko-KR" sz="28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gcd</a:t>
            </a:r>
            <a:r>
              <a:rPr lang="en-US" altLang="ko-KR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(a, b) = a, b</a:t>
            </a:r>
            <a:r>
              <a:rPr lang="ko-KR" altLang="en-US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최대 공약수</a:t>
            </a:r>
            <a:endParaRPr lang="en-US" altLang="ko-KR" sz="2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571500" indent="-571500">
              <a:spcBef>
                <a:spcPts val="2400"/>
              </a:spcBef>
              <a:buFont typeface="+mj-lt"/>
              <a:buAutoNum type="arabicPeriod"/>
            </a:pPr>
            <a:r>
              <a:rPr lang="en-US" altLang="ko-KR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 * e = 1 mod(</a:t>
            </a:r>
            <a:r>
              <a:rPr lang="az-Cyrl-AZ" altLang="ko-KR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Ф</a:t>
            </a:r>
            <a:r>
              <a:rPr lang="en-US" altLang="ko-KR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(n) )</a:t>
            </a:r>
          </a:p>
          <a:p>
            <a:pPr marL="571500" indent="-571500">
              <a:spcBef>
                <a:spcPts val="2400"/>
              </a:spcBef>
              <a:buFont typeface="+mj-lt"/>
              <a:buAutoNum type="arabicPeriod"/>
            </a:pPr>
            <a:endParaRPr lang="en-US" altLang="ko-KR" sz="28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9AD03EF-3682-4A6A-B33D-408F2714358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0" t="32803" r="13143" b="32706"/>
          <a:stretch/>
        </p:blipFill>
        <p:spPr>
          <a:xfrm>
            <a:off x="16002000" y="9410700"/>
            <a:ext cx="2165685" cy="7218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A349BC8-ADD4-4226-BD34-CA4D59EB65C7}"/>
              </a:ext>
            </a:extLst>
          </p:cNvPr>
          <p:cNvSpPr txBox="1"/>
          <p:nvPr/>
        </p:nvSpPr>
        <p:spPr>
          <a:xfrm>
            <a:off x="1697277" y="5878610"/>
            <a:ext cx="15150737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400"/>
              </a:spcBef>
            </a:pPr>
            <a:r>
              <a:rPr lang="en-US" altLang="ko-KR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Ex)</a:t>
            </a:r>
            <a:r>
              <a:rPr lang="ko-KR" altLang="en-US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</a:t>
            </a:r>
            <a:r>
              <a:rPr lang="ko-KR" altLang="en-US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=</a:t>
            </a:r>
            <a:r>
              <a:rPr lang="ko-KR" altLang="en-US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11</a:t>
            </a:r>
            <a:r>
              <a:rPr lang="ko-KR" altLang="en-US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</a:t>
            </a:r>
            <a:r>
              <a:rPr lang="en-US" altLang="ko-KR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q</a:t>
            </a:r>
            <a:r>
              <a:rPr lang="ko-KR" altLang="en-US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=</a:t>
            </a:r>
            <a:r>
              <a:rPr lang="ko-KR" altLang="en-US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5</a:t>
            </a:r>
          </a:p>
          <a:p>
            <a:pPr>
              <a:spcBef>
                <a:spcPts val="2400"/>
              </a:spcBef>
            </a:pPr>
            <a:r>
              <a:rPr lang="en-US" altLang="ko-KR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	N = 11 * 5           N = 55</a:t>
            </a:r>
          </a:p>
          <a:p>
            <a:pPr>
              <a:spcBef>
                <a:spcPts val="2400"/>
              </a:spcBef>
            </a:pPr>
            <a:r>
              <a:rPr lang="en-US" altLang="ko-KR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	</a:t>
            </a:r>
            <a:r>
              <a:rPr lang="az-Cyrl-AZ" altLang="ko-KR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Ф</a:t>
            </a:r>
            <a:r>
              <a:rPr lang="en-US" altLang="ko-KR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(n) = (11-1)*(15-1) = 50</a:t>
            </a:r>
          </a:p>
          <a:p>
            <a:pPr>
              <a:spcBef>
                <a:spcPts val="2400"/>
              </a:spcBef>
            </a:pPr>
            <a:r>
              <a:rPr lang="en-US" altLang="ko-KR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	</a:t>
            </a:r>
            <a:r>
              <a:rPr lang="en-US" altLang="ko-KR" sz="28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gcd</a:t>
            </a:r>
            <a:r>
              <a:rPr lang="en-US" altLang="ko-KR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(e, 50) = 1   </a:t>
            </a:r>
            <a:r>
              <a:rPr lang="ko-KR" altLang="en-US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→ </a:t>
            </a:r>
            <a:r>
              <a:rPr lang="en-US" altLang="ko-KR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 = 1, 3, 7, 9, 11, 13, 17, … </a:t>
            </a:r>
            <a:r>
              <a:rPr lang="ko-KR" altLang="en-US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→ </a:t>
            </a:r>
            <a:r>
              <a:rPr lang="en-US" altLang="ko-KR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 = 3</a:t>
            </a:r>
          </a:p>
          <a:p>
            <a:pPr>
              <a:spcBef>
                <a:spcPts val="2400"/>
              </a:spcBef>
            </a:pPr>
            <a:r>
              <a:rPr lang="en-US" altLang="ko-KR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	d * 3 = 1 mod 50 </a:t>
            </a:r>
            <a:r>
              <a:rPr lang="ko-KR" altLang="en-US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→ </a:t>
            </a:r>
            <a:r>
              <a:rPr lang="en-US" altLang="ko-KR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 = 17</a:t>
            </a:r>
          </a:p>
          <a:p>
            <a:pPr>
              <a:spcBef>
                <a:spcPts val="2400"/>
              </a:spcBef>
            </a:pPr>
            <a:r>
              <a:rPr lang="en-US" altLang="ko-KR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5052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1294</TotalTime>
  <Words>867</Words>
  <Application>Microsoft Office PowerPoint</Application>
  <PresentationFormat>사용자 지정</PresentationFormat>
  <Paragraphs>116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Bebas Neue</vt:lpstr>
      <vt:lpstr>에스코어 드림 4 Regular</vt:lpstr>
      <vt:lpstr>에스코어 드림 5 Medium</vt:lpstr>
      <vt:lpstr>에스코어 드림 8 Heavy</vt:lpstr>
      <vt:lpstr>함초롬바탕</vt:lpstr>
      <vt:lpstr>Arial</vt:lpstr>
      <vt:lpstr>Calibri</vt:lpstr>
      <vt:lpstr>Cambria Math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Owner</cp:lastModifiedBy>
  <cp:revision>121</cp:revision>
  <dcterms:created xsi:type="dcterms:W3CDTF">2021-06-30T12:03:25Z</dcterms:created>
  <dcterms:modified xsi:type="dcterms:W3CDTF">2021-07-15T00:41:58Z</dcterms:modified>
</cp:coreProperties>
</file>