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97" r:id="rId5"/>
    <p:sldId id="629" r:id="rId6"/>
    <p:sldId id="664" r:id="rId7"/>
    <p:sldId id="670" r:id="rId8"/>
    <p:sldId id="630" r:id="rId9"/>
    <p:sldId id="668" r:id="rId10"/>
    <p:sldId id="635" r:id="rId11"/>
    <p:sldId id="637" r:id="rId12"/>
    <p:sldId id="646" r:id="rId13"/>
    <p:sldId id="671" r:id="rId14"/>
    <p:sldId id="666" r:id="rId15"/>
    <p:sldId id="638" r:id="rId16"/>
    <p:sldId id="644" r:id="rId17"/>
    <p:sldId id="676" r:id="rId18"/>
    <p:sldId id="643" r:id="rId19"/>
    <p:sldId id="645" r:id="rId20"/>
    <p:sldId id="667" r:id="rId21"/>
    <p:sldId id="640" r:id="rId22"/>
    <p:sldId id="660" r:id="rId23"/>
    <p:sldId id="65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 autoAdjust="0"/>
    <p:restoredTop sz="94811" autoAdjust="0"/>
  </p:normalViewPr>
  <p:slideViewPr>
    <p:cSldViewPr snapToGrid="0">
      <p:cViewPr varScale="1">
        <p:scale>
          <a:sx n="95" d="100"/>
          <a:sy n="95" d="100"/>
        </p:scale>
        <p:origin x="45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E8102-8D60-4C23-A5AF-65FBF015325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9BF17-B63C-487C-8237-FC2B1460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BDE4-D426-6C4F-938A-82110D4F9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6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BDE4-D426-6C4F-938A-82110D4F9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0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BF17-B63C-487C-8237-FC2B146065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EE45-B3EB-432E-911C-391E8D4A9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7C68-D7CD-4F32-98E1-77838E431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5ACD-5DBF-41EE-A00A-819BA894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CC0-E54D-4E9A-BC7B-18BF333D16B8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F20C-5F59-4052-AFA0-DE92B6B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3DA9-B130-4F1B-A2F0-9E21164B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21F9-3C68-4014-B93A-49A40585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F717-C230-41DF-A92D-37262F2F5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4E8D-34D3-48C8-AF5D-6F456954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9AF2-3A5F-4F0F-BF92-415545ACDED8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D6F3-874F-45F8-97CA-79F021B0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430E-A12C-4D39-A069-60BEFF1B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8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45C03-6E82-4218-941E-4A4B919ED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47104-E7F0-4660-81A8-F880683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1FD3-B9A5-4C3E-A144-3A9CAAC4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F9E7-670C-4C5E-8886-07726605C9E2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9AF-DB4C-4C7B-BCC3-ECADC3D5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DDE2-9F91-45F6-A7F1-37E6F63D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B342-0A62-4320-BDA9-F685CABD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9413-9341-45F3-9F56-6A918558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3374-9C34-43D1-96D9-8E2C225C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A878-535F-4CA5-A878-4BCEE79BDDD6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FE76-DC02-44DA-9AE6-4BCA0F51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9730-9AB7-40AF-9EEC-B266AF46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FC0D-0806-47E8-9CFB-FF65AD51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B7DA-128C-488B-8BC4-C67C41F3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8491-B47D-4221-96D8-783FB3B0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448F-6398-4A14-B991-A3C98FBF7CFA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F7F1-146F-4AC8-8A25-495EE236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2E25-D051-4DAE-9974-6A2DA6CB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C274-7501-4051-B5D7-B9765B20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0776-7B20-4275-B84F-D5BC75FD1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26752-CC40-47F4-B405-FF829350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75093-5ED5-4CEC-8AB2-6312E1D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4CF-D61A-4594-A7F6-D3B031A89A5A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97EF-8589-41C7-83A4-8F747E95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62E6F-D95F-40C6-9B78-ED87BB95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1293-AF49-4065-B184-0C528B00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073FF-813E-4244-AD49-DF8AE81BE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F8C4E-A2B3-45FF-8123-5A56F3929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A0176-BD7A-4026-8EF2-EB2D95982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C307-9FBC-4D1C-9308-667C7661F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2AEA-6609-4686-8E04-2F0AFCA3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7E17-F88A-4C67-B6C4-35359D707257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70F74-CAD9-4D6B-8EE3-E8612D5E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461DF-F645-409F-9142-5204B597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430B-67AE-4719-BA70-117536B5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F7A4E-AECE-4E5D-965B-731600A1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644-C604-4CF2-B261-00DFCEEDCFC0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BA6F6-55AE-4601-9C1A-0EFB3A50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0689C-F560-49AA-A878-5BB1E49B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96B4A-9D3E-4B16-984D-C467C26E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BA1-4FD0-46B8-9E27-009BA8E44903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EBA64-5352-4889-9858-90EFD5D5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E9B2E-8CEB-47E2-9F35-9259890A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33AA-A949-4C57-B0A1-0151D8D1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C9F5-0189-403A-87D0-C904BC67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E2C2C-158E-46C7-A52E-F2A8D7DD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E5F1C-9B52-436A-909B-6281D447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0FE2-9FD7-4219-8892-89AB8A34156B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B9766-AAA4-47EC-8A6A-B418E523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822E-C2B3-4D6B-A51F-542C5679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9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95A2-C026-412C-AE9F-2128C3A9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C60B8-ACB2-4A29-B8A6-16AFF2BC5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B065-C907-4AA9-BF85-AE8F9F7CD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F9928-F98B-467D-9D48-6C2C0BE6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D3A6-4D52-433C-9DF9-2A0C82832241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9852-14E0-40C5-844E-5B6D8C21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7908-9099-476F-8352-D6D63CF2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7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6C217-1BF2-48F3-B69F-CA68F971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A8BE-5CDB-4032-A9F7-76D382BFD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59AC-D94A-43C4-9439-2A5355AE8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0C49-9E5D-4094-AE17-7F17E0FB88BB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F702-508E-4B7E-A310-35421FD2A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E19C-5EFF-41DC-9196-568E8D8EB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6F8E-4549-4AC5-8B8C-334A847D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mailto:sshkeb96@sn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suhwansong.github.io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21.png"/><Relationship Id="rId5" Type="http://schemas.openxmlformats.org/officeDocument/2006/relationships/image" Target="../media/image33.png"/><Relationship Id="rId15" Type="http://schemas.openxmlformats.org/officeDocument/2006/relationships/image" Target="../media/image32.png"/><Relationship Id="rId10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39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2.png"/><Relationship Id="rId3" Type="http://schemas.openxmlformats.org/officeDocument/2006/relationships/image" Target="../media/image47.png"/><Relationship Id="rId7" Type="http://schemas.openxmlformats.org/officeDocument/2006/relationships/image" Target="../media/image4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1.png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45.png"/><Relationship Id="rId12" Type="http://schemas.openxmlformats.org/officeDocument/2006/relationships/image" Target="../media/image17.png"/><Relationship Id="rId17" Type="http://schemas.openxmlformats.org/officeDocument/2006/relationships/image" Target="../media/image52.png"/><Relationship Id="rId2" Type="http://schemas.openxmlformats.org/officeDocument/2006/relationships/image" Target="../media/image4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5" Type="http://schemas.openxmlformats.org/officeDocument/2006/relationships/image" Target="../media/image33.png"/><Relationship Id="rId10" Type="http://schemas.openxmlformats.org/officeDocument/2006/relationships/image" Target="../media/image10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4.png"/><Relationship Id="rId1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2.png"/><Relationship Id="rId2" Type="http://schemas.openxmlformats.org/officeDocument/2006/relationships/image" Target="../media/image42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39.png"/><Relationship Id="rId15" Type="http://schemas.openxmlformats.org/officeDocument/2006/relationships/image" Target="../media/image51.png"/><Relationship Id="rId10" Type="http://schemas.openxmlformats.org/officeDocument/2006/relationships/image" Target="../media/image10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7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3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39.png"/><Relationship Id="rId15" Type="http://schemas.openxmlformats.org/officeDocument/2006/relationships/image" Target="../media/image17.png"/><Relationship Id="rId10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21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4.png"/><Relationship Id="rId10" Type="http://schemas.openxmlformats.org/officeDocument/2006/relationships/image" Target="../media/image55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35.png"/><Relationship Id="rId12" Type="http://schemas.openxmlformats.org/officeDocument/2006/relationships/image" Target="../media/image20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2.png"/><Relationship Id="rId7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8.png"/><Relationship Id="rId4" Type="http://schemas.openxmlformats.org/officeDocument/2006/relationships/image" Target="../media/image39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A92B-705B-4C88-9D8D-F2DDD1A0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99" y="762986"/>
            <a:ext cx="11125200" cy="1993577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R2Z2:</a:t>
            </a:r>
            <a:r>
              <a:rPr lang="en-US" altLang="ko-KR" sz="4000" b="1" dirty="0">
                <a:latin typeface="Lato" panose="020F0502020204030203" pitchFamily="34" charset="0"/>
                <a:ea typeface="Source Serif Pro" panose="02040603050405020204" pitchFamily="18" charset="0"/>
                <a:cs typeface="Lato" panose="020F0502020204030203" pitchFamily="34" charset="0"/>
              </a:rPr>
              <a:t> Detecting Rendering Regressions in Web Browsers through Differential Fuzz Testing</a:t>
            </a:r>
            <a:endParaRPr lang="en-US" sz="1800" b="1" dirty="0">
              <a:latin typeface="Lato" panose="020F0502020204030203" pitchFamily="34" charset="0"/>
              <a:ea typeface="Source Serif Pro" panose="02040603050405020204" pitchFamily="18" charset="0"/>
              <a:cs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E7686-1C50-4B78-A801-7BC0D9D40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377" y="3366876"/>
            <a:ext cx="10911244" cy="64528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ko" b="1" dirty="0" err="1">
                <a:solidFill>
                  <a:srgbClr val="333333"/>
                </a:solidFill>
              </a:rPr>
              <a:t>Suhwan</a:t>
            </a:r>
            <a:r>
              <a:rPr lang="en-US" altLang="ko" b="1" dirty="0">
                <a:solidFill>
                  <a:srgbClr val="333333"/>
                </a:solidFill>
              </a:rPr>
              <a:t> Song</a:t>
            </a:r>
            <a:r>
              <a:rPr lang="en-US" altLang="ko" dirty="0">
                <a:solidFill>
                  <a:srgbClr val="333333"/>
                </a:solidFill>
              </a:rPr>
              <a:t>, Jaewon Hur, </a:t>
            </a:r>
            <a:r>
              <a:rPr lang="en-US" altLang="ko" dirty="0" err="1">
                <a:solidFill>
                  <a:srgbClr val="333333"/>
                </a:solidFill>
              </a:rPr>
              <a:t>Sunwoo</a:t>
            </a:r>
            <a:r>
              <a:rPr lang="en-US" altLang="ko" dirty="0">
                <a:solidFill>
                  <a:srgbClr val="333333"/>
                </a:solidFill>
              </a:rPr>
              <a:t> Kim</a:t>
            </a:r>
            <a:r>
              <a:rPr lang="en-US" dirty="0"/>
              <a:t>*</a:t>
            </a:r>
            <a:r>
              <a:rPr lang="en-US" altLang="ko" dirty="0">
                <a:solidFill>
                  <a:srgbClr val="333333"/>
                </a:solidFill>
              </a:rPr>
              <a:t>, Philip Rogers^, Byoungyoung Lee</a:t>
            </a:r>
            <a:endParaRPr lang="en-US" sz="4000" dirty="0"/>
          </a:p>
        </p:txBody>
      </p:sp>
      <p:pic>
        <p:nvPicPr>
          <p:cNvPr id="19458" name="Picture 2" descr="Seoul National University - Short Term Programs">
            <a:extLst>
              <a:ext uri="{FF2B5EF4-FFF2-40B4-BE49-F238E27FC236}">
                <a16:creationId xmlns:a16="http://schemas.microsoft.com/office/drawing/2014/main" id="{32C4AEA6-C0F9-47D1-84A2-9C47C09E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0" y="4361222"/>
            <a:ext cx="3219759" cy="16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849" y="4708553"/>
            <a:ext cx="2926702" cy="9903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</a:t>
            </a:fld>
            <a:endParaRPr lang="en-US" dirty="0"/>
          </a:p>
        </p:txBody>
      </p:sp>
      <p:pic>
        <p:nvPicPr>
          <p:cNvPr id="1028" name="Picture 4" descr="Samsung Research (@samsungresearch) / Twitt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t="40980" r="4661" b="42367"/>
          <a:stretch/>
        </p:blipFill>
        <p:spPr bwMode="auto">
          <a:xfrm>
            <a:off x="4271103" y="4852199"/>
            <a:ext cx="3790546" cy="7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66426" y="4794350"/>
            <a:ext cx="308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32764" y="456351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" sz="2400" dirty="0">
                <a:solidFill>
                  <a:srgbClr val="333333"/>
                </a:solidFill>
              </a:rPr>
              <a:t>^</a:t>
            </a:r>
            <a:endParaRPr 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233811-D9FA-4477-CE28-AA19C1E3A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95" y="5914473"/>
            <a:ext cx="356296" cy="3562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D94F92-19E8-AC8A-024F-BEC5685ABE9B}"/>
              </a:ext>
            </a:extLst>
          </p:cNvPr>
          <p:cNvSpPr/>
          <p:nvPr/>
        </p:nvSpPr>
        <p:spPr>
          <a:xfrm>
            <a:off x="658334" y="5899617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: </a:t>
            </a:r>
            <a:r>
              <a:rPr lang="en-US" altLang="ko-Kore-KR" dirty="0">
                <a:hlinkClick r:id="rId7"/>
              </a:rPr>
              <a:t>sshkeb96@snu.ac.kr</a:t>
            </a:r>
            <a:endParaRPr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F99EF6-2BB6-88A5-B115-801980CAA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395" y="6339956"/>
            <a:ext cx="356297" cy="35629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DCB0AA-AC43-244F-8D0A-3C914F407267}"/>
              </a:ext>
            </a:extLst>
          </p:cNvPr>
          <p:cNvSpPr/>
          <p:nvPr/>
        </p:nvSpPr>
        <p:spPr>
          <a:xfrm>
            <a:off x="670691" y="6334445"/>
            <a:ext cx="339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ore-KR" dirty="0">
                <a:hlinkClick r:id="rId9"/>
              </a:rPr>
              <a:t>: https://suhwansong.github.io/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0847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assumption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</a:t>
            </a:r>
            <a:r>
              <a:rPr lang="en-US" sz="2000" b="1" dirty="0">
                <a:solidFill>
                  <a:srgbClr val="0070C0"/>
                </a:solidFill>
              </a:rPr>
              <a:t>two </a:t>
            </a:r>
            <a:r>
              <a:rPr lang="en" altLang="ko-Kore-KR" sz="2000" b="1" dirty="0">
                <a:solidFill>
                  <a:srgbClr val="0070C0"/>
                </a:solidFill>
              </a:rPr>
              <a:t>independently-implemented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browsers generate the same rendered </a:t>
            </a:r>
            <a:r>
              <a:rPr lang="en-US" sz="2000" dirty="0" smtClean="0"/>
              <a:t>results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2000" dirty="0"/>
              <a:t>⇒  </a:t>
            </a:r>
            <a:r>
              <a:rPr lang="en-US" sz="2000" b="1" dirty="0">
                <a:solidFill>
                  <a:srgbClr val="F15555"/>
                </a:solidFill>
              </a:rPr>
              <a:t>both produce the correct rendering 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10</a:t>
            </a:fld>
            <a:endParaRPr 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2513754" y="3289995"/>
            <a:ext cx="6096847" cy="3288098"/>
            <a:chOff x="3242370" y="3367394"/>
            <a:chExt cx="4988544" cy="269037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37795" y="3367394"/>
              <a:ext cx="1710612" cy="2690377"/>
              <a:chOff x="4857406" y="3657599"/>
              <a:chExt cx="1710612" cy="269037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4B49FEC-BACD-2F4F-9A82-DF9EDF9ADC1E}"/>
                  </a:ext>
                </a:extLst>
              </p:cNvPr>
              <p:cNvGrpSpPr/>
              <p:nvPr/>
            </p:nvGrpSpPr>
            <p:grpSpPr>
              <a:xfrm>
                <a:off x="4857406" y="3657599"/>
                <a:ext cx="1710612" cy="2690377"/>
                <a:chOff x="4921346" y="3657599"/>
                <a:chExt cx="1710612" cy="2690377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A1372072-E625-5342-9A98-F85284CFB04D}"/>
                    </a:ext>
                  </a:extLst>
                </p:cNvPr>
                <p:cNvSpPr/>
                <p:nvPr/>
              </p:nvSpPr>
              <p:spPr>
                <a:xfrm>
                  <a:off x="4921346" y="3657599"/>
                  <a:ext cx="1710612" cy="2690377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C0D08A5-43FA-CF40-A679-278B94079F63}"/>
                    </a:ext>
                  </a:extLst>
                </p:cNvPr>
                <p:cNvGrpSpPr/>
                <p:nvPr/>
              </p:nvGrpSpPr>
              <p:grpSpPr>
                <a:xfrm>
                  <a:off x="5141255" y="3742905"/>
                  <a:ext cx="1326784" cy="1131704"/>
                  <a:chOff x="8853672" y="2242109"/>
                  <a:chExt cx="1831756" cy="1562430"/>
                </a:xfrm>
              </p:grpSpPr>
              <p:pic>
                <p:nvPicPr>
                  <p:cNvPr id="12" name="Google Shape;124;p18">
                    <a:extLst>
                      <a:ext uri="{FF2B5EF4-FFF2-40B4-BE49-F238E27FC236}">
                        <a16:creationId xmlns:a16="http://schemas.microsoft.com/office/drawing/2014/main" id="{7977E8E3-8DC3-4D44-8A27-EA6F824D29C0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t="8455" b="8488"/>
                  <a:stretch/>
                </p:blipFill>
                <p:spPr>
                  <a:xfrm>
                    <a:off x="8853672" y="2384675"/>
                    <a:ext cx="1650568" cy="1419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3" name="Google Shape;140;p18">
                    <a:extLst>
                      <a:ext uri="{FF2B5EF4-FFF2-40B4-BE49-F238E27FC236}">
                        <a16:creationId xmlns:a16="http://schemas.microsoft.com/office/drawing/2014/main" id="{C075436F-3347-D64A-9AAA-93BC8DAB0176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10224228" y="2242109"/>
                    <a:ext cx="461200" cy="46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CE60785A-15CF-124E-92F2-00F2E75E80C1}"/>
                    </a:ext>
                  </a:extLst>
                </p:cNvPr>
                <p:cNvGrpSpPr/>
                <p:nvPr/>
              </p:nvGrpSpPr>
              <p:grpSpPr>
                <a:xfrm>
                  <a:off x="5141255" y="5048332"/>
                  <a:ext cx="1326784" cy="1154945"/>
                  <a:chOff x="3702214" y="5001628"/>
                  <a:chExt cx="1326784" cy="1154945"/>
                </a:xfrm>
              </p:grpSpPr>
              <p:pic>
                <p:nvPicPr>
                  <p:cNvPr id="10" name="Google Shape;124;p18">
                    <a:extLst>
                      <a:ext uri="{FF2B5EF4-FFF2-40B4-BE49-F238E27FC236}">
                        <a16:creationId xmlns:a16="http://schemas.microsoft.com/office/drawing/2014/main" id="{4B4C67EB-C7A0-4C48-993E-D095BF0693A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t="8455" b="8488"/>
                  <a:stretch/>
                </p:blipFill>
                <p:spPr>
                  <a:xfrm>
                    <a:off x="3702214" y="5128133"/>
                    <a:ext cx="1195545" cy="1028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1" name="Picture 2" descr="Firefox - Wikipedia">
                    <a:extLst>
                      <a:ext uri="{FF2B5EF4-FFF2-40B4-BE49-F238E27FC236}">
                        <a16:creationId xmlns:a16="http://schemas.microsoft.com/office/drawing/2014/main" id="{56A65723-9A44-6140-B263-079AB0D2485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64786" y="5001628"/>
                    <a:ext cx="364212" cy="3784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9" name="그룹 18"/>
              <p:cNvGrpSpPr/>
              <p:nvPr/>
            </p:nvGrpSpPr>
            <p:grpSpPr>
              <a:xfrm>
                <a:off x="5121804" y="4125397"/>
                <a:ext cx="1080391" cy="679600"/>
                <a:chOff x="1742437" y="3729525"/>
                <a:chExt cx="1111902" cy="699421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1742437" y="3751939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67219" y="3729525"/>
                  <a:ext cx="699421" cy="699421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21"/>
              <p:cNvGrpSpPr/>
              <p:nvPr/>
            </p:nvGrpSpPr>
            <p:grpSpPr>
              <a:xfrm>
                <a:off x="5134332" y="5446770"/>
                <a:ext cx="1080391" cy="679600"/>
                <a:chOff x="1742437" y="3729525"/>
                <a:chExt cx="1111902" cy="699421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1742437" y="3751939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67219" y="3729525"/>
                  <a:ext cx="699421" cy="69942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" name="그룹 25"/>
            <p:cNvGrpSpPr/>
            <p:nvPr/>
          </p:nvGrpSpPr>
          <p:grpSpPr>
            <a:xfrm>
              <a:off x="3242370" y="4327736"/>
              <a:ext cx="1204184" cy="1028452"/>
              <a:chOff x="234774" y="3335220"/>
              <a:chExt cx="1649656" cy="140891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70" y="3335220"/>
                <a:ext cx="1063144" cy="1063144"/>
              </a:xfrm>
              <a:prstGeom prst="rect">
                <a:avLst/>
              </a:prstGeom>
            </p:spPr>
          </p:pic>
          <p:sp>
            <p:nvSpPr>
              <p:cNvPr id="28" name="Google Shape;111;p17"/>
              <p:cNvSpPr txBox="1"/>
              <p:nvPr/>
            </p:nvSpPr>
            <p:spPr>
              <a:xfrm>
                <a:off x="234774" y="4399818"/>
                <a:ext cx="1649656" cy="344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HTML Input</a:t>
                </a:r>
                <a:endParaRPr sz="1600" b="1" dirty="0"/>
              </a:p>
            </p:txBody>
          </p:sp>
        </p:grpSp>
        <p:cxnSp>
          <p:nvCxnSpPr>
            <p:cNvPr id="29" name="Google Shape;126;p18"/>
            <p:cNvCxnSpPr>
              <a:stCxn id="27" idx="3"/>
              <a:endCxn id="6" idx="1"/>
            </p:cNvCxnSpPr>
            <p:nvPr/>
          </p:nvCxnSpPr>
          <p:spPr>
            <a:xfrm flipV="1">
              <a:off x="4136236" y="4712583"/>
              <a:ext cx="901559" cy="3181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99080" y="3804267"/>
              <a:ext cx="531834" cy="531834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99080" y="5138304"/>
              <a:ext cx="531834" cy="531834"/>
            </a:xfrm>
            <a:prstGeom prst="rect">
              <a:avLst/>
            </a:prstGeom>
          </p:spPr>
        </p:pic>
        <p:cxnSp>
          <p:nvCxnSpPr>
            <p:cNvPr id="34" name="Google Shape;126;p18"/>
            <p:cNvCxnSpPr>
              <a:stCxn id="12" idx="3"/>
              <a:endCxn id="32" idx="1"/>
            </p:cNvCxnSpPr>
            <p:nvPr/>
          </p:nvCxnSpPr>
          <p:spPr>
            <a:xfrm>
              <a:off x="6453249" y="4070184"/>
              <a:ext cx="1245831" cy="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" name="Google Shape;126;p18"/>
            <p:cNvCxnSpPr>
              <a:stCxn id="10" idx="3"/>
              <a:endCxn id="33" idx="1"/>
            </p:cNvCxnSpPr>
            <p:nvPr/>
          </p:nvCxnSpPr>
          <p:spPr>
            <a:xfrm>
              <a:off x="6453249" y="5398852"/>
              <a:ext cx="1245831" cy="5369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1" name="Google Shape;111;p17"/>
          <p:cNvSpPr txBox="1"/>
          <p:nvPr/>
        </p:nvSpPr>
        <p:spPr>
          <a:xfrm>
            <a:off x="3398513" y="2970257"/>
            <a:ext cx="4709768" cy="32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independently implemented</a:t>
            </a:r>
            <a:endParaRPr sz="2000" b="1" dirty="0">
              <a:solidFill>
                <a:srgbClr val="7030A0"/>
              </a:solidFill>
            </a:endParaRPr>
          </a:p>
        </p:txBody>
      </p:sp>
      <p:sp>
        <p:nvSpPr>
          <p:cNvPr id="36" name="Google Shape;111;p17"/>
          <p:cNvSpPr txBox="1"/>
          <p:nvPr/>
        </p:nvSpPr>
        <p:spPr>
          <a:xfrm>
            <a:off x="6680043" y="3435726"/>
            <a:ext cx="1129526" cy="32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Chrome</a:t>
            </a:r>
            <a:endParaRPr sz="1600" b="1" dirty="0">
              <a:solidFill>
                <a:srgbClr val="00B050"/>
              </a:solidFill>
            </a:endParaRPr>
          </a:p>
        </p:txBody>
      </p:sp>
      <p:sp>
        <p:nvSpPr>
          <p:cNvPr id="37" name="Google Shape;111;p17"/>
          <p:cNvSpPr txBox="1"/>
          <p:nvPr/>
        </p:nvSpPr>
        <p:spPr>
          <a:xfrm>
            <a:off x="6484914" y="5059916"/>
            <a:ext cx="1490238" cy="32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Firefox</a:t>
            </a:r>
            <a:endParaRPr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Interop oracle</a:t>
            </a:r>
            <a:endParaRPr lang="en-US" dirty="0"/>
          </a:p>
        </p:txBody>
      </p:sp>
      <p:cxnSp>
        <p:nvCxnSpPr>
          <p:cNvPr id="45" name="Google Shape;126;p18"/>
          <p:cNvCxnSpPr>
            <a:stCxn id="42" idx="3"/>
            <a:endCxn id="43" idx="1"/>
          </p:cNvCxnSpPr>
          <p:nvPr/>
        </p:nvCxnSpPr>
        <p:spPr>
          <a:xfrm>
            <a:off x="6568018" y="4354336"/>
            <a:ext cx="653141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직사각형 49"/>
          <p:cNvSpPr/>
          <p:nvPr/>
        </p:nvSpPr>
        <p:spPr>
          <a:xfrm>
            <a:off x="6783284" y="2309856"/>
            <a:ext cx="4740414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b="1" dirty="0" smtClean="0"/>
              <a:t>All </a:t>
            </a:r>
            <a:r>
              <a:rPr lang="en-US" altLang="ko" dirty="0" smtClean="0"/>
              <a:t>are different</a:t>
            </a:r>
            <a:endParaRPr lang="en-US" altLang="ko" dirty="0"/>
          </a:p>
          <a:p>
            <a:pPr marL="285750" lvl="2" indent="-285750" algn="ctr">
              <a:spcAft>
                <a:spcPts val="1600"/>
              </a:spcAft>
              <a:buFont typeface="Wingdings" panose="05000000000000000000" pitchFamily="2" charset="2"/>
              <a:buChar char="è"/>
            </a:pPr>
            <a:r>
              <a:rPr lang="en-US" altLang="ko" dirty="0" smtClean="0">
                <a:sym typeface="Wingdings" panose="05000000000000000000" pitchFamily="2" charset="2"/>
              </a:rPr>
              <a:t>Cannot use our assumption</a:t>
            </a:r>
            <a:endParaRPr lang="en-US" altLang="ko" dirty="0">
              <a:sym typeface="Wingdings" panose="05000000000000000000" pitchFamily="2" charset="2"/>
            </a:endParaRPr>
          </a:p>
          <a:p>
            <a:pPr marL="285750" lvl="2" indent="-285750" algn="ctr">
              <a:spcAft>
                <a:spcPts val="1600"/>
              </a:spcAft>
              <a:buFont typeface="Wingdings" panose="05000000000000000000" pitchFamily="2" charset="2"/>
              <a:buChar char="è"/>
            </a:pPr>
            <a:r>
              <a:rPr lang="en-US" altLang="ko" b="1" dirty="0" smtClean="0">
                <a:solidFill>
                  <a:srgbClr val="F15555"/>
                </a:solidFill>
                <a:sym typeface="Wingdings" panose="05000000000000000000" pitchFamily="2" charset="2"/>
              </a:rPr>
              <a:t>Discard this case</a:t>
            </a:r>
            <a:endParaRPr lang="en-US" altLang="ko" b="1" dirty="0">
              <a:solidFill>
                <a:srgbClr val="F15555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21159" y="3862136"/>
            <a:ext cx="984400" cy="1536530"/>
            <a:chOff x="7285099" y="3706625"/>
            <a:chExt cx="984400" cy="1536530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5099" y="3706625"/>
              <a:ext cx="984400" cy="984400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7368372" y="4719935"/>
              <a:ext cx="8178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Interop </a:t>
              </a:r>
              <a:br>
                <a:rPr lang="en-US" altLang="ko" sz="1400" b="1" dirty="0"/>
              </a:br>
              <a:r>
                <a:rPr lang="en-US" altLang="ko" sz="1400" b="1" dirty="0"/>
                <a:t>oracle</a:t>
              </a:r>
              <a:endParaRPr lang="en-US" sz="1400" b="1" dirty="0"/>
            </a:p>
          </p:txBody>
        </p:sp>
      </p:grpSp>
      <p:cxnSp>
        <p:nvCxnSpPr>
          <p:cNvPr id="54" name="Google Shape;126;p18"/>
          <p:cNvCxnSpPr>
            <a:stCxn id="43" idx="3"/>
            <a:endCxn id="39" idx="1"/>
          </p:cNvCxnSpPr>
          <p:nvPr/>
        </p:nvCxnSpPr>
        <p:spPr>
          <a:xfrm>
            <a:off x="8205559" y="4354336"/>
            <a:ext cx="969378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" name="그룹 3"/>
          <p:cNvGrpSpPr/>
          <p:nvPr/>
        </p:nvGrpSpPr>
        <p:grpSpPr>
          <a:xfrm>
            <a:off x="9065452" y="3977070"/>
            <a:ext cx="1019831" cy="1140318"/>
            <a:chOff x="9129392" y="3821559"/>
            <a:chExt cx="1019831" cy="1140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877" y="3821559"/>
              <a:ext cx="800862" cy="754532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9129392" y="4654100"/>
              <a:ext cx="10198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Not a bug!</a:t>
              </a:r>
              <a:endParaRPr lang="en-US" sz="1400" b="1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954415" y="463439"/>
            <a:ext cx="4814627" cy="13542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b="1" dirty="0"/>
              <a:t>Assumption: 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>If two independently-implemented browsers generate the same rendered result </a:t>
            </a:r>
            <a:br>
              <a:rPr lang="en-US" altLang="ko" dirty="0"/>
            </a:br>
            <a:r>
              <a:rPr lang="en-US" altLang="ko" sz="900" dirty="0"/>
              <a:t/>
            </a:r>
            <a:br>
              <a:rPr lang="en-US" altLang="ko" sz="900" dirty="0"/>
            </a:br>
            <a:r>
              <a:rPr lang="en-US" altLang="ko" dirty="0">
                <a:solidFill>
                  <a:srgbClr val="F15555"/>
                </a:solidFill>
              </a:rPr>
              <a:t>⇒  both produce the correct rendering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2135611" y="4711189"/>
            <a:ext cx="1672388" cy="1405822"/>
            <a:chOff x="5464379" y="5293681"/>
            <a:chExt cx="1263240" cy="1061888"/>
          </a:xfrm>
        </p:grpSpPr>
        <p:sp>
          <p:nvSpPr>
            <p:cNvPr id="44" name="Google Shape;111;p17"/>
            <p:cNvSpPr txBox="1"/>
            <p:nvPr/>
          </p:nvSpPr>
          <p:spPr>
            <a:xfrm>
              <a:off x="5464379" y="5955965"/>
              <a:ext cx="1263240" cy="399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600" b="1" dirty="0"/>
                <a:t>Bug commit</a:t>
              </a:r>
              <a:endParaRPr sz="1600" b="1" dirty="0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7768" y="5293681"/>
              <a:ext cx="776462" cy="776462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697" y="5579106"/>
              <a:ext cx="338473" cy="330011"/>
            </a:xfrm>
            <a:prstGeom prst="rect">
              <a:avLst/>
            </a:prstGeom>
          </p:spPr>
        </p:pic>
      </p:grpSp>
      <p:cxnSp>
        <p:nvCxnSpPr>
          <p:cNvPr id="48" name="Google Shape;126;p18"/>
          <p:cNvCxnSpPr>
            <a:stCxn id="46" idx="3"/>
            <a:endCxn id="42" idx="2"/>
          </p:cNvCxnSpPr>
          <p:nvPr/>
        </p:nvCxnSpPr>
        <p:spPr>
          <a:xfrm>
            <a:off x="3485780" y="5225164"/>
            <a:ext cx="2226932" cy="1122813"/>
          </a:xfrm>
          <a:prstGeom prst="bentConnector4">
            <a:avLst>
              <a:gd name="adj1" fmla="val 19598"/>
              <a:gd name="adj2" fmla="val 12036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" name="직사각형 54"/>
          <p:cNvSpPr/>
          <p:nvPr/>
        </p:nvSpPr>
        <p:spPr>
          <a:xfrm>
            <a:off x="800848" y="1356945"/>
            <a:ext cx="6642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Case 1: All of three are different.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409985" y="2360695"/>
            <a:ext cx="3158033" cy="3987282"/>
            <a:chOff x="3409985" y="2360695"/>
            <a:chExt cx="3158033" cy="398728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666DAAC-8286-2648-AD23-B6BB68E7CAAA}"/>
                </a:ext>
              </a:extLst>
            </p:cNvPr>
            <p:cNvGrpSpPr/>
            <p:nvPr/>
          </p:nvGrpSpPr>
          <p:grpSpPr>
            <a:xfrm>
              <a:off x="3409985" y="2360695"/>
              <a:ext cx="3158033" cy="3987282"/>
              <a:chOff x="3473925" y="2360695"/>
              <a:chExt cx="3158033" cy="3987282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B255DF6-58B9-CC4F-8782-6732AA327AE3}"/>
                  </a:ext>
                </a:extLst>
              </p:cNvPr>
              <p:cNvGrpSpPr/>
              <p:nvPr/>
            </p:nvGrpSpPr>
            <p:grpSpPr>
              <a:xfrm>
                <a:off x="4921346" y="2360695"/>
                <a:ext cx="1710612" cy="3987282"/>
                <a:chOff x="4921346" y="2360695"/>
                <a:chExt cx="1710612" cy="398728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921346" y="2360695"/>
                  <a:ext cx="1710612" cy="398728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" name="그룹 6"/>
                <p:cNvGrpSpPr/>
                <p:nvPr/>
              </p:nvGrpSpPr>
              <p:grpSpPr>
                <a:xfrm>
                  <a:off x="5140135" y="2450193"/>
                  <a:ext cx="1329024" cy="1118990"/>
                  <a:chOff x="1584046" y="2242109"/>
                  <a:chExt cx="1834847" cy="1544876"/>
                </a:xfrm>
              </p:grpSpPr>
              <p:pic>
                <p:nvPicPr>
                  <p:cNvPr id="11" name="Google Shape;121;p18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t="8455" b="8488"/>
                  <a:stretch/>
                </p:blipFill>
                <p:spPr>
                  <a:xfrm>
                    <a:off x="1584046" y="2367121"/>
                    <a:ext cx="1650568" cy="1419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" name="Google Shape;128;p18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2967780" y="2242109"/>
                    <a:ext cx="451113" cy="4580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5141255" y="3742905"/>
                  <a:ext cx="1326784" cy="1131704"/>
                  <a:chOff x="8853672" y="2242109"/>
                  <a:chExt cx="1831756" cy="1562430"/>
                </a:xfrm>
              </p:grpSpPr>
              <p:pic>
                <p:nvPicPr>
                  <p:cNvPr id="17" name="Google Shape;124;p18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t="8455" b="8488"/>
                  <a:stretch/>
                </p:blipFill>
                <p:spPr>
                  <a:xfrm>
                    <a:off x="8853672" y="2384675"/>
                    <a:ext cx="1650568" cy="1419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" name="Google Shape;140;p18"/>
                  <p:cNvPicPr preferRelativeResize="0"/>
                  <p:nvPr/>
                </p:nvPicPr>
                <p:blipFill>
                  <a:blip r:embed="rId9">
                    <a:alphaModFix/>
                  </a:blip>
                  <a:stretch>
                    <a:fillRect/>
                  </a:stretch>
                </p:blipFill>
                <p:spPr>
                  <a:xfrm>
                    <a:off x="10224228" y="2242109"/>
                    <a:ext cx="461200" cy="46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5" name="그룹 24"/>
                <p:cNvGrpSpPr/>
                <p:nvPr/>
              </p:nvGrpSpPr>
              <p:grpSpPr>
                <a:xfrm>
                  <a:off x="5141255" y="5048332"/>
                  <a:ext cx="1326784" cy="1154945"/>
                  <a:chOff x="3702214" y="5001628"/>
                  <a:chExt cx="1326784" cy="1154945"/>
                </a:xfrm>
              </p:grpSpPr>
              <p:grpSp>
                <p:nvGrpSpPr>
                  <p:cNvPr id="20" name="Google Shape;123;p18"/>
                  <p:cNvGrpSpPr/>
                  <p:nvPr/>
                </p:nvGrpSpPr>
                <p:grpSpPr>
                  <a:xfrm>
                    <a:off x="3702214" y="5128133"/>
                    <a:ext cx="1195545" cy="1028440"/>
                    <a:chOff x="3383050" y="3485316"/>
                    <a:chExt cx="1418500" cy="1220234"/>
                  </a:xfrm>
                </p:grpSpPr>
                <p:pic>
                  <p:nvPicPr>
                    <p:cNvPr id="23" name="Google Shape;124;p18"/>
                    <p:cNvPicPr preferRelativeResize="0"/>
                    <p:nvPr/>
                  </p:nvPicPr>
                  <p:blipFill rotWithShape="1">
                    <a:blip r:embed="rId7">
                      <a:alphaModFix/>
                    </a:blip>
                    <a:srcRect t="8455" b="8488"/>
                    <a:stretch/>
                  </p:blipFill>
                  <p:spPr>
                    <a:xfrm>
                      <a:off x="3383050" y="3485316"/>
                      <a:ext cx="1418500" cy="122023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24" name="Google Shape;125;p18"/>
                    <p:cNvPicPr preferRelativeResize="0"/>
                    <p:nvPr/>
                  </p:nvPicPr>
                  <p:blipFill rotWithShape="1">
                    <a:blip r:embed="rId10">
                      <a:alphaModFix/>
                    </a:blip>
                    <a:srcRect t="6690" r="53027" b="71962"/>
                    <a:stretch/>
                  </p:blipFill>
                  <p:spPr>
                    <a:xfrm>
                      <a:off x="3471050" y="4030497"/>
                      <a:ext cx="1255726" cy="5726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776383" y="5728443"/>
                    <a:ext cx="558177" cy="2162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6" name="Picture 2" descr="Firefox - Wikipedia"/>
                  <p:cNvPicPr>
                    <a:picLocks noChangeAspect="1" noChangeArrowheads="1"/>
                  </p:cNvPicPr>
                  <p:nvPr/>
                </p:nvPicPr>
                <p:blipFill>
                  <a:blip r:embed="rId11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64786" y="5001628"/>
                    <a:ext cx="364212" cy="3784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cxnSp>
            <p:nvCxnSpPr>
              <p:cNvPr id="28" name="Google Shape;126;p18"/>
              <p:cNvCxnSpPr>
                <a:stCxn id="75" idx="3"/>
                <a:endCxn id="11" idx="1"/>
              </p:cNvCxnSpPr>
              <p:nvPr/>
            </p:nvCxnSpPr>
            <p:spPr>
              <a:xfrm>
                <a:off x="3473925" y="3053645"/>
                <a:ext cx="1666210" cy="1318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2" name="Google Shape;126;p18"/>
              <p:cNvCxnSpPr>
                <a:stCxn id="75" idx="3"/>
                <a:endCxn id="23" idx="1"/>
              </p:cNvCxnSpPr>
              <p:nvPr/>
            </p:nvCxnSpPr>
            <p:spPr>
              <a:xfrm>
                <a:off x="3473925" y="3053645"/>
                <a:ext cx="1667330" cy="2635412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5" name="Google Shape;126;p18"/>
              <p:cNvCxnSpPr>
                <a:stCxn id="75" idx="3"/>
                <a:endCxn id="17" idx="1"/>
              </p:cNvCxnSpPr>
              <p:nvPr/>
            </p:nvCxnSpPr>
            <p:spPr>
              <a:xfrm>
                <a:off x="3473925" y="3053645"/>
                <a:ext cx="1667330" cy="1306744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3" name="그룹 62"/>
            <p:cNvGrpSpPr/>
            <p:nvPr/>
          </p:nvGrpSpPr>
          <p:grpSpPr>
            <a:xfrm>
              <a:off x="5143011" y="2821326"/>
              <a:ext cx="1065434" cy="664592"/>
              <a:chOff x="1746639" y="2354415"/>
              <a:chExt cx="1111902" cy="69357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46639" y="2370985"/>
                <a:ext cx="1111902" cy="660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1294" y="2354415"/>
                <a:ext cx="693577" cy="693577"/>
              </a:xfrm>
              <a:prstGeom prst="rect">
                <a:avLst/>
              </a:prstGeom>
            </p:spPr>
          </p:pic>
        </p:grpSp>
        <p:grpSp>
          <p:nvGrpSpPr>
            <p:cNvPr id="66" name="그룹 65"/>
            <p:cNvGrpSpPr/>
            <p:nvPr/>
          </p:nvGrpSpPr>
          <p:grpSpPr>
            <a:xfrm>
              <a:off x="5121804" y="4125397"/>
              <a:ext cx="1080391" cy="679600"/>
              <a:chOff x="1742437" y="3729525"/>
              <a:chExt cx="1111902" cy="699421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742437" y="3751939"/>
                <a:ext cx="1111902" cy="660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67219" y="3729525"/>
                <a:ext cx="699421" cy="699421"/>
              </a:xfrm>
              <a:prstGeom prst="rect">
                <a:avLst/>
              </a:prstGeom>
            </p:spPr>
          </p:pic>
        </p:grpSp>
        <p:grpSp>
          <p:nvGrpSpPr>
            <p:cNvPr id="69" name="그룹 68"/>
            <p:cNvGrpSpPr/>
            <p:nvPr/>
          </p:nvGrpSpPr>
          <p:grpSpPr>
            <a:xfrm>
              <a:off x="5129527" y="5454274"/>
              <a:ext cx="1065434" cy="664592"/>
              <a:chOff x="1746639" y="2354415"/>
              <a:chExt cx="1111902" cy="69357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1746639" y="2370985"/>
                <a:ext cx="1111902" cy="660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971294" y="2354415"/>
                <a:ext cx="693577" cy="693577"/>
              </a:xfrm>
              <a:prstGeom prst="rect">
                <a:avLst/>
              </a:prstGeom>
            </p:spPr>
          </p:pic>
        </p:grpSp>
      </p:grpSp>
      <p:grpSp>
        <p:nvGrpSpPr>
          <p:cNvPr id="72" name="그룹 71"/>
          <p:cNvGrpSpPr/>
          <p:nvPr/>
        </p:nvGrpSpPr>
        <p:grpSpPr>
          <a:xfrm>
            <a:off x="2131525" y="2452395"/>
            <a:ext cx="1649656" cy="1510693"/>
            <a:chOff x="1021887" y="1975573"/>
            <a:chExt cx="1649656" cy="1510693"/>
          </a:xfrm>
        </p:grpSpPr>
        <p:grpSp>
          <p:nvGrpSpPr>
            <p:cNvPr id="73" name="그룹 72"/>
            <p:cNvGrpSpPr/>
            <p:nvPr/>
          </p:nvGrpSpPr>
          <p:grpSpPr>
            <a:xfrm>
              <a:off x="1021887" y="2045251"/>
              <a:ext cx="1649656" cy="1441015"/>
              <a:chOff x="180854" y="3335220"/>
              <a:chExt cx="1649656" cy="1441015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6170" y="3335220"/>
                <a:ext cx="1063144" cy="1063144"/>
              </a:xfrm>
              <a:prstGeom prst="rect">
                <a:avLst/>
              </a:prstGeom>
            </p:spPr>
          </p:pic>
          <p:sp>
            <p:nvSpPr>
              <p:cNvPr id="76" name="Google Shape;111;p17"/>
              <p:cNvSpPr txBox="1"/>
              <p:nvPr/>
            </p:nvSpPr>
            <p:spPr>
              <a:xfrm>
                <a:off x="180854" y="4431921"/>
                <a:ext cx="1649656" cy="344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Candidate bug</a:t>
                </a:r>
                <a:endParaRPr sz="1600" b="1" dirty="0"/>
              </a:p>
            </p:txBody>
          </p:sp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986489" y="1975573"/>
              <a:ext cx="382541" cy="382541"/>
            </a:xfrm>
            <a:prstGeom prst="rect">
              <a:avLst/>
            </a:prstGeom>
          </p:spPr>
        </p:pic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55026" y="2262439"/>
            <a:ext cx="575969" cy="57596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69311" y="3646550"/>
            <a:ext cx="575969" cy="575969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87181" y="4996390"/>
            <a:ext cx="575969" cy="5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Interop oracle</a:t>
            </a:r>
            <a:endParaRPr lang="en-US" dirty="0"/>
          </a:p>
        </p:txBody>
      </p:sp>
      <p:cxnSp>
        <p:nvCxnSpPr>
          <p:cNvPr id="45" name="Google Shape;126;p18"/>
          <p:cNvCxnSpPr>
            <a:endCxn id="43" idx="1"/>
          </p:cNvCxnSpPr>
          <p:nvPr/>
        </p:nvCxnSpPr>
        <p:spPr>
          <a:xfrm>
            <a:off x="6568018" y="4354336"/>
            <a:ext cx="653141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직사각형 49"/>
          <p:cNvSpPr/>
          <p:nvPr/>
        </p:nvSpPr>
        <p:spPr>
          <a:xfrm>
            <a:off x="6804730" y="2409207"/>
            <a:ext cx="4740414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b="1" dirty="0" smtClean="0"/>
              <a:t>Newer Chrome </a:t>
            </a:r>
            <a:r>
              <a:rPr lang="en-US" altLang="ko" dirty="0" smtClean="0"/>
              <a:t>and</a:t>
            </a:r>
            <a:r>
              <a:rPr lang="en-US" altLang="ko" b="1" dirty="0" smtClean="0"/>
              <a:t> Firefox </a:t>
            </a:r>
            <a:r>
              <a:rPr lang="en-US" altLang="ko" dirty="0" smtClean="0"/>
              <a:t>are the same</a:t>
            </a:r>
          </a:p>
          <a:p>
            <a:pPr marL="285750" lvl="2" indent="-285750" algn="ctr">
              <a:spcAft>
                <a:spcPts val="1600"/>
              </a:spcAft>
              <a:buFont typeface="Wingdings" panose="05000000000000000000" pitchFamily="2" charset="2"/>
              <a:buChar char="è"/>
            </a:pPr>
            <a:r>
              <a:rPr lang="en-US" altLang="ko" dirty="0" smtClean="0">
                <a:sym typeface="Wingdings" panose="05000000000000000000" pitchFamily="2" charset="2"/>
              </a:rPr>
              <a:t>Both are correct</a:t>
            </a:r>
          </a:p>
          <a:p>
            <a:pPr marL="285750" lvl="2" indent="-285750" algn="ctr">
              <a:spcAft>
                <a:spcPts val="1600"/>
              </a:spcAft>
              <a:buFont typeface="Wingdings" panose="05000000000000000000" pitchFamily="2" charset="2"/>
              <a:buChar char="è"/>
            </a:pPr>
            <a:r>
              <a:rPr lang="en-US" altLang="ko" b="1" dirty="0" smtClean="0">
                <a:solidFill>
                  <a:srgbClr val="F15555"/>
                </a:solidFill>
                <a:sym typeface="Wingdings" panose="05000000000000000000" pitchFamily="2" charset="2"/>
              </a:rPr>
              <a:t>Older Chrome is wrong</a:t>
            </a:r>
            <a:endParaRPr lang="en-US" altLang="ko" b="1" dirty="0">
              <a:solidFill>
                <a:srgbClr val="F15555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21159" y="3862136"/>
            <a:ext cx="984400" cy="1536530"/>
            <a:chOff x="7285099" y="3706625"/>
            <a:chExt cx="984400" cy="1536530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5099" y="3706625"/>
              <a:ext cx="984400" cy="984400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7368372" y="4719935"/>
              <a:ext cx="8178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Interop </a:t>
              </a:r>
              <a:br>
                <a:rPr lang="en-US" altLang="ko" sz="1400" b="1" dirty="0"/>
              </a:br>
              <a:r>
                <a:rPr lang="en-US" altLang="ko" sz="1400" b="1" dirty="0"/>
                <a:t>oracle</a:t>
              </a:r>
              <a:endParaRPr lang="en-US" sz="1400" b="1" dirty="0"/>
            </a:p>
          </p:txBody>
        </p:sp>
      </p:grpSp>
      <p:cxnSp>
        <p:nvCxnSpPr>
          <p:cNvPr id="54" name="Google Shape;126;p18"/>
          <p:cNvCxnSpPr>
            <a:stCxn id="43" idx="3"/>
            <a:endCxn id="39" idx="1"/>
          </p:cNvCxnSpPr>
          <p:nvPr/>
        </p:nvCxnSpPr>
        <p:spPr>
          <a:xfrm>
            <a:off x="8205559" y="4354336"/>
            <a:ext cx="969378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" name="그룹 3"/>
          <p:cNvGrpSpPr/>
          <p:nvPr/>
        </p:nvGrpSpPr>
        <p:grpSpPr>
          <a:xfrm>
            <a:off x="9065452" y="3977070"/>
            <a:ext cx="1019831" cy="1140318"/>
            <a:chOff x="9129392" y="3821559"/>
            <a:chExt cx="1019831" cy="1140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877" y="3821559"/>
              <a:ext cx="800862" cy="754532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9129392" y="4654100"/>
              <a:ext cx="10198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Not a bug!</a:t>
              </a:r>
              <a:endParaRPr lang="en-US" sz="1400" b="1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954415" y="463439"/>
            <a:ext cx="4814627" cy="13542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b="1" dirty="0"/>
              <a:t>Assumption: 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>If two independently-implemented browsers generate the same rendered result </a:t>
            </a:r>
            <a:br>
              <a:rPr lang="en-US" altLang="ko" dirty="0"/>
            </a:br>
            <a:r>
              <a:rPr lang="en-US" altLang="ko" sz="900" dirty="0"/>
              <a:t/>
            </a:r>
            <a:br>
              <a:rPr lang="en-US" altLang="ko" sz="900" dirty="0"/>
            </a:br>
            <a:r>
              <a:rPr lang="en-US" altLang="ko" dirty="0">
                <a:solidFill>
                  <a:srgbClr val="F15555"/>
                </a:solidFill>
              </a:rPr>
              <a:t>⇒  both produce the correct rendering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12</a:t>
            </a:fld>
            <a:endParaRPr 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2135611" y="4711189"/>
            <a:ext cx="1672388" cy="1405822"/>
            <a:chOff x="5464379" y="5293681"/>
            <a:chExt cx="1263240" cy="1061888"/>
          </a:xfrm>
        </p:grpSpPr>
        <p:sp>
          <p:nvSpPr>
            <p:cNvPr id="44" name="Google Shape;111;p17"/>
            <p:cNvSpPr txBox="1"/>
            <p:nvPr/>
          </p:nvSpPr>
          <p:spPr>
            <a:xfrm>
              <a:off x="5464379" y="5955965"/>
              <a:ext cx="1263240" cy="399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600" b="1" dirty="0"/>
                <a:t>Bug commit</a:t>
              </a:r>
              <a:endParaRPr sz="1600" b="1" dirty="0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768" y="5293681"/>
              <a:ext cx="776462" cy="776462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697" y="5579106"/>
              <a:ext cx="338473" cy="330011"/>
            </a:xfrm>
            <a:prstGeom prst="rect">
              <a:avLst/>
            </a:prstGeom>
          </p:spPr>
        </p:pic>
      </p:grpSp>
      <p:sp>
        <p:nvSpPr>
          <p:cNvPr id="55" name="직사각형 54"/>
          <p:cNvSpPr/>
          <p:nvPr/>
        </p:nvSpPr>
        <p:spPr>
          <a:xfrm>
            <a:off x="800848" y="1356945"/>
            <a:ext cx="4971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Case 2:  Only        is different.</a:t>
            </a:r>
          </a:p>
        </p:txBody>
      </p:sp>
      <p:pic>
        <p:nvPicPr>
          <p:cNvPr id="56" name="Google Shape;12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6766" y="1438315"/>
            <a:ext cx="357430" cy="3628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그룹 5"/>
          <p:cNvGrpSpPr/>
          <p:nvPr/>
        </p:nvGrpSpPr>
        <p:grpSpPr>
          <a:xfrm>
            <a:off x="3409985" y="2360695"/>
            <a:ext cx="3158033" cy="3987282"/>
            <a:chOff x="3409985" y="2360695"/>
            <a:chExt cx="3158033" cy="3987282"/>
          </a:xfrm>
        </p:grpSpPr>
        <p:cxnSp>
          <p:nvCxnSpPr>
            <p:cNvPr id="28" name="Google Shape;126;p18"/>
            <p:cNvCxnSpPr>
              <a:stCxn id="79" idx="3"/>
              <a:endCxn id="103" idx="1"/>
            </p:cNvCxnSpPr>
            <p:nvPr/>
          </p:nvCxnSpPr>
          <p:spPr>
            <a:xfrm>
              <a:off x="3409985" y="3053645"/>
              <a:ext cx="1666210" cy="1318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" name="Google Shape;126;p18"/>
            <p:cNvCxnSpPr>
              <a:stCxn id="79" idx="3"/>
              <a:endCxn id="96" idx="1"/>
            </p:cNvCxnSpPr>
            <p:nvPr/>
          </p:nvCxnSpPr>
          <p:spPr>
            <a:xfrm>
              <a:off x="3409985" y="3053645"/>
              <a:ext cx="1667330" cy="263541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" name="Google Shape;126;p18"/>
            <p:cNvCxnSpPr>
              <a:stCxn id="79" idx="3"/>
              <a:endCxn id="101" idx="1"/>
            </p:cNvCxnSpPr>
            <p:nvPr/>
          </p:nvCxnSpPr>
          <p:spPr>
            <a:xfrm>
              <a:off x="3409985" y="3053645"/>
              <a:ext cx="1667330" cy="130674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" name="Google Shape;126;p18"/>
            <p:cNvCxnSpPr>
              <a:stCxn id="46" idx="3"/>
            </p:cNvCxnSpPr>
            <p:nvPr/>
          </p:nvCxnSpPr>
          <p:spPr>
            <a:xfrm>
              <a:off x="3485780" y="5225164"/>
              <a:ext cx="2226932" cy="1122813"/>
            </a:xfrm>
            <a:prstGeom prst="bentConnector4">
              <a:avLst>
                <a:gd name="adj1" fmla="val 19598"/>
                <a:gd name="adj2" fmla="val 12036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5" name="그룹 4"/>
            <p:cNvGrpSpPr/>
            <p:nvPr/>
          </p:nvGrpSpPr>
          <p:grpSpPr>
            <a:xfrm>
              <a:off x="4857406" y="2360695"/>
              <a:ext cx="1710612" cy="3987282"/>
              <a:chOff x="4857406" y="2360695"/>
              <a:chExt cx="1710612" cy="3987282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14B49FEC-BACD-2F4F-9A82-DF9EDF9ADC1E}"/>
                  </a:ext>
                </a:extLst>
              </p:cNvPr>
              <p:cNvGrpSpPr/>
              <p:nvPr/>
            </p:nvGrpSpPr>
            <p:grpSpPr>
              <a:xfrm>
                <a:off x="4857406" y="2360695"/>
                <a:ext cx="1710612" cy="3987282"/>
                <a:chOff x="4921346" y="2360695"/>
                <a:chExt cx="1710612" cy="3987282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A1372072-E625-5342-9A98-F85284CFB04D}"/>
                    </a:ext>
                  </a:extLst>
                </p:cNvPr>
                <p:cNvSpPr/>
                <p:nvPr/>
              </p:nvSpPr>
              <p:spPr>
                <a:xfrm>
                  <a:off x="4921346" y="2360695"/>
                  <a:ext cx="1710612" cy="398728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B168CB6-64FD-F74B-9804-2127F324A8D0}"/>
                    </a:ext>
                  </a:extLst>
                </p:cNvPr>
                <p:cNvGrpSpPr/>
                <p:nvPr/>
              </p:nvGrpSpPr>
              <p:grpSpPr>
                <a:xfrm>
                  <a:off x="5140135" y="2450193"/>
                  <a:ext cx="1329024" cy="1118990"/>
                  <a:chOff x="1584046" y="2242109"/>
                  <a:chExt cx="1834847" cy="1544876"/>
                </a:xfrm>
              </p:grpSpPr>
              <p:pic>
                <p:nvPicPr>
                  <p:cNvPr id="103" name="Google Shape;121;p18">
                    <a:extLst>
                      <a:ext uri="{FF2B5EF4-FFF2-40B4-BE49-F238E27FC236}">
                        <a16:creationId xmlns:a16="http://schemas.microsoft.com/office/drawing/2014/main" id="{744E884B-E4F0-FB42-870A-70E4A4BCB70E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t="8455" b="8488"/>
                  <a:stretch/>
                </p:blipFill>
                <p:spPr>
                  <a:xfrm>
                    <a:off x="1584046" y="2367121"/>
                    <a:ext cx="1650568" cy="1419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04" name="Google Shape;128;p18">
                    <a:extLst>
                      <a:ext uri="{FF2B5EF4-FFF2-40B4-BE49-F238E27FC236}">
                        <a16:creationId xmlns:a16="http://schemas.microsoft.com/office/drawing/2014/main" id="{F3EF372B-8BBC-6642-8320-128F8DFE9796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/>
                  <a:stretch/>
                </p:blipFill>
                <p:spPr>
                  <a:xfrm>
                    <a:off x="2967780" y="2242109"/>
                    <a:ext cx="451113" cy="4580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2C0D08A5-43FA-CF40-A679-278B94079F63}"/>
                    </a:ext>
                  </a:extLst>
                </p:cNvPr>
                <p:cNvGrpSpPr/>
                <p:nvPr/>
              </p:nvGrpSpPr>
              <p:grpSpPr>
                <a:xfrm>
                  <a:off x="5141255" y="3742905"/>
                  <a:ext cx="1326784" cy="1131704"/>
                  <a:chOff x="8853672" y="2242109"/>
                  <a:chExt cx="1831756" cy="1562430"/>
                </a:xfrm>
              </p:grpSpPr>
              <p:pic>
                <p:nvPicPr>
                  <p:cNvPr id="101" name="Google Shape;124;p18">
                    <a:extLst>
                      <a:ext uri="{FF2B5EF4-FFF2-40B4-BE49-F238E27FC236}">
                        <a16:creationId xmlns:a16="http://schemas.microsoft.com/office/drawing/2014/main" id="{7977E8E3-8DC3-4D44-8A27-EA6F824D29C0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t="8455" b="8488"/>
                  <a:stretch/>
                </p:blipFill>
                <p:spPr>
                  <a:xfrm>
                    <a:off x="8853672" y="2384675"/>
                    <a:ext cx="1650568" cy="1419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9" name="Google Shape;140;p18">
                    <a:extLst>
                      <a:ext uri="{FF2B5EF4-FFF2-40B4-BE49-F238E27FC236}">
                        <a16:creationId xmlns:a16="http://schemas.microsoft.com/office/drawing/2014/main" id="{C075436F-3347-D64A-9AAA-93BC8DAB0176}"/>
                      </a:ext>
                    </a:extLst>
                  </p:cNvPr>
                  <p:cNvPicPr preferRelativeResize="0"/>
                  <p:nvPr/>
                </p:nvPicPr>
                <p:blipFill>
                  <a:blip r:embed="rId8">
                    <a:alphaModFix/>
                  </a:blip>
                  <a:stretch>
                    <a:fillRect/>
                  </a:stretch>
                </p:blipFill>
                <p:spPr>
                  <a:xfrm>
                    <a:off x="10224228" y="2242109"/>
                    <a:ext cx="461200" cy="46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CE60785A-15CF-124E-92F2-00F2E75E80C1}"/>
                    </a:ext>
                  </a:extLst>
                </p:cNvPr>
                <p:cNvGrpSpPr/>
                <p:nvPr/>
              </p:nvGrpSpPr>
              <p:grpSpPr>
                <a:xfrm>
                  <a:off x="5141255" y="5048332"/>
                  <a:ext cx="1326784" cy="1154945"/>
                  <a:chOff x="3702214" y="5001628"/>
                  <a:chExt cx="1326784" cy="1154945"/>
                </a:xfrm>
              </p:grpSpPr>
              <p:pic>
                <p:nvPicPr>
                  <p:cNvPr id="96" name="Google Shape;124;p18">
                    <a:extLst>
                      <a:ext uri="{FF2B5EF4-FFF2-40B4-BE49-F238E27FC236}">
                        <a16:creationId xmlns:a16="http://schemas.microsoft.com/office/drawing/2014/main" id="{4B4C67EB-C7A0-4C48-993E-D095BF0693A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t="8455" b="8488"/>
                  <a:stretch/>
                </p:blipFill>
                <p:spPr>
                  <a:xfrm>
                    <a:off x="3702214" y="5128133"/>
                    <a:ext cx="1195545" cy="1028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5" name="Picture 2" descr="Firefox - Wikipedia">
                    <a:extLst>
                      <a:ext uri="{FF2B5EF4-FFF2-40B4-BE49-F238E27FC236}">
                        <a16:creationId xmlns:a16="http://schemas.microsoft.com/office/drawing/2014/main" id="{56A65723-9A44-6140-B263-079AB0D2485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64786" y="5001628"/>
                    <a:ext cx="364212" cy="3784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7" name="그룹 66"/>
              <p:cNvGrpSpPr/>
              <p:nvPr/>
            </p:nvGrpSpPr>
            <p:grpSpPr>
              <a:xfrm>
                <a:off x="5143011" y="2821326"/>
                <a:ext cx="1065434" cy="664592"/>
                <a:chOff x="1746639" y="2354415"/>
                <a:chExt cx="1111902" cy="693577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1746639" y="2370985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1294" y="2354415"/>
                  <a:ext cx="693577" cy="693577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/>
              <p:cNvGrpSpPr/>
              <p:nvPr/>
            </p:nvGrpSpPr>
            <p:grpSpPr>
              <a:xfrm>
                <a:off x="5121804" y="4125397"/>
                <a:ext cx="1080391" cy="679600"/>
                <a:chOff x="1742437" y="3729525"/>
                <a:chExt cx="1111902" cy="699421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1742437" y="3751939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>
                <a:blip r:embed="rId1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67219" y="3729525"/>
                  <a:ext cx="699421" cy="699421"/>
                </a:xfrm>
                <a:prstGeom prst="rect">
                  <a:avLst/>
                </a:prstGeom>
              </p:spPr>
            </p:pic>
          </p:grpSp>
          <p:grpSp>
            <p:nvGrpSpPr>
              <p:cNvPr id="73" name="그룹 72"/>
              <p:cNvGrpSpPr/>
              <p:nvPr/>
            </p:nvGrpSpPr>
            <p:grpSpPr>
              <a:xfrm>
                <a:off x="5134332" y="5446770"/>
                <a:ext cx="1080391" cy="679600"/>
                <a:chOff x="1742437" y="3729525"/>
                <a:chExt cx="1111902" cy="699421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1742437" y="3751939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5" name="그림 74"/>
                <p:cNvPicPr>
                  <a:picLocks noChangeAspect="1"/>
                </p:cNvPicPr>
                <p:nvPr/>
              </p:nvPicPr>
              <p:blipFill>
                <a:blip r:embed="rId1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67219" y="3729525"/>
                  <a:ext cx="699421" cy="69942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6" name="그룹 75"/>
          <p:cNvGrpSpPr/>
          <p:nvPr/>
        </p:nvGrpSpPr>
        <p:grpSpPr>
          <a:xfrm>
            <a:off x="2131525" y="2452395"/>
            <a:ext cx="1649656" cy="1510693"/>
            <a:chOff x="1021887" y="1975573"/>
            <a:chExt cx="1649656" cy="1510693"/>
          </a:xfrm>
        </p:grpSpPr>
        <p:grpSp>
          <p:nvGrpSpPr>
            <p:cNvPr id="77" name="그룹 76"/>
            <p:cNvGrpSpPr/>
            <p:nvPr/>
          </p:nvGrpSpPr>
          <p:grpSpPr>
            <a:xfrm>
              <a:off x="1021887" y="2045251"/>
              <a:ext cx="1649656" cy="1441015"/>
              <a:chOff x="180854" y="3335220"/>
              <a:chExt cx="1649656" cy="1441015"/>
            </a:xfrm>
          </p:grpSpPr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6170" y="3335220"/>
                <a:ext cx="1063144" cy="1063144"/>
              </a:xfrm>
              <a:prstGeom prst="rect">
                <a:avLst/>
              </a:prstGeom>
            </p:spPr>
          </p:pic>
          <p:sp>
            <p:nvSpPr>
              <p:cNvPr id="80" name="Google Shape;111;p17"/>
              <p:cNvSpPr txBox="1"/>
              <p:nvPr/>
            </p:nvSpPr>
            <p:spPr>
              <a:xfrm>
                <a:off x="180854" y="4431921"/>
                <a:ext cx="1649656" cy="344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Candidate bug</a:t>
                </a:r>
                <a:endParaRPr sz="1600" b="1" dirty="0"/>
              </a:p>
            </p:txBody>
          </p:sp>
        </p:grp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86489" y="1975573"/>
              <a:ext cx="382541" cy="382541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4878842" y="2328254"/>
            <a:ext cx="507904" cy="3197704"/>
            <a:chOff x="4878842" y="2328254"/>
            <a:chExt cx="507904" cy="3197704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78842" y="3695688"/>
              <a:ext cx="467304" cy="46730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19442" y="5058653"/>
              <a:ext cx="467304" cy="467305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98231" y="2328254"/>
              <a:ext cx="472202" cy="472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3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Interop oracle</a:t>
            </a:r>
            <a:endParaRPr lang="en-US" dirty="0"/>
          </a:p>
        </p:txBody>
      </p:sp>
      <p:cxnSp>
        <p:nvCxnSpPr>
          <p:cNvPr id="45" name="Google Shape;126;p18"/>
          <p:cNvCxnSpPr>
            <a:endCxn id="43" idx="1"/>
          </p:cNvCxnSpPr>
          <p:nvPr/>
        </p:nvCxnSpPr>
        <p:spPr>
          <a:xfrm>
            <a:off x="6568018" y="4354341"/>
            <a:ext cx="653141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" name="그룹 2"/>
          <p:cNvGrpSpPr/>
          <p:nvPr/>
        </p:nvGrpSpPr>
        <p:grpSpPr>
          <a:xfrm>
            <a:off x="7221159" y="3862141"/>
            <a:ext cx="984400" cy="1536530"/>
            <a:chOff x="7285099" y="3706625"/>
            <a:chExt cx="984400" cy="1536530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5099" y="3706625"/>
              <a:ext cx="984400" cy="984400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7368372" y="4719935"/>
              <a:ext cx="8178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Interop </a:t>
              </a:r>
              <a:br>
                <a:rPr lang="en-US" altLang="ko" sz="1400" b="1" dirty="0"/>
              </a:br>
              <a:r>
                <a:rPr lang="en-US" altLang="ko" sz="1400" b="1" dirty="0"/>
                <a:t>oracle</a:t>
              </a:r>
              <a:endParaRPr lang="en-US" sz="1400" b="1" dirty="0"/>
            </a:p>
          </p:txBody>
        </p:sp>
      </p:grpSp>
      <p:cxnSp>
        <p:nvCxnSpPr>
          <p:cNvPr id="54" name="Google Shape;126;p18"/>
          <p:cNvCxnSpPr>
            <a:stCxn id="43" idx="3"/>
            <a:endCxn id="38" idx="1"/>
          </p:cNvCxnSpPr>
          <p:nvPr/>
        </p:nvCxnSpPr>
        <p:spPr>
          <a:xfrm>
            <a:off x="8205559" y="4354341"/>
            <a:ext cx="969378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직사각형 49"/>
          <p:cNvSpPr/>
          <p:nvPr/>
        </p:nvSpPr>
        <p:spPr>
          <a:xfrm>
            <a:off x="6804730" y="2438918"/>
            <a:ext cx="4740414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b="1" dirty="0" smtClean="0"/>
              <a:t>Older </a:t>
            </a:r>
            <a:r>
              <a:rPr lang="en-US" altLang="ko" b="1" dirty="0"/>
              <a:t>Chrome </a:t>
            </a:r>
            <a:r>
              <a:rPr lang="en-US" altLang="ko" dirty="0"/>
              <a:t>and</a:t>
            </a:r>
            <a:r>
              <a:rPr lang="en-US" altLang="ko" b="1" dirty="0"/>
              <a:t> Firefox </a:t>
            </a:r>
            <a:r>
              <a:rPr lang="en-US" altLang="ko" dirty="0"/>
              <a:t>are the same</a:t>
            </a:r>
          </a:p>
          <a:p>
            <a:pPr marL="285750" lvl="2" indent="-285750" algn="ctr">
              <a:spcAft>
                <a:spcPts val="1600"/>
              </a:spcAft>
              <a:buFont typeface="Wingdings" panose="05000000000000000000" pitchFamily="2" charset="2"/>
              <a:buChar char="è"/>
            </a:pPr>
            <a:r>
              <a:rPr lang="en-US" altLang="ko" dirty="0">
                <a:sym typeface="Wingdings" panose="05000000000000000000" pitchFamily="2" charset="2"/>
              </a:rPr>
              <a:t>Both are correct</a:t>
            </a:r>
          </a:p>
          <a:p>
            <a:pPr marL="285750" lvl="2" indent="-285750" algn="ctr">
              <a:spcAft>
                <a:spcPts val="1600"/>
              </a:spcAft>
              <a:buFont typeface="Wingdings" panose="05000000000000000000" pitchFamily="2" charset="2"/>
              <a:buChar char="è"/>
            </a:pPr>
            <a:r>
              <a:rPr lang="en-US" altLang="ko" b="1" dirty="0" smtClean="0">
                <a:solidFill>
                  <a:srgbClr val="F15555"/>
                </a:solidFill>
                <a:sym typeface="Wingdings" panose="05000000000000000000" pitchFamily="2" charset="2"/>
              </a:rPr>
              <a:t>Newer </a:t>
            </a:r>
            <a:r>
              <a:rPr lang="en-US" altLang="ko" b="1" dirty="0">
                <a:solidFill>
                  <a:srgbClr val="F15555"/>
                </a:solidFill>
                <a:sym typeface="Wingdings" panose="05000000000000000000" pitchFamily="2" charset="2"/>
              </a:rPr>
              <a:t>Chrome is wrong</a:t>
            </a:r>
            <a:endParaRPr lang="en-US" altLang="ko" b="1" dirty="0">
              <a:solidFill>
                <a:srgbClr val="F15555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174937" y="4007509"/>
            <a:ext cx="711451" cy="1108114"/>
            <a:chOff x="9238877" y="3851993"/>
            <a:chExt cx="711451" cy="1108114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877" y="3851993"/>
              <a:ext cx="711451" cy="693664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9313916" y="4652330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Bug!</a:t>
              </a:r>
              <a:endParaRPr lang="en-US" sz="1400" b="1" dirty="0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54415" y="463439"/>
            <a:ext cx="4814627" cy="13542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b="1" dirty="0"/>
              <a:t>Assumption: 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>If two independently-implemented browsers generate the same rendered result </a:t>
            </a:r>
            <a:br>
              <a:rPr lang="en-US" altLang="ko" dirty="0"/>
            </a:br>
            <a:r>
              <a:rPr lang="en-US" altLang="ko" sz="900" dirty="0"/>
              <a:t/>
            </a:r>
            <a:br>
              <a:rPr lang="en-US" altLang="ko" sz="900" dirty="0"/>
            </a:br>
            <a:r>
              <a:rPr lang="en-US" altLang="ko" dirty="0">
                <a:solidFill>
                  <a:srgbClr val="F15555"/>
                </a:solidFill>
              </a:rPr>
              <a:t>⇒  both produce the correct rendering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5C06F8E-4549-4AC5-8B8C-334A847DF876}" type="slidenum">
              <a:rPr lang="en-US" smtClean="0"/>
              <a:t>13</a:t>
            </a:fld>
            <a:endParaRPr 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135611" y="4711194"/>
            <a:ext cx="1672388" cy="1405822"/>
            <a:chOff x="5464379" y="5293681"/>
            <a:chExt cx="1263240" cy="1061888"/>
          </a:xfrm>
        </p:grpSpPr>
        <p:sp>
          <p:nvSpPr>
            <p:cNvPr id="41" name="Google Shape;111;p17"/>
            <p:cNvSpPr txBox="1"/>
            <p:nvPr/>
          </p:nvSpPr>
          <p:spPr>
            <a:xfrm>
              <a:off x="5464379" y="5955965"/>
              <a:ext cx="1263240" cy="399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600" b="1" dirty="0"/>
                <a:t>Bug commit</a:t>
              </a:r>
              <a:endParaRPr sz="1600" b="1" dirty="0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768" y="5293681"/>
              <a:ext cx="776462" cy="776462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697" y="5579106"/>
              <a:ext cx="338473" cy="330011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800849" y="1356945"/>
            <a:ext cx="4890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Case 3:  Only        is different.</a:t>
            </a:r>
          </a:p>
        </p:txBody>
      </p:sp>
      <p:pic>
        <p:nvPicPr>
          <p:cNvPr id="49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5165" y="1445135"/>
            <a:ext cx="371401" cy="371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그룹 5"/>
          <p:cNvGrpSpPr/>
          <p:nvPr/>
        </p:nvGrpSpPr>
        <p:grpSpPr>
          <a:xfrm>
            <a:off x="3409985" y="2360695"/>
            <a:ext cx="3158033" cy="3987287"/>
            <a:chOff x="3409985" y="2360695"/>
            <a:chExt cx="3158033" cy="3987287"/>
          </a:xfrm>
        </p:grpSpPr>
        <p:cxnSp>
          <p:nvCxnSpPr>
            <p:cNvPr id="28" name="Google Shape;126;p18"/>
            <p:cNvCxnSpPr>
              <a:stCxn id="86" idx="3"/>
              <a:endCxn id="77" idx="1"/>
            </p:cNvCxnSpPr>
            <p:nvPr/>
          </p:nvCxnSpPr>
          <p:spPr>
            <a:xfrm>
              <a:off x="3409985" y="3053645"/>
              <a:ext cx="1666210" cy="1318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" name="Google Shape;126;p18"/>
            <p:cNvCxnSpPr>
              <a:stCxn id="86" idx="3"/>
              <a:endCxn id="70" idx="1"/>
            </p:cNvCxnSpPr>
            <p:nvPr/>
          </p:nvCxnSpPr>
          <p:spPr>
            <a:xfrm>
              <a:off x="3409985" y="3053645"/>
              <a:ext cx="1667330" cy="263541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" name="Google Shape;126;p18"/>
            <p:cNvCxnSpPr>
              <a:stCxn id="86" idx="3"/>
              <a:endCxn id="75" idx="1"/>
            </p:cNvCxnSpPr>
            <p:nvPr/>
          </p:nvCxnSpPr>
          <p:spPr>
            <a:xfrm>
              <a:off x="3409985" y="3053645"/>
              <a:ext cx="1667330" cy="130674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" name="Google Shape;126;p18"/>
            <p:cNvCxnSpPr/>
            <p:nvPr/>
          </p:nvCxnSpPr>
          <p:spPr>
            <a:xfrm>
              <a:off x="3485780" y="5225169"/>
              <a:ext cx="2226932" cy="1122813"/>
            </a:xfrm>
            <a:prstGeom prst="bentConnector4">
              <a:avLst>
                <a:gd name="adj1" fmla="val 19597"/>
                <a:gd name="adj2" fmla="val 12036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5" name="그룹 4"/>
            <p:cNvGrpSpPr/>
            <p:nvPr/>
          </p:nvGrpSpPr>
          <p:grpSpPr>
            <a:xfrm>
              <a:off x="4857406" y="2360695"/>
              <a:ext cx="1710612" cy="3987282"/>
              <a:chOff x="4857406" y="2360695"/>
              <a:chExt cx="1710612" cy="3987282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A242BA0-7F2A-E94B-BCB5-CE9E5F9E3B75}"/>
                  </a:ext>
                </a:extLst>
              </p:cNvPr>
              <p:cNvGrpSpPr/>
              <p:nvPr/>
            </p:nvGrpSpPr>
            <p:grpSpPr>
              <a:xfrm>
                <a:off x="4857406" y="2360695"/>
                <a:ext cx="1710612" cy="3987282"/>
                <a:chOff x="4921346" y="2360695"/>
                <a:chExt cx="1710612" cy="3987282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08A7CE7F-C6C7-E845-A218-38D3E511A8DD}"/>
                    </a:ext>
                  </a:extLst>
                </p:cNvPr>
                <p:cNvSpPr/>
                <p:nvPr/>
              </p:nvSpPr>
              <p:spPr>
                <a:xfrm>
                  <a:off x="4921346" y="2360695"/>
                  <a:ext cx="1710612" cy="398728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4A640462-23B4-DE43-AD24-D943CD6C0B84}"/>
                    </a:ext>
                  </a:extLst>
                </p:cNvPr>
                <p:cNvGrpSpPr/>
                <p:nvPr/>
              </p:nvGrpSpPr>
              <p:grpSpPr>
                <a:xfrm>
                  <a:off x="5140135" y="2450193"/>
                  <a:ext cx="1329024" cy="1118990"/>
                  <a:chOff x="1584046" y="2242109"/>
                  <a:chExt cx="1834847" cy="1544876"/>
                </a:xfrm>
              </p:grpSpPr>
              <p:pic>
                <p:nvPicPr>
                  <p:cNvPr id="77" name="Google Shape;121;p18">
                    <a:extLst>
                      <a:ext uri="{FF2B5EF4-FFF2-40B4-BE49-F238E27FC236}">
                        <a16:creationId xmlns:a16="http://schemas.microsoft.com/office/drawing/2014/main" id="{D4075838-F4FE-A640-BB5F-DA200C86759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t="8455" b="8488"/>
                  <a:stretch/>
                </p:blipFill>
                <p:spPr>
                  <a:xfrm>
                    <a:off x="1584046" y="2367121"/>
                    <a:ext cx="1650568" cy="1419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8" name="Google Shape;128;p18">
                    <a:extLst>
                      <a:ext uri="{FF2B5EF4-FFF2-40B4-BE49-F238E27FC236}">
                        <a16:creationId xmlns:a16="http://schemas.microsoft.com/office/drawing/2014/main" id="{9CEB8887-3BBB-3C46-9A3D-1E9773EE8045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2967780" y="2242109"/>
                    <a:ext cx="451113" cy="4580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265405D-0263-0949-B53B-9CE8AA4ED34B}"/>
                    </a:ext>
                  </a:extLst>
                </p:cNvPr>
                <p:cNvGrpSpPr/>
                <p:nvPr/>
              </p:nvGrpSpPr>
              <p:grpSpPr>
                <a:xfrm>
                  <a:off x="5141255" y="3742905"/>
                  <a:ext cx="1326784" cy="1131704"/>
                  <a:chOff x="8853672" y="2242109"/>
                  <a:chExt cx="1831756" cy="1562430"/>
                </a:xfrm>
              </p:grpSpPr>
              <p:pic>
                <p:nvPicPr>
                  <p:cNvPr id="75" name="Google Shape;124;p18">
                    <a:extLst>
                      <a:ext uri="{FF2B5EF4-FFF2-40B4-BE49-F238E27FC236}">
                        <a16:creationId xmlns:a16="http://schemas.microsoft.com/office/drawing/2014/main" id="{EA450A6A-1BD5-A04E-BADF-77B83ED9C8B3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t="8455" b="8488"/>
                  <a:stretch/>
                </p:blipFill>
                <p:spPr>
                  <a:xfrm>
                    <a:off x="8853672" y="2384675"/>
                    <a:ext cx="1650568" cy="1419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3" name="Google Shape;140;p18">
                    <a:extLst>
                      <a:ext uri="{FF2B5EF4-FFF2-40B4-BE49-F238E27FC236}">
                        <a16:creationId xmlns:a16="http://schemas.microsoft.com/office/drawing/2014/main" id="{73962A91-5624-C646-807D-FBAB781809EC}"/>
                      </a:ext>
                    </a:extLst>
                  </p:cNvPr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10224228" y="2242109"/>
                    <a:ext cx="461200" cy="46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0BDD27B3-A848-3243-9936-51A927B6F9D0}"/>
                    </a:ext>
                  </a:extLst>
                </p:cNvPr>
                <p:cNvGrpSpPr/>
                <p:nvPr/>
              </p:nvGrpSpPr>
              <p:grpSpPr>
                <a:xfrm>
                  <a:off x="5141255" y="5048332"/>
                  <a:ext cx="1326784" cy="1154945"/>
                  <a:chOff x="3702214" y="5001628"/>
                  <a:chExt cx="1326784" cy="1154945"/>
                </a:xfrm>
              </p:grpSpPr>
              <p:pic>
                <p:nvPicPr>
                  <p:cNvPr id="70" name="Google Shape;124;p18">
                    <a:extLst>
                      <a:ext uri="{FF2B5EF4-FFF2-40B4-BE49-F238E27FC236}">
                        <a16:creationId xmlns:a16="http://schemas.microsoft.com/office/drawing/2014/main" id="{5679EE1C-AFF2-204E-B4B2-0B2B273D57E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t="8455" b="8488"/>
                  <a:stretch/>
                </p:blipFill>
                <p:spPr>
                  <a:xfrm>
                    <a:off x="3702214" y="5128133"/>
                    <a:ext cx="1195545" cy="1028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9" name="Picture 2" descr="Firefox - Wikipedia">
                    <a:extLst>
                      <a:ext uri="{FF2B5EF4-FFF2-40B4-BE49-F238E27FC236}">
                        <a16:creationId xmlns:a16="http://schemas.microsoft.com/office/drawing/2014/main" id="{ADBD4A67-1C91-7843-954F-2635988E2A4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64786" y="5001628"/>
                    <a:ext cx="364212" cy="3784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53" name="그룹 52"/>
              <p:cNvGrpSpPr/>
              <p:nvPr/>
            </p:nvGrpSpPr>
            <p:grpSpPr>
              <a:xfrm>
                <a:off x="5143011" y="2821326"/>
                <a:ext cx="1065434" cy="664592"/>
                <a:chOff x="1746639" y="2354415"/>
                <a:chExt cx="1111902" cy="693577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1746639" y="2370985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1294" y="2354415"/>
                  <a:ext cx="693577" cy="693577"/>
                </a:xfrm>
                <a:prstGeom prst="rect">
                  <a:avLst/>
                </a:prstGeom>
              </p:spPr>
            </p:pic>
          </p:grpSp>
          <p:grpSp>
            <p:nvGrpSpPr>
              <p:cNvPr id="57" name="그룹 56"/>
              <p:cNvGrpSpPr/>
              <p:nvPr/>
            </p:nvGrpSpPr>
            <p:grpSpPr>
              <a:xfrm>
                <a:off x="5121804" y="4125397"/>
                <a:ext cx="1080391" cy="679600"/>
                <a:chOff x="1742437" y="3729525"/>
                <a:chExt cx="1111902" cy="699421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1742437" y="3751939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1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67219" y="3729525"/>
                  <a:ext cx="699421" cy="699421"/>
                </a:xfrm>
                <a:prstGeom prst="rect">
                  <a:avLst/>
                </a:prstGeom>
              </p:spPr>
            </p:pic>
          </p:grpSp>
          <p:grpSp>
            <p:nvGrpSpPr>
              <p:cNvPr id="71" name="그룹 70"/>
              <p:cNvGrpSpPr/>
              <p:nvPr/>
            </p:nvGrpSpPr>
            <p:grpSpPr>
              <a:xfrm>
                <a:off x="5128564" y="5452424"/>
                <a:ext cx="1065434" cy="664592"/>
                <a:chOff x="1746639" y="2354415"/>
                <a:chExt cx="1111902" cy="693577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1746639" y="2370985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1294" y="2354415"/>
                  <a:ext cx="693577" cy="69357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3" name="그룹 82"/>
          <p:cNvGrpSpPr/>
          <p:nvPr/>
        </p:nvGrpSpPr>
        <p:grpSpPr>
          <a:xfrm>
            <a:off x="2131525" y="2452395"/>
            <a:ext cx="1649656" cy="1510693"/>
            <a:chOff x="1021887" y="1975573"/>
            <a:chExt cx="1649656" cy="1510693"/>
          </a:xfrm>
        </p:grpSpPr>
        <p:grpSp>
          <p:nvGrpSpPr>
            <p:cNvPr id="84" name="그룹 83"/>
            <p:cNvGrpSpPr/>
            <p:nvPr/>
          </p:nvGrpSpPr>
          <p:grpSpPr>
            <a:xfrm>
              <a:off x="1021887" y="2045251"/>
              <a:ext cx="1649656" cy="1441015"/>
              <a:chOff x="180854" y="3335220"/>
              <a:chExt cx="1649656" cy="1441015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6170" y="3335220"/>
                <a:ext cx="1063144" cy="1063144"/>
              </a:xfrm>
              <a:prstGeom prst="rect">
                <a:avLst/>
              </a:prstGeom>
            </p:spPr>
          </p:pic>
          <p:sp>
            <p:nvSpPr>
              <p:cNvPr id="87" name="Google Shape;111;p17"/>
              <p:cNvSpPr txBox="1"/>
              <p:nvPr/>
            </p:nvSpPr>
            <p:spPr>
              <a:xfrm>
                <a:off x="180854" y="4431921"/>
                <a:ext cx="1649656" cy="344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Candidate bug</a:t>
                </a:r>
                <a:endParaRPr sz="1600" b="1" dirty="0"/>
              </a:p>
            </p:txBody>
          </p:sp>
        </p:grp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86489" y="1975573"/>
              <a:ext cx="382541" cy="382541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4866235" y="2359228"/>
            <a:ext cx="520511" cy="3166730"/>
            <a:chOff x="4866235" y="2359228"/>
            <a:chExt cx="520511" cy="316673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19442" y="5058653"/>
              <a:ext cx="467304" cy="467305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94912" y="2359228"/>
              <a:ext cx="467304" cy="46730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66235" y="3666332"/>
              <a:ext cx="472202" cy="47220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7041756" y="5640187"/>
            <a:ext cx="4547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False </a:t>
            </a:r>
            <a:r>
              <a:rPr lang="en-US" b="1" dirty="0">
                <a:solidFill>
                  <a:srgbClr val="0070C0"/>
                </a:solidFill>
              </a:rPr>
              <a:t>positives </a:t>
            </a:r>
            <a:r>
              <a:rPr lang="en-US" dirty="0"/>
              <a:t>due to </a:t>
            </a:r>
            <a:r>
              <a:rPr lang="en-US" b="1" dirty="0">
                <a:solidFill>
                  <a:srgbClr val="F15555"/>
                </a:solidFill>
              </a:rPr>
              <a:t>new feature </a:t>
            </a:r>
            <a:r>
              <a:rPr lang="en-US" b="1" dirty="0" smtClean="0">
                <a:solidFill>
                  <a:srgbClr val="F15555"/>
                </a:solidFill>
              </a:rPr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Non-feature-update oracle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false positives by </a:t>
            </a:r>
            <a:r>
              <a:rPr lang="en-US" b="1" dirty="0" smtClean="0">
                <a:solidFill>
                  <a:srgbClr val="0070C0"/>
                </a:solidFill>
              </a:rPr>
              <a:t>using </a:t>
            </a:r>
            <a:r>
              <a:rPr lang="en-US" b="1" dirty="0">
                <a:solidFill>
                  <a:srgbClr val="0070C0"/>
                </a:solidFill>
              </a:rPr>
              <a:t>web-platform-test (WPT</a:t>
            </a:r>
            <a:r>
              <a:rPr lang="en-US" b="1" dirty="0" smtClean="0">
                <a:solidFill>
                  <a:srgbClr val="0070C0"/>
                </a:solidFill>
              </a:rPr>
              <a:t>) tests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WPT test </a:t>
            </a:r>
            <a:r>
              <a:rPr lang="en-US" dirty="0" smtClean="0"/>
              <a:t>is a test file that web browser developers may add for code commit to </a:t>
            </a:r>
            <a:r>
              <a:rPr lang="en-US" b="1" dirty="0" smtClean="0">
                <a:solidFill>
                  <a:srgbClr val="00B050"/>
                </a:solidFill>
              </a:rPr>
              <a:t>validate the new feature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Use WPT tests to check whether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bad commit introduces </a:t>
            </a:r>
            <a:r>
              <a:rPr lang="en-US" dirty="0" smtClean="0"/>
              <a:t>a </a:t>
            </a:r>
            <a:r>
              <a:rPr lang="en-US" b="1" dirty="0" smtClean="0"/>
              <a:t>new rendering feature </a:t>
            </a:r>
            <a:r>
              <a:rPr lang="en-US" dirty="0" smtClean="0"/>
              <a:t>that is </a:t>
            </a:r>
            <a:r>
              <a:rPr lang="en-US" b="1" dirty="0" smtClean="0">
                <a:solidFill>
                  <a:srgbClr val="F15555"/>
                </a:solidFill>
              </a:rPr>
              <a:t>not supported by reference browser</a:t>
            </a:r>
            <a:r>
              <a:rPr lang="en-US" dirty="0" smtClean="0"/>
              <a:t>. 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Non-feature-update oracle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21346" y="2205184"/>
            <a:ext cx="1710612" cy="398728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40135" y="2294682"/>
            <a:ext cx="1329024" cy="1118990"/>
            <a:chOff x="1584046" y="2242109"/>
            <a:chExt cx="1834847" cy="1544876"/>
          </a:xfrm>
        </p:grpSpPr>
        <p:pic>
          <p:nvPicPr>
            <p:cNvPr id="12" name="Google Shape;121;p18"/>
            <p:cNvPicPr preferRelativeResize="0"/>
            <p:nvPr/>
          </p:nvPicPr>
          <p:blipFill rotWithShape="1">
            <a:blip r:embed="rId2">
              <a:alphaModFix/>
            </a:blip>
            <a:srcRect t="8455" b="8488"/>
            <a:stretch/>
          </p:blipFill>
          <p:spPr>
            <a:xfrm>
              <a:off x="1584046" y="2367121"/>
              <a:ext cx="1650568" cy="14198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2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67780" y="2242109"/>
              <a:ext cx="451113" cy="458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1686443" y="3197290"/>
              <a:ext cx="770618" cy="298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41255" y="3587394"/>
            <a:ext cx="1326784" cy="1131704"/>
            <a:chOff x="8853672" y="2242109"/>
            <a:chExt cx="1831756" cy="1562430"/>
          </a:xfrm>
        </p:grpSpPr>
        <p:grpSp>
          <p:nvGrpSpPr>
            <p:cNvPr id="15" name="Google Shape;123;p18"/>
            <p:cNvGrpSpPr/>
            <p:nvPr/>
          </p:nvGrpSpPr>
          <p:grpSpPr>
            <a:xfrm>
              <a:off x="8853672" y="2384675"/>
              <a:ext cx="1650567" cy="1419864"/>
              <a:chOff x="3383050" y="3485316"/>
              <a:chExt cx="1418500" cy="1220234"/>
            </a:xfrm>
          </p:grpSpPr>
          <p:pic>
            <p:nvPicPr>
              <p:cNvPr id="18" name="Google Shape;124;p18"/>
              <p:cNvPicPr preferRelativeResize="0"/>
              <p:nvPr/>
            </p:nvPicPr>
            <p:blipFill rotWithShape="1">
              <a:blip r:embed="rId2">
                <a:alphaModFix/>
              </a:blip>
              <a:srcRect t="8455" b="8488"/>
              <a:stretch/>
            </p:blipFill>
            <p:spPr>
              <a:xfrm>
                <a:off x="3383050" y="3485316"/>
                <a:ext cx="1418500" cy="12202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25;p18"/>
              <p:cNvPicPr preferRelativeResize="0"/>
              <p:nvPr/>
            </p:nvPicPr>
            <p:blipFill rotWithShape="1">
              <a:blip r:embed="rId4">
                <a:alphaModFix/>
              </a:blip>
              <a:srcRect t="6690" r="53027" b="71962"/>
              <a:stretch/>
            </p:blipFill>
            <p:spPr>
              <a:xfrm>
                <a:off x="3471050" y="4030497"/>
                <a:ext cx="1255726" cy="572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4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224228" y="2242109"/>
              <a:ext cx="461200" cy="46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8956069" y="3213463"/>
              <a:ext cx="770618" cy="298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41255" y="4889605"/>
            <a:ext cx="1326784" cy="1154945"/>
            <a:chOff x="3896165" y="5001628"/>
            <a:chExt cx="1326784" cy="1154945"/>
          </a:xfrm>
        </p:grpSpPr>
        <p:pic>
          <p:nvPicPr>
            <p:cNvPr id="21" name="Google Shape;124;p18"/>
            <p:cNvPicPr preferRelativeResize="0"/>
            <p:nvPr/>
          </p:nvPicPr>
          <p:blipFill rotWithShape="1">
            <a:blip r:embed="rId2">
              <a:alphaModFix/>
            </a:blip>
            <a:srcRect t="8455" b="8488"/>
            <a:stretch/>
          </p:blipFill>
          <p:spPr>
            <a:xfrm>
              <a:off x="3896165" y="5128133"/>
              <a:ext cx="1195545" cy="102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" descr="Firefox - Wikipedia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737" y="5001628"/>
              <a:ext cx="364212" cy="378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969213" y="5768339"/>
              <a:ext cx="558177" cy="216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oogle Shape;125;p18"/>
          <p:cNvPicPr preferRelativeResize="0"/>
          <p:nvPr/>
        </p:nvPicPr>
        <p:blipFill rotWithShape="1">
          <a:blip r:embed="rId4">
            <a:alphaModFix/>
          </a:blip>
          <a:srcRect t="6690" r="53027" b="71962"/>
          <a:stretch/>
        </p:blipFill>
        <p:spPr>
          <a:xfrm>
            <a:off x="5214303" y="5445909"/>
            <a:ext cx="1058355" cy="48268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직사각형 26"/>
          <p:cNvSpPr/>
          <p:nvPr/>
        </p:nvSpPr>
        <p:spPr>
          <a:xfrm>
            <a:off x="5214304" y="5586728"/>
            <a:ext cx="558177" cy="216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oogle Shape;125;p18"/>
          <p:cNvPicPr preferRelativeResize="0"/>
          <p:nvPr/>
        </p:nvPicPr>
        <p:blipFill rotWithShape="1">
          <a:blip r:embed="rId4">
            <a:alphaModFix/>
          </a:blip>
          <a:srcRect t="6690" r="53027" b="71962"/>
          <a:stretch/>
        </p:blipFill>
        <p:spPr>
          <a:xfrm>
            <a:off x="5196540" y="2776319"/>
            <a:ext cx="1058355" cy="48268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직사각형 28"/>
          <p:cNvSpPr/>
          <p:nvPr/>
        </p:nvSpPr>
        <p:spPr>
          <a:xfrm>
            <a:off x="5196541" y="2917138"/>
            <a:ext cx="558177" cy="216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713095" y="3587394"/>
            <a:ext cx="1649656" cy="1539783"/>
            <a:chOff x="1637677" y="3523629"/>
            <a:chExt cx="1649656" cy="1539783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4074" y="3587394"/>
              <a:ext cx="1105678" cy="1105678"/>
            </a:xfrm>
            <a:prstGeom prst="rect">
              <a:avLst/>
            </a:prstGeom>
          </p:spPr>
        </p:pic>
        <p:sp>
          <p:nvSpPr>
            <p:cNvPr id="31" name="Google Shape;111;p17"/>
            <p:cNvSpPr txBox="1"/>
            <p:nvPr/>
          </p:nvSpPr>
          <p:spPr>
            <a:xfrm>
              <a:off x="1637677" y="4719098"/>
              <a:ext cx="1649656" cy="34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1600" b="1" dirty="0"/>
                <a:t>WPT test </a:t>
              </a:r>
              <a:endParaRPr sz="1600" b="1" dirty="0"/>
            </a:p>
          </p:txBody>
        </p:sp>
        <p:pic>
          <p:nvPicPr>
            <p:cNvPr id="34" name="Google Shape;14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20625" y="3523629"/>
              <a:ext cx="334058" cy="33405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" name="Google Shape;126;p18"/>
          <p:cNvCxnSpPr>
            <a:stCxn id="30" idx="3"/>
            <a:endCxn id="12" idx="1"/>
          </p:cNvCxnSpPr>
          <p:nvPr/>
        </p:nvCxnSpPr>
        <p:spPr>
          <a:xfrm flipV="1">
            <a:off x="3215170" y="2899452"/>
            <a:ext cx="1924965" cy="13045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" name="Google Shape;126;p18"/>
          <p:cNvCxnSpPr>
            <a:stCxn id="30" idx="3"/>
            <a:endCxn id="21" idx="1"/>
          </p:cNvCxnSpPr>
          <p:nvPr/>
        </p:nvCxnSpPr>
        <p:spPr>
          <a:xfrm>
            <a:off x="3215170" y="4203998"/>
            <a:ext cx="1926085" cy="13263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126;p18"/>
          <p:cNvCxnSpPr>
            <a:stCxn id="30" idx="3"/>
            <a:endCxn id="18" idx="1"/>
          </p:cNvCxnSpPr>
          <p:nvPr/>
        </p:nvCxnSpPr>
        <p:spPr>
          <a:xfrm>
            <a:off x="3215170" y="4203998"/>
            <a:ext cx="1926085" cy="88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9277" y="4034191"/>
            <a:ext cx="531834" cy="53183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4949" y="2726817"/>
            <a:ext cx="540490" cy="54049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4949" y="5363793"/>
            <a:ext cx="540490" cy="54049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852206" y="3706625"/>
            <a:ext cx="1850186" cy="1536530"/>
            <a:chOff x="6852206" y="3706625"/>
            <a:chExt cx="1850186" cy="153653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5099" y="3706625"/>
              <a:ext cx="984400" cy="984400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6852206" y="4719935"/>
              <a:ext cx="18501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Non-feature-update </a:t>
              </a:r>
              <a:br>
                <a:rPr lang="en-US" altLang="ko" sz="1400" b="1" dirty="0"/>
              </a:br>
              <a:r>
                <a:rPr lang="en-US" altLang="ko" sz="1400" b="1" dirty="0"/>
                <a:t>oracle</a:t>
              </a:r>
              <a:endParaRPr lang="en-US" sz="1400" b="1" dirty="0"/>
            </a:p>
          </p:txBody>
        </p:sp>
      </p:grpSp>
      <p:cxnSp>
        <p:nvCxnSpPr>
          <p:cNvPr id="55" name="Google Shape;126;p18"/>
          <p:cNvCxnSpPr>
            <a:endCxn id="53" idx="1"/>
          </p:cNvCxnSpPr>
          <p:nvPr/>
        </p:nvCxnSpPr>
        <p:spPr>
          <a:xfrm flipV="1">
            <a:off x="6631958" y="4198825"/>
            <a:ext cx="653141" cy="5173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6" name="그룹 5"/>
          <p:cNvGrpSpPr/>
          <p:nvPr/>
        </p:nvGrpSpPr>
        <p:grpSpPr>
          <a:xfrm>
            <a:off x="9129392" y="3821559"/>
            <a:ext cx="1019831" cy="1140318"/>
            <a:chOff x="9129392" y="3821559"/>
            <a:chExt cx="1019831" cy="1140318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877" y="3821559"/>
              <a:ext cx="800862" cy="754532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9129392" y="4654100"/>
              <a:ext cx="10198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Not a bug!</a:t>
              </a:r>
              <a:endParaRPr lang="en-US" sz="1400" b="1" dirty="0"/>
            </a:p>
          </p:txBody>
        </p:sp>
      </p:grpSp>
      <p:cxnSp>
        <p:nvCxnSpPr>
          <p:cNvPr id="60" name="Google Shape;126;p18"/>
          <p:cNvCxnSpPr>
            <a:stCxn id="53" idx="3"/>
            <a:endCxn id="58" idx="1"/>
          </p:cNvCxnSpPr>
          <p:nvPr/>
        </p:nvCxnSpPr>
        <p:spPr>
          <a:xfrm>
            <a:off x="8269499" y="4198825"/>
            <a:ext cx="969378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" name="직사각형 63"/>
          <p:cNvSpPr/>
          <p:nvPr/>
        </p:nvSpPr>
        <p:spPr>
          <a:xfrm>
            <a:off x="6920366" y="2497473"/>
            <a:ext cx="4740414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dirty="0" smtClean="0"/>
              <a:t>Only newer chrome passes WPT test</a:t>
            </a:r>
          </a:p>
          <a:p>
            <a:pPr marL="0" lvl="2" algn="ctr">
              <a:spcAft>
                <a:spcPts val="1600"/>
              </a:spcAft>
            </a:pPr>
            <a:r>
              <a:rPr lang="en-US" altLang="ko" b="1" dirty="0" smtClean="0">
                <a:solidFill>
                  <a:srgbClr val="F15555"/>
                </a:solidFill>
                <a:sym typeface="Wingdings" panose="05000000000000000000" pitchFamily="2" charset="2"/>
              </a:rPr>
              <a:t>  Firefox does not support this </a:t>
            </a:r>
            <a:r>
              <a:rPr lang="en-US" altLang="ko" b="1" dirty="0" smtClean="0">
                <a:solidFill>
                  <a:srgbClr val="F15555"/>
                </a:solidFill>
              </a:rPr>
              <a:t>new feature</a:t>
            </a:r>
            <a:endParaRPr lang="en-US" altLang="ko" b="1" dirty="0">
              <a:solidFill>
                <a:srgbClr val="F15555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69657" y="463439"/>
            <a:ext cx="3984144" cy="15440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b="1" dirty="0"/>
              <a:t>Condition: 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/>
            </a:r>
            <a:br>
              <a:rPr lang="en-US" altLang="ko" dirty="0"/>
            </a:br>
            <a:endParaRPr lang="en-US" altLang="ko" sz="900" dirty="0"/>
          </a:p>
          <a:p>
            <a:pPr marL="0" lvl="2" algn="ctr">
              <a:spcAft>
                <a:spcPts val="1600"/>
              </a:spcAft>
            </a:pPr>
            <a:endParaRPr lang="en-US" altLang="ko" dirty="0">
              <a:solidFill>
                <a:srgbClr val="F15555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85260" y="862032"/>
            <a:ext cx="1363162" cy="1041748"/>
            <a:chOff x="7685260" y="862032"/>
            <a:chExt cx="1363162" cy="1041748"/>
          </a:xfrm>
        </p:grpSpPr>
        <p:pic>
          <p:nvPicPr>
            <p:cNvPr id="69" name="Google Shape;12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14364" y="862032"/>
              <a:ext cx="326752" cy="331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14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14364" y="1569722"/>
              <a:ext cx="334058" cy="3340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그룹 75"/>
            <p:cNvGrpSpPr/>
            <p:nvPr/>
          </p:nvGrpSpPr>
          <p:grpSpPr>
            <a:xfrm>
              <a:off x="7685260" y="1000008"/>
              <a:ext cx="618824" cy="649806"/>
              <a:chOff x="7100542" y="881822"/>
              <a:chExt cx="618824" cy="649806"/>
            </a:xfrm>
          </p:grpSpPr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00542" y="993401"/>
                <a:ext cx="538227" cy="538227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6561" y="881822"/>
                <a:ext cx="272805" cy="265984"/>
              </a:xfrm>
              <a:prstGeom prst="rect">
                <a:avLst/>
              </a:prstGeom>
            </p:spPr>
          </p:pic>
        </p:grpSp>
        <p:cxnSp>
          <p:nvCxnSpPr>
            <p:cNvPr id="77" name="Google Shape;126;p18"/>
            <p:cNvCxnSpPr>
              <a:stCxn id="74" idx="3"/>
              <a:endCxn id="69" idx="1"/>
            </p:cNvCxnSpPr>
            <p:nvPr/>
          </p:nvCxnSpPr>
          <p:spPr>
            <a:xfrm flipV="1">
              <a:off x="8223487" y="1027906"/>
              <a:ext cx="490877" cy="35279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0" name="Google Shape;126;p18"/>
            <p:cNvCxnSpPr>
              <a:stCxn id="74" idx="3"/>
              <a:endCxn id="70" idx="1"/>
            </p:cNvCxnSpPr>
            <p:nvPr/>
          </p:nvCxnSpPr>
          <p:spPr>
            <a:xfrm>
              <a:off x="8223487" y="1380701"/>
              <a:ext cx="490877" cy="3560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53651" y="1252959"/>
              <a:ext cx="253331" cy="253331"/>
            </a:xfrm>
            <a:prstGeom prst="rect">
              <a:avLst/>
            </a:prstGeom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15</a:t>
            </a:fld>
            <a:endParaRPr 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1701729" y="1711728"/>
            <a:ext cx="1672388" cy="1405822"/>
            <a:chOff x="5464379" y="5293681"/>
            <a:chExt cx="1263240" cy="1061888"/>
          </a:xfrm>
        </p:grpSpPr>
        <p:sp>
          <p:nvSpPr>
            <p:cNvPr id="78" name="Google Shape;111;p17"/>
            <p:cNvSpPr txBox="1"/>
            <p:nvPr/>
          </p:nvSpPr>
          <p:spPr>
            <a:xfrm>
              <a:off x="5464379" y="5955965"/>
              <a:ext cx="1263240" cy="399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600" b="1" dirty="0"/>
                <a:t>Bug commit</a:t>
              </a:r>
              <a:endParaRPr sz="1600" b="1" dirty="0"/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07768" y="5293681"/>
              <a:ext cx="776462" cy="776462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697" y="5579106"/>
              <a:ext cx="338473" cy="330011"/>
            </a:xfrm>
            <a:prstGeom prst="rect">
              <a:avLst/>
            </a:prstGeom>
          </p:spPr>
        </p:pic>
      </p:grpSp>
      <p:cxnSp>
        <p:nvCxnSpPr>
          <p:cNvPr id="85" name="Google Shape;126;p18"/>
          <p:cNvCxnSpPr>
            <a:stCxn id="78" idx="2"/>
          </p:cNvCxnSpPr>
          <p:nvPr/>
        </p:nvCxnSpPr>
        <p:spPr>
          <a:xfrm>
            <a:off x="2537923" y="3117550"/>
            <a:ext cx="0" cy="498919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" name="그룹 12"/>
          <p:cNvGrpSpPr/>
          <p:nvPr/>
        </p:nvGrpSpPr>
        <p:grpSpPr>
          <a:xfrm>
            <a:off x="9639307" y="857136"/>
            <a:ext cx="1353060" cy="1042233"/>
            <a:chOff x="9639307" y="857136"/>
            <a:chExt cx="1353060" cy="1042233"/>
          </a:xfrm>
        </p:grpSpPr>
        <p:grpSp>
          <p:nvGrpSpPr>
            <p:cNvPr id="32" name="그룹 31"/>
            <p:cNvGrpSpPr/>
            <p:nvPr/>
          </p:nvGrpSpPr>
          <p:grpSpPr>
            <a:xfrm>
              <a:off x="9639307" y="857136"/>
              <a:ext cx="1353060" cy="879615"/>
              <a:chOff x="9639307" y="857136"/>
              <a:chExt cx="1353060" cy="87961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9639307" y="1000008"/>
                <a:ext cx="618824" cy="649806"/>
                <a:chOff x="7100542" y="881822"/>
                <a:chExt cx="618824" cy="649806"/>
              </a:xfrm>
            </p:grpSpPr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00542" y="993401"/>
                  <a:ext cx="538227" cy="538227"/>
                </a:xfrm>
                <a:prstGeom prst="rect">
                  <a:avLst/>
                </a:prstGeom>
              </p:spPr>
            </p:pic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6561" y="881822"/>
                  <a:ext cx="272805" cy="265984"/>
                </a:xfrm>
                <a:prstGeom prst="rect">
                  <a:avLst/>
                </a:prstGeom>
              </p:spPr>
            </p:pic>
          </p:grpSp>
          <p:cxnSp>
            <p:nvCxnSpPr>
              <p:cNvPr id="72" name="Google Shape;126;p18"/>
              <p:cNvCxnSpPr>
                <a:stCxn id="79" idx="3"/>
                <a:endCxn id="83" idx="1"/>
              </p:cNvCxnSpPr>
              <p:nvPr/>
            </p:nvCxnSpPr>
            <p:spPr>
              <a:xfrm flipV="1">
                <a:off x="10177534" y="1025458"/>
                <a:ext cx="490877" cy="355243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73" name="Google Shape;126;p18"/>
              <p:cNvCxnSpPr>
                <a:stCxn id="79" idx="3"/>
              </p:cNvCxnSpPr>
              <p:nvPr/>
            </p:nvCxnSpPr>
            <p:spPr>
              <a:xfrm>
                <a:off x="10177534" y="1380701"/>
                <a:ext cx="490877" cy="35605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83" name="Picture 2" descr="Firefox - Wikipedia"/>
              <p:cNvPicPr>
                <a:picLocks noChangeAspect="1" noChangeArrowheads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411" y="857136"/>
                <a:ext cx="323956" cy="336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06286" y="1253436"/>
                <a:ext cx="254529" cy="254529"/>
              </a:xfrm>
              <a:prstGeom prst="rect">
                <a:avLst/>
              </a:prstGeom>
            </p:spPr>
          </p:pic>
        </p:grpSp>
        <p:pic>
          <p:nvPicPr>
            <p:cNvPr id="86" name="Google Shape;12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65615" y="1567621"/>
              <a:ext cx="326752" cy="3317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5346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9" grpId="0" animBg="1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Non-feature-update oracle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21346" y="2205184"/>
            <a:ext cx="1710612" cy="3987282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40135" y="2294682"/>
            <a:ext cx="1329024" cy="1118990"/>
            <a:chOff x="1584046" y="2242109"/>
            <a:chExt cx="1834847" cy="1544876"/>
          </a:xfrm>
        </p:grpSpPr>
        <p:pic>
          <p:nvPicPr>
            <p:cNvPr id="12" name="Google Shape;121;p18"/>
            <p:cNvPicPr preferRelativeResize="0"/>
            <p:nvPr/>
          </p:nvPicPr>
          <p:blipFill rotWithShape="1">
            <a:blip r:embed="rId2">
              <a:alphaModFix/>
            </a:blip>
            <a:srcRect t="8455" b="8488"/>
            <a:stretch/>
          </p:blipFill>
          <p:spPr>
            <a:xfrm>
              <a:off x="1584046" y="2367121"/>
              <a:ext cx="1650568" cy="14198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2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67780" y="2242109"/>
              <a:ext cx="451113" cy="458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1686443" y="3197290"/>
              <a:ext cx="770618" cy="298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41255" y="3587394"/>
            <a:ext cx="1326784" cy="1131704"/>
            <a:chOff x="8853672" y="2242109"/>
            <a:chExt cx="1831756" cy="1562430"/>
          </a:xfrm>
        </p:grpSpPr>
        <p:grpSp>
          <p:nvGrpSpPr>
            <p:cNvPr id="15" name="Google Shape;123;p18"/>
            <p:cNvGrpSpPr/>
            <p:nvPr/>
          </p:nvGrpSpPr>
          <p:grpSpPr>
            <a:xfrm>
              <a:off x="8853672" y="2384675"/>
              <a:ext cx="1650567" cy="1419864"/>
              <a:chOff x="3383050" y="3485316"/>
              <a:chExt cx="1418500" cy="1220234"/>
            </a:xfrm>
          </p:grpSpPr>
          <p:pic>
            <p:nvPicPr>
              <p:cNvPr id="18" name="Google Shape;124;p18"/>
              <p:cNvPicPr preferRelativeResize="0"/>
              <p:nvPr/>
            </p:nvPicPr>
            <p:blipFill rotWithShape="1">
              <a:blip r:embed="rId2">
                <a:alphaModFix/>
              </a:blip>
              <a:srcRect t="8455" b="8488"/>
              <a:stretch/>
            </p:blipFill>
            <p:spPr>
              <a:xfrm>
                <a:off x="3383050" y="3485316"/>
                <a:ext cx="1418500" cy="12202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25;p18"/>
              <p:cNvPicPr preferRelativeResize="0"/>
              <p:nvPr/>
            </p:nvPicPr>
            <p:blipFill rotWithShape="1">
              <a:blip r:embed="rId4">
                <a:alphaModFix/>
              </a:blip>
              <a:srcRect t="6690" r="53027" b="71962"/>
              <a:stretch/>
            </p:blipFill>
            <p:spPr>
              <a:xfrm>
                <a:off x="3471050" y="4030497"/>
                <a:ext cx="1255726" cy="572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4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224228" y="2242109"/>
              <a:ext cx="461200" cy="46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8956069" y="3213463"/>
              <a:ext cx="770618" cy="298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41255" y="4889605"/>
            <a:ext cx="1326784" cy="1154945"/>
            <a:chOff x="3896165" y="5001628"/>
            <a:chExt cx="1326784" cy="1154945"/>
          </a:xfrm>
        </p:grpSpPr>
        <p:pic>
          <p:nvPicPr>
            <p:cNvPr id="21" name="Google Shape;124;p18"/>
            <p:cNvPicPr preferRelativeResize="0"/>
            <p:nvPr/>
          </p:nvPicPr>
          <p:blipFill rotWithShape="1">
            <a:blip r:embed="rId2">
              <a:alphaModFix/>
            </a:blip>
            <a:srcRect t="8455" b="8488"/>
            <a:stretch/>
          </p:blipFill>
          <p:spPr>
            <a:xfrm>
              <a:off x="3896165" y="5128133"/>
              <a:ext cx="1195545" cy="102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" descr="Firefox - Wikipedia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737" y="5001628"/>
              <a:ext cx="364212" cy="378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969213" y="5768339"/>
              <a:ext cx="558177" cy="216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oogle Shape;125;p18"/>
          <p:cNvPicPr preferRelativeResize="0"/>
          <p:nvPr/>
        </p:nvPicPr>
        <p:blipFill rotWithShape="1">
          <a:blip r:embed="rId4">
            <a:alphaModFix/>
          </a:blip>
          <a:srcRect t="6690" r="53027" b="71962"/>
          <a:stretch/>
        </p:blipFill>
        <p:spPr>
          <a:xfrm>
            <a:off x="5214303" y="5445909"/>
            <a:ext cx="1058355" cy="48268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직사각형 26"/>
          <p:cNvSpPr/>
          <p:nvPr/>
        </p:nvSpPr>
        <p:spPr>
          <a:xfrm>
            <a:off x="5214304" y="5586728"/>
            <a:ext cx="558177" cy="216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oogle Shape;125;p18"/>
          <p:cNvPicPr preferRelativeResize="0"/>
          <p:nvPr/>
        </p:nvPicPr>
        <p:blipFill rotWithShape="1">
          <a:blip r:embed="rId4">
            <a:alphaModFix/>
          </a:blip>
          <a:srcRect t="6690" r="53027" b="71962"/>
          <a:stretch/>
        </p:blipFill>
        <p:spPr>
          <a:xfrm>
            <a:off x="5196540" y="2776319"/>
            <a:ext cx="1058355" cy="48268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직사각형 28"/>
          <p:cNvSpPr/>
          <p:nvPr/>
        </p:nvSpPr>
        <p:spPr>
          <a:xfrm>
            <a:off x="5196541" y="2917138"/>
            <a:ext cx="558177" cy="216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713092" y="3587394"/>
            <a:ext cx="1649656" cy="1539783"/>
            <a:chOff x="1637677" y="3523629"/>
            <a:chExt cx="1649656" cy="1539783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4074" y="3587394"/>
              <a:ext cx="1105678" cy="1105678"/>
            </a:xfrm>
            <a:prstGeom prst="rect">
              <a:avLst/>
            </a:prstGeom>
          </p:spPr>
        </p:pic>
        <p:sp>
          <p:nvSpPr>
            <p:cNvPr id="31" name="Google Shape;111;p17"/>
            <p:cNvSpPr txBox="1"/>
            <p:nvPr/>
          </p:nvSpPr>
          <p:spPr>
            <a:xfrm>
              <a:off x="1637677" y="4719098"/>
              <a:ext cx="1649656" cy="34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1600" b="1" dirty="0"/>
                <a:t>WPT test </a:t>
              </a:r>
              <a:endParaRPr sz="1600" b="1" dirty="0"/>
            </a:p>
          </p:txBody>
        </p:sp>
        <p:pic>
          <p:nvPicPr>
            <p:cNvPr id="34" name="Google Shape;14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20625" y="3523629"/>
              <a:ext cx="334058" cy="33405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" name="Google Shape;126;p18"/>
          <p:cNvCxnSpPr>
            <a:stCxn id="30" idx="3"/>
            <a:endCxn id="12" idx="1"/>
          </p:cNvCxnSpPr>
          <p:nvPr/>
        </p:nvCxnSpPr>
        <p:spPr>
          <a:xfrm flipV="1">
            <a:off x="3215167" y="2899452"/>
            <a:ext cx="1924968" cy="13045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" name="Google Shape;126;p18"/>
          <p:cNvCxnSpPr>
            <a:stCxn id="30" idx="3"/>
            <a:endCxn id="21" idx="1"/>
          </p:cNvCxnSpPr>
          <p:nvPr/>
        </p:nvCxnSpPr>
        <p:spPr>
          <a:xfrm>
            <a:off x="3215167" y="4203998"/>
            <a:ext cx="1926088" cy="13263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126;p18"/>
          <p:cNvCxnSpPr>
            <a:stCxn id="30" idx="3"/>
            <a:endCxn id="18" idx="1"/>
          </p:cNvCxnSpPr>
          <p:nvPr/>
        </p:nvCxnSpPr>
        <p:spPr>
          <a:xfrm>
            <a:off x="3215167" y="4203998"/>
            <a:ext cx="1926088" cy="88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9277" y="4034191"/>
            <a:ext cx="531834" cy="53183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4949" y="2726817"/>
            <a:ext cx="540490" cy="54049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52206" y="3706625"/>
            <a:ext cx="1850186" cy="1536530"/>
            <a:chOff x="6852206" y="3706625"/>
            <a:chExt cx="1850186" cy="153653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5099" y="3706625"/>
              <a:ext cx="984400" cy="984400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6852206" y="4719935"/>
              <a:ext cx="18501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Non-feature-update </a:t>
              </a:r>
              <a:br>
                <a:rPr lang="en-US" altLang="ko" sz="1400" b="1" dirty="0"/>
              </a:br>
              <a:r>
                <a:rPr lang="en-US" altLang="ko" sz="1400" b="1" dirty="0"/>
                <a:t>oracle</a:t>
              </a:r>
              <a:endParaRPr lang="en-US" sz="1400" b="1" dirty="0"/>
            </a:p>
          </p:txBody>
        </p:sp>
      </p:grpSp>
      <p:cxnSp>
        <p:nvCxnSpPr>
          <p:cNvPr id="55" name="Google Shape;126;p18"/>
          <p:cNvCxnSpPr>
            <a:endCxn id="53" idx="1"/>
          </p:cNvCxnSpPr>
          <p:nvPr/>
        </p:nvCxnSpPr>
        <p:spPr>
          <a:xfrm flipV="1">
            <a:off x="6631958" y="4198825"/>
            <a:ext cx="653141" cy="5173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126;p18"/>
          <p:cNvCxnSpPr>
            <a:stCxn id="53" idx="3"/>
            <a:endCxn id="58" idx="1"/>
          </p:cNvCxnSpPr>
          <p:nvPr/>
        </p:nvCxnSpPr>
        <p:spPr>
          <a:xfrm>
            <a:off x="8269499" y="4198825"/>
            <a:ext cx="969378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" name="그룹 3"/>
          <p:cNvGrpSpPr/>
          <p:nvPr/>
        </p:nvGrpSpPr>
        <p:grpSpPr>
          <a:xfrm>
            <a:off x="9238877" y="3851993"/>
            <a:ext cx="711451" cy="1108114"/>
            <a:chOff x="9238877" y="3851993"/>
            <a:chExt cx="711451" cy="1108114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877" y="3851993"/>
              <a:ext cx="711451" cy="693664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9313916" y="4652330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Bug!</a:t>
              </a:r>
              <a:endParaRPr lang="en-US" sz="1400" b="1" dirty="0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4949" y="5348767"/>
            <a:ext cx="531834" cy="531834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6751921" y="2337186"/>
            <a:ext cx="5336988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dirty="0" smtClean="0"/>
              <a:t>Newer chrome and Firefox </a:t>
            </a:r>
            <a:r>
              <a:rPr lang="en-US" dirty="0" smtClean="0"/>
              <a:t>support new feature</a:t>
            </a:r>
          </a:p>
          <a:p>
            <a:pPr marL="0" lvl="2" algn="ctr">
              <a:spcAft>
                <a:spcPts val="1600"/>
              </a:spcAft>
            </a:pPr>
            <a:r>
              <a:rPr lang="en-US" altLang="ko" b="1" dirty="0" smtClean="0">
                <a:solidFill>
                  <a:srgbClr val="F15555"/>
                </a:solidFill>
                <a:sym typeface="Wingdings" panose="05000000000000000000" pitchFamily="2" charset="2"/>
              </a:rPr>
              <a:t> Newer chrome introduces bug </a:t>
            </a:r>
            <a:br>
              <a:rPr lang="en-US" altLang="ko" b="1" dirty="0" smtClean="0">
                <a:solidFill>
                  <a:srgbClr val="F15555"/>
                </a:solidFill>
                <a:sym typeface="Wingdings" panose="05000000000000000000" pitchFamily="2" charset="2"/>
              </a:rPr>
            </a:br>
            <a:r>
              <a:rPr lang="en-US" altLang="ko" b="1" dirty="0" smtClean="0">
                <a:solidFill>
                  <a:srgbClr val="F15555"/>
                </a:solidFill>
                <a:sym typeface="Wingdings" panose="05000000000000000000" pitchFamily="2" charset="2"/>
              </a:rPr>
              <a:t>while implementing </a:t>
            </a:r>
            <a:r>
              <a:rPr lang="en-US" altLang="ko" b="1" dirty="0" smtClean="0">
                <a:solidFill>
                  <a:srgbClr val="F15555"/>
                </a:solidFill>
              </a:rPr>
              <a:t>new feature</a:t>
            </a:r>
            <a:r>
              <a:rPr lang="en-US" altLang="ko" dirty="0"/>
              <a:t/>
            </a:r>
            <a:br>
              <a:rPr lang="en-US" altLang="ko" dirty="0"/>
            </a:br>
            <a:endParaRPr lang="en-US" altLang="ko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0" name="그룹 69"/>
          <p:cNvGrpSpPr/>
          <p:nvPr/>
        </p:nvGrpSpPr>
        <p:grpSpPr>
          <a:xfrm>
            <a:off x="1701729" y="1711728"/>
            <a:ext cx="1672388" cy="1405822"/>
            <a:chOff x="5464379" y="5293681"/>
            <a:chExt cx="1263240" cy="1061888"/>
          </a:xfrm>
        </p:grpSpPr>
        <p:sp>
          <p:nvSpPr>
            <p:cNvPr id="71" name="Google Shape;111;p17"/>
            <p:cNvSpPr txBox="1"/>
            <p:nvPr/>
          </p:nvSpPr>
          <p:spPr>
            <a:xfrm>
              <a:off x="5464379" y="5955965"/>
              <a:ext cx="1263240" cy="399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600" b="1" dirty="0"/>
                <a:t>Bug commit</a:t>
              </a:r>
              <a:endParaRPr sz="1600" b="1" dirty="0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07768" y="5293681"/>
              <a:ext cx="776462" cy="776462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697" y="5579106"/>
              <a:ext cx="338473" cy="330011"/>
            </a:xfrm>
            <a:prstGeom prst="rect">
              <a:avLst/>
            </a:prstGeom>
          </p:spPr>
        </p:pic>
      </p:grpSp>
      <p:cxnSp>
        <p:nvCxnSpPr>
          <p:cNvPr id="74" name="Google Shape;126;p18"/>
          <p:cNvCxnSpPr>
            <a:stCxn id="71" idx="2"/>
          </p:cNvCxnSpPr>
          <p:nvPr/>
        </p:nvCxnSpPr>
        <p:spPr>
          <a:xfrm>
            <a:off x="2537923" y="3117550"/>
            <a:ext cx="0" cy="498919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" name="직사각형 74"/>
          <p:cNvSpPr/>
          <p:nvPr/>
        </p:nvSpPr>
        <p:spPr>
          <a:xfrm>
            <a:off x="7369657" y="463439"/>
            <a:ext cx="3984144" cy="15440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2" algn="ctr">
              <a:spcAft>
                <a:spcPts val="1600"/>
              </a:spcAft>
            </a:pPr>
            <a:r>
              <a:rPr lang="en-US" altLang="ko" b="1" dirty="0"/>
              <a:t>Condition: 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/>
            </a:r>
            <a:br>
              <a:rPr lang="en-US" altLang="ko" dirty="0"/>
            </a:br>
            <a:endParaRPr lang="en-US" altLang="ko" sz="900" dirty="0"/>
          </a:p>
          <a:p>
            <a:pPr marL="0" lvl="2" algn="ctr">
              <a:spcAft>
                <a:spcPts val="1600"/>
              </a:spcAft>
            </a:pPr>
            <a:endParaRPr lang="en-US" altLang="ko" dirty="0">
              <a:solidFill>
                <a:srgbClr val="F15555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685260" y="862032"/>
            <a:ext cx="1363162" cy="1041748"/>
            <a:chOff x="7685260" y="862032"/>
            <a:chExt cx="1363162" cy="1041748"/>
          </a:xfrm>
        </p:grpSpPr>
        <p:pic>
          <p:nvPicPr>
            <p:cNvPr id="78" name="Google Shape;12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14364" y="862032"/>
              <a:ext cx="326752" cy="331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14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14364" y="1569722"/>
              <a:ext cx="334058" cy="3340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" name="그룹 79"/>
            <p:cNvGrpSpPr/>
            <p:nvPr/>
          </p:nvGrpSpPr>
          <p:grpSpPr>
            <a:xfrm>
              <a:off x="7685260" y="1000008"/>
              <a:ext cx="618824" cy="649806"/>
              <a:chOff x="7100542" y="881822"/>
              <a:chExt cx="618824" cy="649806"/>
            </a:xfrm>
          </p:grpSpPr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0542" y="993401"/>
                <a:ext cx="538227" cy="538227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6561" y="881822"/>
                <a:ext cx="272805" cy="265984"/>
              </a:xfrm>
              <a:prstGeom prst="rect">
                <a:avLst/>
              </a:prstGeom>
            </p:spPr>
          </p:pic>
        </p:grpSp>
        <p:cxnSp>
          <p:nvCxnSpPr>
            <p:cNvPr id="81" name="Google Shape;126;p18"/>
            <p:cNvCxnSpPr>
              <a:stCxn id="84" idx="3"/>
              <a:endCxn id="78" idx="1"/>
            </p:cNvCxnSpPr>
            <p:nvPr/>
          </p:nvCxnSpPr>
          <p:spPr>
            <a:xfrm flipV="1">
              <a:off x="8223487" y="1027906"/>
              <a:ext cx="490877" cy="35279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2" name="Google Shape;126;p18"/>
            <p:cNvCxnSpPr>
              <a:stCxn id="84" idx="3"/>
              <a:endCxn id="79" idx="1"/>
            </p:cNvCxnSpPr>
            <p:nvPr/>
          </p:nvCxnSpPr>
          <p:spPr>
            <a:xfrm>
              <a:off x="8223487" y="1380701"/>
              <a:ext cx="490877" cy="3560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753651" y="1252959"/>
              <a:ext cx="253331" cy="253331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9639307" y="857136"/>
            <a:ext cx="1353060" cy="1042233"/>
            <a:chOff x="9639307" y="857136"/>
            <a:chExt cx="1353060" cy="1042233"/>
          </a:xfrm>
        </p:grpSpPr>
        <p:grpSp>
          <p:nvGrpSpPr>
            <p:cNvPr id="87" name="그룹 86"/>
            <p:cNvGrpSpPr/>
            <p:nvPr/>
          </p:nvGrpSpPr>
          <p:grpSpPr>
            <a:xfrm>
              <a:off x="9639307" y="857136"/>
              <a:ext cx="1353060" cy="879615"/>
              <a:chOff x="9639307" y="857136"/>
              <a:chExt cx="1353060" cy="879615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9639307" y="1000008"/>
                <a:ext cx="618824" cy="649806"/>
                <a:chOff x="7100542" y="881822"/>
                <a:chExt cx="618824" cy="649806"/>
              </a:xfrm>
            </p:grpSpPr>
            <p:pic>
              <p:nvPicPr>
                <p:cNvPr id="94" name="그림 93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00542" y="993401"/>
                  <a:ext cx="538227" cy="538227"/>
                </a:xfrm>
                <a:prstGeom prst="rect">
                  <a:avLst/>
                </a:prstGeom>
              </p:spPr>
            </p:pic>
            <p:pic>
              <p:nvPicPr>
                <p:cNvPr id="95" name="그림 94"/>
                <p:cNvPicPr>
                  <a:picLocks noChangeAspect="1"/>
                </p:cNvPicPr>
                <p:nvPr/>
              </p:nvPicPr>
              <p:blipFill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6561" y="881822"/>
                  <a:ext cx="272805" cy="265984"/>
                </a:xfrm>
                <a:prstGeom prst="rect">
                  <a:avLst/>
                </a:prstGeom>
              </p:spPr>
            </p:pic>
          </p:grpSp>
          <p:cxnSp>
            <p:nvCxnSpPr>
              <p:cNvPr id="90" name="Google Shape;126;p18"/>
              <p:cNvCxnSpPr>
                <a:stCxn id="94" idx="3"/>
                <a:endCxn id="92" idx="1"/>
              </p:cNvCxnSpPr>
              <p:nvPr/>
            </p:nvCxnSpPr>
            <p:spPr>
              <a:xfrm flipV="1">
                <a:off x="10177534" y="1025458"/>
                <a:ext cx="490877" cy="355243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1" name="Google Shape;126;p18"/>
              <p:cNvCxnSpPr>
                <a:stCxn id="94" idx="3"/>
              </p:cNvCxnSpPr>
              <p:nvPr/>
            </p:nvCxnSpPr>
            <p:spPr>
              <a:xfrm>
                <a:off x="10177534" y="1380701"/>
                <a:ext cx="490877" cy="35605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92" name="Picture 2" descr="Firefox - Wikipedia"/>
              <p:cNvPicPr>
                <a:picLocks noChangeAspect="1" noChangeArrowheads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411" y="857136"/>
                <a:ext cx="323956" cy="336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06286" y="1253436"/>
                <a:ext cx="254529" cy="254529"/>
              </a:xfrm>
              <a:prstGeom prst="rect">
                <a:avLst/>
              </a:prstGeom>
            </p:spPr>
          </p:pic>
        </p:grpSp>
        <p:pic>
          <p:nvPicPr>
            <p:cNvPr id="88" name="Google Shape;12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65615" y="1567621"/>
              <a:ext cx="326752" cy="3317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963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9" grpId="0" animBg="1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rendering bug oracle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17</a:t>
            </a:fld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291363" y="4650919"/>
            <a:ext cx="1672388" cy="1283088"/>
            <a:chOff x="5464379" y="5293681"/>
            <a:chExt cx="1263240" cy="969181"/>
          </a:xfrm>
        </p:grpSpPr>
        <p:sp>
          <p:nvSpPr>
            <p:cNvPr id="26" name="Google Shape;111;p17"/>
            <p:cNvSpPr txBox="1"/>
            <p:nvPr/>
          </p:nvSpPr>
          <p:spPr>
            <a:xfrm>
              <a:off x="5464379" y="5955965"/>
              <a:ext cx="1263240" cy="306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600" b="1" dirty="0"/>
                <a:t>Bug commit</a:t>
              </a:r>
              <a:endParaRPr sz="1600" b="1" dirty="0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7768" y="5293681"/>
              <a:ext cx="776462" cy="77646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697" y="5579106"/>
              <a:ext cx="338473" cy="330011"/>
            </a:xfrm>
            <a:prstGeom prst="rect">
              <a:avLst/>
            </a:prstGeom>
          </p:spPr>
        </p:pic>
      </p:grpSp>
      <p:cxnSp>
        <p:nvCxnSpPr>
          <p:cNvPr id="70" name="Google Shape;126;p18"/>
          <p:cNvCxnSpPr>
            <a:stCxn id="162" idx="3"/>
            <a:endCxn id="140" idx="1"/>
          </p:cNvCxnSpPr>
          <p:nvPr/>
        </p:nvCxnSpPr>
        <p:spPr>
          <a:xfrm>
            <a:off x="2581189" y="2785890"/>
            <a:ext cx="1689317" cy="1051690"/>
          </a:xfrm>
          <a:prstGeom prst="bentConnector3">
            <a:avLst>
              <a:gd name="adj1" fmla="val 80374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126;p18"/>
          <p:cNvCxnSpPr>
            <a:stCxn id="27" idx="3"/>
            <a:endCxn id="140" idx="1"/>
          </p:cNvCxnSpPr>
          <p:nvPr/>
        </p:nvCxnSpPr>
        <p:spPr>
          <a:xfrm flipV="1">
            <a:off x="2641532" y="3837580"/>
            <a:ext cx="1628974" cy="1327314"/>
          </a:xfrm>
          <a:prstGeom prst="bentConnector3">
            <a:avLst>
              <a:gd name="adj1" fmla="val 79189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2" name="그룹 81"/>
          <p:cNvGrpSpPr/>
          <p:nvPr/>
        </p:nvGrpSpPr>
        <p:grpSpPr>
          <a:xfrm>
            <a:off x="6418641" y="3218550"/>
            <a:ext cx="1649656" cy="1539783"/>
            <a:chOff x="1637677" y="3523629"/>
            <a:chExt cx="1649656" cy="1539783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4074" y="3587394"/>
              <a:ext cx="1105678" cy="1105678"/>
            </a:xfrm>
            <a:prstGeom prst="rect">
              <a:avLst/>
            </a:prstGeom>
          </p:spPr>
        </p:pic>
        <p:sp>
          <p:nvSpPr>
            <p:cNvPr id="84" name="Google Shape;111;p17"/>
            <p:cNvSpPr txBox="1"/>
            <p:nvPr/>
          </p:nvSpPr>
          <p:spPr>
            <a:xfrm>
              <a:off x="1637677" y="4719098"/>
              <a:ext cx="1649656" cy="34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1600" b="1" dirty="0"/>
                <a:t>WPT test </a:t>
              </a:r>
              <a:endParaRPr sz="1600" b="1" dirty="0"/>
            </a:p>
          </p:txBody>
        </p:sp>
        <p:pic>
          <p:nvPicPr>
            <p:cNvPr id="85" name="Google Shape;14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20625" y="3523629"/>
              <a:ext cx="334058" cy="33405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6" name="Google Shape;126;p18"/>
          <p:cNvCxnSpPr>
            <a:stCxn id="26" idx="2"/>
            <a:endCxn id="84" idx="2"/>
          </p:cNvCxnSpPr>
          <p:nvPr/>
        </p:nvCxnSpPr>
        <p:spPr>
          <a:xfrm rot="5400000" flipH="1" flipV="1">
            <a:off x="4097676" y="2788214"/>
            <a:ext cx="1175674" cy="5115912"/>
          </a:xfrm>
          <a:prstGeom prst="bentConnector3">
            <a:avLst>
              <a:gd name="adj1" fmla="val -50779"/>
            </a:avLst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3" name="Google Shape;126;p18"/>
          <p:cNvCxnSpPr>
            <a:stCxn id="140" idx="3"/>
            <a:endCxn id="83" idx="1"/>
          </p:cNvCxnSpPr>
          <p:nvPr/>
        </p:nvCxnSpPr>
        <p:spPr>
          <a:xfrm flipV="1">
            <a:off x="5981118" y="3835154"/>
            <a:ext cx="833920" cy="2426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26;p18"/>
          <p:cNvCxnSpPr>
            <a:stCxn id="83" idx="3"/>
            <a:endCxn id="90" idx="1"/>
          </p:cNvCxnSpPr>
          <p:nvPr/>
        </p:nvCxnSpPr>
        <p:spPr>
          <a:xfrm flipV="1">
            <a:off x="7920716" y="3833635"/>
            <a:ext cx="518912" cy="1519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5" name="그룹 134"/>
          <p:cNvGrpSpPr/>
          <p:nvPr/>
        </p:nvGrpSpPr>
        <p:grpSpPr>
          <a:xfrm>
            <a:off x="7990272" y="1839994"/>
            <a:ext cx="2600980" cy="4559799"/>
            <a:chOff x="7990272" y="1839994"/>
            <a:chExt cx="2600980" cy="4559799"/>
          </a:xfrm>
        </p:grpSpPr>
        <p:sp>
          <p:nvSpPr>
            <p:cNvPr id="90" name="직사각형 89"/>
            <p:cNvSpPr/>
            <p:nvPr/>
          </p:nvSpPr>
          <p:spPr>
            <a:xfrm>
              <a:off x="8439628" y="1839994"/>
              <a:ext cx="1710612" cy="3987282"/>
            </a:xfrm>
            <a:prstGeom prst="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8658417" y="1929492"/>
              <a:ext cx="1329024" cy="1118990"/>
              <a:chOff x="1584046" y="2242109"/>
              <a:chExt cx="1834847" cy="1544876"/>
            </a:xfrm>
          </p:grpSpPr>
          <p:pic>
            <p:nvPicPr>
              <p:cNvPr id="92" name="Google Shape;121;p18"/>
              <p:cNvPicPr preferRelativeResize="0"/>
              <p:nvPr/>
            </p:nvPicPr>
            <p:blipFill rotWithShape="1">
              <a:blip r:embed="rId6">
                <a:alphaModFix/>
              </a:blip>
              <a:srcRect t="8455" b="8488"/>
              <a:stretch/>
            </p:blipFill>
            <p:spPr>
              <a:xfrm>
                <a:off x="1584046" y="2367121"/>
                <a:ext cx="1650568" cy="14198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128;p18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967780" y="2242109"/>
                <a:ext cx="451113" cy="4580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" name="직사각형 93"/>
              <p:cNvSpPr/>
              <p:nvPr/>
            </p:nvSpPr>
            <p:spPr>
              <a:xfrm>
                <a:off x="1686443" y="3197290"/>
                <a:ext cx="770618" cy="298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659537" y="3222204"/>
              <a:ext cx="1326784" cy="1131704"/>
              <a:chOff x="8853672" y="2242109"/>
              <a:chExt cx="1831756" cy="1562430"/>
            </a:xfrm>
          </p:grpSpPr>
          <p:grpSp>
            <p:nvGrpSpPr>
              <p:cNvPr id="96" name="Google Shape;123;p18"/>
              <p:cNvGrpSpPr/>
              <p:nvPr/>
            </p:nvGrpSpPr>
            <p:grpSpPr>
              <a:xfrm>
                <a:off x="8853672" y="2384675"/>
                <a:ext cx="1650567" cy="1419864"/>
                <a:chOff x="3383050" y="3485316"/>
                <a:chExt cx="1418500" cy="1220234"/>
              </a:xfrm>
            </p:grpSpPr>
            <p:pic>
              <p:nvPicPr>
                <p:cNvPr id="99" name="Google Shape;124;p1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t="8455" b="8488"/>
                <a:stretch/>
              </p:blipFill>
              <p:spPr>
                <a:xfrm>
                  <a:off x="3383050" y="3485316"/>
                  <a:ext cx="1418500" cy="12202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0" name="Google Shape;125;p1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t="6690" r="53027" b="71962"/>
                <a:stretch/>
              </p:blipFill>
              <p:spPr>
                <a:xfrm>
                  <a:off x="3471050" y="4030497"/>
                  <a:ext cx="1255726" cy="572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97" name="Google Shape;140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224228" y="2242109"/>
                <a:ext cx="461200" cy="461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" name="직사각형 97"/>
              <p:cNvSpPr/>
              <p:nvPr/>
            </p:nvSpPr>
            <p:spPr>
              <a:xfrm>
                <a:off x="8956069" y="3213463"/>
                <a:ext cx="770618" cy="298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8659537" y="4524415"/>
              <a:ext cx="1326784" cy="1154945"/>
              <a:chOff x="3896165" y="5001628"/>
              <a:chExt cx="1326784" cy="1154945"/>
            </a:xfrm>
          </p:grpSpPr>
          <p:pic>
            <p:nvPicPr>
              <p:cNvPr id="102" name="Google Shape;124;p18"/>
              <p:cNvPicPr preferRelativeResize="0"/>
              <p:nvPr/>
            </p:nvPicPr>
            <p:blipFill rotWithShape="1">
              <a:blip r:embed="rId6">
                <a:alphaModFix/>
              </a:blip>
              <a:srcRect t="8455" b="8488"/>
              <a:stretch/>
            </p:blipFill>
            <p:spPr>
              <a:xfrm>
                <a:off x="3896165" y="5128133"/>
                <a:ext cx="1195545" cy="10284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Picture 2" descr="Firefox - Wikipedia"/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8737" y="5001628"/>
                <a:ext cx="364212" cy="3784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직사각형 103"/>
              <p:cNvSpPr/>
              <p:nvPr/>
            </p:nvSpPr>
            <p:spPr>
              <a:xfrm>
                <a:off x="3969213" y="5768339"/>
                <a:ext cx="558177" cy="216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" name="Google Shape;125;p18"/>
            <p:cNvPicPr preferRelativeResize="0"/>
            <p:nvPr/>
          </p:nvPicPr>
          <p:blipFill rotWithShape="1">
            <a:blip r:embed="rId8">
              <a:alphaModFix/>
            </a:blip>
            <a:srcRect t="6690" r="53027" b="71962"/>
            <a:stretch/>
          </p:blipFill>
          <p:spPr>
            <a:xfrm>
              <a:off x="8732585" y="5080719"/>
              <a:ext cx="1058355" cy="482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8732586" y="5221538"/>
              <a:ext cx="558177" cy="216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oogle Shape;125;p18"/>
            <p:cNvPicPr preferRelativeResize="0"/>
            <p:nvPr/>
          </p:nvPicPr>
          <p:blipFill rotWithShape="1">
            <a:blip r:embed="rId8">
              <a:alphaModFix/>
            </a:blip>
            <a:srcRect t="6690" r="53027" b="71962"/>
            <a:stretch/>
          </p:blipFill>
          <p:spPr>
            <a:xfrm>
              <a:off x="8714822" y="2411129"/>
              <a:ext cx="1058355" cy="482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직사각형 107"/>
            <p:cNvSpPr/>
            <p:nvPr/>
          </p:nvSpPr>
          <p:spPr>
            <a:xfrm>
              <a:off x="8714823" y="2551948"/>
              <a:ext cx="558177" cy="216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07559" y="3669001"/>
              <a:ext cx="531834" cy="531834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03231" y="2361627"/>
              <a:ext cx="540490" cy="540490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03231" y="4983577"/>
              <a:ext cx="531834" cy="531834"/>
            </a:xfrm>
            <a:prstGeom prst="rect">
              <a:avLst/>
            </a:prstGeom>
          </p:spPr>
        </p:pic>
        <p:sp>
          <p:nvSpPr>
            <p:cNvPr id="120" name="Google Shape;111;p17"/>
            <p:cNvSpPr txBox="1"/>
            <p:nvPr/>
          </p:nvSpPr>
          <p:spPr>
            <a:xfrm>
              <a:off x="7990272" y="5808731"/>
              <a:ext cx="2600980" cy="591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b="1" dirty="0"/>
                <a:t>Non-feature-update Oracle</a:t>
              </a:r>
              <a:endParaRPr b="1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0651424" y="3490850"/>
            <a:ext cx="711451" cy="1052300"/>
            <a:chOff x="9238877" y="3851993"/>
            <a:chExt cx="711451" cy="1052300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877" y="3851993"/>
              <a:ext cx="711451" cy="693664"/>
            </a:xfrm>
            <a:prstGeom prst="rect">
              <a:avLst/>
            </a:prstGeom>
          </p:spPr>
        </p:pic>
        <p:sp>
          <p:nvSpPr>
            <p:cNvPr id="124" name="직사각형 123"/>
            <p:cNvSpPr/>
            <p:nvPr/>
          </p:nvSpPr>
          <p:spPr>
            <a:xfrm>
              <a:off x="9315224" y="4565739"/>
              <a:ext cx="6142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600" b="1" dirty="0"/>
                <a:t>Bug!</a:t>
              </a:r>
              <a:endParaRPr lang="en-US" sz="1600" b="1" dirty="0"/>
            </a:p>
          </p:txBody>
        </p:sp>
      </p:grpSp>
      <p:cxnSp>
        <p:nvCxnSpPr>
          <p:cNvPr id="125" name="Google Shape;126;p18"/>
          <p:cNvCxnSpPr>
            <a:stCxn id="90" idx="3"/>
            <a:endCxn id="123" idx="1"/>
          </p:cNvCxnSpPr>
          <p:nvPr/>
        </p:nvCxnSpPr>
        <p:spPr>
          <a:xfrm>
            <a:off x="10150240" y="3833635"/>
            <a:ext cx="501184" cy="404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6;p18"/>
          <p:cNvCxnSpPr>
            <a:stCxn id="162" idx="0"/>
            <a:endCxn id="123" idx="0"/>
          </p:cNvCxnSpPr>
          <p:nvPr/>
        </p:nvCxnSpPr>
        <p:spPr>
          <a:xfrm rot="16200000" flipH="1">
            <a:off x="5910117" y="-1606182"/>
            <a:ext cx="1236532" cy="8957533"/>
          </a:xfrm>
          <a:prstGeom prst="bentConnector3">
            <a:avLst>
              <a:gd name="adj1" fmla="val -50407"/>
            </a:avLst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6" name="그룹 5"/>
          <p:cNvGrpSpPr/>
          <p:nvPr/>
        </p:nvGrpSpPr>
        <p:grpSpPr>
          <a:xfrm>
            <a:off x="4177107" y="1843939"/>
            <a:ext cx="1909646" cy="4548539"/>
            <a:chOff x="4177107" y="1851254"/>
            <a:chExt cx="1909646" cy="4548539"/>
          </a:xfrm>
        </p:grpSpPr>
        <p:sp>
          <p:nvSpPr>
            <p:cNvPr id="76" name="Google Shape;111;p17"/>
            <p:cNvSpPr txBox="1"/>
            <p:nvPr/>
          </p:nvSpPr>
          <p:spPr>
            <a:xfrm>
              <a:off x="4177107" y="5808731"/>
              <a:ext cx="1909646" cy="591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b="1" dirty="0"/>
                <a:t>Interop Oracle</a:t>
              </a:r>
              <a:endParaRPr b="1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270506" y="1851254"/>
              <a:ext cx="1710612" cy="3987282"/>
              <a:chOff x="4857406" y="2360695"/>
              <a:chExt cx="1710612" cy="3987282"/>
            </a:xfrm>
          </p:grpSpPr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EA242BA0-7F2A-E94B-BCB5-CE9E5F9E3B75}"/>
                  </a:ext>
                </a:extLst>
              </p:cNvPr>
              <p:cNvGrpSpPr/>
              <p:nvPr/>
            </p:nvGrpSpPr>
            <p:grpSpPr>
              <a:xfrm>
                <a:off x="4857406" y="2360695"/>
                <a:ext cx="1710612" cy="3987282"/>
                <a:chOff x="4921346" y="2360695"/>
                <a:chExt cx="1710612" cy="3987282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08A7CE7F-C6C7-E845-A218-38D3E511A8DD}"/>
                    </a:ext>
                  </a:extLst>
                </p:cNvPr>
                <p:cNvSpPr/>
                <p:nvPr/>
              </p:nvSpPr>
              <p:spPr>
                <a:xfrm>
                  <a:off x="4921346" y="2360695"/>
                  <a:ext cx="1710612" cy="398728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1" name="그룹 140">
                  <a:extLst>
                    <a:ext uri="{FF2B5EF4-FFF2-40B4-BE49-F238E27FC236}">
                      <a16:creationId xmlns:a16="http://schemas.microsoft.com/office/drawing/2014/main" id="{4A640462-23B4-DE43-AD24-D943CD6C0B84}"/>
                    </a:ext>
                  </a:extLst>
                </p:cNvPr>
                <p:cNvGrpSpPr/>
                <p:nvPr/>
              </p:nvGrpSpPr>
              <p:grpSpPr>
                <a:xfrm>
                  <a:off x="5140135" y="2450193"/>
                  <a:ext cx="1329024" cy="1118990"/>
                  <a:chOff x="1584046" y="2242109"/>
                  <a:chExt cx="1834847" cy="1544876"/>
                </a:xfrm>
              </p:grpSpPr>
              <p:pic>
                <p:nvPicPr>
                  <p:cNvPr id="148" name="Google Shape;121;p18">
                    <a:extLst>
                      <a:ext uri="{FF2B5EF4-FFF2-40B4-BE49-F238E27FC236}">
                        <a16:creationId xmlns:a16="http://schemas.microsoft.com/office/drawing/2014/main" id="{D4075838-F4FE-A640-BB5F-DA200C86759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t="8455" b="8488"/>
                  <a:stretch/>
                </p:blipFill>
                <p:spPr>
                  <a:xfrm>
                    <a:off x="1584046" y="2367121"/>
                    <a:ext cx="1650568" cy="1419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49" name="Google Shape;128;p18">
                    <a:extLst>
                      <a:ext uri="{FF2B5EF4-FFF2-40B4-BE49-F238E27FC236}">
                        <a16:creationId xmlns:a16="http://schemas.microsoft.com/office/drawing/2014/main" id="{9CEB8887-3BBB-3C46-9A3D-1E9773EE8045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2967780" y="2242109"/>
                    <a:ext cx="451113" cy="4580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42" name="그룹 141">
                  <a:extLst>
                    <a:ext uri="{FF2B5EF4-FFF2-40B4-BE49-F238E27FC236}">
                      <a16:creationId xmlns:a16="http://schemas.microsoft.com/office/drawing/2014/main" id="{2265405D-0263-0949-B53B-9CE8AA4ED34B}"/>
                    </a:ext>
                  </a:extLst>
                </p:cNvPr>
                <p:cNvGrpSpPr/>
                <p:nvPr/>
              </p:nvGrpSpPr>
              <p:grpSpPr>
                <a:xfrm>
                  <a:off x="5141255" y="3742905"/>
                  <a:ext cx="1326784" cy="1131704"/>
                  <a:chOff x="8853672" y="2242109"/>
                  <a:chExt cx="1831756" cy="1562430"/>
                </a:xfrm>
              </p:grpSpPr>
              <p:pic>
                <p:nvPicPr>
                  <p:cNvPr id="146" name="Google Shape;124;p18">
                    <a:extLst>
                      <a:ext uri="{FF2B5EF4-FFF2-40B4-BE49-F238E27FC236}">
                        <a16:creationId xmlns:a16="http://schemas.microsoft.com/office/drawing/2014/main" id="{EA450A6A-1BD5-A04E-BADF-77B83ED9C8B3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t="8455" b="8488"/>
                  <a:stretch/>
                </p:blipFill>
                <p:spPr>
                  <a:xfrm>
                    <a:off x="8853672" y="2384675"/>
                    <a:ext cx="1650568" cy="1419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47" name="Google Shape;140;p18">
                    <a:extLst>
                      <a:ext uri="{FF2B5EF4-FFF2-40B4-BE49-F238E27FC236}">
                        <a16:creationId xmlns:a16="http://schemas.microsoft.com/office/drawing/2014/main" id="{73962A91-5624-C646-807D-FBAB781809EC}"/>
                      </a:ext>
                    </a:extLst>
                  </p:cNvPr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10224228" y="2242109"/>
                    <a:ext cx="461200" cy="46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0BDD27B3-A848-3243-9936-51A927B6F9D0}"/>
                    </a:ext>
                  </a:extLst>
                </p:cNvPr>
                <p:cNvGrpSpPr/>
                <p:nvPr/>
              </p:nvGrpSpPr>
              <p:grpSpPr>
                <a:xfrm>
                  <a:off x="5141255" y="5048332"/>
                  <a:ext cx="1326784" cy="1154945"/>
                  <a:chOff x="3702214" y="5001628"/>
                  <a:chExt cx="1326784" cy="1154945"/>
                </a:xfrm>
              </p:grpSpPr>
              <p:pic>
                <p:nvPicPr>
                  <p:cNvPr id="144" name="Google Shape;124;p18">
                    <a:extLst>
                      <a:ext uri="{FF2B5EF4-FFF2-40B4-BE49-F238E27FC236}">
                        <a16:creationId xmlns:a16="http://schemas.microsoft.com/office/drawing/2014/main" id="{5679EE1C-AFF2-204E-B4B2-0B2B273D57EC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t="8455" b="8488"/>
                  <a:stretch/>
                </p:blipFill>
                <p:spPr>
                  <a:xfrm>
                    <a:off x="3702214" y="5128133"/>
                    <a:ext cx="1195545" cy="1028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45" name="Picture 2" descr="Firefox - Wikipedia">
                    <a:extLst>
                      <a:ext uri="{FF2B5EF4-FFF2-40B4-BE49-F238E27FC236}">
                        <a16:creationId xmlns:a16="http://schemas.microsoft.com/office/drawing/2014/main" id="{ADBD4A67-1C91-7843-954F-2635988E2A4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64786" y="5001628"/>
                    <a:ext cx="364212" cy="3784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50" name="그룹 149"/>
              <p:cNvGrpSpPr/>
              <p:nvPr/>
            </p:nvGrpSpPr>
            <p:grpSpPr>
              <a:xfrm>
                <a:off x="5143011" y="2821326"/>
                <a:ext cx="1065434" cy="664592"/>
                <a:chOff x="1746639" y="2354415"/>
                <a:chExt cx="1111902" cy="693577"/>
              </a:xfrm>
            </p:grpSpPr>
            <p:sp>
              <p:nvSpPr>
                <p:cNvPr id="151" name="직사각형 150"/>
                <p:cNvSpPr/>
                <p:nvPr/>
              </p:nvSpPr>
              <p:spPr>
                <a:xfrm>
                  <a:off x="1746639" y="2370985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그림 151"/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1294" y="2354415"/>
                  <a:ext cx="693577" cy="693577"/>
                </a:xfrm>
                <a:prstGeom prst="rect">
                  <a:avLst/>
                </a:prstGeom>
              </p:spPr>
            </p:pic>
          </p:grpSp>
          <p:grpSp>
            <p:nvGrpSpPr>
              <p:cNvPr id="153" name="그룹 152"/>
              <p:cNvGrpSpPr/>
              <p:nvPr/>
            </p:nvGrpSpPr>
            <p:grpSpPr>
              <a:xfrm>
                <a:off x="5121804" y="4125397"/>
                <a:ext cx="1080391" cy="679600"/>
                <a:chOff x="1742437" y="3729525"/>
                <a:chExt cx="1111902" cy="699421"/>
              </a:xfrm>
            </p:grpSpPr>
            <p:sp>
              <p:nvSpPr>
                <p:cNvPr id="154" name="직사각형 153"/>
                <p:cNvSpPr/>
                <p:nvPr/>
              </p:nvSpPr>
              <p:spPr>
                <a:xfrm>
                  <a:off x="1742437" y="3751939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5" name="그림 154"/>
                <p:cNvPicPr>
                  <a:picLocks noChangeAspect="1"/>
                </p:cNvPicPr>
                <p:nvPr/>
              </p:nvPicPr>
              <p:blipFill>
                <a:blip r:embed="rId1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67219" y="3729525"/>
                  <a:ext cx="699421" cy="699421"/>
                </a:xfrm>
                <a:prstGeom prst="rect">
                  <a:avLst/>
                </a:prstGeom>
              </p:spPr>
            </p:pic>
          </p:grpSp>
          <p:grpSp>
            <p:nvGrpSpPr>
              <p:cNvPr id="156" name="그룹 155"/>
              <p:cNvGrpSpPr/>
              <p:nvPr/>
            </p:nvGrpSpPr>
            <p:grpSpPr>
              <a:xfrm>
                <a:off x="5128564" y="5452424"/>
                <a:ext cx="1065434" cy="664592"/>
                <a:chOff x="1746639" y="2354415"/>
                <a:chExt cx="1111902" cy="693577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1746639" y="2370985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8" name="그림 157"/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1294" y="2354415"/>
                  <a:ext cx="693577" cy="69357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9" name="그룹 158"/>
          <p:cNvGrpSpPr/>
          <p:nvPr/>
        </p:nvGrpSpPr>
        <p:grpSpPr>
          <a:xfrm>
            <a:off x="1302729" y="2184640"/>
            <a:ext cx="1649656" cy="1510693"/>
            <a:chOff x="1021887" y="1975573"/>
            <a:chExt cx="1649656" cy="1510693"/>
          </a:xfrm>
        </p:grpSpPr>
        <p:grpSp>
          <p:nvGrpSpPr>
            <p:cNvPr id="160" name="그룹 159"/>
            <p:cNvGrpSpPr/>
            <p:nvPr/>
          </p:nvGrpSpPr>
          <p:grpSpPr>
            <a:xfrm>
              <a:off x="1021887" y="2045251"/>
              <a:ext cx="1649656" cy="1441015"/>
              <a:chOff x="180854" y="3335220"/>
              <a:chExt cx="1649656" cy="1441015"/>
            </a:xfrm>
          </p:grpSpPr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170" y="3335220"/>
                <a:ext cx="1063144" cy="1063144"/>
              </a:xfrm>
              <a:prstGeom prst="rect">
                <a:avLst/>
              </a:prstGeom>
            </p:spPr>
          </p:pic>
          <p:sp>
            <p:nvSpPr>
              <p:cNvPr id="163" name="Google Shape;111;p17"/>
              <p:cNvSpPr txBox="1"/>
              <p:nvPr/>
            </p:nvSpPr>
            <p:spPr>
              <a:xfrm>
                <a:off x="180854" y="4431921"/>
                <a:ext cx="1649656" cy="344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Candidate bug</a:t>
                </a:r>
                <a:endParaRPr sz="1600" b="1" dirty="0"/>
              </a:p>
            </p:txBody>
          </p:sp>
        </p:grp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986489" y="1975573"/>
              <a:ext cx="382541" cy="382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3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pipeline analysis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10882" y="2382844"/>
            <a:ext cx="7457452" cy="1474890"/>
          </a:xfrm>
          <a:prstGeom prst="roundRect">
            <a:avLst>
              <a:gd name="adj" fmla="val 3759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10882" y="4913963"/>
            <a:ext cx="7457452" cy="1474890"/>
          </a:xfrm>
          <a:prstGeom prst="roundRect">
            <a:avLst>
              <a:gd name="adj" fmla="val 3759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2329697" y="2464063"/>
            <a:ext cx="1670804" cy="3804833"/>
            <a:chOff x="2201817" y="2233859"/>
            <a:chExt cx="1670804" cy="3804833"/>
          </a:xfrm>
        </p:grpSpPr>
        <p:sp>
          <p:nvSpPr>
            <p:cNvPr id="16" name="직사각형 15"/>
            <p:cNvSpPr/>
            <p:nvPr/>
          </p:nvSpPr>
          <p:spPr>
            <a:xfrm>
              <a:off x="2201817" y="2233859"/>
              <a:ext cx="1670804" cy="12737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DOM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01817" y="4764978"/>
              <a:ext cx="1670804" cy="12737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DOM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826541" y="2453218"/>
            <a:ext cx="2011609" cy="3804833"/>
            <a:chOff x="3704639" y="2223014"/>
            <a:chExt cx="2011609" cy="3804833"/>
          </a:xfrm>
        </p:grpSpPr>
        <p:sp>
          <p:nvSpPr>
            <p:cNvPr id="17" name="직사각형 16"/>
            <p:cNvSpPr/>
            <p:nvPr/>
          </p:nvSpPr>
          <p:spPr>
            <a:xfrm>
              <a:off x="4045444" y="2223014"/>
              <a:ext cx="1670804" cy="1273714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Style</a:t>
              </a:r>
            </a:p>
          </p:txBody>
        </p:sp>
        <p:sp>
          <p:nvSpPr>
            <p:cNvPr id="46" name="오른쪽 화살표 45"/>
            <p:cNvSpPr/>
            <p:nvPr/>
          </p:nvSpPr>
          <p:spPr>
            <a:xfrm>
              <a:off x="3704639" y="2699363"/>
              <a:ext cx="508786" cy="381444"/>
            </a:xfrm>
            <a:prstGeom prst="rightArrow">
              <a:avLst/>
            </a:prstGeom>
            <a:solidFill>
              <a:srgbClr val="F1555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045444" y="4754133"/>
              <a:ext cx="1670804" cy="1273714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Style</a:t>
              </a:r>
            </a:p>
          </p:txBody>
        </p:sp>
        <p:sp>
          <p:nvSpPr>
            <p:cNvPr id="70" name="오른쪽 화살표 69"/>
            <p:cNvSpPr/>
            <p:nvPr/>
          </p:nvSpPr>
          <p:spPr>
            <a:xfrm>
              <a:off x="3704639" y="5230482"/>
              <a:ext cx="508786" cy="381444"/>
            </a:xfrm>
            <a:prstGeom prst="rightArrow">
              <a:avLst/>
            </a:prstGeom>
            <a:solidFill>
              <a:srgbClr val="F1555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664190" y="2464063"/>
            <a:ext cx="2029546" cy="3804833"/>
            <a:chOff x="5530330" y="2233859"/>
            <a:chExt cx="2029546" cy="3804833"/>
          </a:xfrm>
        </p:grpSpPr>
        <p:sp>
          <p:nvSpPr>
            <p:cNvPr id="18" name="직사각형 17"/>
            <p:cNvSpPr/>
            <p:nvPr/>
          </p:nvSpPr>
          <p:spPr>
            <a:xfrm>
              <a:off x="5889072" y="2233859"/>
              <a:ext cx="1670804" cy="1273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Layout</a:t>
              </a:r>
            </a:p>
          </p:txBody>
        </p:sp>
        <p:sp>
          <p:nvSpPr>
            <p:cNvPr id="47" name="오른쪽 화살표 46"/>
            <p:cNvSpPr/>
            <p:nvPr/>
          </p:nvSpPr>
          <p:spPr>
            <a:xfrm>
              <a:off x="5530330" y="2699363"/>
              <a:ext cx="508786" cy="381444"/>
            </a:xfrm>
            <a:prstGeom prst="rightArrow">
              <a:avLst/>
            </a:prstGeom>
            <a:solidFill>
              <a:srgbClr val="F1555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889072" y="4764978"/>
              <a:ext cx="1670804" cy="1273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Layout</a:t>
              </a:r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5530330" y="5230482"/>
              <a:ext cx="508786" cy="381444"/>
            </a:xfrm>
            <a:prstGeom prst="rightArrow">
              <a:avLst/>
            </a:prstGeom>
            <a:solidFill>
              <a:srgbClr val="F1555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19775" y="2464063"/>
            <a:ext cx="2011609" cy="3804833"/>
            <a:chOff x="7391895" y="2233859"/>
            <a:chExt cx="2011609" cy="3804833"/>
          </a:xfrm>
        </p:grpSpPr>
        <p:sp>
          <p:nvSpPr>
            <p:cNvPr id="19" name="직사각형 18"/>
            <p:cNvSpPr/>
            <p:nvPr/>
          </p:nvSpPr>
          <p:spPr>
            <a:xfrm>
              <a:off x="7732700" y="2233859"/>
              <a:ext cx="1670804" cy="1273714"/>
            </a:xfrm>
            <a:prstGeom prst="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Paint</a:t>
              </a:r>
            </a:p>
          </p:txBody>
        </p:sp>
        <p:sp>
          <p:nvSpPr>
            <p:cNvPr id="48" name="오른쪽 화살표 47"/>
            <p:cNvSpPr/>
            <p:nvPr/>
          </p:nvSpPr>
          <p:spPr>
            <a:xfrm>
              <a:off x="7391895" y="2699363"/>
              <a:ext cx="508786" cy="381444"/>
            </a:xfrm>
            <a:prstGeom prst="rightArrow">
              <a:avLst/>
            </a:prstGeom>
            <a:solidFill>
              <a:srgbClr val="F1555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732700" y="4764978"/>
              <a:ext cx="1670804" cy="1273714"/>
            </a:xfrm>
            <a:prstGeom prst="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Paint</a:t>
              </a:r>
            </a:p>
          </p:txBody>
        </p:sp>
        <p:sp>
          <p:nvSpPr>
            <p:cNvPr id="72" name="오른쪽 화살표 71"/>
            <p:cNvSpPr/>
            <p:nvPr/>
          </p:nvSpPr>
          <p:spPr>
            <a:xfrm>
              <a:off x="7391895" y="5230482"/>
              <a:ext cx="508786" cy="381444"/>
            </a:xfrm>
            <a:prstGeom prst="rightArrow">
              <a:avLst/>
            </a:prstGeom>
            <a:solidFill>
              <a:srgbClr val="F1555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366815" y="2689571"/>
            <a:ext cx="2180265" cy="3417757"/>
            <a:chOff x="9238935" y="2459367"/>
            <a:chExt cx="2180265" cy="3417757"/>
          </a:xfrm>
        </p:grpSpPr>
        <p:grpSp>
          <p:nvGrpSpPr>
            <p:cNvPr id="8" name="그룹 7"/>
            <p:cNvGrpSpPr/>
            <p:nvPr/>
          </p:nvGrpSpPr>
          <p:grpSpPr>
            <a:xfrm>
              <a:off x="9796745" y="2459367"/>
              <a:ext cx="1622455" cy="886638"/>
              <a:chOff x="10630065" y="3274886"/>
              <a:chExt cx="1892994" cy="1034482"/>
            </a:xfrm>
          </p:grpSpPr>
          <p:pic>
            <p:nvPicPr>
              <p:cNvPr id="9" name="Picture 7" descr="Laptop-clipart-images-and-notebook-clip-art-photo-share-submit-2.png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0" t="10158" r="2164" b="8751"/>
              <a:stretch/>
            </p:blipFill>
            <p:spPr bwMode="auto">
              <a:xfrm>
                <a:off x="10630065" y="3274886"/>
                <a:ext cx="1892994" cy="1034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3741" y="3294843"/>
                <a:ext cx="925662" cy="925662"/>
              </a:xfrm>
              <a:prstGeom prst="rect">
                <a:avLst/>
              </a:prstGeom>
            </p:spPr>
          </p:pic>
        </p:grpSp>
        <p:sp>
          <p:nvSpPr>
            <p:cNvPr id="49" name="오른쪽 화살표 48"/>
            <p:cNvSpPr/>
            <p:nvPr/>
          </p:nvSpPr>
          <p:spPr>
            <a:xfrm>
              <a:off x="9238935" y="2698067"/>
              <a:ext cx="508786" cy="381444"/>
            </a:xfrm>
            <a:prstGeom prst="rightArrow">
              <a:avLst/>
            </a:prstGeom>
            <a:solidFill>
              <a:srgbClr val="F1555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9796745" y="4990486"/>
              <a:ext cx="1622455" cy="886638"/>
              <a:chOff x="10630065" y="3274886"/>
              <a:chExt cx="1892994" cy="1034482"/>
            </a:xfrm>
          </p:grpSpPr>
          <p:pic>
            <p:nvPicPr>
              <p:cNvPr id="63" name="Picture 7" descr="Laptop-clipart-images-and-notebook-clip-art-photo-share-submit-2.png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0" t="10158" r="2164" b="8751"/>
              <a:stretch/>
            </p:blipFill>
            <p:spPr bwMode="auto">
              <a:xfrm>
                <a:off x="10630065" y="3274886"/>
                <a:ext cx="1892994" cy="1034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113741" y="3294843"/>
                <a:ext cx="925662" cy="925662"/>
              </a:xfrm>
              <a:prstGeom prst="rect">
                <a:avLst/>
              </a:prstGeom>
            </p:spPr>
          </p:pic>
        </p:grpSp>
        <p:sp>
          <p:nvSpPr>
            <p:cNvPr id="73" name="오른쪽 화살표 72"/>
            <p:cNvSpPr/>
            <p:nvPr/>
          </p:nvSpPr>
          <p:spPr>
            <a:xfrm>
              <a:off x="9238935" y="5229186"/>
              <a:ext cx="508786" cy="381444"/>
            </a:xfrm>
            <a:prstGeom prst="rightArrow">
              <a:avLst/>
            </a:prstGeom>
            <a:solidFill>
              <a:srgbClr val="F1555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Google Shape;12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5163" y="2056839"/>
            <a:ext cx="642190" cy="652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304" y="4628568"/>
            <a:ext cx="652010" cy="6520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그룹 86"/>
          <p:cNvGrpSpPr/>
          <p:nvPr/>
        </p:nvGrpSpPr>
        <p:grpSpPr>
          <a:xfrm>
            <a:off x="281954" y="3565424"/>
            <a:ext cx="1649656" cy="1450992"/>
            <a:chOff x="102914" y="3335220"/>
            <a:chExt cx="1649656" cy="14509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6170" y="3335220"/>
              <a:ext cx="1063144" cy="1063144"/>
            </a:xfrm>
            <a:prstGeom prst="rect">
              <a:avLst/>
            </a:prstGeom>
          </p:spPr>
        </p:pic>
        <p:sp>
          <p:nvSpPr>
            <p:cNvPr id="86" name="Google Shape;111;p17"/>
            <p:cNvSpPr txBox="1"/>
            <p:nvPr/>
          </p:nvSpPr>
          <p:spPr>
            <a:xfrm>
              <a:off x="102914" y="4441898"/>
              <a:ext cx="1649656" cy="34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b="1" dirty="0"/>
                <a:t>Oracle bug</a:t>
              </a:r>
              <a:endParaRPr sz="1600" b="1" dirty="0"/>
            </a:p>
          </p:txBody>
        </p:sp>
      </p:grpSp>
      <p:cxnSp>
        <p:nvCxnSpPr>
          <p:cNvPr id="88" name="Google Shape;126;p18"/>
          <p:cNvCxnSpPr>
            <a:stCxn id="5" idx="0"/>
            <a:endCxn id="13" idx="1"/>
          </p:cNvCxnSpPr>
          <p:nvPr/>
        </p:nvCxnSpPr>
        <p:spPr>
          <a:xfrm rot="5400000" flipH="1" flipV="1">
            <a:off x="1436265" y="2790807"/>
            <a:ext cx="445135" cy="1104100"/>
          </a:xfrm>
          <a:prstGeom prst="bentConnector2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126;p18"/>
          <p:cNvCxnSpPr>
            <a:stCxn id="86" idx="2"/>
            <a:endCxn id="65" idx="1"/>
          </p:cNvCxnSpPr>
          <p:nvPr/>
        </p:nvCxnSpPr>
        <p:spPr>
          <a:xfrm rot="16200000" flipH="1">
            <a:off x="1341336" y="4781862"/>
            <a:ext cx="634992" cy="1104100"/>
          </a:xfrm>
          <a:prstGeom prst="bentConnector2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직사각형 93"/>
          <p:cNvSpPr/>
          <p:nvPr/>
        </p:nvSpPr>
        <p:spPr>
          <a:xfrm>
            <a:off x="3719552" y="1673795"/>
            <a:ext cx="7148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The stage that </a:t>
            </a:r>
            <a:r>
              <a:rPr lang="en-US" b="1" dirty="0">
                <a:solidFill>
                  <a:srgbClr val="F15555"/>
                </a:solidFill>
              </a:rPr>
              <a:t>first introduces the differences </a:t>
            </a:r>
            <a:r>
              <a:rPr lang="en-US" b="1" dirty="0"/>
              <a:t>is a </a:t>
            </a:r>
            <a:r>
              <a:rPr lang="en-US" b="1" dirty="0">
                <a:solidFill>
                  <a:srgbClr val="0070C0"/>
                </a:solidFill>
              </a:rPr>
              <a:t>bug stage</a:t>
            </a:r>
            <a:r>
              <a:rPr lang="en-US" b="1" dirty="0"/>
              <a:t>!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38128" y="3894763"/>
            <a:ext cx="1538318" cy="954512"/>
            <a:chOff x="2658821" y="3914196"/>
            <a:chExt cx="1475682" cy="915646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2658822" y="3914195"/>
              <a:ext cx="915646" cy="91564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37782" y="4106096"/>
              <a:ext cx="596721" cy="596721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398292" y="3894764"/>
            <a:ext cx="1519418" cy="954510"/>
            <a:chOff x="4518600" y="3914196"/>
            <a:chExt cx="1457551" cy="915646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4518601" y="3914195"/>
              <a:ext cx="915646" cy="915648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79430" y="4079067"/>
              <a:ext cx="596721" cy="596721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256907" y="3909181"/>
            <a:ext cx="1576562" cy="954510"/>
            <a:chOff x="6378379" y="3928613"/>
            <a:chExt cx="1512368" cy="915646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6378380" y="3928612"/>
              <a:ext cx="915646" cy="91564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94026" y="4068143"/>
              <a:ext cx="596721" cy="596721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8117204" y="3882076"/>
            <a:ext cx="1551130" cy="954510"/>
            <a:chOff x="8238158" y="3901508"/>
            <a:chExt cx="1487972" cy="915646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8238159" y="3901507"/>
              <a:ext cx="915646" cy="915648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29409" y="4084458"/>
              <a:ext cx="596721" cy="596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27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rendering bugs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0219" y="1593710"/>
            <a:ext cx="8911562" cy="4570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found </a:t>
            </a:r>
            <a:r>
              <a:rPr lang="en-US" b="1" dirty="0">
                <a:solidFill>
                  <a:srgbClr val="F15555"/>
                </a:solidFill>
              </a:rPr>
              <a:t>11</a:t>
            </a:r>
            <a:r>
              <a:rPr lang="en-US" dirty="0"/>
              <a:t> new rendering bugs and </a:t>
            </a:r>
            <a:r>
              <a:rPr lang="en-US" b="1" dirty="0">
                <a:solidFill>
                  <a:srgbClr val="0070C0"/>
                </a:solidFill>
              </a:rPr>
              <a:t>six</a:t>
            </a:r>
            <a:r>
              <a:rPr lang="en-US" dirty="0"/>
              <a:t> of them were fixed.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0823"/>
          <a:stretch/>
        </p:blipFill>
        <p:spPr>
          <a:xfrm>
            <a:off x="485329" y="2385870"/>
            <a:ext cx="5397974" cy="325455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308334" y="2385870"/>
            <a:ext cx="5486770" cy="3837452"/>
            <a:chOff x="6334646" y="2208254"/>
            <a:chExt cx="5486770" cy="38374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49240" b="304"/>
            <a:stretch/>
          </p:blipFill>
          <p:spPr>
            <a:xfrm>
              <a:off x="6334646" y="2651590"/>
              <a:ext cx="5486770" cy="339411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b="93425"/>
            <a:stretch/>
          </p:blipFill>
          <p:spPr>
            <a:xfrm>
              <a:off x="6334646" y="2208254"/>
              <a:ext cx="5486770" cy="442331"/>
            </a:xfrm>
            <a:prstGeom prst="rect">
              <a:avLst/>
            </a:prstGeom>
          </p:spPr>
        </p:pic>
      </p:grpSp>
      <p:cxnSp>
        <p:nvCxnSpPr>
          <p:cNvPr id="9" name="직선 연결선 8"/>
          <p:cNvCxnSpPr/>
          <p:nvPr/>
        </p:nvCxnSpPr>
        <p:spPr>
          <a:xfrm>
            <a:off x="6058722" y="2425338"/>
            <a:ext cx="0" cy="3751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B1F4E87-AEAB-4423-A7FF-55836B94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Lato" panose="020F0502020204030203" pitchFamily="34" charset="0"/>
                <a:ea typeface="Source Serif Pro" panose="02040603050405020204" pitchFamily="18" charset="0"/>
                <a:cs typeface="Lato" panose="020F0502020204030203" pitchFamily="34" charset="0"/>
              </a:rPr>
              <a:t>Rendering bug</a:t>
            </a:r>
            <a:endParaRPr lang="en-US" sz="3600" b="1" dirty="0">
              <a:latin typeface="Lato" panose="020F0502020204030203" pitchFamily="34" charset="0"/>
              <a:ea typeface="Source Serif Pro" panose="02040603050405020204" pitchFamily="18" charset="0"/>
              <a:cs typeface="Lato" panose="020F0502020204030203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EB0B40-5625-427D-B163-849E2E2A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A8-579A-4D6D-81A1-23378D964D36}" type="slidenum">
              <a:rPr lang="en-US" smtClean="0">
                <a:latin typeface="Lato" panose="020F0502020204030203" pitchFamily="34" charset="0"/>
                <a:ea typeface="Source Serif Pro" panose="02040603050405020204" pitchFamily="18" charset="0"/>
                <a:cs typeface="Lato" panose="020F0502020204030203" pitchFamily="34" charset="0"/>
              </a:rPr>
              <a:t>2</a:t>
            </a:fld>
            <a:endParaRPr lang="en-US">
              <a:latin typeface="Lato" panose="020F0502020204030203" pitchFamily="34" charset="0"/>
              <a:ea typeface="Source Serif Pro" panose="02040603050405020204" pitchFamily="18" charset="0"/>
              <a:cs typeface="Lato" panose="020F0502020204030203" pitchFamily="34" charset="0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31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15555"/>
                </a:solidFill>
              </a:rPr>
              <a:t>A rendering bug </a:t>
            </a:r>
            <a:r>
              <a:rPr lang="en-US" dirty="0"/>
              <a:t>is a bug when browser fails to correctly render an HTML.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D1AD19-9FBC-92D2-F59F-1D9182A33DF1}"/>
              </a:ext>
            </a:extLst>
          </p:cNvPr>
          <p:cNvGrpSpPr/>
          <p:nvPr/>
        </p:nvGrpSpPr>
        <p:grpSpPr>
          <a:xfrm>
            <a:off x="860010" y="2541320"/>
            <a:ext cx="4676244" cy="3537211"/>
            <a:chOff x="1214708" y="3676257"/>
            <a:chExt cx="6379313" cy="4825439"/>
          </a:xfrm>
        </p:grpSpPr>
        <p:grpSp>
          <p:nvGrpSpPr>
            <p:cNvPr id="29" name="그룹 28"/>
            <p:cNvGrpSpPr/>
            <p:nvPr/>
          </p:nvGrpSpPr>
          <p:grpSpPr>
            <a:xfrm>
              <a:off x="1214708" y="3676257"/>
              <a:ext cx="3802920" cy="4787299"/>
              <a:chOff x="549126" y="2226906"/>
              <a:chExt cx="3802920" cy="4787299"/>
            </a:xfrm>
          </p:grpSpPr>
          <p:sp>
            <p:nvSpPr>
              <p:cNvPr id="21" name="Google Shape;91;p16"/>
              <p:cNvSpPr txBox="1"/>
              <p:nvPr/>
            </p:nvSpPr>
            <p:spPr>
              <a:xfrm>
                <a:off x="549126" y="2226906"/>
                <a:ext cx="3802920" cy="442959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t" anchorCtr="0">
                <a:no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en-US" sz="1400" dirty="0">
                    <a:solidFill>
                      <a:srgbClr val="3F51B5"/>
                    </a:solidFill>
                    <a:latin typeface="Consolas" panose="020B0609020204030204" pitchFamily="49" charset="0"/>
                  </a:rPr>
                  <a:t>style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&gt;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en-US" sz="1400" dirty="0">
                    <a:solidFill>
                      <a:srgbClr val="9C27B0"/>
                    </a:solidFill>
                    <a:latin typeface="Consolas" panose="020B0609020204030204" pitchFamily="49" charset="0"/>
                  </a:rPr>
                  <a:t>span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 {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en-US" sz="1400" dirty="0">
                    <a:solidFill>
                      <a:srgbClr val="3F51B5"/>
                    </a:solidFill>
                    <a:latin typeface="Consolas" panose="020B0609020204030204" pitchFamily="49" charset="0"/>
                  </a:rPr>
                  <a:t>backdrop-filter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: </a:t>
                </a:r>
                <a:b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</a:b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          hue-rotate(</a:t>
                </a:r>
                <a:r>
                  <a:rPr lang="en-US" altLang="en-US" sz="1400" dirty="0">
                    <a:solidFill>
                      <a:srgbClr val="C53929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deg);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en-US" sz="1400" dirty="0">
                    <a:solidFill>
                      <a:srgbClr val="3F51B5"/>
                    </a:solidFill>
                    <a:latin typeface="Consolas" panose="020B0609020204030204" pitchFamily="49" charset="0"/>
                  </a:rPr>
                  <a:t>filter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:      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          brightness(</a:t>
                </a:r>
                <a:r>
                  <a:rPr lang="en-US" altLang="en-US" sz="1400" dirty="0">
                    <a:solidFill>
                      <a:srgbClr val="C53929"/>
                    </a:solidFill>
                    <a:latin typeface="Consolas" panose="020B0609020204030204" pitchFamily="49" charset="0"/>
                  </a:rPr>
                  <a:t>0.3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);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F51B5"/>
                    </a:solidFill>
                    <a:latin typeface="Consolas" panose="020B0609020204030204" pitchFamily="49" charset="0"/>
                  </a:rPr>
                  <a:t>    padding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en-US" altLang="en-US" sz="1400" dirty="0">
                    <a:solidFill>
                      <a:srgbClr val="C53929"/>
                    </a:solidFill>
                    <a:latin typeface="Consolas" panose="020B0609020204030204" pitchFamily="49" charset="0"/>
                  </a:rPr>
                  <a:t>60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%;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  }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&lt;/</a:t>
                </a:r>
                <a:r>
                  <a:rPr lang="en-US" altLang="en-US" sz="1400" dirty="0">
                    <a:solidFill>
                      <a:srgbClr val="3F51B5"/>
                    </a:solidFill>
                    <a:latin typeface="Consolas" panose="020B0609020204030204" pitchFamily="49" charset="0"/>
                  </a:rPr>
                  <a:t>style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&gt;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en-US" sz="1400" dirty="0">
                    <a:solidFill>
                      <a:srgbClr val="3F51B5"/>
                    </a:solidFill>
                    <a:latin typeface="Consolas" panose="020B0609020204030204" pitchFamily="49" charset="0"/>
                  </a:rPr>
                  <a:t>body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&gt;THE EXAMPLE OF RENDERING BUG &lt;</a:t>
                </a:r>
                <a:r>
                  <a:rPr lang="en-US" altLang="en-US" sz="1400" dirty="0">
                    <a:solidFill>
                      <a:srgbClr val="3F51B5"/>
                    </a:solidFill>
                    <a:latin typeface="Consolas" panose="020B0609020204030204" pitchFamily="49" charset="0"/>
                  </a:rPr>
                  <a:t>span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&gt;&lt;/</a:t>
                </a:r>
                <a:r>
                  <a:rPr lang="en-US" altLang="en-US" sz="1400" dirty="0">
                    <a:solidFill>
                      <a:srgbClr val="3F51B5"/>
                    </a:solidFill>
                    <a:latin typeface="Consolas" panose="020B0609020204030204" pitchFamily="49" charset="0"/>
                  </a:rPr>
                  <a:t>span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&gt;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&lt;/</a:t>
                </a:r>
                <a:r>
                  <a:rPr lang="en-US" altLang="en-US" sz="1400" dirty="0">
                    <a:solidFill>
                      <a:srgbClr val="3F51B5"/>
                    </a:solidFill>
                    <a:latin typeface="Consolas" panose="020B0609020204030204" pitchFamily="49" charset="0"/>
                  </a:rPr>
                  <a:t>body</a:t>
                </a:r>
                <a:r>
                  <a:rPr lang="en-US" altLang="en-US" sz="1400" dirty="0">
                    <a:solidFill>
                      <a:srgbClr val="37474F"/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altLang="en-US" sz="1400" dirty="0">
                    <a:latin typeface="Consolas" panose="020B0609020204030204" pitchFamily="49" charset="0"/>
                  </a:rPr>
                  <a:t> </a:t>
                </a:r>
              </a:p>
            </p:txBody>
          </p:sp>
          <p:sp>
            <p:nvSpPr>
              <p:cNvPr id="22" name="Google Shape;94;p16"/>
              <p:cNvSpPr txBox="1"/>
              <p:nvPr/>
            </p:nvSpPr>
            <p:spPr>
              <a:xfrm>
                <a:off x="794516" y="6751636"/>
                <a:ext cx="3369736" cy="262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400" dirty="0">
                    <a:latin typeface="Lato" panose="020F0502020204030203" pitchFamily="34" charset="0"/>
                  </a:rPr>
                  <a:t>Example code</a:t>
                </a:r>
                <a:endParaRPr sz="1400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175376" y="3676258"/>
              <a:ext cx="2413521" cy="2337309"/>
              <a:chOff x="5175376" y="3035559"/>
              <a:chExt cx="2413521" cy="2337309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3637"/>
              <a:stretch/>
            </p:blipFill>
            <p:spPr>
              <a:xfrm>
                <a:off x="5175377" y="3035559"/>
                <a:ext cx="2413520" cy="1951473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</p:pic>
          <p:sp>
            <p:nvSpPr>
              <p:cNvPr id="10" name="Rectangle 58">
                <a:extLst>
                  <a:ext uri="{FF2B5EF4-FFF2-40B4-BE49-F238E27FC236}">
                    <a16:creationId xmlns:a16="http://schemas.microsoft.com/office/drawing/2014/main" id="{451D6B49-8145-BF4A-880F-2EFC20B784E4}"/>
                  </a:ext>
                </a:extLst>
              </p:cNvPr>
              <p:cNvSpPr/>
              <p:nvPr/>
            </p:nvSpPr>
            <p:spPr>
              <a:xfrm>
                <a:off x="5175376" y="4994988"/>
                <a:ext cx="2413521" cy="377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  <a:latin typeface="Lato" panose="020F0502020204030203" pitchFamily="34" charset="0"/>
                    <a:ea typeface="Source Serif Pro" panose="02040603050405020204" pitchFamily="18" charset="0"/>
                    <a:cs typeface="Lato" panose="020F0502020204030203" pitchFamily="34" charset="0"/>
                  </a:rPr>
                  <a:t>Correct</a:t>
                </a:r>
                <a:r>
                  <a:rPr lang="en-US" sz="1200" b="1" dirty="0">
                    <a:latin typeface="Lato" panose="020F0502020204030203" pitchFamily="34" charset="0"/>
                    <a:ea typeface="Source Serif Pro" panose="02040603050405020204" pitchFamily="18" charset="0"/>
                    <a:cs typeface="Lato" panose="020F0502020204030203" pitchFamily="34" charset="0"/>
                  </a:rPr>
                  <a:t> </a:t>
                </a:r>
                <a:r>
                  <a:rPr lang="en-US" sz="1050" dirty="0">
                    <a:latin typeface="Lato" panose="020F0502020204030203" pitchFamily="34" charset="0"/>
                    <a:ea typeface="Source Serif Pro" panose="02040603050405020204" pitchFamily="18" charset="0"/>
                    <a:cs typeface="Lato" panose="020F0502020204030203" pitchFamily="34" charset="0"/>
                  </a:rPr>
                  <a:t>(Chrome 85)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178915" y="6154381"/>
              <a:ext cx="2415106" cy="2347315"/>
              <a:chOff x="5178915" y="5513682"/>
              <a:chExt cx="2415106" cy="234731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3802"/>
              <a:stretch/>
            </p:blipFill>
            <p:spPr>
              <a:xfrm>
                <a:off x="5178915" y="5513682"/>
                <a:ext cx="2406442" cy="1951475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</p:pic>
          <p:sp>
            <p:nvSpPr>
              <p:cNvPr id="11" name="Rectangle 58">
                <a:extLst>
                  <a:ext uri="{FF2B5EF4-FFF2-40B4-BE49-F238E27FC236}">
                    <a16:creationId xmlns:a16="http://schemas.microsoft.com/office/drawing/2014/main" id="{A824A82B-8166-0D41-ABE5-7B1BF41B3768}"/>
                  </a:ext>
                </a:extLst>
              </p:cNvPr>
              <p:cNvSpPr/>
              <p:nvPr/>
            </p:nvSpPr>
            <p:spPr>
              <a:xfrm>
                <a:off x="5187578" y="7483117"/>
                <a:ext cx="2406443" cy="377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15555"/>
                    </a:solidFill>
                    <a:latin typeface="Lato" panose="020F0502020204030203" pitchFamily="34" charset="0"/>
                    <a:ea typeface="Source Serif Pro" panose="02040603050405020204" pitchFamily="18" charset="0"/>
                    <a:cs typeface="Lato" panose="020F0502020204030203" pitchFamily="34" charset="0"/>
                  </a:rPr>
                  <a:t>Incorrect</a:t>
                </a:r>
                <a:r>
                  <a:rPr lang="en-US" sz="1200" b="1" dirty="0">
                    <a:latin typeface="Lato" panose="020F0502020204030203" pitchFamily="34" charset="0"/>
                    <a:ea typeface="Source Serif Pro" panose="02040603050405020204" pitchFamily="18" charset="0"/>
                    <a:cs typeface="Lato" panose="020F0502020204030203" pitchFamily="34" charset="0"/>
                  </a:rPr>
                  <a:t> </a:t>
                </a:r>
                <a:r>
                  <a:rPr lang="en-US" sz="1050" dirty="0">
                    <a:latin typeface="Lato" panose="020F0502020204030203" pitchFamily="34" charset="0"/>
                    <a:ea typeface="Source Serif Pro" panose="02040603050405020204" pitchFamily="18" charset="0"/>
                    <a:cs typeface="Lato" panose="020F0502020204030203" pitchFamily="34" charset="0"/>
                  </a:rPr>
                  <a:t>(Chrome 87)</a:t>
                </a: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F870016-B64D-B34A-9A32-DD4CB153A1A2}"/>
              </a:ext>
            </a:extLst>
          </p:cNvPr>
          <p:cNvGrpSpPr/>
          <p:nvPr/>
        </p:nvGrpSpPr>
        <p:grpSpPr>
          <a:xfrm>
            <a:off x="7067242" y="2541320"/>
            <a:ext cx="3493812" cy="3510350"/>
            <a:chOff x="6380991" y="229400"/>
            <a:chExt cx="4972809" cy="4996347"/>
          </a:xfrm>
        </p:grpSpPr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B73CD1CB-794E-B80C-A578-C7B6754CD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456" y="2812901"/>
              <a:ext cx="4971344" cy="2007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E47D41A-824C-A846-3D19-FC6E0DF7D875}"/>
                </a:ext>
              </a:extLst>
            </p:cNvPr>
            <p:cNvGrpSpPr/>
            <p:nvPr/>
          </p:nvGrpSpPr>
          <p:grpSpPr>
            <a:xfrm>
              <a:off x="6380991" y="229400"/>
              <a:ext cx="4972809" cy="4996347"/>
              <a:chOff x="6380991" y="229400"/>
              <a:chExt cx="4972809" cy="4996347"/>
            </a:xfrm>
          </p:grpSpPr>
          <p:sp>
            <p:nvSpPr>
              <p:cNvPr id="36" name="Rectangle 58">
                <a:extLst>
                  <a:ext uri="{FF2B5EF4-FFF2-40B4-BE49-F238E27FC236}">
                    <a16:creationId xmlns:a16="http://schemas.microsoft.com/office/drawing/2014/main" id="{AE588491-ED1C-3753-A03A-70A460DB0816}"/>
                  </a:ext>
                </a:extLst>
              </p:cNvPr>
              <p:cNvSpPr/>
              <p:nvPr/>
            </p:nvSpPr>
            <p:spPr>
              <a:xfrm>
                <a:off x="6380991" y="2213180"/>
                <a:ext cx="4956957" cy="394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6"/>
                    </a:solidFill>
                    <a:latin typeface="Lato" panose="020F0502020204030203" pitchFamily="34" charset="0"/>
                    <a:ea typeface="Source Serif Pro" panose="02040603050405020204" pitchFamily="18" charset="0"/>
                    <a:cs typeface="Lato" panose="020F0502020204030203" pitchFamily="34" charset="0"/>
                  </a:rPr>
                  <a:t>Correct</a:t>
                </a:r>
                <a:r>
                  <a:rPr lang="en-US" sz="1200" b="1" dirty="0">
                    <a:latin typeface="Lato" panose="020F0502020204030203" pitchFamily="34" charset="0"/>
                    <a:ea typeface="Source Serif Pro" panose="02040603050405020204" pitchFamily="18" charset="0"/>
                    <a:cs typeface="Lato" panose="020F0502020204030203" pitchFamily="34" charset="0"/>
                  </a:rPr>
                  <a:t> </a:t>
                </a:r>
                <a:r>
                  <a:rPr lang="en-US" sz="1050" dirty="0">
                    <a:latin typeface="Lato" panose="020F0502020204030203" pitchFamily="34" charset="0"/>
                    <a:ea typeface="Source Serif Pro" panose="02040603050405020204" pitchFamily="18" charset="0"/>
                    <a:cs typeface="Lato" panose="020F0502020204030203" pitchFamily="34" charset="0"/>
                  </a:rPr>
                  <a:t>(Chrome 79.0.3944)</a:t>
                </a: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0C79013-6499-852F-C41B-0456BC1EA477}"/>
                  </a:ext>
                </a:extLst>
              </p:cNvPr>
              <p:cNvGrpSpPr/>
              <p:nvPr/>
            </p:nvGrpSpPr>
            <p:grpSpPr>
              <a:xfrm>
                <a:off x="6380991" y="229400"/>
                <a:ext cx="4972809" cy="4996347"/>
                <a:chOff x="6380991" y="229400"/>
                <a:chExt cx="4972809" cy="4996347"/>
              </a:xfrm>
            </p:grpSpPr>
            <p:pic>
              <p:nvPicPr>
                <p:cNvPr id="38" name="Picture 4">
                  <a:extLst>
                    <a:ext uri="{FF2B5EF4-FFF2-40B4-BE49-F238E27FC236}">
                      <a16:creationId xmlns:a16="http://schemas.microsoft.com/office/drawing/2014/main" id="{52F7ECED-C106-DF41-13D0-3EB49704A0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0991" y="229400"/>
                  <a:ext cx="4956958" cy="20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Rectangle 58">
                  <a:extLst>
                    <a:ext uri="{FF2B5EF4-FFF2-40B4-BE49-F238E27FC236}">
                      <a16:creationId xmlns:a16="http://schemas.microsoft.com/office/drawing/2014/main" id="{DDA4C220-8A80-217F-9BCD-69A45636906B}"/>
                    </a:ext>
                  </a:extLst>
                </p:cNvPr>
                <p:cNvSpPr/>
                <p:nvPr/>
              </p:nvSpPr>
              <p:spPr>
                <a:xfrm>
                  <a:off x="6396843" y="4831489"/>
                  <a:ext cx="4956957" cy="3942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15555"/>
                      </a:solidFill>
                      <a:latin typeface="Lato" panose="020F0502020204030203" pitchFamily="34" charset="0"/>
                      <a:ea typeface="Source Serif Pro" panose="02040603050405020204" pitchFamily="18" charset="0"/>
                      <a:cs typeface="Lato" panose="020F0502020204030203" pitchFamily="34" charset="0"/>
                    </a:rPr>
                    <a:t>Incorrect</a:t>
                  </a:r>
                  <a:r>
                    <a:rPr lang="en-US" sz="1200" b="1" dirty="0">
                      <a:latin typeface="Lato" panose="020F0502020204030203" pitchFamily="34" charset="0"/>
                      <a:ea typeface="Source Serif Pro" panose="02040603050405020204" pitchFamily="18" charset="0"/>
                      <a:cs typeface="Lato" panose="020F0502020204030203" pitchFamily="34" charset="0"/>
                    </a:rPr>
                    <a:t> </a:t>
                  </a:r>
                  <a:r>
                    <a:rPr lang="en-US" sz="1050" dirty="0">
                      <a:latin typeface="Lato" panose="020F0502020204030203" pitchFamily="34" charset="0"/>
                      <a:ea typeface="Source Serif Pro" panose="02040603050405020204" pitchFamily="18" charset="0"/>
                      <a:cs typeface="Lato" panose="020F0502020204030203" pitchFamily="34" charset="0"/>
                    </a:rPr>
                    <a:t>(Chrome 79.0.3945)</a:t>
                  </a:r>
                </a:p>
              </p:txBody>
            </p:sp>
          </p:grpSp>
        </p:grpSp>
      </p:grpSp>
      <p:sp>
        <p:nvSpPr>
          <p:cNvPr id="40" name="Google Shape;77;p15">
            <a:extLst>
              <a:ext uri="{FF2B5EF4-FFF2-40B4-BE49-F238E27FC236}">
                <a16:creationId xmlns:a16="http://schemas.microsoft.com/office/drawing/2014/main" id="{C841F128-917A-A3EC-582E-808010C9E692}"/>
              </a:ext>
            </a:extLst>
          </p:cNvPr>
          <p:cNvSpPr/>
          <p:nvPr/>
        </p:nvSpPr>
        <p:spPr>
          <a:xfrm>
            <a:off x="6886611" y="4269945"/>
            <a:ext cx="3866209" cy="273249"/>
          </a:xfrm>
          <a:prstGeom prst="rect">
            <a:avLst/>
          </a:prstGeom>
          <a:noFill/>
          <a:ln w="19050" cap="flat" cmpd="sng">
            <a:solidFill>
              <a:srgbClr val="F1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7;p15">
            <a:extLst>
              <a:ext uri="{FF2B5EF4-FFF2-40B4-BE49-F238E27FC236}">
                <a16:creationId xmlns:a16="http://schemas.microsoft.com/office/drawing/2014/main" id="{364B4066-853F-FE8E-58CF-5F6192F8F836}"/>
              </a:ext>
            </a:extLst>
          </p:cNvPr>
          <p:cNvSpPr/>
          <p:nvPr/>
        </p:nvSpPr>
        <p:spPr>
          <a:xfrm>
            <a:off x="6875474" y="2456789"/>
            <a:ext cx="3866209" cy="273249"/>
          </a:xfrm>
          <a:prstGeom prst="rect">
            <a:avLst/>
          </a:prstGeom>
          <a:noFill/>
          <a:ln w="19050" cap="flat" cmpd="sng">
            <a:solidFill>
              <a:srgbClr val="F155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68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paper proposed R2Z2, a differential fuzz testing technique to find rendering bugs </a:t>
            </a:r>
            <a:r>
              <a:rPr lang="en-US" dirty="0" smtClean="0"/>
              <a:t>with low false positive rate (i.e., ~20%). </a:t>
            </a:r>
            <a:r>
              <a:rPr lang="en-US" altLang="ko" dirty="0"/>
              <a:t/>
            </a:r>
            <a:br>
              <a:rPr lang="en-US" altLang="ko" dirty="0"/>
            </a:br>
            <a:endParaRPr lang="en-US" dirty="0"/>
          </a:p>
          <a:p>
            <a:pPr lvl="0"/>
            <a:r>
              <a:rPr lang="en-US" altLang="ko" dirty="0"/>
              <a:t>R2Z2 features the bisect analysis and the rendering pipeline analysis, allowing R2Z2 to spot the bug commit and pipeline stage.</a:t>
            </a:r>
            <a:br>
              <a:rPr lang="en-US" altLang="ko" dirty="0"/>
            </a:br>
            <a:endParaRPr lang="en-US" dirty="0"/>
          </a:p>
          <a:p>
            <a:pPr lvl="0"/>
            <a:r>
              <a:rPr lang="en-US" altLang="ko" dirty="0"/>
              <a:t>R2Z2 identified 11 new rendering bugs in Chrome.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rendering bugs is challenging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63763" y="5021915"/>
            <a:ext cx="3732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200"/>
              </a:spcAft>
            </a:pPr>
            <a:r>
              <a:rPr lang="en-US" altLang="ko" sz="2000" b="1" dirty="0">
                <a:solidFill>
                  <a:srgbClr val="F15555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Rendering bug is semantic bug!</a:t>
            </a:r>
            <a:endParaRPr lang="en-US" sz="2000" b="1" dirty="0">
              <a:solidFill>
                <a:srgbClr val="F15555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60154" y="1989071"/>
            <a:ext cx="5182048" cy="1732616"/>
            <a:chOff x="293127" y="1799746"/>
            <a:chExt cx="6316102" cy="2111785"/>
          </a:xfrm>
        </p:grpSpPr>
        <p:grpSp>
          <p:nvGrpSpPr>
            <p:cNvPr id="22" name="그룹 21"/>
            <p:cNvGrpSpPr/>
            <p:nvPr/>
          </p:nvGrpSpPr>
          <p:grpSpPr>
            <a:xfrm>
              <a:off x="3422635" y="2007621"/>
              <a:ext cx="3186594" cy="1902028"/>
              <a:chOff x="6341882" y="4444257"/>
              <a:chExt cx="3186594" cy="190202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63619" y="4444257"/>
                <a:ext cx="1543120" cy="1543118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6341882" y="5971153"/>
                <a:ext cx="3186594" cy="3751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400" b="1" dirty="0"/>
                  <a:t>Memory Corruption Oracle 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293127" y="1799746"/>
              <a:ext cx="2739186" cy="2111785"/>
              <a:chOff x="2472057" y="1417404"/>
              <a:chExt cx="2739186" cy="2111785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2849376" y="1417404"/>
                <a:ext cx="2033835" cy="2025620"/>
                <a:chOff x="2849376" y="1417404"/>
                <a:chExt cx="2033835" cy="2025620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7591" y="1417404"/>
                  <a:ext cx="2025620" cy="2025620"/>
                </a:xfrm>
                <a:prstGeom prst="rect">
                  <a:avLst/>
                </a:prstGeom>
              </p:spPr>
            </p:pic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9376" y="1519650"/>
                  <a:ext cx="666137" cy="666137"/>
                </a:xfrm>
                <a:prstGeom prst="rect">
                  <a:avLst/>
                </a:prstGeom>
              </p:spPr>
            </p:pic>
          </p:grpSp>
          <p:sp>
            <p:nvSpPr>
              <p:cNvPr id="29" name="직사각형 28"/>
              <p:cNvSpPr/>
              <p:nvPr/>
            </p:nvSpPr>
            <p:spPr>
              <a:xfrm>
                <a:off x="2472057" y="3154057"/>
                <a:ext cx="2739186" cy="3751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400" b="1" dirty="0"/>
                  <a:t>Memory Corruption</a:t>
                </a: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3583" y="2255488"/>
              <a:ext cx="1001486" cy="100148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314474" y="4386911"/>
            <a:ext cx="4947438" cy="1827593"/>
            <a:chOff x="5773118" y="4187192"/>
            <a:chExt cx="6030149" cy="2227549"/>
          </a:xfrm>
        </p:grpSpPr>
        <p:grpSp>
          <p:nvGrpSpPr>
            <p:cNvPr id="13" name="그룹 12"/>
            <p:cNvGrpSpPr/>
            <p:nvPr/>
          </p:nvGrpSpPr>
          <p:grpSpPr>
            <a:xfrm>
              <a:off x="5773118" y="4187192"/>
              <a:ext cx="2023239" cy="2227549"/>
              <a:chOff x="1217007" y="2448166"/>
              <a:chExt cx="2737319" cy="3013742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217007" y="2448166"/>
                <a:ext cx="2737319" cy="3013742"/>
                <a:chOff x="4361490" y="2919037"/>
                <a:chExt cx="2737319" cy="3013742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61490" y="2919037"/>
                  <a:ext cx="2726205" cy="2547629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4387802" y="5425248"/>
                  <a:ext cx="2711007" cy="50753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1400" b="1" dirty="0"/>
                    <a:t>Semantic Bug</a:t>
                  </a:r>
                </a:p>
              </p:txBody>
            </p:sp>
          </p:grp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309" y="2488742"/>
                <a:ext cx="901243" cy="901244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9254733" y="4433440"/>
              <a:ext cx="2548534" cy="1926907"/>
              <a:chOff x="6660912" y="4444257"/>
              <a:chExt cx="2548534" cy="1926907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163619" y="4444257"/>
                <a:ext cx="1543120" cy="1543118"/>
                <a:chOff x="7015349" y="2875960"/>
                <a:chExt cx="1194978" cy="1194978"/>
              </a:xfrm>
            </p:grpSpPr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15349" y="2875960"/>
                  <a:ext cx="1194978" cy="1194978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01333" y="2900177"/>
                  <a:ext cx="1023012" cy="1023012"/>
                </a:xfrm>
                <a:prstGeom prst="rect">
                  <a:avLst/>
                </a:prstGeom>
              </p:spPr>
            </p:pic>
          </p:grpSp>
          <p:sp>
            <p:nvSpPr>
              <p:cNvPr id="16" name="직사각형 15"/>
              <p:cNvSpPr/>
              <p:nvPr/>
            </p:nvSpPr>
            <p:spPr>
              <a:xfrm>
                <a:off x="6660912" y="5996032"/>
                <a:ext cx="2548534" cy="3751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400" b="1" dirty="0"/>
                  <a:t>Rendering Oracle</a:t>
                </a: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2048" y="4624495"/>
              <a:ext cx="1001486" cy="1001486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3</a:t>
            </a:fld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2612703"/>
            <a:ext cx="5655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200"/>
              </a:spcAft>
            </a:pPr>
            <a:r>
              <a:rPr lang="en-US" altLang="ko" sz="2000" b="1" dirty="0">
                <a:latin typeface="Lato" panose="020F0502020204030203" pitchFamily="34" charset="0"/>
                <a:ea typeface="Arial"/>
                <a:cs typeface="Arial"/>
                <a:sym typeface="Arial"/>
              </a:rPr>
              <a:t>Why? Can detect valid &amp; invalid memory region</a:t>
            </a:r>
            <a:endParaRPr lang="en-US" sz="2000" b="1" dirty="0"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1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approach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4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3018160" y="1785922"/>
            <a:ext cx="6093869" cy="3758724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10" y="4862032"/>
            <a:ext cx="1278480" cy="12784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81288" y="5633189"/>
            <a:ext cx="8156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200"/>
              </a:spcAft>
            </a:pPr>
            <a:r>
              <a:rPr lang="en-US" altLang="ko" sz="2000" b="1" dirty="0">
                <a:solidFill>
                  <a:srgbClr val="F15555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Rendering bug if two browsers produce different results!</a:t>
            </a:r>
            <a:endParaRPr lang="en-US" sz="2000" b="1" dirty="0">
              <a:solidFill>
                <a:srgbClr val="F15555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51007" y="2630794"/>
            <a:ext cx="2285107" cy="2224391"/>
            <a:chOff x="844758" y="2557490"/>
            <a:chExt cx="2285107" cy="2224391"/>
          </a:xfrm>
        </p:grpSpPr>
        <p:grpSp>
          <p:nvGrpSpPr>
            <p:cNvPr id="9" name="그룹 8"/>
            <p:cNvGrpSpPr/>
            <p:nvPr/>
          </p:nvGrpSpPr>
          <p:grpSpPr>
            <a:xfrm>
              <a:off x="844758" y="3097065"/>
              <a:ext cx="1623296" cy="1417992"/>
              <a:chOff x="180854" y="3335220"/>
              <a:chExt cx="1649656" cy="144101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70" y="3335220"/>
                <a:ext cx="1063144" cy="1063144"/>
              </a:xfrm>
              <a:prstGeom prst="rect">
                <a:avLst/>
              </a:prstGeom>
            </p:spPr>
          </p:pic>
          <p:sp>
            <p:nvSpPr>
              <p:cNvPr id="14" name="Google Shape;111;p17"/>
              <p:cNvSpPr txBox="1"/>
              <p:nvPr/>
            </p:nvSpPr>
            <p:spPr>
              <a:xfrm>
                <a:off x="180854" y="4431921"/>
                <a:ext cx="1649656" cy="344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HTML Input</a:t>
                </a:r>
                <a:endParaRPr sz="1600" b="1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451930" y="2557490"/>
              <a:ext cx="677935" cy="2224391"/>
              <a:chOff x="2451930" y="2557490"/>
              <a:chExt cx="677935" cy="2224391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348354">
                <a:off x="2451930" y="2557490"/>
                <a:ext cx="677935" cy="677935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700000">
                <a:off x="2451930" y="4103946"/>
                <a:ext cx="677935" cy="677935"/>
              </a:xfrm>
              <a:prstGeom prst="rect">
                <a:avLst/>
              </a:prstGeom>
            </p:spPr>
          </p:pic>
        </p:grpSp>
      </p:grpSp>
      <p:grpSp>
        <p:nvGrpSpPr>
          <p:cNvPr id="15" name="그룹 14"/>
          <p:cNvGrpSpPr/>
          <p:nvPr/>
        </p:nvGrpSpPr>
        <p:grpSpPr>
          <a:xfrm>
            <a:off x="3193492" y="1919621"/>
            <a:ext cx="5759232" cy="3581651"/>
            <a:chOff x="3193492" y="1919621"/>
            <a:chExt cx="5759232" cy="3581651"/>
          </a:xfrm>
        </p:grpSpPr>
        <p:grpSp>
          <p:nvGrpSpPr>
            <p:cNvPr id="16" name="그룹 15"/>
            <p:cNvGrpSpPr/>
            <p:nvPr/>
          </p:nvGrpSpPr>
          <p:grpSpPr>
            <a:xfrm>
              <a:off x="3193492" y="1919621"/>
              <a:ext cx="1862348" cy="3521896"/>
              <a:chOff x="3367282" y="1608604"/>
              <a:chExt cx="2113750" cy="3997321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367282" y="1608604"/>
                <a:ext cx="1904165" cy="1929630"/>
                <a:chOff x="7277343" y="2576483"/>
                <a:chExt cx="1079188" cy="1093620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77343" y="2657027"/>
                  <a:ext cx="1013076" cy="1013076"/>
                </a:xfrm>
                <a:prstGeom prst="rect">
                  <a:avLst/>
                </a:prstGeom>
              </p:spPr>
            </p:pic>
            <p:pic>
              <p:nvPicPr>
                <p:cNvPr id="33" name="Google Shape;128;p1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7998890" y="2576483"/>
                  <a:ext cx="357641" cy="3631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" name="그룹 28"/>
              <p:cNvGrpSpPr/>
              <p:nvPr/>
            </p:nvGrpSpPr>
            <p:grpSpPr>
              <a:xfrm>
                <a:off x="3367282" y="3622178"/>
                <a:ext cx="2113750" cy="1983747"/>
                <a:chOff x="9183438" y="2773360"/>
                <a:chExt cx="1633686" cy="1533208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83438" y="2925024"/>
                  <a:ext cx="1381543" cy="1381544"/>
                </a:xfrm>
                <a:prstGeom prst="rect">
                  <a:avLst/>
                </a:prstGeom>
              </p:spPr>
            </p:pic>
            <p:pic>
              <p:nvPicPr>
                <p:cNvPr id="31" name="Picture 2" descr="Firefox - Wikipedia"/>
                <p:cNvPicPr>
                  <a:picLocks noChangeAspect="1" noChangeArrowheads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12837" y="2773360"/>
                  <a:ext cx="504287" cy="5240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541" y="2321672"/>
              <a:ext cx="677935" cy="67793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540" y="4401473"/>
              <a:ext cx="677935" cy="677935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5920848" y="2139663"/>
              <a:ext cx="1623296" cy="1257755"/>
              <a:chOff x="6183018" y="1960620"/>
              <a:chExt cx="1623296" cy="1257755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4782" y="1960620"/>
                <a:ext cx="919768" cy="919768"/>
              </a:xfrm>
              <a:prstGeom prst="rect">
                <a:avLst/>
              </a:prstGeom>
            </p:spPr>
          </p:pic>
          <p:sp>
            <p:nvSpPr>
              <p:cNvPr id="27" name="Google Shape;111;p17"/>
              <p:cNvSpPr txBox="1"/>
              <p:nvPr/>
            </p:nvSpPr>
            <p:spPr>
              <a:xfrm>
                <a:off x="6183018" y="2879562"/>
                <a:ext cx="1623296" cy="33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Final output</a:t>
                </a:r>
                <a:endParaRPr sz="1600" b="1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920848" y="4228894"/>
              <a:ext cx="1623296" cy="1272378"/>
              <a:chOff x="6183018" y="4112051"/>
              <a:chExt cx="1623296" cy="1272378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4782" y="4112051"/>
                <a:ext cx="919768" cy="919768"/>
              </a:xfrm>
              <a:prstGeom prst="rect">
                <a:avLst/>
              </a:prstGeom>
            </p:spPr>
          </p:pic>
          <p:sp>
            <p:nvSpPr>
              <p:cNvPr id="25" name="Google Shape;111;p17"/>
              <p:cNvSpPr txBox="1"/>
              <p:nvPr/>
            </p:nvSpPr>
            <p:spPr>
              <a:xfrm>
                <a:off x="6183018" y="5045616"/>
                <a:ext cx="1623296" cy="338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Final output</a:t>
                </a:r>
                <a:endParaRPr sz="1600" b="1" dirty="0"/>
              </a:p>
            </p:txBody>
          </p:sp>
        </p:grpSp>
        <p:pic>
          <p:nvPicPr>
            <p:cNvPr id="21" name="Google Shape;130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264014" y="3366190"/>
              <a:ext cx="688710" cy="688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700000">
              <a:off x="7472808" y="2579983"/>
              <a:ext cx="677935" cy="67793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348354">
              <a:off x="7472808" y="4147007"/>
              <a:ext cx="677935" cy="677935"/>
            </a:xfrm>
            <a:prstGeom prst="rect">
              <a:avLst/>
            </a:prstGeom>
          </p:spPr>
        </p:pic>
      </p:grpSp>
      <p:sp>
        <p:nvSpPr>
          <p:cNvPr id="34" name="직사각형 33"/>
          <p:cNvSpPr/>
          <p:nvPr/>
        </p:nvSpPr>
        <p:spPr>
          <a:xfrm>
            <a:off x="3018160" y="1425742"/>
            <a:ext cx="6093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200"/>
              </a:spcAft>
            </a:pPr>
            <a:r>
              <a:rPr lang="en-US" altLang="ko" b="1" dirty="0">
                <a:latin typeface="Lato" panose="020F0502020204030203" pitchFamily="34" charset="0"/>
                <a:ea typeface="Arial"/>
                <a:cs typeface="Arial"/>
                <a:sym typeface="Arial"/>
              </a:rPr>
              <a:t>Differential testing</a:t>
            </a:r>
            <a:endParaRPr lang="en-US" b="1" dirty="0"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113225" y="3264843"/>
            <a:ext cx="711451" cy="1108114"/>
            <a:chOff x="9238877" y="3851993"/>
            <a:chExt cx="711451" cy="1108114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877" y="3851993"/>
              <a:ext cx="711451" cy="693664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9313916" y="4652330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" sz="1400" b="1" dirty="0"/>
                <a:t>Bug!</a:t>
              </a:r>
              <a:endParaRPr lang="en-US" sz="1400" b="1" dirty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073" y="3354480"/>
            <a:ext cx="677935" cy="677935"/>
          </a:xfrm>
          <a:prstGeom prst="rect">
            <a:avLst/>
          </a:prstGeom>
        </p:spPr>
      </p:pic>
      <p:sp>
        <p:nvSpPr>
          <p:cNvPr id="39" name="Google Shape;111;p17"/>
          <p:cNvSpPr txBox="1"/>
          <p:nvPr/>
        </p:nvSpPr>
        <p:spPr>
          <a:xfrm>
            <a:off x="7796721" y="4016653"/>
            <a:ext cx="1623296" cy="3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 smtClean="0"/>
              <a:t>Image diff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26611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EB1F4E87-AEAB-4423-A7FF-55836B94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Lato" panose="020F0502020204030203" pitchFamily="34" charset="0"/>
                <a:ea typeface="Source Serif Pro" panose="02040603050405020204" pitchFamily="18" charset="0"/>
                <a:cs typeface="Lato" panose="020F0502020204030203" pitchFamily="34" charset="0"/>
              </a:rPr>
              <a:t>“Image results” are meant to be different</a:t>
            </a:r>
            <a:endParaRPr lang="en-US" sz="3600" b="1" dirty="0">
              <a:latin typeface="Lato" panose="020F0502020204030203" pitchFamily="34" charset="0"/>
              <a:ea typeface="Source Serif Pro" panose="02040603050405020204" pitchFamily="18" charset="0"/>
              <a:cs typeface="Lato" panose="020F0502020204030203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EB0B40-5625-427D-B163-849E2E2A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EFA8-579A-4D6D-81A1-23378D964D36}" type="slidenum">
              <a:rPr lang="en-US" smtClean="0">
                <a:latin typeface="Lato" panose="020F0502020204030203" pitchFamily="34" charset="0"/>
                <a:ea typeface="Source Serif Pro" panose="02040603050405020204" pitchFamily="18" charset="0"/>
                <a:cs typeface="Lato" panose="020F0502020204030203" pitchFamily="34" charset="0"/>
              </a:rPr>
              <a:t>5</a:t>
            </a:fld>
            <a:endParaRPr lang="en-US">
              <a:latin typeface="Lato" panose="020F0502020204030203" pitchFamily="34" charset="0"/>
              <a:ea typeface="Source Serif Pro" panose="02040603050405020204" pitchFamily="18" charset="0"/>
              <a:cs typeface="Lato" panose="020F050202020403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14465" y="1685937"/>
            <a:ext cx="7763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" i="1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Cross-browser testing</a:t>
            </a:r>
            <a:r>
              <a:rPr lang="en-US" altLang="ko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 alone can </a:t>
            </a:r>
            <a:r>
              <a:rPr lang="en-US" altLang="ko" dirty="0">
                <a:solidFill>
                  <a:srgbClr val="CC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generate many false positives</a:t>
            </a:r>
            <a:r>
              <a:rPr lang="en-US" altLang="ko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altLang="ko" dirty="0">
                <a:latin typeface="Lato" panose="020F0502020204030203" pitchFamily="34" charset="0"/>
              </a:rPr>
              <a:t>due to</a:t>
            </a:r>
            <a:r>
              <a:rPr lang="en-US" altLang="ko" b="1" i="1" dirty="0">
                <a:latin typeface="Lato" panose="020F0502020204030203" pitchFamily="34" charset="0"/>
              </a:rPr>
              <a:t> </a:t>
            </a:r>
            <a:br>
              <a:rPr lang="en-US" altLang="ko" b="1" i="1" dirty="0">
                <a:latin typeface="Lato" panose="020F0502020204030203" pitchFamily="34" charset="0"/>
              </a:rPr>
            </a:br>
            <a:r>
              <a:rPr lang="en-US" altLang="ko" b="1" dirty="0">
                <a:latin typeface="Lato" panose="020F0502020204030203" pitchFamily="34" charset="0"/>
              </a:rPr>
              <a:t>benign browser incompatibilities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5161" y="2659476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Different features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00658" y="2661015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Different benign design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097388" y="3290103"/>
            <a:ext cx="5681107" cy="2825073"/>
            <a:chOff x="6097388" y="3290103"/>
            <a:chExt cx="5681107" cy="2825073"/>
          </a:xfrm>
        </p:grpSpPr>
        <p:grpSp>
          <p:nvGrpSpPr>
            <p:cNvPr id="9" name="그룹 8"/>
            <p:cNvGrpSpPr/>
            <p:nvPr/>
          </p:nvGrpSpPr>
          <p:grpSpPr>
            <a:xfrm>
              <a:off x="6097388" y="3290103"/>
              <a:ext cx="5681107" cy="2825073"/>
              <a:chOff x="6097388" y="3290103"/>
              <a:chExt cx="5681107" cy="282507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097388" y="3290103"/>
                <a:ext cx="5681107" cy="28250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6218090" y="3359162"/>
                <a:ext cx="5424784" cy="2178568"/>
                <a:chOff x="6218090" y="3359162"/>
                <a:chExt cx="5424784" cy="2178568"/>
              </a:xfrm>
            </p:grpSpPr>
            <p:sp>
              <p:nvSpPr>
                <p:cNvPr id="47" name="Google Shape;95;p16"/>
                <p:cNvSpPr txBox="1"/>
                <p:nvPr/>
              </p:nvSpPr>
              <p:spPr>
                <a:xfrm>
                  <a:off x="6218090" y="4078175"/>
                  <a:ext cx="1968681" cy="120216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 cap="flat" cmpd="sng">
                  <a:solidFill>
                    <a:srgbClr val="7030A0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6000" tIns="36000" rIns="36000" bIns="36000" anchor="t" anchorCtr="0">
                  <a:noAutofit/>
                </a:bodyPr>
                <a:lstStyle/>
                <a:p>
                  <a:pPr marL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&lt;</a:t>
                  </a:r>
                  <a:r>
                    <a:rPr lang="ko" sz="1200" dirty="0">
                      <a:solidFill>
                        <a:srgbClr val="3F51B5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body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&gt;</a:t>
                  </a:r>
                  <a:endParaRPr sz="1200" dirty="0">
                    <a:solidFill>
                      <a:srgbClr val="37474F"/>
                    </a:solidFill>
                    <a:latin typeface="Lato" panose="020F0502020204030203" pitchFamily="34" charset="0"/>
                    <a:ea typeface="Inconsolata"/>
                    <a:cs typeface="Inconsolata"/>
                    <a:sym typeface="Inconsolata"/>
                  </a:endParaRPr>
                </a:p>
                <a:p>
                  <a:pPr marL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    &lt;</a:t>
                  </a:r>
                  <a:r>
                    <a:rPr lang="ko" sz="1200" dirty="0">
                      <a:solidFill>
                        <a:srgbClr val="3F51B5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input </a:t>
                  </a:r>
                  <a:r>
                    <a:rPr lang="ko" sz="1200" dirty="0">
                      <a:solidFill>
                        <a:srgbClr val="9C27B0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type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="</a:t>
                  </a:r>
                  <a:r>
                    <a:rPr lang="ko" sz="1200" dirty="0">
                      <a:solidFill>
                        <a:srgbClr val="388E3C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file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"&gt;</a:t>
                  </a:r>
                  <a:endParaRPr sz="1200" dirty="0">
                    <a:solidFill>
                      <a:srgbClr val="37474F"/>
                    </a:solidFill>
                    <a:latin typeface="Lato" panose="020F0502020204030203" pitchFamily="34" charset="0"/>
                    <a:ea typeface="Inconsolata"/>
                    <a:cs typeface="Inconsolata"/>
                    <a:sym typeface="Inconsolata"/>
                  </a:endParaRPr>
                </a:p>
                <a:p>
                  <a:pPr marL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 &lt;/</a:t>
                  </a:r>
                  <a:r>
                    <a:rPr lang="ko" sz="1200" dirty="0">
                      <a:solidFill>
                        <a:srgbClr val="3F51B5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body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Inconsolata"/>
                      <a:sym typeface="Inconsolata"/>
                    </a:rPr>
                    <a:t>&gt;</a:t>
                  </a:r>
                  <a:endParaRPr sz="1200" dirty="0">
                    <a:solidFill>
                      <a:srgbClr val="37474F"/>
                    </a:solidFill>
                    <a:latin typeface="Lato" panose="020F0502020204030203" pitchFamily="34" charset="0"/>
                    <a:ea typeface="Inconsolata"/>
                    <a:cs typeface="Inconsolata"/>
                    <a:sym typeface="Inconsolata"/>
                  </a:endParaRPr>
                </a:p>
              </p:txBody>
            </p:sp>
            <p:sp>
              <p:nvSpPr>
                <p:cNvPr id="48" name="Google Shape;96;p16"/>
                <p:cNvSpPr txBox="1"/>
                <p:nvPr/>
              </p:nvSpPr>
              <p:spPr>
                <a:xfrm>
                  <a:off x="8284995" y="5274335"/>
                  <a:ext cx="1601320" cy="2617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>
                      <a:latin typeface="Lato" panose="020F0502020204030203" pitchFamily="34" charset="0"/>
                    </a:rPr>
                    <a:t>Chrome</a:t>
                  </a:r>
                  <a:endParaRPr sz="1200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49" name="Google Shape;97;p16"/>
                <p:cNvSpPr txBox="1"/>
                <p:nvPr/>
              </p:nvSpPr>
              <p:spPr>
                <a:xfrm>
                  <a:off x="10041554" y="5274335"/>
                  <a:ext cx="1601320" cy="2617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>
                      <a:latin typeface="Lato" panose="020F0502020204030203" pitchFamily="34" charset="0"/>
                    </a:rPr>
                    <a:t>Firefox</a:t>
                  </a:r>
                  <a:endParaRPr sz="1200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50" name="Google Shape;98;p16"/>
                <p:cNvSpPr txBox="1"/>
                <p:nvPr/>
              </p:nvSpPr>
              <p:spPr>
                <a:xfrm>
                  <a:off x="6401775" y="5275946"/>
                  <a:ext cx="1601320" cy="2617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>
                      <a:latin typeface="Lato" panose="020F0502020204030203" pitchFamily="34" charset="0"/>
                    </a:rPr>
                    <a:t>Example code</a:t>
                  </a:r>
                  <a:endParaRPr sz="120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51" name="Google Shape;99;p1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8284938" y="4078602"/>
                  <a:ext cx="1601482" cy="120213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52" name="Google Shape;100;p16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0030163" y="4078610"/>
                  <a:ext cx="1601483" cy="120056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3" name="Google Shape;101;p16"/>
                <p:cNvSpPr txBox="1">
                  <a:spLocks/>
                </p:cNvSpPr>
                <p:nvPr/>
              </p:nvSpPr>
              <p:spPr>
                <a:xfrm>
                  <a:off x="6324164" y="3359162"/>
                  <a:ext cx="4902864" cy="592645"/>
                </a:xfrm>
                <a:prstGeom prst="rect">
                  <a:avLst/>
                </a:prstGeom>
              </p:spPr>
              <p:txBody>
                <a:bodyPr spcFirstLastPara="1" vert="horz" wrap="square" lIns="91425" tIns="91425" rIns="91425" bIns="91425" rtlCol="0" anchor="ctr" anchorCtr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spcAft>
                      <a:spcPts val="1200"/>
                    </a:spcAft>
                    <a:buFont typeface="Arial" panose="020B0604020202020204" pitchFamily="34" charset="0"/>
                    <a:buNone/>
                  </a:pPr>
                  <a:r>
                    <a:rPr lang="en-US" altLang="ko" sz="1300" b="1" dirty="0">
                      <a:solidFill>
                        <a:srgbClr val="CC0000"/>
                      </a:solidFill>
                      <a:latin typeface="Lato" panose="020F0502020204030203" pitchFamily="34" charset="0"/>
                      <a:ea typeface="Courier New"/>
                      <a:cs typeface="Arial" panose="020B0604020202020204" pitchFamily="34" charset="0"/>
                      <a:sym typeface="Courier New"/>
                    </a:rPr>
                    <a:t>&lt;input type=“file”&gt;</a:t>
                  </a:r>
                  <a:r>
                    <a:rPr lang="en-US" altLang="ko" sz="1300" dirty="0">
                      <a:latin typeface="Lato" panose="020F0502020204030203" pitchFamily="34" charset="0"/>
                    </a:rPr>
                    <a:t> design in </a:t>
                  </a:r>
                  <a:r>
                    <a:rPr lang="en-US" altLang="ko" sz="1300" b="1" dirty="0">
                      <a:solidFill>
                        <a:srgbClr val="3C78D8"/>
                      </a:solidFill>
                      <a:latin typeface="Lato" panose="020F0502020204030203" pitchFamily="34" charset="0"/>
                    </a:rPr>
                    <a:t>Chrome</a:t>
                  </a:r>
                  <a:r>
                    <a:rPr lang="en-US" altLang="ko" sz="1300" dirty="0">
                      <a:latin typeface="Lato" panose="020F0502020204030203" pitchFamily="34" charset="0"/>
                    </a:rPr>
                    <a:t> and </a:t>
                  </a:r>
                  <a:r>
                    <a:rPr lang="en-US" altLang="ko" sz="1300" b="1" dirty="0">
                      <a:solidFill>
                        <a:srgbClr val="F1C232"/>
                      </a:solidFill>
                      <a:latin typeface="Lato" panose="020F0502020204030203" pitchFamily="34" charset="0"/>
                    </a:rPr>
                    <a:t>Firefox</a:t>
                  </a:r>
                  <a:r>
                    <a:rPr lang="en-US" altLang="ko" sz="1300" dirty="0">
                      <a:latin typeface="Lato" panose="020F0502020204030203" pitchFamily="34" charset="0"/>
                    </a:rPr>
                    <a:t> are different</a:t>
                  </a:r>
                  <a:endParaRPr lang="en-US" sz="1300" dirty="0">
                    <a:latin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2785" y="4509039"/>
              <a:ext cx="334860" cy="334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cxnSp>
          <p:nvCxnSpPr>
            <p:cNvPr id="39" name="Google Shape;129;p18"/>
            <p:cNvCxnSpPr>
              <a:stCxn id="50" idx="2"/>
              <a:endCxn id="49" idx="2"/>
            </p:cNvCxnSpPr>
            <p:nvPr/>
          </p:nvCxnSpPr>
          <p:spPr>
            <a:xfrm rot="5400000" flipH="1" flipV="1">
              <a:off x="9021518" y="3717035"/>
              <a:ext cx="1611" cy="3639779"/>
            </a:xfrm>
            <a:prstGeom prst="bentConnector3">
              <a:avLst>
                <a:gd name="adj1" fmla="val -14189944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" name="Google Shape;129;p18"/>
            <p:cNvCxnSpPr>
              <a:stCxn id="47" idx="0"/>
              <a:endCxn id="51" idx="0"/>
            </p:cNvCxnSpPr>
            <p:nvPr/>
          </p:nvCxnSpPr>
          <p:spPr>
            <a:xfrm rot="16200000" flipH="1">
              <a:off x="8143841" y="3136764"/>
              <a:ext cx="427" cy="1883248"/>
            </a:xfrm>
            <a:prstGeom prst="bentConnector3">
              <a:avLst>
                <a:gd name="adj1" fmla="val -535363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56" name="Google Shape;128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412904" y="5250061"/>
              <a:ext cx="281750" cy="286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2" descr="Firefox - Wikipedia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9780" y="5225075"/>
              <a:ext cx="321147" cy="33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93886" y="3290104"/>
            <a:ext cx="5515167" cy="2825073"/>
            <a:chOff x="393886" y="3290104"/>
            <a:chExt cx="5515167" cy="2825073"/>
          </a:xfrm>
        </p:grpSpPr>
        <p:grpSp>
          <p:nvGrpSpPr>
            <p:cNvPr id="8" name="그룹 7"/>
            <p:cNvGrpSpPr/>
            <p:nvPr/>
          </p:nvGrpSpPr>
          <p:grpSpPr>
            <a:xfrm>
              <a:off x="393886" y="3290104"/>
              <a:ext cx="5515167" cy="2825073"/>
              <a:chOff x="393886" y="3290104"/>
              <a:chExt cx="5515167" cy="282507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886" y="3290104"/>
                <a:ext cx="5515167" cy="28250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549126" y="3334581"/>
                <a:ext cx="5241138" cy="2246057"/>
                <a:chOff x="549126" y="3334581"/>
                <a:chExt cx="5241138" cy="2246057"/>
              </a:xfrm>
            </p:grpSpPr>
            <p:sp>
              <p:nvSpPr>
                <p:cNvPr id="40" name="Google Shape;88;p16"/>
                <p:cNvSpPr txBox="1">
                  <a:spLocks/>
                </p:cNvSpPr>
                <p:nvPr/>
              </p:nvSpPr>
              <p:spPr>
                <a:xfrm>
                  <a:off x="549127" y="3334581"/>
                  <a:ext cx="5215557" cy="661722"/>
                </a:xfrm>
                <a:prstGeom prst="rect">
                  <a:avLst/>
                </a:prstGeom>
              </p:spPr>
              <p:txBody>
                <a:bodyPr spcFirstLastPara="1" vert="horz" wrap="square" lIns="91425" tIns="91425" rIns="91425" bIns="91425" rtlCol="0" anchor="ctr" anchorCtr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spcAft>
                      <a:spcPts val="1200"/>
                    </a:spcAft>
                    <a:buFont typeface="Arial" panose="020B0604020202020204" pitchFamily="34" charset="0"/>
                    <a:buNone/>
                  </a:pPr>
                  <a:r>
                    <a:rPr lang="en-US" altLang="ko" sz="1300" b="1" dirty="0">
                      <a:solidFill>
                        <a:srgbClr val="CC0000"/>
                      </a:solidFill>
                      <a:latin typeface="Lato" panose="020F0502020204030203" pitchFamily="34" charset="0"/>
                    </a:rPr>
                    <a:t>CSS contain: strict</a:t>
                  </a:r>
                  <a:r>
                    <a:rPr lang="en-US" altLang="ko" sz="1300" dirty="0">
                      <a:latin typeface="Lato" panose="020F0502020204030203" pitchFamily="34" charset="0"/>
                    </a:rPr>
                    <a:t> is supported by </a:t>
                  </a:r>
                  <a:r>
                    <a:rPr lang="en-US" altLang="ko" sz="1300" b="1" dirty="0">
                      <a:solidFill>
                        <a:srgbClr val="3C78D8"/>
                      </a:solidFill>
                      <a:latin typeface="Lato" panose="020F0502020204030203" pitchFamily="34" charset="0"/>
                    </a:rPr>
                    <a:t>Chrome</a:t>
                  </a:r>
                  <a:r>
                    <a:rPr lang="en-US" altLang="ko" sz="1300" dirty="0">
                      <a:latin typeface="Lato" panose="020F0502020204030203" pitchFamily="34" charset="0"/>
                    </a:rPr>
                    <a:t> but not </a:t>
                  </a:r>
                  <a:r>
                    <a:rPr lang="en-US" altLang="ko" sz="1300" b="1" dirty="0">
                      <a:solidFill>
                        <a:srgbClr val="6AA84F"/>
                      </a:solidFill>
                      <a:latin typeface="Lato" panose="020F0502020204030203" pitchFamily="34" charset="0"/>
                    </a:rPr>
                    <a:t>Safari</a:t>
                  </a:r>
                  <a:r>
                    <a:rPr lang="en-US" altLang="ko" sz="1300" dirty="0">
                      <a:latin typeface="Lato" panose="020F0502020204030203" pitchFamily="34" charset="0"/>
                    </a:rPr>
                    <a:t>. </a:t>
                  </a:r>
                  <a:endParaRPr lang="en-US" sz="1300" dirty="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41" name="Google Shape;89;p16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46034" y="4074395"/>
                  <a:ext cx="1547138" cy="120127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42" name="Google Shape;90;p16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4224514" y="4074395"/>
                  <a:ext cx="1540168" cy="120127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43" name="Google Shape;91;p16"/>
                <p:cNvSpPr txBox="1"/>
                <p:nvPr/>
              </p:nvSpPr>
              <p:spPr>
                <a:xfrm>
                  <a:off x="549126" y="4074395"/>
                  <a:ext cx="1901959" cy="12564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 cap="flat" cmpd="sng">
                  <a:solidFill>
                    <a:srgbClr val="7030A0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6000" tIns="36000" rIns="36000" bIns="3600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&lt;</a:t>
                  </a:r>
                  <a:r>
                    <a:rPr lang="ko" sz="1200" dirty="0">
                      <a:solidFill>
                        <a:srgbClr val="3F51B5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style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&gt;</a:t>
                  </a:r>
                  <a:endParaRPr sz="1200" dirty="0">
                    <a:solidFill>
                      <a:srgbClr val="37474F"/>
                    </a:solidFill>
                    <a:latin typeface="Lato" panose="020F0502020204030203" pitchFamily="34" charset="0"/>
                    <a:ea typeface="Inconsolata"/>
                    <a:cs typeface="Arial" panose="020B0604020202020204" pitchFamily="34" charset="0"/>
                    <a:sym typeface="Inconsolata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  </a:t>
                  </a:r>
                  <a:r>
                    <a:rPr lang="ko" sz="1200" dirty="0">
                      <a:solidFill>
                        <a:srgbClr val="9C27B0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div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 {  </a:t>
                  </a:r>
                  <a:r>
                    <a:rPr lang="ko" sz="1200" dirty="0">
                      <a:solidFill>
                        <a:srgbClr val="3F51B5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contain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: strict;</a:t>
                  </a:r>
                  <a:r>
                    <a:rPr lang="en-US" alt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 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}</a:t>
                  </a:r>
                  <a:endParaRPr sz="1200" dirty="0">
                    <a:solidFill>
                      <a:srgbClr val="37474F"/>
                    </a:solidFill>
                    <a:latin typeface="Lato" panose="020F0502020204030203" pitchFamily="34" charset="0"/>
                    <a:ea typeface="Inconsolata"/>
                    <a:cs typeface="Arial" panose="020B0604020202020204" pitchFamily="34" charset="0"/>
                    <a:sym typeface="Inconsolata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&lt;/</a:t>
                  </a:r>
                  <a:r>
                    <a:rPr lang="ko" sz="1200" dirty="0">
                      <a:solidFill>
                        <a:srgbClr val="3F51B5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style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&gt;</a:t>
                  </a:r>
                  <a:endParaRPr sz="1200" dirty="0">
                    <a:solidFill>
                      <a:srgbClr val="37474F"/>
                    </a:solidFill>
                    <a:latin typeface="Lato" panose="020F0502020204030203" pitchFamily="34" charset="0"/>
                    <a:ea typeface="Inconsolata"/>
                    <a:cs typeface="Arial" panose="020B0604020202020204" pitchFamily="34" charset="0"/>
                    <a:sym typeface="Inconsolata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&lt;</a:t>
                  </a:r>
                  <a:r>
                    <a:rPr lang="ko" sz="1200" dirty="0">
                      <a:solidFill>
                        <a:srgbClr val="3F51B5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div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&gt;invisible&lt;/</a:t>
                  </a:r>
                  <a:r>
                    <a:rPr lang="ko" sz="1200" dirty="0">
                      <a:solidFill>
                        <a:srgbClr val="3F51B5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div</a:t>
                  </a:r>
                  <a:r>
                    <a:rPr lang="ko" sz="1200" dirty="0">
                      <a:solidFill>
                        <a:srgbClr val="37474F"/>
                      </a:solidFill>
                      <a:latin typeface="Lato" panose="020F0502020204030203" pitchFamily="34" charset="0"/>
                      <a:ea typeface="Inconsolata"/>
                      <a:cs typeface="Arial" panose="020B0604020202020204" pitchFamily="34" charset="0"/>
                      <a:sym typeface="Inconsolata"/>
                    </a:rPr>
                    <a:t>&gt;</a:t>
                  </a:r>
                  <a:endParaRPr sz="1200" dirty="0">
                    <a:solidFill>
                      <a:srgbClr val="37474F"/>
                    </a:solidFill>
                    <a:latin typeface="Lato" panose="020F0502020204030203" pitchFamily="34" charset="0"/>
                    <a:ea typeface="Inconsolata"/>
                    <a:cs typeface="Arial" panose="020B0604020202020204" pitchFamily="34" charset="0"/>
                    <a:sym typeface="Inconsolata"/>
                  </a:endParaRPr>
                </a:p>
              </p:txBody>
            </p:sp>
            <p:sp>
              <p:nvSpPr>
                <p:cNvPr id="44" name="Google Shape;92;p16"/>
                <p:cNvSpPr txBox="1"/>
                <p:nvPr/>
              </p:nvSpPr>
              <p:spPr>
                <a:xfrm>
                  <a:off x="2546034" y="5274394"/>
                  <a:ext cx="1547157" cy="2625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>
                      <a:latin typeface="Lato" panose="020F0502020204030203" pitchFamily="34" charset="0"/>
                    </a:rPr>
                    <a:t>Chrome</a:t>
                  </a:r>
                  <a:endParaRPr sz="1200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45" name="Google Shape;93;p16"/>
                <p:cNvSpPr txBox="1"/>
                <p:nvPr/>
              </p:nvSpPr>
              <p:spPr>
                <a:xfrm>
                  <a:off x="4243107" y="5274394"/>
                  <a:ext cx="1547157" cy="2625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>
                      <a:latin typeface="Lato" panose="020F0502020204030203" pitchFamily="34" charset="0"/>
                    </a:rPr>
                    <a:t>Safari</a:t>
                  </a:r>
                  <a:endParaRPr sz="1200"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46" name="Google Shape;94;p16"/>
                <p:cNvSpPr txBox="1"/>
                <p:nvPr/>
              </p:nvSpPr>
              <p:spPr>
                <a:xfrm>
                  <a:off x="726590" y="5318069"/>
                  <a:ext cx="1547157" cy="2625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 dirty="0">
                      <a:latin typeface="Lato" panose="020F0502020204030203" pitchFamily="34" charset="0"/>
                    </a:rPr>
                    <a:t>Example code</a:t>
                  </a:r>
                  <a:endParaRPr sz="1200" dirty="0">
                    <a:latin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5143" y="4535209"/>
              <a:ext cx="334860" cy="334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cxnSp>
          <p:nvCxnSpPr>
            <p:cNvPr id="29" name="Google Shape;129;p18"/>
            <p:cNvCxnSpPr>
              <a:stCxn id="43" idx="0"/>
              <a:endCxn id="41" idx="0"/>
            </p:cNvCxnSpPr>
            <p:nvPr/>
          </p:nvCxnSpPr>
          <p:spPr>
            <a:xfrm rot="5400000" flipH="1" flipV="1">
              <a:off x="2409854" y="3164647"/>
              <a:ext cx="12700" cy="1819497"/>
            </a:xfrm>
            <a:prstGeom prst="bentConnector3">
              <a:avLst>
                <a:gd name="adj1" fmla="val 18000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4" name="Google Shape;129;p18"/>
            <p:cNvCxnSpPr>
              <a:stCxn id="46" idx="2"/>
              <a:endCxn id="45" idx="2"/>
            </p:cNvCxnSpPr>
            <p:nvPr/>
          </p:nvCxnSpPr>
          <p:spPr>
            <a:xfrm rot="5400000" flipH="1" flipV="1">
              <a:off x="3236589" y="3800542"/>
              <a:ext cx="43675" cy="3516517"/>
            </a:xfrm>
            <a:prstGeom prst="bentConnector3">
              <a:avLst>
                <a:gd name="adj1" fmla="val -523412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55" name="Google Shape;128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49696" y="5251032"/>
              <a:ext cx="281750" cy="286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 descr="https://km.support.apple.com/kb/image.jsp?productid=PL165&amp;size=120x1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502" y="5214509"/>
              <a:ext cx="354855" cy="354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4297776" y="4120822"/>
              <a:ext cx="1393245" cy="370712"/>
              <a:chOff x="4297776" y="4120822"/>
              <a:chExt cx="1393245" cy="37071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297776" y="4316558"/>
                <a:ext cx="933726" cy="174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936183" y="4120822"/>
                <a:ext cx="754838" cy="216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693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R2Z2 overview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6</a:t>
            </a:fld>
            <a:endParaRPr 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228665" y="2879644"/>
            <a:ext cx="1204184" cy="1051886"/>
            <a:chOff x="180854" y="3335220"/>
            <a:chExt cx="1649656" cy="1441015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70" y="3335220"/>
              <a:ext cx="1063144" cy="1063144"/>
            </a:xfrm>
            <a:prstGeom prst="rect">
              <a:avLst/>
            </a:prstGeom>
          </p:spPr>
        </p:pic>
        <p:sp>
          <p:nvSpPr>
            <p:cNvPr id="55" name="Google Shape;111;p17"/>
            <p:cNvSpPr txBox="1"/>
            <p:nvPr/>
          </p:nvSpPr>
          <p:spPr>
            <a:xfrm>
              <a:off x="180854" y="4431921"/>
              <a:ext cx="1649656" cy="34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200" b="1" dirty="0"/>
                <a:t>HTML Input</a:t>
              </a:r>
              <a:endParaRPr sz="12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06166" y="2827535"/>
            <a:ext cx="1363928" cy="1110389"/>
            <a:chOff x="5529241" y="2267593"/>
            <a:chExt cx="1363928" cy="1110389"/>
          </a:xfrm>
        </p:grpSpPr>
        <p:grpSp>
          <p:nvGrpSpPr>
            <p:cNvPr id="66" name="그룹 65"/>
            <p:cNvGrpSpPr/>
            <p:nvPr/>
          </p:nvGrpSpPr>
          <p:grpSpPr>
            <a:xfrm>
              <a:off x="5529241" y="2326096"/>
              <a:ext cx="1363928" cy="1051886"/>
              <a:chOff x="71434" y="3335220"/>
              <a:chExt cx="1868495" cy="1441015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70" y="3335220"/>
                <a:ext cx="1063144" cy="1063144"/>
              </a:xfrm>
              <a:prstGeom prst="rect">
                <a:avLst/>
              </a:prstGeom>
            </p:spPr>
          </p:pic>
          <p:sp>
            <p:nvSpPr>
              <p:cNvPr id="68" name="Google Shape;111;p17"/>
              <p:cNvSpPr txBox="1"/>
              <p:nvPr/>
            </p:nvSpPr>
            <p:spPr>
              <a:xfrm>
                <a:off x="71434" y="4431921"/>
                <a:ext cx="1868495" cy="344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200" b="1" dirty="0"/>
                  <a:t>Candidate bug</a:t>
                </a:r>
              </a:p>
            </p:txBody>
          </p:sp>
        </p:grp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8953" y="2267593"/>
              <a:ext cx="252732" cy="252732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4638158" y="5126042"/>
            <a:ext cx="1457508" cy="852520"/>
            <a:chOff x="5367245" y="5370743"/>
            <a:chExt cx="1457508" cy="852520"/>
          </a:xfrm>
        </p:grpSpPr>
        <p:sp>
          <p:nvSpPr>
            <p:cNvPr id="78" name="Google Shape;111;p17"/>
            <p:cNvSpPr txBox="1"/>
            <p:nvPr/>
          </p:nvSpPr>
          <p:spPr>
            <a:xfrm>
              <a:off x="5367245" y="5872602"/>
              <a:ext cx="1457508" cy="350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200" b="1" dirty="0"/>
                <a:t>Bug commit</a:t>
              </a:r>
              <a:endParaRPr sz="1200" b="1" dirty="0"/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4830" y="5370743"/>
              <a:ext cx="622338" cy="622338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290" y="5611860"/>
              <a:ext cx="271288" cy="264504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863774" y="4953256"/>
            <a:ext cx="3797200" cy="963341"/>
            <a:chOff x="863774" y="4953256"/>
            <a:chExt cx="3797200" cy="963341"/>
          </a:xfrm>
        </p:grpSpPr>
        <p:sp>
          <p:nvSpPr>
            <p:cNvPr id="91" name="직사각형 90"/>
            <p:cNvSpPr/>
            <p:nvPr/>
          </p:nvSpPr>
          <p:spPr>
            <a:xfrm>
              <a:off x="863775" y="4953256"/>
              <a:ext cx="3797199" cy="96334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947521" y="5449740"/>
              <a:ext cx="3504262" cy="332266"/>
              <a:chOff x="3098849" y="4974385"/>
              <a:chExt cx="3504262" cy="332266"/>
            </a:xfrm>
          </p:grpSpPr>
          <p:cxnSp>
            <p:nvCxnSpPr>
              <p:cNvPr id="82" name="직선 연결선 81"/>
              <p:cNvCxnSpPr>
                <a:endCxn id="84" idx="2"/>
              </p:cNvCxnSpPr>
              <p:nvPr/>
            </p:nvCxnSpPr>
            <p:spPr>
              <a:xfrm>
                <a:off x="3631555" y="5140519"/>
                <a:ext cx="2746778" cy="0"/>
              </a:xfrm>
              <a:prstGeom prst="line">
                <a:avLst/>
              </a:prstGeom>
              <a:ln w="19050">
                <a:solidFill>
                  <a:srgbClr val="F15555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타원 82"/>
              <p:cNvSpPr/>
              <p:nvPr/>
            </p:nvSpPr>
            <p:spPr>
              <a:xfrm>
                <a:off x="3519166" y="5028130"/>
                <a:ext cx="224778" cy="224777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378333" y="5028130"/>
                <a:ext cx="224778" cy="224777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5663542" y="5028130"/>
                <a:ext cx="224778" cy="224777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4948750" y="5028130"/>
                <a:ext cx="224778" cy="224777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4233958" y="5028130"/>
                <a:ext cx="224778" cy="224777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849" y="4974385"/>
                <a:ext cx="332267" cy="332266"/>
              </a:xfrm>
              <a:prstGeom prst="rect">
                <a:avLst/>
              </a:prstGeom>
              <a:noFill/>
            </p:spPr>
          </p:pic>
        </p:grpSp>
        <p:sp>
          <p:nvSpPr>
            <p:cNvPr id="95" name="직사각형 94"/>
            <p:cNvSpPr/>
            <p:nvPr/>
          </p:nvSpPr>
          <p:spPr>
            <a:xfrm>
              <a:off x="863774" y="4959649"/>
              <a:ext cx="37971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</a:rPr>
                <a:t>2. Bisect analysis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96" name="Google Shape;137;p18"/>
          <p:cNvCxnSpPr>
            <a:stCxn id="91" idx="3"/>
            <a:endCxn id="79" idx="1"/>
          </p:cNvCxnSpPr>
          <p:nvPr/>
        </p:nvCxnSpPr>
        <p:spPr>
          <a:xfrm>
            <a:off x="4660974" y="5434927"/>
            <a:ext cx="394769" cy="2284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" name="그룹 15"/>
          <p:cNvGrpSpPr/>
          <p:nvPr/>
        </p:nvGrpSpPr>
        <p:grpSpPr>
          <a:xfrm>
            <a:off x="6317241" y="1468924"/>
            <a:ext cx="3211948" cy="1642121"/>
            <a:chOff x="6317241" y="1468924"/>
            <a:chExt cx="3211948" cy="1642121"/>
          </a:xfrm>
        </p:grpSpPr>
        <p:grpSp>
          <p:nvGrpSpPr>
            <p:cNvPr id="183" name="그룹 182"/>
            <p:cNvGrpSpPr/>
            <p:nvPr/>
          </p:nvGrpSpPr>
          <p:grpSpPr>
            <a:xfrm>
              <a:off x="6317241" y="1468924"/>
              <a:ext cx="3211948" cy="1642121"/>
              <a:chOff x="3691691" y="1626215"/>
              <a:chExt cx="5132388" cy="2623953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3691691" y="1626215"/>
                <a:ext cx="5058437" cy="262395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85" name="그룹 184"/>
              <p:cNvGrpSpPr/>
              <p:nvPr/>
            </p:nvGrpSpPr>
            <p:grpSpPr>
              <a:xfrm>
                <a:off x="4155092" y="2499160"/>
                <a:ext cx="1160848" cy="1751008"/>
                <a:chOff x="7196872" y="3706625"/>
                <a:chExt cx="1160848" cy="1751008"/>
              </a:xfrm>
            </p:grpSpPr>
            <p:pic>
              <p:nvPicPr>
                <p:cNvPr id="190" name="그림 18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5099" y="3706625"/>
                  <a:ext cx="984400" cy="984400"/>
                </a:xfrm>
                <a:prstGeom prst="rect">
                  <a:avLst/>
                </a:prstGeom>
              </p:spPr>
            </p:pic>
            <p:sp>
              <p:nvSpPr>
                <p:cNvPr id="191" name="직사각형 190"/>
                <p:cNvSpPr/>
                <p:nvPr/>
              </p:nvSpPr>
              <p:spPr>
                <a:xfrm>
                  <a:off x="7196872" y="4719936"/>
                  <a:ext cx="1160848" cy="7376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" sz="1200" b="1" dirty="0"/>
                    <a:t>Interop </a:t>
                  </a:r>
                  <a:br>
                    <a:rPr lang="en-US" altLang="ko" sz="1200" b="1" dirty="0"/>
                  </a:br>
                  <a:r>
                    <a:rPr lang="en-US" altLang="ko" sz="1200" b="1" dirty="0"/>
                    <a:t>oracle</a:t>
                  </a:r>
                  <a:endParaRPr lang="en-US" sz="1200" b="1" dirty="0"/>
                </a:p>
              </p:txBody>
            </p:sp>
          </p:grpSp>
          <p:sp>
            <p:nvSpPr>
              <p:cNvPr id="186" name="직사각형 185"/>
              <p:cNvSpPr/>
              <p:nvPr/>
            </p:nvSpPr>
            <p:spPr>
              <a:xfrm>
                <a:off x="3832773" y="1709608"/>
                <a:ext cx="4701623" cy="54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" sz="1600" b="1" dirty="0">
                    <a:solidFill>
                      <a:srgbClr val="002060"/>
                    </a:solidFill>
                  </a:rPr>
                  <a:t>3. Rendering bug oracle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187" name="그룹 186"/>
              <p:cNvGrpSpPr/>
              <p:nvPr/>
            </p:nvGrpSpPr>
            <p:grpSpPr>
              <a:xfrm>
                <a:off x="6251874" y="2499160"/>
                <a:ext cx="2572205" cy="1751007"/>
                <a:chOff x="7194106" y="3706625"/>
                <a:chExt cx="2572205" cy="1751007"/>
              </a:xfrm>
            </p:grpSpPr>
            <p:pic>
              <p:nvPicPr>
                <p:cNvPr id="188" name="그림 18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88007" y="3706625"/>
                  <a:ext cx="984400" cy="984400"/>
                </a:xfrm>
                <a:prstGeom prst="rect">
                  <a:avLst/>
                </a:prstGeom>
              </p:spPr>
            </p:pic>
            <p:sp>
              <p:nvSpPr>
                <p:cNvPr id="189" name="직사각형 188"/>
                <p:cNvSpPr/>
                <p:nvPr/>
              </p:nvSpPr>
              <p:spPr>
                <a:xfrm>
                  <a:off x="7194106" y="4719936"/>
                  <a:ext cx="2572205" cy="737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" sz="1200" b="1" dirty="0"/>
                    <a:t>Non-feature-update </a:t>
                  </a:r>
                  <a:br>
                    <a:rPr lang="en-US" altLang="ko" sz="1200" b="1" dirty="0"/>
                  </a:br>
                  <a:r>
                    <a:rPr lang="en-US" altLang="ko" sz="1200" b="1" dirty="0"/>
                    <a:t>oracle</a:t>
                  </a:r>
                  <a:endParaRPr lang="en-US" sz="1200" b="1" dirty="0"/>
                </a:p>
              </p:txBody>
            </p:sp>
          </p:grpSp>
        </p:grpSp>
        <p:cxnSp>
          <p:nvCxnSpPr>
            <p:cNvPr id="204" name="Google Shape;126;p18"/>
            <p:cNvCxnSpPr>
              <a:stCxn id="190" idx="3"/>
              <a:endCxn id="188" idx="1"/>
            </p:cNvCxnSpPr>
            <p:nvPr/>
          </p:nvCxnSpPr>
          <p:spPr>
            <a:xfrm>
              <a:off x="7278518" y="2323258"/>
              <a:ext cx="1137775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9" name="그룹 208"/>
          <p:cNvGrpSpPr/>
          <p:nvPr/>
        </p:nvGrpSpPr>
        <p:grpSpPr>
          <a:xfrm>
            <a:off x="9558117" y="1957394"/>
            <a:ext cx="1195093" cy="908059"/>
            <a:chOff x="53784" y="3335220"/>
            <a:chExt cx="1909646" cy="1450992"/>
          </a:xfrm>
        </p:grpSpPr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70" y="3335220"/>
              <a:ext cx="1063144" cy="1063144"/>
            </a:xfrm>
            <a:prstGeom prst="rect">
              <a:avLst/>
            </a:prstGeom>
          </p:spPr>
        </p:pic>
        <p:sp>
          <p:nvSpPr>
            <p:cNvPr id="211" name="Google Shape;111;p17"/>
            <p:cNvSpPr txBox="1"/>
            <p:nvPr/>
          </p:nvSpPr>
          <p:spPr>
            <a:xfrm>
              <a:off x="53784" y="4441898"/>
              <a:ext cx="1909646" cy="34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200" b="1" dirty="0"/>
                <a:t>Oracle bug</a:t>
              </a:r>
              <a:endParaRPr sz="1200" b="1" dirty="0"/>
            </a:p>
          </p:txBody>
        </p:sp>
      </p:grpSp>
      <p:cxnSp>
        <p:nvCxnSpPr>
          <p:cNvPr id="212" name="Google Shape;126;p18"/>
          <p:cNvCxnSpPr>
            <a:stCxn id="184" idx="3"/>
            <a:endCxn id="210" idx="1"/>
          </p:cNvCxnSpPr>
          <p:nvPr/>
        </p:nvCxnSpPr>
        <p:spPr>
          <a:xfrm>
            <a:off x="9482909" y="2289984"/>
            <a:ext cx="289480" cy="78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131;p18"/>
          <p:cNvCxnSpPr>
            <a:stCxn id="68" idx="2"/>
            <a:endCxn id="95" idx="0"/>
          </p:cNvCxnSpPr>
          <p:nvPr/>
        </p:nvCxnSpPr>
        <p:spPr>
          <a:xfrm rot="5400000">
            <a:off x="3564390" y="3135908"/>
            <a:ext cx="1021725" cy="2625756"/>
          </a:xfrm>
          <a:prstGeom prst="bentConnector3">
            <a:avLst>
              <a:gd name="adj1" fmla="val 81293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131;p18"/>
          <p:cNvCxnSpPr>
            <a:stCxn id="79" idx="3"/>
            <a:endCxn id="184" idx="1"/>
          </p:cNvCxnSpPr>
          <p:nvPr/>
        </p:nvCxnSpPr>
        <p:spPr>
          <a:xfrm flipV="1">
            <a:off x="5678081" y="2289984"/>
            <a:ext cx="639160" cy="3147227"/>
          </a:xfrm>
          <a:prstGeom prst="bentConnector3">
            <a:avLst>
              <a:gd name="adj1" fmla="val 52920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131;p18"/>
          <p:cNvCxnSpPr>
            <a:stCxn id="67" idx="3"/>
            <a:endCxn id="184" idx="1"/>
          </p:cNvCxnSpPr>
          <p:nvPr/>
        </p:nvCxnSpPr>
        <p:spPr>
          <a:xfrm flipV="1">
            <a:off x="5719264" y="2289984"/>
            <a:ext cx="597977" cy="98408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1" name="Google Shape;126;p18"/>
          <p:cNvCxnSpPr>
            <a:stCxn id="211" idx="2"/>
            <a:endCxn id="285" idx="0"/>
          </p:cNvCxnSpPr>
          <p:nvPr/>
        </p:nvCxnSpPr>
        <p:spPr>
          <a:xfrm rot="5400000">
            <a:off x="9019095" y="2282954"/>
            <a:ext cx="554071" cy="1719068"/>
          </a:xfrm>
          <a:prstGeom prst="bentConnector3">
            <a:avLst>
              <a:gd name="adj1" fmla="val 63472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88" name="그룹 287"/>
          <p:cNvGrpSpPr/>
          <p:nvPr/>
        </p:nvGrpSpPr>
        <p:grpSpPr>
          <a:xfrm>
            <a:off x="6341602" y="3412444"/>
            <a:ext cx="4189987" cy="2336126"/>
            <a:chOff x="6341602" y="3380472"/>
            <a:chExt cx="4189987" cy="2336126"/>
          </a:xfrm>
        </p:grpSpPr>
        <p:grpSp>
          <p:nvGrpSpPr>
            <p:cNvPr id="280" name="그룹 279"/>
            <p:cNvGrpSpPr/>
            <p:nvPr/>
          </p:nvGrpSpPr>
          <p:grpSpPr>
            <a:xfrm>
              <a:off x="6350285" y="3380472"/>
              <a:ext cx="4181304" cy="2336126"/>
              <a:chOff x="6874623" y="3329318"/>
              <a:chExt cx="4181304" cy="2336126"/>
            </a:xfrm>
          </p:grpSpPr>
          <p:sp>
            <p:nvSpPr>
              <p:cNvPr id="279" name="직사각형 278"/>
              <p:cNvSpPr/>
              <p:nvPr/>
            </p:nvSpPr>
            <p:spPr>
              <a:xfrm>
                <a:off x="6874623" y="3329318"/>
                <a:ext cx="4181304" cy="2336126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77" name="그룹 276"/>
              <p:cNvGrpSpPr/>
              <p:nvPr/>
            </p:nvGrpSpPr>
            <p:grpSpPr>
              <a:xfrm>
                <a:off x="6970488" y="3797278"/>
                <a:ext cx="3893136" cy="1750962"/>
                <a:chOff x="1915163" y="2056839"/>
                <a:chExt cx="9631917" cy="4332014"/>
              </a:xfrm>
            </p:grpSpPr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2210882" y="2382844"/>
                  <a:ext cx="7457452" cy="1474890"/>
                </a:xfrm>
                <a:prstGeom prst="roundRect">
                  <a:avLst>
                    <a:gd name="adj" fmla="val 3759"/>
                  </a:avLst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2210882" y="4913963"/>
                  <a:ext cx="7457452" cy="1474890"/>
                </a:xfrm>
                <a:prstGeom prst="roundRect">
                  <a:avLst>
                    <a:gd name="adj" fmla="val 3759"/>
                  </a:avLst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238" name="그룹 237"/>
                <p:cNvGrpSpPr/>
                <p:nvPr/>
              </p:nvGrpSpPr>
              <p:grpSpPr>
                <a:xfrm>
                  <a:off x="2329697" y="2464063"/>
                  <a:ext cx="1670804" cy="3804833"/>
                  <a:chOff x="2201817" y="2233859"/>
                  <a:chExt cx="1670804" cy="3804833"/>
                </a:xfrm>
              </p:grpSpPr>
              <p:sp>
                <p:nvSpPr>
                  <p:cNvPr id="239" name="직사각형 238"/>
                  <p:cNvSpPr/>
                  <p:nvPr/>
                </p:nvSpPr>
                <p:spPr>
                  <a:xfrm>
                    <a:off x="2201817" y="2233859"/>
                    <a:ext cx="1670804" cy="127371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ysClr val="windowText" lastClr="000000"/>
                        </a:solidFill>
                      </a:rPr>
                      <a:t>DOM</a:t>
                    </a:r>
                  </a:p>
                </p:txBody>
              </p:sp>
              <p:sp>
                <p:nvSpPr>
                  <p:cNvPr id="240" name="직사각형 239"/>
                  <p:cNvSpPr/>
                  <p:nvPr/>
                </p:nvSpPr>
                <p:spPr>
                  <a:xfrm>
                    <a:off x="2201817" y="4764978"/>
                    <a:ext cx="1670804" cy="127371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ysClr val="windowText" lastClr="000000"/>
                        </a:solidFill>
                      </a:rPr>
                      <a:t>DOM</a:t>
                    </a:r>
                  </a:p>
                </p:txBody>
              </p:sp>
            </p:grpSp>
            <p:grpSp>
              <p:nvGrpSpPr>
                <p:cNvPr id="241" name="그룹 240"/>
                <p:cNvGrpSpPr/>
                <p:nvPr/>
              </p:nvGrpSpPr>
              <p:grpSpPr>
                <a:xfrm>
                  <a:off x="3826541" y="2453218"/>
                  <a:ext cx="2011609" cy="3804833"/>
                  <a:chOff x="3704639" y="2223014"/>
                  <a:chExt cx="2011609" cy="3804833"/>
                </a:xfrm>
              </p:grpSpPr>
              <p:sp>
                <p:nvSpPr>
                  <p:cNvPr id="242" name="직사각형 241"/>
                  <p:cNvSpPr/>
                  <p:nvPr/>
                </p:nvSpPr>
                <p:spPr>
                  <a:xfrm>
                    <a:off x="4045444" y="2223014"/>
                    <a:ext cx="1670804" cy="127371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ysClr val="windowText" lastClr="000000"/>
                        </a:solidFill>
                      </a:rPr>
                      <a:t>Style</a:t>
                    </a:r>
                  </a:p>
                </p:txBody>
              </p:sp>
              <p:sp>
                <p:nvSpPr>
                  <p:cNvPr id="243" name="오른쪽 화살표 242"/>
                  <p:cNvSpPr/>
                  <p:nvPr/>
                </p:nvSpPr>
                <p:spPr>
                  <a:xfrm>
                    <a:off x="3704639" y="2699363"/>
                    <a:ext cx="508786" cy="381444"/>
                  </a:xfrm>
                  <a:prstGeom prst="rightArrow">
                    <a:avLst/>
                  </a:prstGeom>
                  <a:solidFill>
                    <a:srgbClr val="F1555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44" name="직사각형 243"/>
                  <p:cNvSpPr/>
                  <p:nvPr/>
                </p:nvSpPr>
                <p:spPr>
                  <a:xfrm>
                    <a:off x="4045444" y="4754133"/>
                    <a:ext cx="1670804" cy="127371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ysClr val="windowText" lastClr="000000"/>
                        </a:solidFill>
                      </a:rPr>
                      <a:t>Style</a:t>
                    </a:r>
                  </a:p>
                </p:txBody>
              </p:sp>
              <p:sp>
                <p:nvSpPr>
                  <p:cNvPr id="245" name="오른쪽 화살표 244"/>
                  <p:cNvSpPr/>
                  <p:nvPr/>
                </p:nvSpPr>
                <p:spPr>
                  <a:xfrm>
                    <a:off x="3704639" y="5230482"/>
                    <a:ext cx="508786" cy="381444"/>
                  </a:xfrm>
                  <a:prstGeom prst="rightArrow">
                    <a:avLst/>
                  </a:prstGeom>
                  <a:solidFill>
                    <a:srgbClr val="F1555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grpSp>
              <p:nvGrpSpPr>
                <p:cNvPr id="246" name="그룹 245"/>
                <p:cNvGrpSpPr/>
                <p:nvPr/>
              </p:nvGrpSpPr>
              <p:grpSpPr>
                <a:xfrm>
                  <a:off x="5664190" y="2464063"/>
                  <a:ext cx="2029546" cy="3804833"/>
                  <a:chOff x="5530330" y="2233859"/>
                  <a:chExt cx="2029546" cy="3804833"/>
                </a:xfrm>
              </p:grpSpPr>
              <p:sp>
                <p:nvSpPr>
                  <p:cNvPr id="247" name="직사각형 246"/>
                  <p:cNvSpPr/>
                  <p:nvPr/>
                </p:nvSpPr>
                <p:spPr>
                  <a:xfrm>
                    <a:off x="5889072" y="2233859"/>
                    <a:ext cx="1670804" cy="1273714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ysClr val="windowText" lastClr="000000"/>
                        </a:solidFill>
                      </a:rPr>
                      <a:t>Layout</a:t>
                    </a:r>
                  </a:p>
                </p:txBody>
              </p:sp>
              <p:sp>
                <p:nvSpPr>
                  <p:cNvPr id="248" name="오른쪽 화살표 247"/>
                  <p:cNvSpPr/>
                  <p:nvPr/>
                </p:nvSpPr>
                <p:spPr>
                  <a:xfrm>
                    <a:off x="5530330" y="2699363"/>
                    <a:ext cx="508786" cy="381444"/>
                  </a:xfrm>
                  <a:prstGeom prst="rightArrow">
                    <a:avLst/>
                  </a:prstGeom>
                  <a:solidFill>
                    <a:srgbClr val="F1555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49" name="직사각형 248"/>
                  <p:cNvSpPr/>
                  <p:nvPr/>
                </p:nvSpPr>
                <p:spPr>
                  <a:xfrm>
                    <a:off x="5889072" y="4764978"/>
                    <a:ext cx="1670804" cy="1273714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ysClr val="windowText" lastClr="000000"/>
                        </a:solidFill>
                      </a:rPr>
                      <a:t>Layout</a:t>
                    </a:r>
                  </a:p>
                </p:txBody>
              </p:sp>
              <p:sp>
                <p:nvSpPr>
                  <p:cNvPr id="250" name="오른쪽 화살표 249"/>
                  <p:cNvSpPr/>
                  <p:nvPr/>
                </p:nvSpPr>
                <p:spPr>
                  <a:xfrm>
                    <a:off x="5530330" y="5230482"/>
                    <a:ext cx="508786" cy="381444"/>
                  </a:xfrm>
                  <a:prstGeom prst="rightArrow">
                    <a:avLst/>
                  </a:prstGeom>
                  <a:solidFill>
                    <a:srgbClr val="F1555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grpSp>
              <p:nvGrpSpPr>
                <p:cNvPr id="251" name="그룹 250"/>
                <p:cNvGrpSpPr/>
                <p:nvPr/>
              </p:nvGrpSpPr>
              <p:grpSpPr>
                <a:xfrm>
                  <a:off x="7519775" y="2464063"/>
                  <a:ext cx="2011609" cy="3804833"/>
                  <a:chOff x="7391895" y="2233859"/>
                  <a:chExt cx="2011609" cy="3804833"/>
                </a:xfrm>
              </p:grpSpPr>
              <p:sp>
                <p:nvSpPr>
                  <p:cNvPr id="252" name="직사각형 251"/>
                  <p:cNvSpPr/>
                  <p:nvPr/>
                </p:nvSpPr>
                <p:spPr>
                  <a:xfrm>
                    <a:off x="7732700" y="2233859"/>
                    <a:ext cx="1670804" cy="1273714"/>
                  </a:xfrm>
                  <a:prstGeom prst="rect">
                    <a:avLst/>
                  </a:prstGeom>
                  <a:solidFill>
                    <a:schemeClr val="accent5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ysClr val="windowText" lastClr="000000"/>
                        </a:solidFill>
                      </a:rPr>
                      <a:t>Paint</a:t>
                    </a:r>
                  </a:p>
                </p:txBody>
              </p:sp>
              <p:sp>
                <p:nvSpPr>
                  <p:cNvPr id="253" name="오른쪽 화살표 252"/>
                  <p:cNvSpPr/>
                  <p:nvPr/>
                </p:nvSpPr>
                <p:spPr>
                  <a:xfrm>
                    <a:off x="7391895" y="2699363"/>
                    <a:ext cx="508786" cy="381444"/>
                  </a:xfrm>
                  <a:prstGeom prst="rightArrow">
                    <a:avLst/>
                  </a:prstGeom>
                  <a:solidFill>
                    <a:srgbClr val="F1555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54" name="직사각형 253"/>
                  <p:cNvSpPr/>
                  <p:nvPr/>
                </p:nvSpPr>
                <p:spPr>
                  <a:xfrm>
                    <a:off x="7732700" y="4764978"/>
                    <a:ext cx="1670804" cy="1273714"/>
                  </a:xfrm>
                  <a:prstGeom prst="rect">
                    <a:avLst/>
                  </a:prstGeom>
                  <a:solidFill>
                    <a:schemeClr val="accent5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ysClr val="windowText" lastClr="000000"/>
                        </a:solidFill>
                      </a:rPr>
                      <a:t>Paint</a:t>
                    </a:r>
                  </a:p>
                </p:txBody>
              </p:sp>
              <p:sp>
                <p:nvSpPr>
                  <p:cNvPr id="255" name="오른쪽 화살표 254"/>
                  <p:cNvSpPr/>
                  <p:nvPr/>
                </p:nvSpPr>
                <p:spPr>
                  <a:xfrm>
                    <a:off x="7391895" y="5230482"/>
                    <a:ext cx="508786" cy="381444"/>
                  </a:xfrm>
                  <a:prstGeom prst="rightArrow">
                    <a:avLst/>
                  </a:prstGeom>
                  <a:solidFill>
                    <a:srgbClr val="F1555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grpSp>
              <p:nvGrpSpPr>
                <p:cNvPr id="256" name="그룹 255"/>
                <p:cNvGrpSpPr/>
                <p:nvPr/>
              </p:nvGrpSpPr>
              <p:grpSpPr>
                <a:xfrm>
                  <a:off x="9366815" y="2689571"/>
                  <a:ext cx="2180265" cy="3417757"/>
                  <a:chOff x="9238935" y="2459367"/>
                  <a:chExt cx="2180265" cy="3417757"/>
                </a:xfrm>
              </p:grpSpPr>
              <p:grpSp>
                <p:nvGrpSpPr>
                  <p:cNvPr id="257" name="그룹 256"/>
                  <p:cNvGrpSpPr/>
                  <p:nvPr/>
                </p:nvGrpSpPr>
                <p:grpSpPr>
                  <a:xfrm>
                    <a:off x="9796745" y="2459367"/>
                    <a:ext cx="1622455" cy="886638"/>
                    <a:chOff x="10630065" y="3274886"/>
                    <a:chExt cx="1892994" cy="1034482"/>
                  </a:xfrm>
                </p:grpSpPr>
                <p:pic>
                  <p:nvPicPr>
                    <p:cNvPr id="263" name="Picture 7" descr="Laptop-clipart-images-and-notebook-clip-art-photo-share-submit-2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30" t="10158" r="2164" b="8751"/>
                    <a:stretch/>
                  </p:blipFill>
                  <p:spPr bwMode="auto">
                    <a:xfrm>
                      <a:off x="10630065" y="3274886"/>
                      <a:ext cx="1892994" cy="1034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64" name="그림 263"/>
                    <p:cNvPicPr>
                      <a:picLocks noChangeAspect="1"/>
                    </p:cNvPicPr>
                    <p:nvPr/>
                  </p:nvPicPr>
                  <p:blipFill>
                    <a:blip r:embed="rId10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13741" y="3294843"/>
                      <a:ext cx="925662" cy="92566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58" name="오른쪽 화살표 257"/>
                  <p:cNvSpPr/>
                  <p:nvPr/>
                </p:nvSpPr>
                <p:spPr>
                  <a:xfrm>
                    <a:off x="9238935" y="2698067"/>
                    <a:ext cx="508786" cy="381444"/>
                  </a:xfrm>
                  <a:prstGeom prst="rightArrow">
                    <a:avLst/>
                  </a:prstGeom>
                  <a:solidFill>
                    <a:srgbClr val="F1555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grpSp>
                <p:nvGrpSpPr>
                  <p:cNvPr id="259" name="그룹 258"/>
                  <p:cNvGrpSpPr/>
                  <p:nvPr/>
                </p:nvGrpSpPr>
                <p:grpSpPr>
                  <a:xfrm>
                    <a:off x="9796745" y="4990486"/>
                    <a:ext cx="1622455" cy="886638"/>
                    <a:chOff x="10630065" y="3274886"/>
                    <a:chExt cx="1892994" cy="1034482"/>
                  </a:xfrm>
                </p:grpSpPr>
                <p:pic>
                  <p:nvPicPr>
                    <p:cNvPr id="261" name="Picture 7" descr="Laptop-clipart-images-and-notebook-clip-art-photo-share-submit-2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30" t="10158" r="2164" b="8751"/>
                    <a:stretch/>
                  </p:blipFill>
                  <p:spPr bwMode="auto">
                    <a:xfrm>
                      <a:off x="10630065" y="3274886"/>
                      <a:ext cx="1892994" cy="1034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62" name="그림 261"/>
                    <p:cNvPicPr>
                      <a:picLocks noChangeAspect="1"/>
                    </p:cNvPicPr>
                    <p:nvPr/>
                  </p:nvPicPr>
                  <p:blipFill>
                    <a:blip r:embed="rId11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1113741" y="3294844"/>
                      <a:ext cx="925661" cy="92566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0" name="오른쪽 화살표 259"/>
                  <p:cNvSpPr/>
                  <p:nvPr/>
                </p:nvSpPr>
                <p:spPr>
                  <a:xfrm>
                    <a:off x="9238935" y="5229186"/>
                    <a:ext cx="508786" cy="381444"/>
                  </a:xfrm>
                  <a:prstGeom prst="rightArrow">
                    <a:avLst/>
                  </a:prstGeom>
                  <a:solidFill>
                    <a:srgbClr val="F1555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pic>
              <p:nvPicPr>
                <p:cNvPr id="265" name="Google Shape;128;p18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1915163" y="2056839"/>
                  <a:ext cx="642190" cy="6520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6" name="Google Shape;140;p18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917304" y="4628568"/>
                  <a:ext cx="652010" cy="6520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7" name="그림 266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6200000">
                  <a:off x="2658822" y="3914195"/>
                  <a:ext cx="915646" cy="915648"/>
                </a:xfrm>
                <a:prstGeom prst="rect">
                  <a:avLst/>
                </a:prstGeom>
              </p:spPr>
            </p:pic>
            <p:pic>
              <p:nvPicPr>
                <p:cNvPr id="268" name="그림 267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6200000">
                  <a:off x="4518601" y="3914195"/>
                  <a:ext cx="915646" cy="915648"/>
                </a:xfrm>
                <a:prstGeom prst="rect">
                  <a:avLst/>
                </a:prstGeom>
              </p:spPr>
            </p:pic>
            <p:pic>
              <p:nvPicPr>
                <p:cNvPr id="269" name="그림 268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6200000">
                  <a:off x="6378380" y="3928612"/>
                  <a:ext cx="915646" cy="915648"/>
                </a:xfrm>
                <a:prstGeom prst="rect">
                  <a:avLst/>
                </a:prstGeom>
              </p:spPr>
            </p:pic>
            <p:pic>
              <p:nvPicPr>
                <p:cNvPr id="270" name="그림 269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6200000">
                  <a:off x="8238159" y="3901507"/>
                  <a:ext cx="915646" cy="915648"/>
                </a:xfrm>
                <a:prstGeom prst="rect">
                  <a:avLst/>
                </a:prstGeom>
              </p:spPr>
            </p:pic>
          </p:grpSp>
        </p:grpSp>
        <p:sp>
          <p:nvSpPr>
            <p:cNvPr id="285" name="직사각형 284"/>
            <p:cNvSpPr/>
            <p:nvPr/>
          </p:nvSpPr>
          <p:spPr>
            <a:xfrm>
              <a:off x="6341602" y="3387552"/>
              <a:ext cx="41899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" sz="1600" b="1" dirty="0">
                  <a:solidFill>
                    <a:srgbClr val="002060"/>
                  </a:solidFill>
                </a:rPr>
                <a:t>4. Rendering pipeline analysis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14" name="Google Shape;126;p18"/>
          <p:cNvCxnSpPr>
            <a:stCxn id="279" idx="3"/>
            <a:endCxn id="5" idx="1"/>
          </p:cNvCxnSpPr>
          <p:nvPr/>
        </p:nvCxnSpPr>
        <p:spPr>
          <a:xfrm>
            <a:off x="10531589" y="4580507"/>
            <a:ext cx="354382" cy="748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7" name="그룹 36"/>
          <p:cNvGrpSpPr/>
          <p:nvPr/>
        </p:nvGrpSpPr>
        <p:grpSpPr>
          <a:xfrm>
            <a:off x="10697735" y="4056972"/>
            <a:ext cx="1195093" cy="1278154"/>
            <a:chOff x="10697735" y="4218704"/>
            <a:chExt cx="1195093" cy="127815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15"/>
            <a:srcRect l="10224" r="10541"/>
            <a:stretch/>
          </p:blipFill>
          <p:spPr>
            <a:xfrm>
              <a:off x="10885971" y="4218704"/>
              <a:ext cx="830826" cy="1048566"/>
            </a:xfrm>
            <a:prstGeom prst="rect">
              <a:avLst/>
            </a:prstGeom>
          </p:spPr>
        </p:pic>
        <p:sp>
          <p:nvSpPr>
            <p:cNvPr id="118" name="Google Shape;111;p17"/>
            <p:cNvSpPr txBox="1"/>
            <p:nvPr/>
          </p:nvSpPr>
          <p:spPr>
            <a:xfrm>
              <a:off x="10697735" y="5281380"/>
              <a:ext cx="1195093" cy="215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200" b="1" dirty="0"/>
                <a:t>Report</a:t>
              </a:r>
              <a:endParaRPr sz="1200" b="1" dirty="0"/>
            </a:p>
          </p:txBody>
        </p:sp>
      </p:grpSp>
      <p:cxnSp>
        <p:nvCxnSpPr>
          <p:cNvPr id="18" name="Google Shape;132;p18"/>
          <p:cNvCxnSpPr>
            <a:stCxn id="10" idx="3"/>
            <a:endCxn id="67" idx="1"/>
          </p:cNvCxnSpPr>
          <p:nvPr/>
        </p:nvCxnSpPr>
        <p:spPr>
          <a:xfrm flipV="1">
            <a:off x="3630017" y="3274066"/>
            <a:ext cx="1313194" cy="13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" name="그룹 12"/>
          <p:cNvGrpSpPr/>
          <p:nvPr/>
        </p:nvGrpSpPr>
        <p:grpSpPr>
          <a:xfrm>
            <a:off x="1161890" y="1521113"/>
            <a:ext cx="2575102" cy="3063671"/>
            <a:chOff x="1161890" y="1521113"/>
            <a:chExt cx="2575102" cy="3063671"/>
          </a:xfrm>
        </p:grpSpPr>
        <p:grpSp>
          <p:nvGrpSpPr>
            <p:cNvPr id="14" name="그룹 13"/>
            <p:cNvGrpSpPr/>
            <p:nvPr/>
          </p:nvGrpSpPr>
          <p:grpSpPr>
            <a:xfrm>
              <a:off x="1161890" y="1521113"/>
              <a:ext cx="2575102" cy="3063671"/>
              <a:chOff x="1161890" y="1521113"/>
              <a:chExt cx="2575102" cy="3063671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1366563" y="1521113"/>
                <a:ext cx="2370429" cy="3063671"/>
                <a:chOff x="2114701" y="1105481"/>
                <a:chExt cx="2370429" cy="3063671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2114701" y="1105481"/>
                  <a:ext cx="2370429" cy="3063671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122491" y="1115083"/>
                  <a:ext cx="235484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002060"/>
                      </a:solidFill>
                    </a:rPr>
                    <a:t>1. Change detector</a:t>
                  </a:r>
                  <a:endParaRPr lang="en-US" sz="16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6" name="Google Shape;126;p18"/>
              <p:cNvCxnSpPr>
                <a:stCxn id="54" idx="3"/>
                <a:endCxn id="28" idx="1"/>
              </p:cNvCxnSpPr>
              <p:nvPr/>
            </p:nvCxnSpPr>
            <p:spPr>
              <a:xfrm flipV="1">
                <a:off x="1161890" y="2594663"/>
                <a:ext cx="505860" cy="673009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7" name="Google Shape;127;p18"/>
              <p:cNvCxnSpPr>
                <a:stCxn id="54" idx="3"/>
                <a:endCxn id="33" idx="1"/>
              </p:cNvCxnSpPr>
              <p:nvPr/>
            </p:nvCxnSpPr>
            <p:spPr>
              <a:xfrm>
                <a:off x="1161890" y="3267672"/>
                <a:ext cx="505860" cy="707699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" name="Google Shape;129;p18"/>
              <p:cNvCxnSpPr>
                <a:stCxn id="28" idx="3"/>
                <a:endCxn id="10" idx="0"/>
              </p:cNvCxnSpPr>
              <p:nvPr/>
            </p:nvCxnSpPr>
            <p:spPr>
              <a:xfrm>
                <a:off x="2936518" y="2594663"/>
                <a:ext cx="469274" cy="455308"/>
              </a:xfrm>
              <a:prstGeom prst="bentConnector2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" name="Google Shape;131;p18"/>
              <p:cNvCxnSpPr>
                <a:stCxn id="33" idx="3"/>
                <a:endCxn id="10" idx="2"/>
              </p:cNvCxnSpPr>
              <p:nvPr/>
            </p:nvCxnSpPr>
            <p:spPr>
              <a:xfrm flipV="1">
                <a:off x="2936518" y="3498421"/>
                <a:ext cx="469274" cy="476950"/>
              </a:xfrm>
              <a:prstGeom prst="bentConnector2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0" name="Google Shape;130;p18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3181567" y="3049971"/>
                <a:ext cx="448450" cy="448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4" name="그룹 23"/>
              <p:cNvGrpSpPr/>
              <p:nvPr/>
            </p:nvGrpSpPr>
            <p:grpSpPr>
              <a:xfrm>
                <a:off x="1667750" y="1952854"/>
                <a:ext cx="1410421" cy="1187523"/>
                <a:chOff x="4092351" y="2659733"/>
                <a:chExt cx="1834847" cy="1544876"/>
              </a:xfrm>
            </p:grpSpPr>
            <p:pic>
              <p:nvPicPr>
                <p:cNvPr id="28" name="Google Shape;121;p1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t="8455" b="8488"/>
                <a:stretch/>
              </p:blipFill>
              <p:spPr>
                <a:xfrm>
                  <a:off x="4092351" y="2784745"/>
                  <a:ext cx="1650568" cy="14198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Google Shape;128;p18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5476085" y="2659733"/>
                  <a:ext cx="451113" cy="4580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667750" y="3320069"/>
                <a:ext cx="1408045" cy="1201016"/>
                <a:chOff x="4092351" y="4588100"/>
                <a:chExt cx="1831756" cy="1562429"/>
              </a:xfrm>
            </p:grpSpPr>
            <p:pic>
              <p:nvPicPr>
                <p:cNvPr id="33" name="Google Shape;124;p1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t="8455" b="8488"/>
                <a:stretch/>
              </p:blipFill>
              <p:spPr>
                <a:xfrm>
                  <a:off x="4092351" y="4730665"/>
                  <a:ext cx="1650567" cy="14198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Google Shape;140;p18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462907" y="4588100"/>
                  <a:ext cx="461200" cy="461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1" name="그룹 10"/>
            <p:cNvGrpSpPr/>
            <p:nvPr/>
          </p:nvGrpSpPr>
          <p:grpSpPr>
            <a:xfrm>
              <a:off x="1746639" y="2354415"/>
              <a:ext cx="1111902" cy="693577"/>
              <a:chOff x="1728806" y="2348248"/>
              <a:chExt cx="1111902" cy="69357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728806" y="2364818"/>
                <a:ext cx="1111902" cy="660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3461" y="2348248"/>
                <a:ext cx="693577" cy="693577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1742437" y="3729525"/>
              <a:ext cx="1111902" cy="699421"/>
              <a:chOff x="1742437" y="3729525"/>
              <a:chExt cx="1111902" cy="699421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742437" y="3751939"/>
                <a:ext cx="1111902" cy="660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6" name="그림 125"/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67219" y="3729525"/>
                <a:ext cx="699421" cy="6994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1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 detector</a:t>
            </a:r>
          </a:p>
        </p:txBody>
      </p:sp>
      <p:cxnSp>
        <p:nvCxnSpPr>
          <p:cNvPr id="11" name="Google Shape;126;p18"/>
          <p:cNvCxnSpPr>
            <a:stCxn id="39" idx="3"/>
            <a:endCxn id="6" idx="1"/>
          </p:cNvCxnSpPr>
          <p:nvPr/>
        </p:nvCxnSpPr>
        <p:spPr>
          <a:xfrm flipV="1">
            <a:off x="3242614" y="3494677"/>
            <a:ext cx="849737" cy="908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127;p18"/>
          <p:cNvCxnSpPr>
            <a:stCxn id="39" idx="3"/>
            <a:endCxn id="9" idx="1"/>
          </p:cNvCxnSpPr>
          <p:nvPr/>
        </p:nvCxnSpPr>
        <p:spPr>
          <a:xfrm>
            <a:off x="3242614" y="4403241"/>
            <a:ext cx="849737" cy="103735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29;p18"/>
          <p:cNvCxnSpPr>
            <a:stCxn id="6" idx="3"/>
            <a:endCxn id="16" idx="0"/>
          </p:cNvCxnSpPr>
          <p:nvPr/>
        </p:nvCxnSpPr>
        <p:spPr>
          <a:xfrm>
            <a:off x="5742917" y="3494677"/>
            <a:ext cx="677200" cy="581200"/>
          </a:xfrm>
          <a:prstGeom prst="bentConnector2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31;p18"/>
          <p:cNvCxnSpPr>
            <a:stCxn id="9" idx="3"/>
            <a:endCxn id="16" idx="2"/>
          </p:cNvCxnSpPr>
          <p:nvPr/>
        </p:nvCxnSpPr>
        <p:spPr>
          <a:xfrm rot="10800000" flipH="1">
            <a:off x="5742917" y="4831397"/>
            <a:ext cx="677200" cy="609200"/>
          </a:xfrm>
          <a:prstGeom prst="bentConnector2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" name="Google Shape;13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2228" y="4075836"/>
            <a:ext cx="755448" cy="755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32;p18"/>
          <p:cNvCxnSpPr>
            <a:stCxn id="16" idx="3"/>
            <a:endCxn id="48" idx="1"/>
          </p:cNvCxnSpPr>
          <p:nvPr/>
        </p:nvCxnSpPr>
        <p:spPr>
          <a:xfrm flipV="1">
            <a:off x="6797676" y="4443951"/>
            <a:ext cx="801795" cy="961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직사각형 24"/>
          <p:cNvSpPr/>
          <p:nvPr/>
        </p:nvSpPr>
        <p:spPr>
          <a:xfrm>
            <a:off x="2953870" y="1654576"/>
            <a:ext cx="6499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altLang="ko" b="1" dirty="0">
                <a:ea typeface="Droid Serif"/>
                <a:cs typeface="Droid Serif"/>
                <a:sym typeface="Droid Serif"/>
              </a:rPr>
              <a:t>Cross-version differential testing </a:t>
            </a:r>
            <a:r>
              <a:rPr lang="en-US" altLang="ko" dirty="0"/>
              <a:t>to detect rendering changes </a:t>
            </a:r>
            <a:r>
              <a:rPr lang="en-US" altLang="ko" b="1" dirty="0">
                <a:solidFill>
                  <a:srgbClr val="0070C0"/>
                </a:solidFill>
              </a:rPr>
              <a:t>between two browser versions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7</a:t>
            </a:fld>
            <a:endParaRPr 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92351" y="2659733"/>
            <a:ext cx="1834847" cy="3490796"/>
            <a:chOff x="4092351" y="2659733"/>
            <a:chExt cx="1834847" cy="3490796"/>
          </a:xfrm>
        </p:grpSpPr>
        <p:grpSp>
          <p:nvGrpSpPr>
            <p:cNvPr id="5" name="그룹 4"/>
            <p:cNvGrpSpPr/>
            <p:nvPr/>
          </p:nvGrpSpPr>
          <p:grpSpPr>
            <a:xfrm>
              <a:off x="4092351" y="4588099"/>
              <a:ext cx="1831756" cy="1562430"/>
              <a:chOff x="4092351" y="4588099"/>
              <a:chExt cx="1831756" cy="156243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4092351" y="4588099"/>
                <a:ext cx="1831756" cy="1562430"/>
                <a:chOff x="4092351" y="4588099"/>
                <a:chExt cx="1831756" cy="1562430"/>
              </a:xfrm>
            </p:grpSpPr>
            <p:pic>
              <p:nvPicPr>
                <p:cNvPr id="9" name="Google Shape;124;p1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8455" b="8488"/>
                <a:stretch/>
              </p:blipFill>
              <p:spPr>
                <a:xfrm>
                  <a:off x="4092351" y="4730665"/>
                  <a:ext cx="1650567" cy="14198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" name="Google Shape;140;p18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462907" y="4588099"/>
                  <a:ext cx="461200" cy="461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1" name="그룹 40"/>
              <p:cNvGrpSpPr/>
              <p:nvPr/>
            </p:nvGrpSpPr>
            <p:grpSpPr>
              <a:xfrm>
                <a:off x="4178447" y="5123209"/>
                <a:ext cx="1490263" cy="937422"/>
                <a:chOff x="1894837" y="3881925"/>
                <a:chExt cx="1111902" cy="699421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1894837" y="3904339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119619" y="3881925"/>
                  <a:ext cx="699421" cy="69942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그룹 6"/>
            <p:cNvGrpSpPr/>
            <p:nvPr/>
          </p:nvGrpSpPr>
          <p:grpSpPr>
            <a:xfrm>
              <a:off x="4092351" y="2659733"/>
              <a:ext cx="1834847" cy="1544876"/>
              <a:chOff x="4092351" y="2659733"/>
              <a:chExt cx="1834847" cy="154487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4092351" y="2659733"/>
                <a:ext cx="1834847" cy="1544876"/>
                <a:chOff x="4092351" y="2659733"/>
                <a:chExt cx="1834847" cy="1544876"/>
              </a:xfrm>
            </p:grpSpPr>
            <p:pic>
              <p:nvPicPr>
                <p:cNvPr id="6" name="Google Shape;121;p1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8455" b="8488"/>
                <a:stretch/>
              </p:blipFill>
              <p:spPr>
                <a:xfrm>
                  <a:off x="4092351" y="2784745"/>
                  <a:ext cx="1650567" cy="14198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" name="Google Shape;128;p1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5476085" y="2659733"/>
                  <a:ext cx="451113" cy="4580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1" name="그룹 50"/>
              <p:cNvGrpSpPr/>
              <p:nvPr/>
            </p:nvGrpSpPr>
            <p:grpSpPr>
              <a:xfrm>
                <a:off x="4158063" y="3158353"/>
                <a:ext cx="1497860" cy="934328"/>
                <a:chOff x="561995" y="6068134"/>
                <a:chExt cx="1111902" cy="693577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561995" y="6084704"/>
                  <a:ext cx="1111902" cy="660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650" y="6068134"/>
                  <a:ext cx="693577" cy="69357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8" name="그룹 37"/>
          <p:cNvGrpSpPr/>
          <p:nvPr/>
        </p:nvGrpSpPr>
        <p:grpSpPr>
          <a:xfrm>
            <a:off x="2034653" y="3900981"/>
            <a:ext cx="1558688" cy="1361554"/>
            <a:chOff x="180854" y="3335220"/>
            <a:chExt cx="1649656" cy="144101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6170" y="3335220"/>
              <a:ext cx="1063144" cy="1063144"/>
            </a:xfrm>
            <a:prstGeom prst="rect">
              <a:avLst/>
            </a:prstGeom>
          </p:spPr>
        </p:pic>
        <p:sp>
          <p:nvSpPr>
            <p:cNvPr id="40" name="Google Shape;111;p17"/>
            <p:cNvSpPr txBox="1"/>
            <p:nvPr/>
          </p:nvSpPr>
          <p:spPr>
            <a:xfrm>
              <a:off x="180854" y="4431921"/>
              <a:ext cx="1649656" cy="34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b="1" dirty="0"/>
                <a:t>HTML Input</a:t>
              </a:r>
              <a:endParaRPr sz="1600" b="1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292642" y="3865965"/>
            <a:ext cx="1765458" cy="1437280"/>
            <a:chOff x="5529241" y="2267593"/>
            <a:chExt cx="1363928" cy="1110389"/>
          </a:xfrm>
        </p:grpSpPr>
        <p:grpSp>
          <p:nvGrpSpPr>
            <p:cNvPr id="46" name="그룹 45"/>
            <p:cNvGrpSpPr/>
            <p:nvPr/>
          </p:nvGrpSpPr>
          <p:grpSpPr>
            <a:xfrm>
              <a:off x="5529241" y="2326096"/>
              <a:ext cx="1363928" cy="1051886"/>
              <a:chOff x="71434" y="3335220"/>
              <a:chExt cx="1868495" cy="1441015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170" y="3335220"/>
                <a:ext cx="1063144" cy="1063144"/>
              </a:xfrm>
              <a:prstGeom prst="rect">
                <a:avLst/>
              </a:prstGeom>
            </p:spPr>
          </p:pic>
          <p:sp>
            <p:nvSpPr>
              <p:cNvPr id="49" name="Google Shape;111;p17"/>
              <p:cNvSpPr txBox="1"/>
              <p:nvPr/>
            </p:nvSpPr>
            <p:spPr>
              <a:xfrm>
                <a:off x="71434" y="4431921"/>
                <a:ext cx="1868495" cy="344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Candidate bug</a:t>
                </a:r>
              </a:p>
            </p:txBody>
          </p:sp>
        </p:grp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18953" y="2267593"/>
              <a:ext cx="252732" cy="252732"/>
            </a:xfrm>
            <a:prstGeom prst="rect">
              <a:avLst/>
            </a:prstGeom>
          </p:spPr>
        </p:pic>
      </p:grpSp>
      <p:sp>
        <p:nvSpPr>
          <p:cNvPr id="44" name="Google Shape;111;p17"/>
          <p:cNvSpPr txBox="1"/>
          <p:nvPr/>
        </p:nvSpPr>
        <p:spPr>
          <a:xfrm>
            <a:off x="4038199" y="2478190"/>
            <a:ext cx="1558688" cy="32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Older chrome</a:t>
            </a:r>
            <a:endParaRPr sz="1600" b="1" dirty="0">
              <a:solidFill>
                <a:srgbClr val="00B050"/>
              </a:solidFill>
            </a:endParaRPr>
          </a:p>
        </p:txBody>
      </p:sp>
      <p:sp>
        <p:nvSpPr>
          <p:cNvPr id="50" name="Google Shape;111;p17"/>
          <p:cNvSpPr txBox="1"/>
          <p:nvPr/>
        </p:nvSpPr>
        <p:spPr>
          <a:xfrm>
            <a:off x="3754700" y="4402118"/>
            <a:ext cx="2125686" cy="32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Newer chrome</a:t>
            </a:r>
            <a:endParaRPr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Bisect analysis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649895" y="1782892"/>
            <a:ext cx="68922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altLang="ko" sz="2000" dirty="0">
                <a:sym typeface="Droid Serif"/>
              </a:rPr>
              <a:t>Binary search to find the bug commit,</a:t>
            </a:r>
            <a:br>
              <a:rPr lang="en-US" altLang="ko" sz="2000" dirty="0">
                <a:sym typeface="Droid Serif"/>
              </a:rPr>
            </a:br>
            <a:r>
              <a:rPr lang="en-US" altLang="ko" sz="2000" dirty="0">
                <a:sym typeface="Droid Serif"/>
              </a:rPr>
              <a:t>which first introduces the rendering change.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479410" y="4883058"/>
            <a:ext cx="8373716" cy="514919"/>
            <a:chOff x="1479410" y="4289657"/>
            <a:chExt cx="8373716" cy="51491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513045" y="4547118"/>
              <a:ext cx="7165911" cy="0"/>
            </a:xfrm>
            <a:prstGeom prst="line">
              <a:avLst/>
            </a:prstGeom>
            <a:ln w="19050">
              <a:solidFill>
                <a:srgbClr val="F1555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2338874" y="4372947"/>
              <a:ext cx="348342" cy="34834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9504784" y="4372947"/>
              <a:ext cx="348342" cy="34834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7713308" y="4372946"/>
              <a:ext cx="348342" cy="34834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5921830" y="4372946"/>
              <a:ext cx="348342" cy="34834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4130352" y="4372946"/>
              <a:ext cx="348342" cy="34834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9410" y="4289657"/>
              <a:ext cx="514919" cy="514919"/>
            </a:xfrm>
            <a:prstGeom prst="rect">
              <a:avLst/>
            </a:prstGeom>
          </p:spPr>
        </p:pic>
      </p:grpSp>
      <p:sp>
        <p:nvSpPr>
          <p:cNvPr id="45" name="Google Shape;111;p17"/>
          <p:cNvSpPr txBox="1"/>
          <p:nvPr/>
        </p:nvSpPr>
        <p:spPr>
          <a:xfrm>
            <a:off x="960693" y="5325488"/>
            <a:ext cx="1552352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/>
              <a:t>Commit History</a:t>
            </a:r>
            <a:endParaRPr b="1" dirty="0"/>
          </a:p>
        </p:txBody>
      </p:sp>
      <p:cxnSp>
        <p:nvCxnSpPr>
          <p:cNvPr id="57" name="Google Shape;126;p18"/>
          <p:cNvCxnSpPr/>
          <p:nvPr/>
        </p:nvCxnSpPr>
        <p:spPr>
          <a:xfrm flipH="1">
            <a:off x="4304523" y="2980645"/>
            <a:ext cx="1741129" cy="0"/>
          </a:xfrm>
          <a:prstGeom prst="straightConnector1">
            <a:avLst/>
          </a:prstGeom>
          <a:noFill/>
          <a:ln w="571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100732" y="4966346"/>
            <a:ext cx="1990534" cy="1518058"/>
            <a:chOff x="5100732" y="4966346"/>
            <a:chExt cx="1990534" cy="1518058"/>
          </a:xfrm>
        </p:grpSpPr>
        <p:sp>
          <p:nvSpPr>
            <p:cNvPr id="46" name="타원 45"/>
            <p:cNvSpPr/>
            <p:nvPr/>
          </p:nvSpPr>
          <p:spPr>
            <a:xfrm>
              <a:off x="5921828" y="4966346"/>
              <a:ext cx="348342" cy="348342"/>
            </a:xfrm>
            <a:prstGeom prst="ellips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00732" y="5293681"/>
              <a:ext cx="1990534" cy="1190723"/>
              <a:chOff x="5100732" y="5293681"/>
              <a:chExt cx="1990534" cy="1190723"/>
            </a:xfrm>
          </p:grpSpPr>
          <p:sp>
            <p:nvSpPr>
              <p:cNvPr id="47" name="Google Shape;111;p17"/>
              <p:cNvSpPr txBox="1"/>
              <p:nvPr/>
            </p:nvSpPr>
            <p:spPr>
              <a:xfrm>
                <a:off x="5100732" y="5968404"/>
                <a:ext cx="1990534" cy="5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-US" b="1" dirty="0"/>
                  <a:t>Bug commit</a:t>
                </a:r>
                <a:endParaRPr b="1" dirty="0"/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7768" y="5293681"/>
                <a:ext cx="776462" cy="776462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1697" y="5579106"/>
                <a:ext cx="338473" cy="330011"/>
              </a:xfrm>
              <a:prstGeom prst="rect">
                <a:avLst/>
              </a:prstGeom>
            </p:spPr>
          </p:pic>
        </p:grpSp>
      </p:grpSp>
      <p:grpSp>
        <p:nvGrpSpPr>
          <p:cNvPr id="5" name="그룹 4"/>
          <p:cNvGrpSpPr/>
          <p:nvPr/>
        </p:nvGrpSpPr>
        <p:grpSpPr>
          <a:xfrm>
            <a:off x="9077766" y="3282760"/>
            <a:ext cx="1326784" cy="1677010"/>
            <a:chOff x="9077766" y="3282760"/>
            <a:chExt cx="1326784" cy="1677010"/>
          </a:xfrm>
        </p:grpSpPr>
        <p:grpSp>
          <p:nvGrpSpPr>
            <p:cNvPr id="56" name="그룹 55"/>
            <p:cNvGrpSpPr/>
            <p:nvPr/>
          </p:nvGrpSpPr>
          <p:grpSpPr>
            <a:xfrm>
              <a:off x="9077766" y="3282760"/>
              <a:ext cx="1326784" cy="1677010"/>
              <a:chOff x="9077766" y="2894631"/>
              <a:chExt cx="1326784" cy="167701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9077766" y="2894631"/>
                <a:ext cx="1326784" cy="1131704"/>
                <a:chOff x="8853672" y="2242109"/>
                <a:chExt cx="1831756" cy="1562430"/>
              </a:xfrm>
            </p:grpSpPr>
            <p:pic>
              <p:nvPicPr>
                <p:cNvPr id="24" name="Google Shape;124;p1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t="8455" b="8488"/>
                <a:stretch/>
              </p:blipFill>
              <p:spPr>
                <a:xfrm>
                  <a:off x="8853672" y="2384675"/>
                  <a:ext cx="1650568" cy="14198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Google Shape;140;p18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10224228" y="2242109"/>
                  <a:ext cx="461200" cy="461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" name="직사각형 27"/>
                <p:cNvSpPr/>
                <p:nvPr/>
              </p:nvSpPr>
              <p:spPr>
                <a:xfrm>
                  <a:off x="8956069" y="3213463"/>
                  <a:ext cx="770618" cy="2985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Google Shape;126;p18"/>
              <p:cNvCxnSpPr>
                <a:stCxn id="8" idx="0"/>
                <a:endCxn id="24" idx="2"/>
              </p:cNvCxnSpPr>
              <p:nvPr/>
            </p:nvCxnSpPr>
            <p:spPr>
              <a:xfrm flipH="1" flipV="1">
                <a:off x="9675539" y="4026335"/>
                <a:ext cx="3416" cy="54530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dashDot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5" name="그룹 64"/>
            <p:cNvGrpSpPr/>
            <p:nvPr/>
          </p:nvGrpSpPr>
          <p:grpSpPr>
            <a:xfrm>
              <a:off x="9129898" y="3681050"/>
              <a:ext cx="1080391" cy="679600"/>
              <a:chOff x="1742437" y="3729525"/>
              <a:chExt cx="1111902" cy="699421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742437" y="3751939"/>
                <a:ext cx="1111902" cy="660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67219" y="3729525"/>
                <a:ext cx="699421" cy="699421"/>
              </a:xfrm>
              <a:prstGeom prst="rect">
                <a:avLst/>
              </a:prstGeom>
            </p:spPr>
          </p:pic>
        </p:grpSp>
      </p:grpSp>
      <p:grpSp>
        <p:nvGrpSpPr>
          <p:cNvPr id="12" name="그룹 11"/>
          <p:cNvGrpSpPr/>
          <p:nvPr/>
        </p:nvGrpSpPr>
        <p:grpSpPr>
          <a:xfrm>
            <a:off x="5498227" y="3386024"/>
            <a:ext cx="1195545" cy="1573744"/>
            <a:chOff x="5498227" y="3386024"/>
            <a:chExt cx="1195545" cy="1573744"/>
          </a:xfrm>
        </p:grpSpPr>
        <p:grpSp>
          <p:nvGrpSpPr>
            <p:cNvPr id="53" name="그룹 52"/>
            <p:cNvGrpSpPr/>
            <p:nvPr/>
          </p:nvGrpSpPr>
          <p:grpSpPr>
            <a:xfrm>
              <a:off x="5498227" y="3386024"/>
              <a:ext cx="1195545" cy="1573744"/>
              <a:chOff x="5498227" y="2997895"/>
              <a:chExt cx="1195545" cy="1573744"/>
            </a:xfrm>
          </p:grpSpPr>
          <p:pic>
            <p:nvPicPr>
              <p:cNvPr id="36" name="Google Shape;124;p18"/>
              <p:cNvPicPr preferRelativeResize="0"/>
              <p:nvPr/>
            </p:nvPicPr>
            <p:blipFill rotWithShape="1">
              <a:blip r:embed="rId5">
                <a:alphaModFix/>
              </a:blip>
              <a:srcRect t="8455" b="8488"/>
              <a:stretch/>
            </p:blipFill>
            <p:spPr>
              <a:xfrm>
                <a:off x="5498227" y="2997895"/>
                <a:ext cx="1195545" cy="10284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2" name="Google Shape;126;p18"/>
              <p:cNvCxnSpPr>
                <a:stCxn id="46" idx="0"/>
                <a:endCxn id="36" idx="2"/>
              </p:cNvCxnSpPr>
              <p:nvPr/>
            </p:nvCxnSpPr>
            <p:spPr>
              <a:xfrm flipV="1">
                <a:off x="6095999" y="4026335"/>
                <a:ext cx="1" cy="5453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dashDot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8" name="그룹 67"/>
            <p:cNvGrpSpPr/>
            <p:nvPr/>
          </p:nvGrpSpPr>
          <p:grpSpPr>
            <a:xfrm>
              <a:off x="5554097" y="3655369"/>
              <a:ext cx="1080391" cy="679600"/>
              <a:chOff x="1742437" y="3729525"/>
              <a:chExt cx="1111902" cy="69942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1742437" y="3751939"/>
                <a:ext cx="1111902" cy="660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67219" y="3729525"/>
                <a:ext cx="699421" cy="699421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/>
          <p:cNvGrpSpPr/>
          <p:nvPr/>
        </p:nvGrpSpPr>
        <p:grpSpPr>
          <a:xfrm>
            <a:off x="3706750" y="3386023"/>
            <a:ext cx="1195546" cy="1573746"/>
            <a:chOff x="3706750" y="3386023"/>
            <a:chExt cx="1195546" cy="1573746"/>
          </a:xfrm>
        </p:grpSpPr>
        <p:grpSp>
          <p:nvGrpSpPr>
            <p:cNvPr id="54" name="그룹 53"/>
            <p:cNvGrpSpPr/>
            <p:nvPr/>
          </p:nvGrpSpPr>
          <p:grpSpPr>
            <a:xfrm>
              <a:off x="3706750" y="3386023"/>
              <a:ext cx="1195546" cy="1573746"/>
              <a:chOff x="3706750" y="2997894"/>
              <a:chExt cx="1195546" cy="1573746"/>
            </a:xfrm>
          </p:grpSpPr>
          <p:pic>
            <p:nvPicPr>
              <p:cNvPr id="42" name="Google Shape;121;p18"/>
              <p:cNvPicPr preferRelativeResize="0"/>
              <p:nvPr/>
            </p:nvPicPr>
            <p:blipFill rotWithShape="1">
              <a:blip r:embed="rId5">
                <a:alphaModFix/>
              </a:blip>
              <a:srcRect t="8455" b="8488"/>
              <a:stretch/>
            </p:blipFill>
            <p:spPr>
              <a:xfrm>
                <a:off x="3706750" y="2997894"/>
                <a:ext cx="1195546" cy="102844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1" name="Google Shape;126;p18"/>
              <p:cNvCxnSpPr>
                <a:stCxn id="15" idx="0"/>
                <a:endCxn id="42" idx="2"/>
              </p:cNvCxnSpPr>
              <p:nvPr/>
            </p:nvCxnSpPr>
            <p:spPr>
              <a:xfrm flipV="1">
                <a:off x="4304523" y="4026335"/>
                <a:ext cx="0" cy="54530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dashDot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71" name="그룹 70"/>
            <p:cNvGrpSpPr/>
            <p:nvPr/>
          </p:nvGrpSpPr>
          <p:grpSpPr>
            <a:xfrm>
              <a:off x="3756540" y="3646404"/>
              <a:ext cx="1065434" cy="664592"/>
              <a:chOff x="1746639" y="2354415"/>
              <a:chExt cx="1111902" cy="69357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1746639" y="2370985"/>
                <a:ext cx="1111902" cy="660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1294" y="2354415"/>
                <a:ext cx="693577" cy="693577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1917961" y="3295474"/>
            <a:ext cx="1329024" cy="1664296"/>
            <a:chOff x="1917961" y="3295474"/>
            <a:chExt cx="1329024" cy="1664296"/>
          </a:xfrm>
        </p:grpSpPr>
        <p:grpSp>
          <p:nvGrpSpPr>
            <p:cNvPr id="55" name="그룹 54"/>
            <p:cNvGrpSpPr/>
            <p:nvPr/>
          </p:nvGrpSpPr>
          <p:grpSpPr>
            <a:xfrm>
              <a:off x="1917961" y="3295474"/>
              <a:ext cx="1329024" cy="1664296"/>
              <a:chOff x="1917961" y="2907345"/>
              <a:chExt cx="1329024" cy="166429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917961" y="2907345"/>
                <a:ext cx="1329024" cy="1118990"/>
                <a:chOff x="1584046" y="2242109"/>
                <a:chExt cx="1834847" cy="1544876"/>
              </a:xfrm>
            </p:grpSpPr>
            <p:pic>
              <p:nvPicPr>
                <p:cNvPr id="20" name="Google Shape;121;p1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t="8455" b="8488"/>
                <a:stretch/>
              </p:blipFill>
              <p:spPr>
                <a:xfrm>
                  <a:off x="1584046" y="2367121"/>
                  <a:ext cx="1650568" cy="14198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Google Shape;128;p1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2967780" y="2242109"/>
                  <a:ext cx="451113" cy="4580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40" name="Google Shape;126;p18"/>
              <p:cNvCxnSpPr>
                <a:stCxn id="7" idx="0"/>
                <a:endCxn id="20" idx="2"/>
              </p:cNvCxnSpPr>
              <p:nvPr/>
            </p:nvCxnSpPr>
            <p:spPr>
              <a:xfrm flipV="1">
                <a:off x="2513045" y="4026335"/>
                <a:ext cx="2689" cy="54530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dashDot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74" name="그룹 73"/>
            <p:cNvGrpSpPr/>
            <p:nvPr/>
          </p:nvGrpSpPr>
          <p:grpSpPr>
            <a:xfrm>
              <a:off x="1977852" y="3665148"/>
              <a:ext cx="1065434" cy="664592"/>
              <a:chOff x="1746639" y="2354415"/>
              <a:chExt cx="1111902" cy="69357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1746639" y="2370985"/>
                <a:ext cx="1111902" cy="6604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1294" y="2354415"/>
                <a:ext cx="693577" cy="6935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383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bug oracle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6F8E-4549-4AC5-8B8C-334A847DF876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919860" y="2779036"/>
            <a:ext cx="4701623" cy="2222173"/>
            <a:chOff x="3832774" y="1883297"/>
            <a:chExt cx="4701623" cy="2222173"/>
          </a:xfrm>
        </p:grpSpPr>
        <p:sp>
          <p:nvSpPr>
            <p:cNvPr id="9" name="직사각형 8"/>
            <p:cNvSpPr/>
            <p:nvPr/>
          </p:nvSpPr>
          <p:spPr>
            <a:xfrm>
              <a:off x="3832774" y="2252630"/>
              <a:ext cx="4701623" cy="1852840"/>
            </a:xfrm>
            <a:prstGeom prst="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243319" y="2499160"/>
              <a:ext cx="984400" cy="1536530"/>
              <a:chOff x="7285099" y="3706625"/>
              <a:chExt cx="984400" cy="153653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5099" y="3706625"/>
                <a:ext cx="984400" cy="984400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368372" y="4719935"/>
                <a:ext cx="817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" sz="1400" b="1" dirty="0"/>
                  <a:t>Interop </a:t>
                </a:r>
                <a:br>
                  <a:rPr lang="en-US" altLang="ko" sz="1400" b="1" dirty="0"/>
                </a:br>
                <a:r>
                  <a:rPr lang="en-US" altLang="ko" sz="1400" b="1" dirty="0"/>
                  <a:t>oracle</a:t>
                </a:r>
                <a:endParaRPr lang="en-US" sz="1400" b="1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832774" y="1883297"/>
              <a:ext cx="47016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" b="1" dirty="0"/>
                <a:t>Rendering bug oracle</a:t>
              </a:r>
              <a:endParaRPr lang="en-US" b="1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612882" y="2499160"/>
              <a:ext cx="1850186" cy="1536530"/>
              <a:chOff x="7555114" y="3706625"/>
              <a:chExt cx="1850186" cy="153653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88007" y="3706625"/>
                <a:ext cx="984400" cy="984400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7555114" y="4719935"/>
                <a:ext cx="1850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" sz="1400" b="1" dirty="0"/>
                  <a:t>Non-feature-update </a:t>
                </a:r>
                <a:br>
                  <a:rPr lang="en-US" altLang="ko" sz="1400" b="1" dirty="0"/>
                </a:br>
                <a:r>
                  <a:rPr lang="en-US" altLang="ko" sz="1400" b="1" dirty="0"/>
                  <a:t>oracle</a:t>
                </a:r>
                <a:endParaRPr lang="en-US" sz="1400" b="1" dirty="0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1351718" y="2929910"/>
            <a:ext cx="1649656" cy="1510693"/>
            <a:chOff x="1021887" y="1975573"/>
            <a:chExt cx="1649656" cy="1510693"/>
          </a:xfrm>
        </p:grpSpPr>
        <p:grpSp>
          <p:nvGrpSpPr>
            <p:cNvPr id="19" name="그룹 18"/>
            <p:cNvGrpSpPr/>
            <p:nvPr/>
          </p:nvGrpSpPr>
          <p:grpSpPr>
            <a:xfrm>
              <a:off x="1021887" y="2045251"/>
              <a:ext cx="1649656" cy="1441015"/>
              <a:chOff x="180854" y="3335220"/>
              <a:chExt cx="1649656" cy="144101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70" y="3335220"/>
                <a:ext cx="1063144" cy="1063144"/>
              </a:xfrm>
              <a:prstGeom prst="rect">
                <a:avLst/>
              </a:prstGeom>
            </p:spPr>
          </p:pic>
          <p:sp>
            <p:nvSpPr>
              <p:cNvPr id="22" name="Google Shape;111;p17"/>
              <p:cNvSpPr txBox="1"/>
              <p:nvPr/>
            </p:nvSpPr>
            <p:spPr>
              <a:xfrm>
                <a:off x="180854" y="4431921"/>
                <a:ext cx="1649656" cy="344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Candidate bug</a:t>
                </a:r>
                <a:endParaRPr sz="1600" b="1" dirty="0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6489" y="1975573"/>
              <a:ext cx="382541" cy="382541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406713" y="4931429"/>
            <a:ext cx="1672388" cy="1405822"/>
            <a:chOff x="5464379" y="5293681"/>
            <a:chExt cx="1263240" cy="1061888"/>
          </a:xfrm>
        </p:grpSpPr>
        <p:sp>
          <p:nvSpPr>
            <p:cNvPr id="26" name="Google Shape;111;p17"/>
            <p:cNvSpPr txBox="1"/>
            <p:nvPr/>
          </p:nvSpPr>
          <p:spPr>
            <a:xfrm>
              <a:off x="5464379" y="5955965"/>
              <a:ext cx="1263240" cy="399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600" b="1" dirty="0"/>
                <a:t>Bug commit</a:t>
              </a:r>
              <a:endParaRPr sz="1600" b="1" dirty="0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7768" y="5293681"/>
              <a:ext cx="776462" cy="77646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697" y="5579106"/>
              <a:ext cx="338473" cy="330011"/>
            </a:xfrm>
            <a:prstGeom prst="rect">
              <a:avLst/>
            </a:prstGeom>
          </p:spPr>
        </p:pic>
      </p:grpSp>
      <p:cxnSp>
        <p:nvCxnSpPr>
          <p:cNvPr id="33" name="Google Shape;126;p18"/>
          <p:cNvCxnSpPr>
            <a:stCxn id="27" idx="3"/>
            <a:endCxn id="11" idx="1"/>
          </p:cNvCxnSpPr>
          <p:nvPr/>
        </p:nvCxnSpPr>
        <p:spPr>
          <a:xfrm flipV="1">
            <a:off x="2756883" y="3887099"/>
            <a:ext cx="1573522" cy="1558305"/>
          </a:xfrm>
          <a:prstGeom prst="bentConnector3">
            <a:avLst>
              <a:gd name="adj1" fmla="val 4604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126;p18"/>
          <p:cNvCxnSpPr>
            <a:stCxn id="21" idx="3"/>
            <a:endCxn id="11" idx="1"/>
          </p:cNvCxnSpPr>
          <p:nvPr/>
        </p:nvCxnSpPr>
        <p:spPr>
          <a:xfrm>
            <a:off x="2630178" y="3531160"/>
            <a:ext cx="1700227" cy="3559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" name="Google Shape;126;p18"/>
          <p:cNvCxnSpPr>
            <a:stCxn id="27" idx="3"/>
            <a:endCxn id="15" idx="1"/>
          </p:cNvCxnSpPr>
          <p:nvPr/>
        </p:nvCxnSpPr>
        <p:spPr>
          <a:xfrm flipV="1">
            <a:off x="2756882" y="3887099"/>
            <a:ext cx="4375979" cy="1558305"/>
          </a:xfrm>
          <a:prstGeom prst="bentConnector3">
            <a:avLst>
              <a:gd name="adj1" fmla="val 79852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" name="Google Shape;126;p18"/>
          <p:cNvCxnSpPr>
            <a:stCxn id="11" idx="3"/>
            <a:endCxn id="15" idx="1"/>
          </p:cNvCxnSpPr>
          <p:nvPr/>
        </p:nvCxnSpPr>
        <p:spPr>
          <a:xfrm>
            <a:off x="5314805" y="3887099"/>
            <a:ext cx="1818056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9" name="그룹 48"/>
          <p:cNvGrpSpPr/>
          <p:nvPr/>
        </p:nvGrpSpPr>
        <p:grpSpPr>
          <a:xfrm>
            <a:off x="5684558" y="5098499"/>
            <a:ext cx="1132024" cy="1056626"/>
            <a:chOff x="1637677" y="3523629"/>
            <a:chExt cx="1649656" cy="1539783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4074" y="3587394"/>
              <a:ext cx="1105678" cy="1105678"/>
            </a:xfrm>
            <a:prstGeom prst="rect">
              <a:avLst/>
            </a:prstGeom>
          </p:spPr>
        </p:pic>
        <p:sp>
          <p:nvSpPr>
            <p:cNvPr id="51" name="Google Shape;111;p17"/>
            <p:cNvSpPr txBox="1"/>
            <p:nvPr/>
          </p:nvSpPr>
          <p:spPr>
            <a:xfrm>
              <a:off x="1637677" y="4719098"/>
              <a:ext cx="1649656" cy="34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1600" b="1" dirty="0"/>
                <a:t>WPT test </a:t>
              </a:r>
              <a:endParaRPr sz="1600" b="1" dirty="0"/>
            </a:p>
          </p:txBody>
        </p:sp>
        <p:pic>
          <p:nvPicPr>
            <p:cNvPr id="52" name="Google Shape;140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20625" y="3523629"/>
              <a:ext cx="334058" cy="334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그룹 70"/>
          <p:cNvGrpSpPr/>
          <p:nvPr/>
        </p:nvGrpSpPr>
        <p:grpSpPr>
          <a:xfrm>
            <a:off x="8957388" y="3362116"/>
            <a:ext cx="1909646" cy="1450992"/>
            <a:chOff x="53784" y="3335220"/>
            <a:chExt cx="1909646" cy="1450992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70" y="3335220"/>
              <a:ext cx="1063144" cy="1063144"/>
            </a:xfrm>
            <a:prstGeom prst="rect">
              <a:avLst/>
            </a:prstGeom>
          </p:spPr>
        </p:pic>
        <p:sp>
          <p:nvSpPr>
            <p:cNvPr id="73" name="Google Shape;111;p17"/>
            <p:cNvSpPr txBox="1"/>
            <p:nvPr/>
          </p:nvSpPr>
          <p:spPr>
            <a:xfrm>
              <a:off x="53784" y="4441898"/>
              <a:ext cx="1909646" cy="344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b="1" dirty="0"/>
                <a:t>Oracle bug</a:t>
              </a:r>
              <a:endParaRPr sz="1600" b="1" dirty="0"/>
            </a:p>
          </p:txBody>
        </p:sp>
      </p:grpSp>
      <p:cxnSp>
        <p:nvCxnSpPr>
          <p:cNvPr id="74" name="Google Shape;126;p18"/>
          <p:cNvCxnSpPr>
            <a:stCxn id="15" idx="3"/>
            <a:endCxn id="72" idx="1"/>
          </p:cNvCxnSpPr>
          <p:nvPr/>
        </p:nvCxnSpPr>
        <p:spPr>
          <a:xfrm>
            <a:off x="8117261" y="3887099"/>
            <a:ext cx="1182513" cy="6589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직사각형 76"/>
          <p:cNvSpPr/>
          <p:nvPr/>
        </p:nvSpPr>
        <p:spPr>
          <a:xfrm>
            <a:off x="1108131" y="1825622"/>
            <a:ext cx="9405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15555"/>
                </a:solidFill>
              </a:rPr>
              <a:t>Filter out false positives </a:t>
            </a:r>
            <a:r>
              <a:rPr lang="en-US" sz="2000" dirty="0"/>
              <a:t>by using </a:t>
            </a:r>
            <a:br>
              <a:rPr lang="en-US" sz="2000" dirty="0"/>
            </a:br>
            <a:r>
              <a:rPr lang="en-US" sz="2000" dirty="0">
                <a:solidFill>
                  <a:srgbClr val="0070C0"/>
                </a:solidFill>
              </a:rPr>
              <a:t>the candidate bug </a:t>
            </a:r>
            <a:r>
              <a:rPr lang="en-US" sz="2000" dirty="0"/>
              <a:t>and its </a:t>
            </a:r>
            <a:r>
              <a:rPr lang="en-US" sz="2000" dirty="0">
                <a:solidFill>
                  <a:srgbClr val="0070C0"/>
                </a:solidFill>
              </a:rPr>
              <a:t>bisected browser version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29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8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8|5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Lato"/>
        <a:ea typeface="Arial"/>
        <a:cs typeface=""/>
      </a:majorFont>
      <a:minorFont>
        <a:latin typeface="Lato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EA1F80E447B418FA1D47B57B08757" ma:contentTypeVersion="5" ma:contentTypeDescription="Create a new document." ma:contentTypeScope="" ma:versionID="cac395129eac1ce6ade271222b935cb2">
  <xsd:schema xmlns:xsd="http://www.w3.org/2001/XMLSchema" xmlns:xs="http://www.w3.org/2001/XMLSchema" xmlns:p="http://schemas.microsoft.com/office/2006/metadata/properties" xmlns:ns3="52b0fb0c-40f9-4728-ad06-baa70c6d2cec" xmlns:ns4="0da22d03-a044-4d37-8d61-2e52f45284c7" targetNamespace="http://schemas.microsoft.com/office/2006/metadata/properties" ma:root="true" ma:fieldsID="e7863e6216c9649edb14cd7edf3df3be" ns3:_="" ns4:_="">
    <xsd:import namespace="52b0fb0c-40f9-4728-ad06-baa70c6d2cec"/>
    <xsd:import namespace="0da22d03-a044-4d37-8d61-2e52f45284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0fb0c-40f9-4728-ad06-baa70c6d2c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22d03-a044-4d37-8d61-2e52f45284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C9F03D-B64B-483C-B3E4-BA7A7D01C2E0}">
  <ds:schemaRefs>
    <ds:schemaRef ds:uri="0da22d03-a044-4d37-8d61-2e52f45284c7"/>
    <ds:schemaRef ds:uri="52b0fb0c-40f9-4728-ad06-baa70c6d2c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F3627A-B70D-46F1-A3BB-FFEC1D299C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E45E05-43CC-40E4-9C0A-EFAD7CA5D7FF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0da22d03-a044-4d37-8d61-2e52f45284c7"/>
    <ds:schemaRef ds:uri="52b0fb0c-40f9-4728-ad06-baa70c6d2c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674</Words>
  <Application>Microsoft Office PowerPoint</Application>
  <PresentationFormat>와이드스크린</PresentationFormat>
  <Paragraphs>217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Droid Serif</vt:lpstr>
      <vt:lpstr>Inconsolata</vt:lpstr>
      <vt:lpstr>Lato</vt:lpstr>
      <vt:lpstr>Source Sans Pro</vt:lpstr>
      <vt:lpstr>Source Serif Pro</vt:lpstr>
      <vt:lpstr>Wingdings</vt:lpstr>
      <vt:lpstr>Office Theme</vt:lpstr>
      <vt:lpstr>R2Z2: Detecting Rendering Regressions in Web Browsers through Differential Fuzz Testing</vt:lpstr>
      <vt:lpstr>Rendering bug</vt:lpstr>
      <vt:lpstr>Identifying rendering bugs is challenging</vt:lpstr>
      <vt:lpstr>Naïve approach</vt:lpstr>
      <vt:lpstr>“Image results” are meant to be different</vt:lpstr>
      <vt:lpstr>R2Z2 overview</vt:lpstr>
      <vt:lpstr>Change detector</vt:lpstr>
      <vt:lpstr>Bisect analysis</vt:lpstr>
      <vt:lpstr>Rendering bug oracle</vt:lpstr>
      <vt:lpstr>Our assumption</vt:lpstr>
      <vt:lpstr>Interop oracle</vt:lpstr>
      <vt:lpstr>Interop oracle</vt:lpstr>
      <vt:lpstr>Interop oracle</vt:lpstr>
      <vt:lpstr>Non-feature-update oracle</vt:lpstr>
      <vt:lpstr>Non-feature-update oracle</vt:lpstr>
      <vt:lpstr>Non-feature-update oracle</vt:lpstr>
      <vt:lpstr>Workflow of rendering bug oracle</vt:lpstr>
      <vt:lpstr>Rendering pipeline analysis</vt:lpstr>
      <vt:lpstr>New rendering bugs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Ahmad</dc:creator>
  <cp:lastModifiedBy>user</cp:lastModifiedBy>
  <cp:revision>1395</cp:revision>
  <dcterms:created xsi:type="dcterms:W3CDTF">2021-04-01T20:00:53Z</dcterms:created>
  <dcterms:modified xsi:type="dcterms:W3CDTF">2022-04-21T07:10:43Z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0x010100A2EEA1F80E447B418FA1D47B57B08757</vt:lpwstr>
  </property>
</Properties>
</file>