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19"/>
  </p:notesMasterIdLst>
  <p:handoutMasterIdLst>
    <p:handoutMasterId r:id="rId20"/>
  </p:handoutMasterIdLst>
  <p:sldIdLst>
    <p:sldId id="256" r:id="rId2"/>
    <p:sldId id="456" r:id="rId3"/>
    <p:sldId id="457" r:id="rId4"/>
    <p:sldId id="441" r:id="rId5"/>
    <p:sldId id="442" r:id="rId6"/>
    <p:sldId id="443" r:id="rId7"/>
    <p:sldId id="440" r:id="rId8"/>
    <p:sldId id="448" r:id="rId9"/>
    <p:sldId id="447" r:id="rId10"/>
    <p:sldId id="449" r:id="rId11"/>
    <p:sldId id="450" r:id="rId12"/>
    <p:sldId id="458" r:id="rId13"/>
    <p:sldId id="459" r:id="rId14"/>
    <p:sldId id="460" r:id="rId15"/>
    <p:sldId id="461" r:id="rId16"/>
    <p:sldId id="462" r:id="rId17"/>
    <p:sldId id="453" r:id="rId18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CCFFCC"/>
    <a:srgbClr val="CCFFFF"/>
    <a:srgbClr val="FFFFCC"/>
    <a:srgbClr val="CCCCFF"/>
    <a:srgbClr val="FF9999"/>
    <a:srgbClr val="0099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017" autoAdjust="0"/>
    <p:restoredTop sz="93514" autoAdjust="0"/>
  </p:normalViewPr>
  <p:slideViewPr>
    <p:cSldViewPr snapToGrid="0">
      <p:cViewPr varScale="1">
        <p:scale>
          <a:sx n="77" d="100"/>
          <a:sy n="77" d="100"/>
        </p:scale>
        <p:origin x="98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0127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3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8872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 marL="320040" indent="-320040">
              <a:buSzPct val="80000"/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28891-334D-BA77-2696-688FDE38B4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6" y="228600"/>
            <a:ext cx="460964" cy="83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48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68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9413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2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884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940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5508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360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8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5595" y="923454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i="1" dirty="0" smtClean="0"/>
              <a:t>컴퓨팅적사고</a:t>
            </a:r>
            <a:endParaRPr lang="ko-KR" altLang="en-US" sz="48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135595" y="1735556"/>
            <a:ext cx="5896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i="1" dirty="0" err="1" smtClean="0"/>
              <a:t>파이썬</a:t>
            </a:r>
            <a:r>
              <a:rPr lang="ko-KR" altLang="en-US" sz="4800" i="1" dirty="0" smtClean="0"/>
              <a:t> 프로젝트과제</a:t>
            </a:r>
            <a:endParaRPr lang="ko-KR" altLang="en-US" sz="4800" i="1" dirty="0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r>
              <a:rPr lang="ko-KR" alt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448" y="1454591"/>
            <a:ext cx="8229600" cy="50349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random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turtle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draw_road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t.width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t.up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()</a:t>
            </a:r>
            <a:r>
              <a:rPr lang="en-US" altLang="ko-KR" sz="1600" b="0" dirty="0">
                <a:solidFill>
                  <a:srgbClr val="CD3131"/>
                </a:solidFill>
                <a:effectLst/>
                <a:latin typeface="Century Schoolbook" panose="02040604050505020304" pitchFamily="18" charset="0"/>
              </a:rPr>
              <a:t>;</a:t>
            </a:r>
            <a:endParaRPr lang="en-US" altLang="ko-KR" sz="16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t.goto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300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t.down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()</a:t>
            </a:r>
            <a:r>
              <a:rPr lang="en-US" altLang="ko-KR" sz="1600" b="0" dirty="0">
                <a:solidFill>
                  <a:srgbClr val="CD3131"/>
                </a:solidFill>
                <a:effectLst/>
                <a:latin typeface="Century Schoolbook" panose="02040604050505020304" pitchFamily="18" charset="0"/>
              </a:rPr>
              <a:t>;</a:t>
            </a:r>
            <a:endParaRPr lang="en-US" altLang="ko-KR" sz="16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t.goto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+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300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t.penup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()</a:t>
            </a:r>
            <a:r>
              <a:rPr lang="en-US" altLang="ko-KR" sz="1600" b="0" dirty="0">
                <a:solidFill>
                  <a:srgbClr val="CD3131"/>
                </a:solidFill>
                <a:effectLst/>
                <a:latin typeface="Century Schoolbook" panose="02040604050505020304" pitchFamily="18" charset="0"/>
              </a:rPr>
              <a:t>;</a:t>
            </a:r>
            <a:endParaRPr lang="en-US" altLang="ko-KR" sz="16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t.goto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(+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300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t.down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()</a:t>
            </a:r>
            <a:r>
              <a:rPr lang="en-US" altLang="ko-KR" sz="1600" b="0" dirty="0">
                <a:solidFill>
                  <a:srgbClr val="CD3131"/>
                </a:solidFill>
                <a:effectLst/>
                <a:latin typeface="Century Schoolbook" panose="02040604050505020304" pitchFamily="18" charset="0"/>
              </a:rPr>
              <a:t>;</a:t>
            </a:r>
            <a:endParaRPr lang="en-US" altLang="ko-KR" sz="16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t.goto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(+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+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300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turn_left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t.left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turn_right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t.right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073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r>
              <a:rPr lang="ko-KR" alt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838" y="1348966"/>
            <a:ext cx="8229600" cy="50156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drive():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t.forward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20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turtle.</a:t>
            </a:r>
            <a:r>
              <a:rPr lang="en-US" altLang="ko-KR" sz="1600" b="0" dirty="0" err="1">
                <a:solidFill>
                  <a:srgbClr val="2B91AF"/>
                </a:solidFill>
                <a:effectLst/>
                <a:latin typeface="Century Schoolbook" panose="02040604050505020304" pitchFamily="18" charset="0"/>
              </a:rPr>
              <a:t>Turtle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screen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turtle.Screen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t.shape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entury Schoolbook" panose="02040604050505020304" pitchFamily="18" charset="0"/>
              </a:rPr>
              <a:t>"turtle"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draw_road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screen.onkey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turn_left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entury Schoolbook" panose="02040604050505020304" pitchFamily="18" charset="0"/>
              </a:rPr>
              <a:t>"Left"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screen.onkey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turn_right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entury Schoolbook" panose="02040604050505020304" pitchFamily="18" charset="0"/>
              </a:rPr>
              <a:t>"Right"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screen.onkey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(drive,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entury Schoolbook" panose="02040604050505020304" pitchFamily="18" charset="0"/>
              </a:rPr>
              <a:t>"Up"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t.penup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()</a:t>
            </a:r>
            <a:r>
              <a:rPr lang="en-US" altLang="ko-KR" sz="1600" b="0" dirty="0">
                <a:solidFill>
                  <a:srgbClr val="CD3131"/>
                </a:solidFill>
                <a:effectLst/>
                <a:latin typeface="Century Schoolbook" panose="02040604050505020304" pitchFamily="18" charset="0"/>
              </a:rPr>
              <a:t>;</a:t>
            </a:r>
            <a:endParaRPr lang="en-US" altLang="ko-KR" sz="16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t.goto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300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t.pendown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()</a:t>
            </a:r>
            <a:r>
              <a:rPr lang="en-US" altLang="ko-KR" sz="1600" b="0" dirty="0">
                <a:solidFill>
                  <a:srgbClr val="CD3131"/>
                </a:solidFill>
                <a:effectLst/>
                <a:latin typeface="Century Schoolbook" panose="02040604050505020304" pitchFamily="18" charset="0"/>
              </a:rPr>
              <a:t>;</a:t>
            </a:r>
            <a:endParaRPr lang="en-US" altLang="ko-KR" sz="16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t.color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entury Schoolbook" panose="02040604050505020304" pitchFamily="18" charset="0"/>
              </a:rPr>
              <a:t>"blue"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screen.listen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screen.mainloop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92427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ffectLst/>
              </a:rPr>
              <a:t>TKINTER GUI - </a:t>
            </a:r>
            <a:r>
              <a:rPr lang="en-US" altLang="ko-KR" dirty="0" err="1" smtClean="0">
                <a:effectLst/>
              </a:rPr>
              <a:t>MyPaint</a:t>
            </a:r>
            <a:r>
              <a:rPr lang="en-US" altLang="ko-KR" dirty="0" smtClean="0">
                <a:effectLst/>
              </a:rPr>
              <a:t> </a:t>
            </a:r>
            <a:r>
              <a:rPr lang="ko-KR" altLang="en-US" dirty="0" smtClean="0">
                <a:effectLst/>
              </a:rPr>
              <a:t>프로그램 </a:t>
            </a:r>
            <a:r>
              <a:rPr lang="en-US" altLang="ko-KR" dirty="0">
                <a:effectLst/>
              </a:rPr>
              <a:t>#1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다음과 같이 마우스를 움직여서 화면에 그림을 그리는 윈도우의 </a:t>
            </a:r>
            <a:r>
              <a:rPr lang="ko-KR" altLang="en-US" dirty="0" err="1"/>
              <a:t>그림판과</a:t>
            </a:r>
            <a:r>
              <a:rPr lang="ko-KR" altLang="en-US" dirty="0"/>
              <a:t> 비슷한 프로그램을 작성해보자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415811-E01F-D5FD-B24B-DE4DEA315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904" y="2859020"/>
            <a:ext cx="3080708" cy="239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93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캔버스 위젯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ko-KR" altLang="en-US" dirty="0"/>
              <a:t>에서 그림을 그리려면 </a:t>
            </a:r>
            <a:r>
              <a:rPr lang="ko-KR" altLang="en-US" b="1" dirty="0"/>
              <a:t>캔버스</a:t>
            </a:r>
            <a:r>
              <a:rPr lang="en-US" altLang="ko-KR" b="1" dirty="0"/>
              <a:t>(canvas)</a:t>
            </a:r>
            <a:r>
              <a:rPr lang="ko-KR" altLang="en-US" dirty="0"/>
              <a:t>라는 위젯이 필요하다</a:t>
            </a:r>
            <a:r>
              <a:rPr lang="en-US" altLang="ko-KR" dirty="0"/>
              <a:t>. Canvas </a:t>
            </a:r>
            <a:r>
              <a:rPr lang="ko-KR" altLang="en-US" dirty="0"/>
              <a:t>위젯을 사용하면 많은 그래픽 기능을 사용할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32565"/>
          <a:stretch/>
        </p:blipFill>
        <p:spPr>
          <a:xfrm>
            <a:off x="623887" y="4653480"/>
            <a:ext cx="8020050" cy="1965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887" y="3032912"/>
            <a:ext cx="8229600" cy="14032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canvas = Canvas(window, width=300, height=200)</a:t>
            </a:r>
          </a:p>
          <a:p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canvas.create_oval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x0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y0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y1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, option, ...)</a:t>
            </a:r>
          </a:p>
        </p:txBody>
      </p:sp>
    </p:spTree>
    <p:extLst>
      <p:ext uri="{BB962C8B-B14F-4D97-AF65-F5344CB8AC3E}">
        <p14:creationId xmlns:p14="http://schemas.microsoft.com/office/powerpoint/2010/main" val="3994563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ffectLst/>
              </a:rPr>
              <a:t>MyPaint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프로그램 </a:t>
            </a:r>
            <a:r>
              <a:rPr lang="en-US" altLang="ko-KR" dirty="0">
                <a:effectLst/>
              </a:rPr>
              <a:t>#2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3887" y="1484767"/>
            <a:ext cx="8229600" cy="370286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tkinter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*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paint(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event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x1, y1 = (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event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.x-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), (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event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.y+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x2, y2 = (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event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.x-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), (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event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.y+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canvas.create_oval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 x1, y1, x2, y2,  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fill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"black"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window = </a:t>
            </a:r>
            <a:r>
              <a:rPr lang="en-US" altLang="ko-KR" sz="1600" b="0" dirty="0">
                <a:solidFill>
                  <a:srgbClr val="2B91AF"/>
                </a:solidFill>
                <a:effectLst/>
                <a:latin typeface="Trebuchet MS" panose="020B0603020202020204" pitchFamily="34" charset="0"/>
              </a:rPr>
              <a:t>Tk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canvas = </a:t>
            </a:r>
            <a:r>
              <a:rPr lang="en-US" altLang="ko-KR" sz="1600" b="0" dirty="0">
                <a:solidFill>
                  <a:srgbClr val="2B91AF"/>
                </a:solidFill>
                <a:effectLst/>
                <a:latin typeface="Trebuchet MS" panose="020B0603020202020204" pitchFamily="34" charset="0"/>
              </a:rPr>
              <a:t>Canvas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(window)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canvas.pack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canvas.bind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"&lt;B1-Motion&gt;"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paint)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window.mainloop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410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ffectLst/>
              </a:rPr>
              <a:t>MyPaint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프로그램 </a:t>
            </a:r>
            <a:r>
              <a:rPr lang="en-US" altLang="ko-KR" dirty="0">
                <a:effectLst/>
              </a:rPr>
              <a:t>#3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앞의 </a:t>
            </a:r>
            <a:r>
              <a:rPr lang="en-US" altLang="ko-KR" dirty="0" err="1"/>
              <a:t>MyPaint</a:t>
            </a:r>
            <a:r>
              <a:rPr lang="en-US" altLang="ko-KR" dirty="0"/>
              <a:t> </a:t>
            </a:r>
            <a:r>
              <a:rPr lang="ko-KR" altLang="en-US" dirty="0"/>
              <a:t>프로그램에서 색상을 변경할 수 있도록 하여보자</a:t>
            </a:r>
            <a:r>
              <a:rPr lang="en-US" altLang="ko-KR" dirty="0"/>
              <a:t>. </a:t>
            </a:r>
            <a:r>
              <a:rPr lang="ko-KR" altLang="en-US" dirty="0"/>
              <a:t>캔버스 위젯 아래에 버튼 “</a:t>
            </a:r>
            <a:r>
              <a:rPr lang="ko-KR" altLang="en-US" dirty="0" err="1"/>
              <a:t>빨강색”을</a:t>
            </a:r>
            <a:r>
              <a:rPr lang="ko-KR" altLang="en-US" dirty="0"/>
              <a:t> 추가하고 이 버튼을 누르면 색상이 빨강색으로 변경되게 하자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E10A8E-2D09-C1DF-0B1B-1421CAA4D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797" y="3014804"/>
            <a:ext cx="3149187" cy="265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4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3887" y="1584356"/>
            <a:ext cx="8229600" cy="513331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tkinter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*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mycolor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"blue"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paint(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event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x1, y1 = (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event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.x-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), (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event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.y+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x2, y2 = (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event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.x-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), (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event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.y+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canvas.create_oval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 x1, y1, x2, y2,  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fill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mycolor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outline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mycolor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change_color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global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mycolor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mycolor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"red"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window = </a:t>
            </a:r>
            <a:r>
              <a:rPr lang="en-US" altLang="ko-KR" sz="1600" b="0" dirty="0">
                <a:solidFill>
                  <a:srgbClr val="2B91AF"/>
                </a:solidFill>
                <a:effectLst/>
                <a:latin typeface="Trebuchet MS" panose="020B0603020202020204" pitchFamily="34" charset="0"/>
              </a:rPr>
              <a:t>Tk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canvas = </a:t>
            </a:r>
            <a:r>
              <a:rPr lang="en-US" altLang="ko-KR" sz="1600" b="0" dirty="0">
                <a:solidFill>
                  <a:srgbClr val="2B91AF"/>
                </a:solidFill>
                <a:effectLst/>
                <a:latin typeface="Trebuchet MS" panose="020B0603020202020204" pitchFamily="34" charset="0"/>
              </a:rPr>
              <a:t>Canvas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(window)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canvas.pack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canvas.bind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"&lt;B1-Motion&gt;"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paint)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button = </a:t>
            </a:r>
            <a:r>
              <a:rPr lang="en-US" altLang="ko-KR" sz="1600" b="0" dirty="0">
                <a:solidFill>
                  <a:srgbClr val="2B91AF"/>
                </a:solidFill>
                <a:effectLst/>
                <a:latin typeface="Trebuchet MS" panose="020B0603020202020204" pitchFamily="34" charset="0"/>
              </a:rPr>
              <a:t>Button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(window,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text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빨강색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command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change_color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button.pack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window.mainloop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295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36" y="2467423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그림 73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15" y="1974162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3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함수사용</a:t>
            </a:r>
            <a:r>
              <a:rPr lang="ko-KR" altLang="en-US" dirty="0" smtClean="0"/>
              <a:t> 프로젝트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7764" y="1509077"/>
            <a:ext cx="7566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마우스 이동 </a:t>
            </a:r>
            <a:r>
              <a:rPr lang="ko-KR" altLang="en-US" dirty="0" err="1"/>
              <a:t>그림그리기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사용자가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마우스를 이동하여 그림을 그릴 수 있는 프로그램을 작성해보자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333D711-D9CC-47D4-A0A1-F418EA872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338" y="2553077"/>
            <a:ext cx="3344499" cy="264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734AC-96EB-2787-1F7B-7C2E651B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프로그램을 </a:t>
            </a:r>
            <a:r>
              <a:rPr lang="ko-KR" altLang="en-US" dirty="0" err="1"/>
              <a:t>조직화하는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가지의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6C1A7-A075-2D7D-6331-56D6A360E1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(function)</a:t>
            </a:r>
            <a:r>
              <a:rPr lang="ko-KR" altLang="en-US" dirty="0"/>
              <a:t>는 서로 관련된 코드를 묶은 것이다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모듈</a:t>
            </a:r>
            <a:r>
              <a:rPr lang="en-US" altLang="ko-KR" dirty="0"/>
              <a:t>(module)</a:t>
            </a:r>
            <a:r>
              <a:rPr lang="ko-KR" altLang="en-US" dirty="0"/>
              <a:t>은 여러 개의 함수들이 포함되어 있는 소스 파일이다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객체</a:t>
            </a:r>
            <a:r>
              <a:rPr lang="en-US" altLang="ko-KR" dirty="0"/>
              <a:t>(object)</a:t>
            </a:r>
            <a:r>
              <a:rPr lang="ko-KR" altLang="en-US" dirty="0"/>
              <a:t>는 서로 관련된 변수와 함수를 하나로 묶은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7C5736-0044-329D-F709-BC8187E15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37" y="3062053"/>
            <a:ext cx="4964741" cy="260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5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b="0" dirty="0"/>
              <a:t>마우스로 그림 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drawit</a:t>
            </a:r>
            <a:r>
              <a:rPr lang="en-US" altLang="ko-KR" sz="2000" dirty="0"/>
              <a:t>() </a:t>
            </a:r>
            <a:r>
              <a:rPr lang="ko-KR" altLang="en-US" sz="2000" dirty="0"/>
              <a:t>안에 </a:t>
            </a:r>
            <a:r>
              <a:rPr lang="en-US" altLang="ko-KR" sz="2000" dirty="0" err="1"/>
              <a:t>goto</a:t>
            </a:r>
            <a:r>
              <a:rPr lang="en-US" altLang="ko-KR" sz="2000" dirty="0"/>
              <a:t>()</a:t>
            </a:r>
            <a:r>
              <a:rPr lang="ko-KR" altLang="en-US" sz="2000" dirty="0"/>
              <a:t>를 넣어서 거북이를 클릭된 위치로 이동시키도록 하자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현재 위치에서 클릭된 위치까지 선이 그려 진다</a:t>
            </a:r>
            <a:r>
              <a:rPr lang="en-US" altLang="ko-KR" sz="2000" dirty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009" y="153510"/>
            <a:ext cx="1107799" cy="989490"/>
          </a:xfrm>
          <a:prstGeom prst="rect">
            <a:avLst/>
          </a:prstGeom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176" y="2879785"/>
            <a:ext cx="38290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56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r>
              <a:rPr lang="ko-KR" alt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9728" y="1708030"/>
            <a:ext cx="8229600" cy="415861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import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turtle          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def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draw(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entury Schoolbook" panose="02040604050505020304" pitchFamily="18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entury Schoolbook" panose="02040604050505020304" pitchFamily="18" charset="0"/>
              </a:rPr>
              <a:t>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):    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t.goto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entury Schoolbook" panose="02040604050505020304" pitchFamily="18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entury Schoolbook" panose="02040604050505020304" pitchFamily="18" charset="0"/>
              </a:rPr>
              <a:t>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turtle.</a:t>
            </a:r>
            <a:r>
              <a:rPr lang="en-US" altLang="ko-KR" sz="1600" b="0" dirty="0" err="1">
                <a:solidFill>
                  <a:srgbClr val="2B91AF"/>
                </a:solidFill>
                <a:effectLst/>
                <a:latin typeface="Century Schoolbook" panose="02040604050505020304" pitchFamily="18" charset="0"/>
              </a:rPr>
              <a:t>Turtle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t.shape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entury Schoolbook" panose="02040604050505020304" pitchFamily="18" charset="0"/>
              </a:rPr>
              <a:t>"turtle"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t.pensize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s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turtle.Screen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()     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s.onscreenclick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(draw)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entury Schoolbook" panose="02040604050505020304" pitchFamily="18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entury Schoolbook" panose="02040604050505020304" pitchFamily="18" charset="0"/>
              </a:rPr>
              <a:t>마우스 클릭 이벤트 처리 함수를 등록한다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entury Schoolbook" panose="02040604050505020304" pitchFamily="18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ko-KR" altLang="en-US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s.onkey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t.penup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entury Schoolbook" panose="02040604050505020304" pitchFamily="18" charset="0"/>
              </a:rPr>
              <a:t>"Up"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  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entury Schoolbook" panose="02040604050505020304" pitchFamily="18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entury Schoolbook" panose="02040604050505020304" pitchFamily="18" charset="0"/>
              </a:rPr>
              <a:t>키보드 이벤트 처리 함수를 등록한다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entury Schoolbook" panose="02040604050505020304" pitchFamily="18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s.onkey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t.pendown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entury Schoolbook" panose="02040604050505020304" pitchFamily="18" charset="0"/>
              </a:rPr>
              <a:t>"Down"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entury Schoolbook" panose="02040604050505020304" pitchFamily="18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entury Schoolbook" panose="02040604050505020304" pitchFamily="18" charset="0"/>
              </a:rPr>
              <a:t>키보드 이벤트 처리 함수를 등록한다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entury Schoolbook" panose="02040604050505020304" pitchFamily="18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s.listen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()  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entury Schoolbook" panose="02040604050505020304" pitchFamily="18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entury Schoolbook" panose="02040604050505020304" pitchFamily="18" charset="0"/>
              </a:rPr>
              <a:t>키보드 이벤트를 기다린다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entury Schoolbook" panose="02040604050505020304" pitchFamily="18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ko-KR" altLang="en-US" sz="16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endParaRPr lang="en-US" altLang="ko-KR" sz="16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46520D-D918-2397-4D71-4CE28F198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465" y="1919334"/>
            <a:ext cx="2695863" cy="20218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7F222A-AFB2-DC46-1F71-56FA9EA4ABDC}"/>
              </a:ext>
            </a:extLst>
          </p:cNvPr>
          <p:cNvSpPr txBox="1"/>
          <p:nvPr/>
        </p:nvSpPr>
        <p:spPr>
          <a:xfrm>
            <a:off x="6799153" y="14330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00B0F0"/>
                </a:solidFill>
              </a:rPr>
              <a:t>paint.py</a:t>
            </a:r>
            <a:endParaRPr lang="ko-KR" altLang="en-US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5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나무 그리기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지금까지 학습한 내용을 바탕으로 순환적으로 나무를 그리는 프랙털</a:t>
            </a:r>
            <a:r>
              <a:rPr lang="en-US" altLang="ko-KR" sz="2000" dirty="0"/>
              <a:t>(fractal) </a:t>
            </a:r>
            <a:r>
              <a:rPr lang="ko-KR" altLang="en-US" sz="2000" dirty="0"/>
              <a:t>프로그램을 작성해 보자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함수는 내부에서 다시 자기 자신을 호출할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이것을 </a:t>
            </a:r>
            <a:r>
              <a:rPr lang="ko-KR" altLang="en-US" sz="2000" dirty="0" err="1"/>
              <a:t>순환호출</a:t>
            </a:r>
            <a:r>
              <a:rPr lang="en-US" altLang="ko-KR" sz="2000" dirty="0"/>
              <a:t>(recursion)</a:t>
            </a:r>
            <a:r>
              <a:rPr lang="ko-KR" altLang="en-US" sz="2000" dirty="0"/>
              <a:t>이라고 한다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062" y="216885"/>
            <a:ext cx="1107799" cy="989490"/>
          </a:xfrm>
          <a:prstGeom prst="rect">
            <a:avLst/>
          </a:prstGeom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739" y="3290978"/>
            <a:ext cx="6551223" cy="201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628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직선을 그린다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직선의 끝에서 특정한 각도로 </a:t>
            </a:r>
            <a:r>
              <a:rPr lang="en-US" altLang="ko-KR" dirty="0"/>
              <a:t>2</a:t>
            </a:r>
            <a:r>
              <a:rPr lang="ko-KR" altLang="en-US" dirty="0"/>
              <a:t>개의 가지를 그린다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충분한 나뭇가지가 생성될 때까지 각 가지의 끝에서 과정 </a:t>
            </a:r>
            <a:r>
              <a:rPr lang="en-US" altLang="ko-KR" dirty="0"/>
              <a:t>2</a:t>
            </a:r>
            <a:r>
              <a:rPr lang="ko-KR" altLang="en-US" dirty="0"/>
              <a:t>를 되풀이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577" y="3689050"/>
            <a:ext cx="34290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36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b="0" dirty="0" err="1"/>
              <a:t>터틀</a:t>
            </a:r>
            <a:r>
              <a:rPr lang="ko-KR" altLang="en-US" b="0" dirty="0"/>
              <a:t> </a:t>
            </a:r>
            <a:r>
              <a:rPr lang="ko-KR" altLang="en-US" b="0" dirty="0" err="1"/>
              <a:t>메이즈</a:t>
            </a:r>
            <a:r>
              <a:rPr lang="ko-KR" altLang="en-US" b="0" dirty="0"/>
              <a:t> 러너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화면에 미로를 만들고 거북이가 화살표를 이용하여 미로에 닫지 않게 진행하는 프로그램을 </a:t>
            </a:r>
            <a:r>
              <a:rPr lang="ko-KR" altLang="en-US" sz="2000" dirty="0" err="1"/>
              <a:t>작성해보자</a:t>
            </a:r>
            <a:r>
              <a:rPr lang="en-US" altLang="ko-KR" sz="2000" dirty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061" y="153510"/>
            <a:ext cx="1107799" cy="9894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C15D1B-C9B5-B994-5A0C-E4234E048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014" y="2447993"/>
            <a:ext cx="1906659" cy="387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화살표 키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키보드에서 화살표 키가 눌리면 이벤트가 발생하고 이 이벤트를 처리하는 함수는 다음과 같이 등록한다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1101" y="2631483"/>
            <a:ext cx="8229600" cy="299071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turn_left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t.left</a:t>
            </a:r>
            <a:r>
              <a:rPr lang="en-US" altLang="ko-KR" dirty="0"/>
              <a:t>(10)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turn_right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t.right</a:t>
            </a:r>
            <a:r>
              <a:rPr lang="en-US" altLang="ko-KR" dirty="0"/>
              <a:t>(10)</a:t>
            </a:r>
          </a:p>
          <a:p>
            <a:endParaRPr lang="en-US" altLang="ko-KR" dirty="0"/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screen = </a:t>
            </a:r>
            <a:r>
              <a:rPr lang="en-US" altLang="ko-KR" dirty="0" err="1"/>
              <a:t>turtle.Screen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screen.onkey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turn_left</a:t>
            </a:r>
            <a:r>
              <a:rPr lang="en-US" altLang="ko-KR" dirty="0"/>
              <a:t>, "Left")</a:t>
            </a:r>
          </a:p>
          <a:p>
            <a:r>
              <a:rPr lang="en-US" altLang="ko-KR" dirty="0" err="1"/>
              <a:t>screen.onkey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turn_right</a:t>
            </a:r>
            <a:r>
              <a:rPr lang="en-US" altLang="ko-KR" dirty="0"/>
              <a:t>, "Right")</a:t>
            </a:r>
          </a:p>
        </p:txBody>
      </p:sp>
    </p:spTree>
    <p:extLst>
      <p:ext uri="{BB962C8B-B14F-4D97-AF65-F5344CB8AC3E}">
        <p14:creationId xmlns:p14="http://schemas.microsoft.com/office/powerpoint/2010/main" val="1766321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사용자 지정 3">
      <a:majorFont>
        <a:latin typeface="Tw Cen MT"/>
        <a:ea typeface="HY얕은샘물M"/>
        <a:cs typeface=""/>
      </a:majorFont>
      <a:minorFont>
        <a:latin typeface="Trebuchet MS"/>
        <a:ea typeface="굴림"/>
        <a:cs typeface="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제6장 반복문(강의)</Template>
  <TotalTime>1963</TotalTime>
  <Words>341</Words>
  <Application>Microsoft Office PowerPoint</Application>
  <PresentationFormat>화면 슬라이드 쇼(4:3)</PresentationFormat>
  <Paragraphs>120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HY얕은샘물M</vt:lpstr>
      <vt:lpstr>굴림</vt:lpstr>
      <vt:lpstr>Arial</vt:lpstr>
      <vt:lpstr>Century Schoolbook</vt:lpstr>
      <vt:lpstr>Consolas</vt:lpstr>
      <vt:lpstr>Trebuchet MS</vt:lpstr>
      <vt:lpstr>Tw Cen MT</vt:lpstr>
      <vt:lpstr>Wingdings</vt:lpstr>
      <vt:lpstr>가을</vt:lpstr>
      <vt:lpstr>PowerPoint 프레젠테이션</vt:lpstr>
      <vt:lpstr>함수사용 프로젝트</vt:lpstr>
      <vt:lpstr>파이썬에서 프로그램을 조직화하는 3가지의 방법</vt:lpstr>
      <vt:lpstr>Lab: 마우스로 그림 그리기</vt:lpstr>
      <vt:lpstr>Solution </vt:lpstr>
      <vt:lpstr>Lab: 나무 그리기</vt:lpstr>
      <vt:lpstr>알고리즘</vt:lpstr>
      <vt:lpstr>Lab: 터틀 메이즈 러너</vt:lpstr>
      <vt:lpstr>화살표 키 처리</vt:lpstr>
      <vt:lpstr>Solution </vt:lpstr>
      <vt:lpstr>Solution </vt:lpstr>
      <vt:lpstr>TKINTER GUI - MyPaint 프로그램 #1</vt:lpstr>
      <vt:lpstr>캔버스 위젯</vt:lpstr>
      <vt:lpstr>MyPaint 프로그램 #2</vt:lpstr>
      <vt:lpstr>MyPaint 프로그램 #3</vt:lpstr>
      <vt:lpstr>PowerPoint 프레젠테이션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samsung</cp:lastModifiedBy>
  <cp:revision>456</cp:revision>
  <dcterms:created xsi:type="dcterms:W3CDTF">2007-06-29T06:43:39Z</dcterms:created>
  <dcterms:modified xsi:type="dcterms:W3CDTF">2023-04-27T10:48:10Z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