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6" r:id="rId3"/>
    <p:sldId id="403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43" r:id="rId26"/>
    <p:sldId id="444" r:id="rId27"/>
    <p:sldId id="445" r:id="rId28"/>
    <p:sldId id="446" r:id="rId29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  <a:srgbClr val="CCFFFF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017" autoAdjust="0"/>
    <p:restoredTop sz="93514" autoAdjust="0"/>
  </p:normalViewPr>
  <p:slideViewPr>
    <p:cSldViewPr snapToGrid="0">
      <p:cViewPr varScale="1">
        <p:scale>
          <a:sx n="77" d="100"/>
          <a:sy n="77" d="100"/>
        </p:scale>
        <p:origin x="98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0127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3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8872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4548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6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9413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2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88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940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550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360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2101252" y="853394"/>
            <a:ext cx="2618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err="1" smtClean="0"/>
              <a:t>컴퓨팅적</a:t>
            </a:r>
            <a:r>
              <a:rPr lang="ko-KR" altLang="en-US" sz="4800" i="1" dirty="0" smtClean="0"/>
              <a:t> 사고</a:t>
            </a:r>
            <a:r>
              <a:rPr lang="en-US" altLang="ko-KR" sz="4800" i="1" dirty="0" smtClean="0"/>
              <a:t> </a:t>
            </a:r>
            <a:endParaRPr lang="ko-KR" altLang="en-US" sz="4800" i="1" dirty="0"/>
          </a:p>
        </p:txBody>
      </p:sp>
      <p:sp>
        <p:nvSpPr>
          <p:cNvPr id="6" name="TextBox 4"/>
          <p:cNvSpPr txBox="1"/>
          <p:nvPr/>
        </p:nvSpPr>
        <p:spPr>
          <a:xfrm>
            <a:off x="2101252" y="1665496"/>
            <a:ext cx="3329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err="1" smtClean="0"/>
              <a:t>파이썬</a:t>
            </a:r>
            <a:r>
              <a:rPr lang="ko-KR" altLang="en-US" sz="4800" i="1" dirty="0" smtClean="0"/>
              <a:t> </a:t>
            </a:r>
            <a:r>
              <a:rPr lang="ko-KR" altLang="en-US" sz="4800" i="1" dirty="0" smtClean="0"/>
              <a:t>프로젝트 </a:t>
            </a:r>
            <a:r>
              <a:rPr lang="en-US" altLang="ko-KR" sz="4800" i="1" dirty="0" smtClean="0"/>
              <a:t>2</a:t>
            </a:r>
            <a:endParaRPr lang="ko-KR" alt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 이미지를 사용하자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547" y="1451394"/>
            <a:ext cx="8229600" cy="46151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turtle #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터틀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그래픽 모듈을 불러온다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random #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난수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모듈을 불러온다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screen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turtle.Screen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image1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"d:\\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rabbit.gif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image2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"d:\\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turtle.gif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screen.addshape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image1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screen.addshape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image2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turtle.Turtle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첫 번째 거북이를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t1.shape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image1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turtle.Turtle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두 번째 거북이를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t2.shape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image2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065" y="2096846"/>
            <a:ext cx="18764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32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소스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547" y="1451394"/>
            <a:ext cx="8229600" cy="46151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turtle #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터틀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그래픽 모듈을 불러온다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random #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난수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모듈을 불러온다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screen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turtle.Screen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image1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"d:\\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rabbit.gif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image2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"d:\\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turtle.gif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screen.addshape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image1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screen.addshape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image2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turtle.Turtle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첫 번째 거북이를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t1.shape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image1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t1.pensize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(5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팬의 두께를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로 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t1.penup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펜을 든다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t1.goto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(-300, 0) # (-300, 0)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위치로 간다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844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소스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990" y="1849748"/>
            <a:ext cx="8229600" cy="346350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turtle.Turtle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두 번째 거북이를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t2.shape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image2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t2.pensize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(5)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팬의 두께를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로 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t2.penup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펜을 든다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t2.goto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(-300, -200) # (-300, -100)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위치로 간다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t1.pendown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첫 번째 거북이의 펜을 내린다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t2.pendown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첫 번째 거북이의 펜을 내린다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t1.speed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t2.speed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427762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소스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5296" y="1812357"/>
            <a:ext cx="8229600" cy="173175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in range(100): # 100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번 반복한다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random.randint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(1, 60) # 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부터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60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사이의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난수를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발생한다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t1.forward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 #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난수만큼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이동한다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d2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random.randint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(1, 60) # 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부터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60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사이의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난수를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발생한다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t2.forward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d2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96" y="3870034"/>
            <a:ext cx="8229600" cy="83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066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애니메이션 만들기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애니메이션도 쉽게 제작할 수 있다</a:t>
            </a:r>
            <a:r>
              <a:rPr lang="en-US" altLang="ko-KR" dirty="0"/>
              <a:t>. </a:t>
            </a:r>
            <a:r>
              <a:rPr lang="ko-KR" altLang="en-US" dirty="0"/>
              <a:t>다음과 </a:t>
            </a:r>
            <a:r>
              <a:rPr lang="ko-KR" altLang="en-US" dirty="0" smtClean="0"/>
              <a:t>같은 애니메이션을 </a:t>
            </a:r>
            <a:r>
              <a:rPr lang="ko-KR" altLang="en-US" dirty="0" err="1"/>
              <a:t>작성해보자</a:t>
            </a:r>
            <a:r>
              <a:rPr lang="en-US" altLang="ko-KR" dirty="0"/>
              <a:t>. </a:t>
            </a:r>
            <a:r>
              <a:rPr lang="ko-KR" altLang="en-US" dirty="0"/>
              <a:t>여러분은 이 애니메이션을 </a:t>
            </a:r>
            <a:r>
              <a:rPr lang="ko-KR" altLang="en-US" dirty="0" smtClean="0"/>
              <a:t>자신의 </a:t>
            </a:r>
            <a:r>
              <a:rPr lang="ko-KR" altLang="en-US" dirty="0"/>
              <a:t>홈페이지에서 사용하거나 </a:t>
            </a:r>
            <a:r>
              <a:rPr lang="ko-KR" altLang="en-US" dirty="0" smtClean="0"/>
              <a:t>동영상 제작에도 </a:t>
            </a:r>
            <a:r>
              <a:rPr lang="ko-KR" altLang="en-US" dirty="0"/>
              <a:t>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3382659"/>
            <a:ext cx="7761797" cy="2178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73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태극 무늬 그리는 함수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8547" y="1701561"/>
            <a:ext cx="8229600" cy="310335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draw_shape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(radius,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color1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t.left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(270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t.width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(3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t.color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("black",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color1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t.begin_fill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t.circle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(radius/2.0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-180)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t.circle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(radius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180)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t.left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(180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t.circle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(-radius/2.0, -180)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t.end_fill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48397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태극 무늬 그리는 함수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547" y="1701561"/>
            <a:ext cx="8229600" cy="310335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turtle.Turtle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t.reset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draw_shape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(200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"red")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t.setheading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(180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draw_shape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(200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"blue")</a:t>
            </a:r>
          </a:p>
        </p:txBody>
      </p:sp>
    </p:spTree>
    <p:extLst>
      <p:ext uri="{BB962C8B-B14F-4D97-AF65-F5344CB8AC3E}">
        <p14:creationId xmlns:p14="http://schemas.microsoft.com/office/powerpoint/2010/main" val="744778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애스터로이드</a:t>
            </a:r>
            <a:r>
              <a:rPr lang="ko-KR" altLang="en-US" dirty="0"/>
              <a:t> </a:t>
            </a:r>
            <a:r>
              <a:rPr lang="ko-KR" altLang="en-US" dirty="0" smtClean="0"/>
              <a:t>게임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우리의 우주선을 충돌시켜서 소행성을 파괴하는 게임인 </a:t>
            </a:r>
            <a:r>
              <a:rPr lang="ko-KR" altLang="en-US" dirty="0" err="1"/>
              <a:t>애스터로이드를</a:t>
            </a:r>
            <a:r>
              <a:rPr lang="ko-KR" altLang="en-US" dirty="0"/>
              <a:t> 제작하고자 한다</a:t>
            </a:r>
            <a:r>
              <a:rPr lang="en-US" altLang="ko-KR" dirty="0"/>
              <a:t>. </a:t>
            </a:r>
            <a:r>
              <a:rPr lang="ko-KR" altLang="en-US" dirty="0" smtClean="0"/>
              <a:t>우리의 </a:t>
            </a:r>
            <a:r>
              <a:rPr lang="ko-KR" altLang="en-US" dirty="0"/>
              <a:t>우주선은 “거북이“ 형태로 하자</a:t>
            </a:r>
            <a:r>
              <a:rPr lang="en-US" altLang="ko-KR" dirty="0"/>
              <a:t>. </a:t>
            </a:r>
            <a:r>
              <a:rPr lang="ko-KR" altLang="en-US" dirty="0"/>
              <a:t>소행성은 ”원”으로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116" y="3255124"/>
            <a:ext cx="4133850" cy="2314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438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 우주선 만들기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547" y="1692935"/>
            <a:ext cx="8229600" cy="310335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turtle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random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math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player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turtle.Turtle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player.color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("blue")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player.shape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("turtle")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player.penup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player.speed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screen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player.getscreen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58986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소행성 만들기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547" y="1692935"/>
            <a:ext cx="8229600" cy="381071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turtle.Turtle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a1.color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("red")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a1.shape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("circle")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a1.penup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a1.speed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a1.goto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random.randint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(-300, 300),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random.randint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(-300, 300))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turtle.Turtle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a2.color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("red")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a2.shape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("circle")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a2.penup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a2.speed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a2.goto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random.randint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(-300, 300),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random.randint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(-300, 300))</a:t>
            </a:r>
          </a:p>
        </p:txBody>
      </p:sp>
    </p:spTree>
    <p:extLst>
      <p:ext uri="{BB962C8B-B14F-4D97-AF65-F5344CB8AC3E}">
        <p14:creationId xmlns:p14="http://schemas.microsoft.com/office/powerpoint/2010/main" val="410084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컴퓨팅적사고 프로젝트 예시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7764" y="1509077"/>
            <a:ext cx="756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거북이 경주 게임을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작성해본다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난수를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이용하여야 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2462" y="3871660"/>
            <a:ext cx="743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(2)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간단한 애니메이션을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만들어본다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9" y="1833564"/>
            <a:ext cx="3206240" cy="198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406" y="4498767"/>
            <a:ext cx="5728928" cy="165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713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처리하기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547" y="1692935"/>
            <a:ext cx="8229600" cy="284455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turnleft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player.left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(30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왼쪽으로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도 회전한다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turnright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player.right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(30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오른쪽으로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도 회전한다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screen.onkeypress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turnleft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"Left")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screen.onkeypress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turnright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"Right")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screen.listen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11775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이동하기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547" y="1692935"/>
            <a:ext cx="8229600" cy="284455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play():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player.forward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 # 2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픽셀 전진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a1.forward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a2.forward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screen.ontimer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(play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10) #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10ms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 지나면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play()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다시 호출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screen.ontimer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(play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10)</a:t>
            </a:r>
          </a:p>
        </p:txBody>
      </p:sp>
    </p:spTree>
    <p:extLst>
      <p:ext uri="{BB962C8B-B14F-4D97-AF65-F5344CB8AC3E}">
        <p14:creationId xmlns:p14="http://schemas.microsoft.com/office/powerpoint/2010/main" val="1439217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앵그리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터틀</a:t>
            </a:r>
            <a:r>
              <a:rPr lang="ko-KR" altLang="en-US" dirty="0" smtClean="0"/>
              <a:t> 게임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앵그리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버드와</a:t>
            </a:r>
            <a:r>
              <a:rPr lang="ko-KR" altLang="en-US" dirty="0" smtClean="0"/>
              <a:t>  </a:t>
            </a:r>
            <a:r>
              <a:rPr lang="ko-KR" altLang="en-US" dirty="0"/>
              <a:t>유사한 게임 “</a:t>
            </a:r>
            <a:r>
              <a:rPr lang="ko-KR" altLang="en-US" dirty="0" err="1"/>
              <a:t>앵그리</a:t>
            </a:r>
            <a:r>
              <a:rPr lang="ko-KR" altLang="en-US" dirty="0"/>
              <a:t> </a:t>
            </a:r>
            <a:r>
              <a:rPr lang="ko-KR" altLang="en-US" dirty="0" err="1" smtClean="0"/>
              <a:t>터틀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</a:t>
            </a:r>
            <a:r>
              <a:rPr lang="ko-KR" altLang="en-US" dirty="0"/>
              <a:t>제작하여 보자</a:t>
            </a:r>
            <a:r>
              <a:rPr lang="en-US" altLang="ko-KR" dirty="0"/>
              <a:t>. </a:t>
            </a:r>
            <a:r>
              <a:rPr lang="ko-KR" altLang="en-US" dirty="0"/>
              <a:t>공을 발사하여서 초기 속도와 초기 각도에 의하여 비행하다가 목표물에 맞으면 성공이다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5" name="_x274144784" descr="EMB00009b8468f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73" y="3372415"/>
            <a:ext cx="3429000" cy="14097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72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많은 변수가 필요하다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en-US" altLang="ko-KR" dirty="0" err="1"/>
              <a:t>int</a:t>
            </a:r>
            <a:r>
              <a:rPr lang="en-US" altLang="ko-KR" dirty="0"/>
              <a:t> v; - </a:t>
            </a:r>
            <a:r>
              <a:rPr lang="ko-KR" altLang="en-US" dirty="0"/>
              <a:t>거북이의 속도이다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vx</a:t>
            </a:r>
            <a:r>
              <a:rPr lang="en-US" altLang="ko-KR" dirty="0"/>
              <a:t>; - </a:t>
            </a:r>
            <a:r>
              <a:rPr lang="ko-KR" altLang="en-US" dirty="0"/>
              <a:t>거북이의 </a:t>
            </a:r>
            <a:r>
              <a:rPr lang="en-US" altLang="ko-KR" dirty="0"/>
              <a:t>x </a:t>
            </a:r>
            <a:r>
              <a:rPr lang="ko-KR" altLang="en-US" dirty="0"/>
              <a:t>방향 속도이다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vy</a:t>
            </a:r>
            <a:r>
              <a:rPr lang="en-US" altLang="ko-KR" dirty="0"/>
              <a:t>; - </a:t>
            </a:r>
            <a:r>
              <a:rPr lang="ko-KR" altLang="en-US" dirty="0"/>
              <a:t>거북이의 </a:t>
            </a:r>
            <a:r>
              <a:rPr lang="en-US" altLang="ko-KR" dirty="0"/>
              <a:t>y </a:t>
            </a:r>
            <a:r>
              <a:rPr lang="ko-KR" altLang="en-US" dirty="0"/>
              <a:t>방향 속도이다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 err="1"/>
              <a:t>int</a:t>
            </a:r>
            <a:r>
              <a:rPr lang="en-US" altLang="ko-KR" dirty="0"/>
              <a:t> x; - </a:t>
            </a:r>
            <a:r>
              <a:rPr lang="ko-KR" altLang="en-US" dirty="0"/>
              <a:t>거북이의 현재 </a:t>
            </a:r>
            <a:r>
              <a:rPr lang="en-US" altLang="ko-KR" dirty="0"/>
              <a:t>x</a:t>
            </a:r>
            <a:r>
              <a:rPr lang="ko-KR" altLang="en-US" dirty="0"/>
              <a:t>좌표이다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 err="1"/>
              <a:t>int</a:t>
            </a:r>
            <a:r>
              <a:rPr lang="en-US" altLang="ko-KR" dirty="0"/>
              <a:t> y; - </a:t>
            </a:r>
            <a:r>
              <a:rPr lang="ko-KR" altLang="en-US" dirty="0"/>
              <a:t>거북이의 현재 </a:t>
            </a:r>
            <a:r>
              <a:rPr lang="en-US" altLang="ko-KR" dirty="0"/>
              <a:t>y</a:t>
            </a:r>
            <a:r>
              <a:rPr lang="ko-KR" altLang="en-US" dirty="0"/>
              <a:t>좌표이다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588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다음과 같이 가정하자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85075" y="1573040"/>
            <a:ext cx="8153400" cy="4495800"/>
          </a:xfrm>
        </p:spPr>
        <p:txBody>
          <a:bodyPr/>
          <a:lstStyle/>
          <a:p>
            <a:pPr lvl="0" fontAlgn="base"/>
            <a:r>
              <a:rPr lang="en-US" altLang="ko-KR" dirty="0" err="1"/>
              <a:t>vx</a:t>
            </a:r>
            <a:r>
              <a:rPr lang="en-US" altLang="ko-KR" dirty="0"/>
              <a:t>; </a:t>
            </a:r>
            <a:r>
              <a:rPr lang="ko-KR" altLang="en-US" dirty="0"/>
              <a:t>초기 속도에서 변하지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 err="1"/>
              <a:t>vy</a:t>
            </a:r>
            <a:r>
              <a:rPr lang="en-US" altLang="ko-KR" dirty="0"/>
              <a:t>; </a:t>
            </a:r>
            <a:r>
              <a:rPr lang="ko-KR" altLang="en-US" dirty="0"/>
              <a:t>초기 속도에서 중력 가속도 만큼 점점 </a:t>
            </a:r>
            <a:r>
              <a:rPr lang="ko-KR" altLang="en-US" dirty="0" err="1"/>
              <a:t>느려진다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946495" y="2888055"/>
            <a:ext cx="0" cy="2960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358020" y="5232903"/>
            <a:ext cx="5595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 7"/>
          <p:cNvSpPr/>
          <p:nvPr/>
        </p:nvSpPr>
        <p:spPr>
          <a:xfrm>
            <a:off x="1982709" y="3223034"/>
            <a:ext cx="4128380" cy="2018922"/>
          </a:xfrm>
          <a:custGeom>
            <a:avLst/>
            <a:gdLst>
              <a:gd name="connsiteX0" fmla="*/ 0 w 4128380"/>
              <a:gd name="connsiteY0" fmla="*/ 2018922 h 2018922"/>
              <a:gd name="connsiteX1" fmla="*/ 45267 w 4128380"/>
              <a:gd name="connsiteY1" fmla="*/ 2000816 h 2018922"/>
              <a:gd name="connsiteX2" fmla="*/ 72428 w 4128380"/>
              <a:gd name="connsiteY2" fmla="*/ 1991762 h 2018922"/>
              <a:gd name="connsiteX3" fmla="*/ 117695 w 4128380"/>
              <a:gd name="connsiteY3" fmla="*/ 1928388 h 2018922"/>
              <a:gd name="connsiteX4" fmla="*/ 135802 w 4128380"/>
              <a:gd name="connsiteY4" fmla="*/ 1883120 h 2018922"/>
              <a:gd name="connsiteX5" fmla="*/ 144855 w 4128380"/>
              <a:gd name="connsiteY5" fmla="*/ 1837853 h 2018922"/>
              <a:gd name="connsiteX6" fmla="*/ 172016 w 4128380"/>
              <a:gd name="connsiteY6" fmla="*/ 1792586 h 2018922"/>
              <a:gd name="connsiteX7" fmla="*/ 190123 w 4128380"/>
              <a:gd name="connsiteY7" fmla="*/ 1747318 h 2018922"/>
              <a:gd name="connsiteX8" fmla="*/ 199176 w 4128380"/>
              <a:gd name="connsiteY8" fmla="*/ 1720158 h 2018922"/>
              <a:gd name="connsiteX9" fmla="*/ 217283 w 4128380"/>
              <a:gd name="connsiteY9" fmla="*/ 1656784 h 2018922"/>
              <a:gd name="connsiteX10" fmla="*/ 235390 w 4128380"/>
              <a:gd name="connsiteY10" fmla="*/ 1629623 h 2018922"/>
              <a:gd name="connsiteX11" fmla="*/ 262550 w 4128380"/>
              <a:gd name="connsiteY11" fmla="*/ 1557196 h 2018922"/>
              <a:gd name="connsiteX12" fmla="*/ 280657 w 4128380"/>
              <a:gd name="connsiteY12" fmla="*/ 1511928 h 2018922"/>
              <a:gd name="connsiteX13" fmla="*/ 298764 w 4128380"/>
              <a:gd name="connsiteY13" fmla="*/ 1457608 h 2018922"/>
              <a:gd name="connsiteX14" fmla="*/ 316871 w 4128380"/>
              <a:gd name="connsiteY14" fmla="*/ 1421394 h 2018922"/>
              <a:gd name="connsiteX15" fmla="*/ 325925 w 4128380"/>
              <a:gd name="connsiteY15" fmla="*/ 1385180 h 2018922"/>
              <a:gd name="connsiteX16" fmla="*/ 362139 w 4128380"/>
              <a:gd name="connsiteY16" fmla="*/ 1330859 h 2018922"/>
              <a:gd name="connsiteX17" fmla="*/ 425513 w 4128380"/>
              <a:gd name="connsiteY17" fmla="*/ 1213164 h 2018922"/>
              <a:gd name="connsiteX18" fmla="*/ 452673 w 4128380"/>
              <a:gd name="connsiteY18" fmla="*/ 1176950 h 2018922"/>
              <a:gd name="connsiteX19" fmla="*/ 488887 w 4128380"/>
              <a:gd name="connsiteY19" fmla="*/ 1104522 h 2018922"/>
              <a:gd name="connsiteX20" fmla="*/ 534154 w 4128380"/>
              <a:gd name="connsiteY20" fmla="*/ 1041148 h 2018922"/>
              <a:gd name="connsiteX21" fmla="*/ 552261 w 4128380"/>
              <a:gd name="connsiteY21" fmla="*/ 1004934 h 2018922"/>
              <a:gd name="connsiteX22" fmla="*/ 597529 w 4128380"/>
              <a:gd name="connsiteY22" fmla="*/ 932507 h 2018922"/>
              <a:gd name="connsiteX23" fmla="*/ 624689 w 4128380"/>
              <a:gd name="connsiteY23" fmla="*/ 887239 h 2018922"/>
              <a:gd name="connsiteX24" fmla="*/ 633742 w 4128380"/>
              <a:gd name="connsiteY24" fmla="*/ 841972 h 2018922"/>
              <a:gd name="connsiteX25" fmla="*/ 660903 w 4128380"/>
              <a:gd name="connsiteY25" fmla="*/ 805758 h 2018922"/>
              <a:gd name="connsiteX26" fmla="*/ 706170 w 4128380"/>
              <a:gd name="connsiteY26" fmla="*/ 742384 h 2018922"/>
              <a:gd name="connsiteX27" fmla="*/ 733331 w 4128380"/>
              <a:gd name="connsiteY27" fmla="*/ 715223 h 2018922"/>
              <a:gd name="connsiteX28" fmla="*/ 742384 w 4128380"/>
              <a:gd name="connsiteY28" fmla="*/ 688063 h 2018922"/>
              <a:gd name="connsiteX29" fmla="*/ 760491 w 4128380"/>
              <a:gd name="connsiteY29" fmla="*/ 660903 h 2018922"/>
              <a:gd name="connsiteX30" fmla="*/ 832919 w 4128380"/>
              <a:gd name="connsiteY30" fmla="*/ 579421 h 2018922"/>
              <a:gd name="connsiteX31" fmla="*/ 905346 w 4128380"/>
              <a:gd name="connsiteY31" fmla="*/ 488887 h 2018922"/>
              <a:gd name="connsiteX32" fmla="*/ 959667 w 4128380"/>
              <a:gd name="connsiteY32" fmla="*/ 434566 h 2018922"/>
              <a:gd name="connsiteX33" fmla="*/ 977774 w 4128380"/>
              <a:gd name="connsiteY33" fmla="*/ 398352 h 2018922"/>
              <a:gd name="connsiteX34" fmla="*/ 1032095 w 4128380"/>
              <a:gd name="connsiteY34" fmla="*/ 362138 h 2018922"/>
              <a:gd name="connsiteX35" fmla="*/ 1095469 w 4128380"/>
              <a:gd name="connsiteY35" fmla="*/ 298764 h 2018922"/>
              <a:gd name="connsiteX36" fmla="*/ 1149790 w 4128380"/>
              <a:gd name="connsiteY36" fmla="*/ 262550 h 2018922"/>
              <a:gd name="connsiteX37" fmla="*/ 1195057 w 4128380"/>
              <a:gd name="connsiteY37" fmla="*/ 226336 h 2018922"/>
              <a:gd name="connsiteX38" fmla="*/ 1258432 w 4128380"/>
              <a:gd name="connsiteY38" fmla="*/ 181069 h 2018922"/>
              <a:gd name="connsiteX39" fmla="*/ 1285592 w 4128380"/>
              <a:gd name="connsiteY39" fmla="*/ 172016 h 2018922"/>
              <a:gd name="connsiteX40" fmla="*/ 1330859 w 4128380"/>
              <a:gd name="connsiteY40" fmla="*/ 144855 h 2018922"/>
              <a:gd name="connsiteX41" fmla="*/ 1403287 w 4128380"/>
              <a:gd name="connsiteY41" fmla="*/ 108641 h 2018922"/>
              <a:gd name="connsiteX42" fmla="*/ 1457608 w 4128380"/>
              <a:gd name="connsiteY42" fmla="*/ 90534 h 2018922"/>
              <a:gd name="connsiteX43" fmla="*/ 1539089 w 4128380"/>
              <a:gd name="connsiteY43" fmla="*/ 63374 h 2018922"/>
              <a:gd name="connsiteX44" fmla="*/ 1629624 w 4128380"/>
              <a:gd name="connsiteY44" fmla="*/ 36214 h 2018922"/>
              <a:gd name="connsiteX45" fmla="*/ 1665838 w 4128380"/>
              <a:gd name="connsiteY45" fmla="*/ 27160 h 2018922"/>
              <a:gd name="connsiteX46" fmla="*/ 1692998 w 4128380"/>
              <a:gd name="connsiteY46" fmla="*/ 18107 h 2018922"/>
              <a:gd name="connsiteX47" fmla="*/ 1756372 w 4128380"/>
              <a:gd name="connsiteY47" fmla="*/ 9053 h 2018922"/>
              <a:gd name="connsiteX48" fmla="*/ 1801640 w 4128380"/>
              <a:gd name="connsiteY48" fmla="*/ 0 h 2018922"/>
              <a:gd name="connsiteX49" fmla="*/ 2290527 w 4128380"/>
              <a:gd name="connsiteY49" fmla="*/ 9053 h 2018922"/>
              <a:gd name="connsiteX50" fmla="*/ 2390115 w 4128380"/>
              <a:gd name="connsiteY50" fmla="*/ 27160 h 2018922"/>
              <a:gd name="connsiteX51" fmla="*/ 2417275 w 4128380"/>
              <a:gd name="connsiteY51" fmla="*/ 36214 h 2018922"/>
              <a:gd name="connsiteX52" fmla="*/ 2507810 w 4128380"/>
              <a:gd name="connsiteY52" fmla="*/ 45267 h 2018922"/>
              <a:gd name="connsiteX53" fmla="*/ 2562131 w 4128380"/>
              <a:gd name="connsiteY53" fmla="*/ 63374 h 2018922"/>
              <a:gd name="connsiteX54" fmla="*/ 2697933 w 4128380"/>
              <a:gd name="connsiteY54" fmla="*/ 117695 h 2018922"/>
              <a:gd name="connsiteX55" fmla="*/ 2779414 w 4128380"/>
              <a:gd name="connsiteY55" fmla="*/ 144855 h 2018922"/>
              <a:gd name="connsiteX56" fmla="*/ 2924269 w 4128380"/>
              <a:gd name="connsiteY56" fmla="*/ 208229 h 2018922"/>
              <a:gd name="connsiteX57" fmla="*/ 3032911 w 4128380"/>
              <a:gd name="connsiteY57" fmla="*/ 253497 h 2018922"/>
              <a:gd name="connsiteX58" fmla="*/ 3105339 w 4128380"/>
              <a:gd name="connsiteY58" fmla="*/ 280657 h 2018922"/>
              <a:gd name="connsiteX59" fmla="*/ 3132499 w 4128380"/>
              <a:gd name="connsiteY59" fmla="*/ 298764 h 2018922"/>
              <a:gd name="connsiteX60" fmla="*/ 3159659 w 4128380"/>
              <a:gd name="connsiteY60" fmla="*/ 307817 h 2018922"/>
              <a:gd name="connsiteX61" fmla="*/ 3204927 w 4128380"/>
              <a:gd name="connsiteY61" fmla="*/ 334978 h 2018922"/>
              <a:gd name="connsiteX62" fmla="*/ 3232087 w 4128380"/>
              <a:gd name="connsiteY62" fmla="*/ 344031 h 2018922"/>
              <a:gd name="connsiteX63" fmla="*/ 3277354 w 4128380"/>
              <a:gd name="connsiteY63" fmla="*/ 371192 h 2018922"/>
              <a:gd name="connsiteX64" fmla="*/ 3304515 w 4128380"/>
              <a:gd name="connsiteY64" fmla="*/ 389299 h 2018922"/>
              <a:gd name="connsiteX65" fmla="*/ 3340729 w 4128380"/>
              <a:gd name="connsiteY65" fmla="*/ 398352 h 2018922"/>
              <a:gd name="connsiteX66" fmla="*/ 3385996 w 4128380"/>
              <a:gd name="connsiteY66" fmla="*/ 425513 h 2018922"/>
              <a:gd name="connsiteX67" fmla="*/ 3413156 w 4128380"/>
              <a:gd name="connsiteY67" fmla="*/ 452673 h 2018922"/>
              <a:gd name="connsiteX68" fmla="*/ 3485584 w 4128380"/>
              <a:gd name="connsiteY68" fmla="*/ 488887 h 2018922"/>
              <a:gd name="connsiteX69" fmla="*/ 3512744 w 4128380"/>
              <a:gd name="connsiteY69" fmla="*/ 506994 h 2018922"/>
              <a:gd name="connsiteX70" fmla="*/ 3548958 w 4128380"/>
              <a:gd name="connsiteY70" fmla="*/ 534154 h 2018922"/>
              <a:gd name="connsiteX71" fmla="*/ 3585172 w 4128380"/>
              <a:gd name="connsiteY71" fmla="*/ 543208 h 2018922"/>
              <a:gd name="connsiteX72" fmla="*/ 3612333 w 4128380"/>
              <a:gd name="connsiteY72" fmla="*/ 561315 h 2018922"/>
              <a:gd name="connsiteX73" fmla="*/ 3666653 w 4128380"/>
              <a:gd name="connsiteY73" fmla="*/ 579421 h 2018922"/>
              <a:gd name="connsiteX74" fmla="*/ 3730028 w 4128380"/>
              <a:gd name="connsiteY74" fmla="*/ 615635 h 2018922"/>
              <a:gd name="connsiteX75" fmla="*/ 3757188 w 4128380"/>
              <a:gd name="connsiteY75" fmla="*/ 633742 h 2018922"/>
              <a:gd name="connsiteX76" fmla="*/ 3829616 w 4128380"/>
              <a:gd name="connsiteY76" fmla="*/ 669956 h 2018922"/>
              <a:gd name="connsiteX77" fmla="*/ 3856776 w 4128380"/>
              <a:gd name="connsiteY77" fmla="*/ 688063 h 2018922"/>
              <a:gd name="connsiteX78" fmla="*/ 3892990 w 4128380"/>
              <a:gd name="connsiteY78" fmla="*/ 715223 h 2018922"/>
              <a:gd name="connsiteX79" fmla="*/ 3929204 w 4128380"/>
              <a:gd name="connsiteY79" fmla="*/ 724277 h 2018922"/>
              <a:gd name="connsiteX80" fmla="*/ 3947311 w 4128380"/>
              <a:gd name="connsiteY80" fmla="*/ 751437 h 2018922"/>
              <a:gd name="connsiteX81" fmla="*/ 3974471 w 4128380"/>
              <a:gd name="connsiteY81" fmla="*/ 760491 h 2018922"/>
              <a:gd name="connsiteX82" fmla="*/ 4001632 w 4128380"/>
              <a:gd name="connsiteY82" fmla="*/ 778598 h 2018922"/>
              <a:gd name="connsiteX83" fmla="*/ 4019739 w 4128380"/>
              <a:gd name="connsiteY83" fmla="*/ 805758 h 2018922"/>
              <a:gd name="connsiteX84" fmla="*/ 4074059 w 4128380"/>
              <a:gd name="connsiteY84" fmla="*/ 841972 h 2018922"/>
              <a:gd name="connsiteX85" fmla="*/ 4110273 w 4128380"/>
              <a:gd name="connsiteY85" fmla="*/ 869132 h 2018922"/>
              <a:gd name="connsiteX86" fmla="*/ 4128380 w 4128380"/>
              <a:gd name="connsiteY86" fmla="*/ 869132 h 201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128380" h="2018922">
                <a:moveTo>
                  <a:pt x="0" y="2018922"/>
                </a:moveTo>
                <a:cubicBezTo>
                  <a:pt x="15089" y="2012887"/>
                  <a:pt x="30050" y="2006522"/>
                  <a:pt x="45267" y="2000816"/>
                </a:cubicBezTo>
                <a:cubicBezTo>
                  <a:pt x="54203" y="1997465"/>
                  <a:pt x="64487" y="1997056"/>
                  <a:pt x="72428" y="1991762"/>
                </a:cubicBezTo>
                <a:cubicBezTo>
                  <a:pt x="97834" y="1974825"/>
                  <a:pt x="105770" y="1955218"/>
                  <a:pt x="117695" y="1928388"/>
                </a:cubicBezTo>
                <a:cubicBezTo>
                  <a:pt x="124295" y="1913537"/>
                  <a:pt x="129766" y="1898209"/>
                  <a:pt x="135802" y="1883120"/>
                </a:cubicBezTo>
                <a:cubicBezTo>
                  <a:pt x="138820" y="1868031"/>
                  <a:pt x="139140" y="1852140"/>
                  <a:pt x="144855" y="1837853"/>
                </a:cubicBezTo>
                <a:cubicBezTo>
                  <a:pt x="151390" y="1821515"/>
                  <a:pt x="164146" y="1808325"/>
                  <a:pt x="172016" y="1792586"/>
                </a:cubicBezTo>
                <a:cubicBezTo>
                  <a:pt x="179284" y="1778050"/>
                  <a:pt x="184417" y="1762535"/>
                  <a:pt x="190123" y="1747318"/>
                </a:cubicBezTo>
                <a:cubicBezTo>
                  <a:pt x="193474" y="1738383"/>
                  <a:pt x="196434" y="1729299"/>
                  <a:pt x="199176" y="1720158"/>
                </a:cubicBezTo>
                <a:cubicBezTo>
                  <a:pt x="205489" y="1699115"/>
                  <a:pt x="209124" y="1677183"/>
                  <a:pt x="217283" y="1656784"/>
                </a:cubicBezTo>
                <a:cubicBezTo>
                  <a:pt x="221324" y="1646681"/>
                  <a:pt x="230524" y="1639355"/>
                  <a:pt x="235390" y="1629623"/>
                </a:cubicBezTo>
                <a:cubicBezTo>
                  <a:pt x="252890" y="1594622"/>
                  <a:pt x="250795" y="1588542"/>
                  <a:pt x="262550" y="1557196"/>
                </a:cubicBezTo>
                <a:cubicBezTo>
                  <a:pt x="268256" y="1541979"/>
                  <a:pt x="275103" y="1527201"/>
                  <a:pt x="280657" y="1511928"/>
                </a:cubicBezTo>
                <a:cubicBezTo>
                  <a:pt x="287180" y="1493991"/>
                  <a:pt x="290228" y="1474679"/>
                  <a:pt x="298764" y="1457608"/>
                </a:cubicBezTo>
                <a:cubicBezTo>
                  <a:pt x="304800" y="1445537"/>
                  <a:pt x="312132" y="1434031"/>
                  <a:pt x="316871" y="1421394"/>
                </a:cubicBezTo>
                <a:cubicBezTo>
                  <a:pt x="321240" y="1409743"/>
                  <a:pt x="320360" y="1396309"/>
                  <a:pt x="325925" y="1385180"/>
                </a:cubicBezTo>
                <a:cubicBezTo>
                  <a:pt x="335657" y="1365716"/>
                  <a:pt x="362139" y="1330859"/>
                  <a:pt x="362139" y="1330859"/>
                </a:cubicBezTo>
                <a:cubicBezTo>
                  <a:pt x="379109" y="1279947"/>
                  <a:pt x="378127" y="1276347"/>
                  <a:pt x="425513" y="1213164"/>
                </a:cubicBezTo>
                <a:cubicBezTo>
                  <a:pt x="434566" y="1201093"/>
                  <a:pt x="445070" y="1189984"/>
                  <a:pt x="452673" y="1176950"/>
                </a:cubicBezTo>
                <a:cubicBezTo>
                  <a:pt x="466274" y="1153635"/>
                  <a:pt x="472692" y="1126116"/>
                  <a:pt x="488887" y="1104522"/>
                </a:cubicBezTo>
                <a:cubicBezTo>
                  <a:pt x="500549" y="1088973"/>
                  <a:pt x="523561" y="1059685"/>
                  <a:pt x="534154" y="1041148"/>
                </a:cubicBezTo>
                <a:cubicBezTo>
                  <a:pt x="540850" y="1029430"/>
                  <a:pt x="545461" y="1016592"/>
                  <a:pt x="552261" y="1004934"/>
                </a:cubicBezTo>
                <a:cubicBezTo>
                  <a:pt x="566606" y="980342"/>
                  <a:pt x="582882" y="956920"/>
                  <a:pt x="597529" y="932507"/>
                </a:cubicBezTo>
                <a:lnTo>
                  <a:pt x="624689" y="887239"/>
                </a:lnTo>
                <a:cubicBezTo>
                  <a:pt x="627707" y="872150"/>
                  <a:pt x="627492" y="856034"/>
                  <a:pt x="633742" y="841972"/>
                </a:cubicBezTo>
                <a:cubicBezTo>
                  <a:pt x="639870" y="828183"/>
                  <a:pt x="652132" y="818037"/>
                  <a:pt x="660903" y="805758"/>
                </a:cubicBezTo>
                <a:cubicBezTo>
                  <a:pt x="681373" y="777101"/>
                  <a:pt x="680812" y="771968"/>
                  <a:pt x="706170" y="742384"/>
                </a:cubicBezTo>
                <a:cubicBezTo>
                  <a:pt x="714503" y="732663"/>
                  <a:pt x="724277" y="724277"/>
                  <a:pt x="733331" y="715223"/>
                </a:cubicBezTo>
                <a:cubicBezTo>
                  <a:pt x="736349" y="706170"/>
                  <a:pt x="738116" y="696599"/>
                  <a:pt x="742384" y="688063"/>
                </a:cubicBezTo>
                <a:cubicBezTo>
                  <a:pt x="747250" y="678331"/>
                  <a:pt x="753963" y="669608"/>
                  <a:pt x="760491" y="660903"/>
                </a:cubicBezTo>
                <a:cubicBezTo>
                  <a:pt x="795652" y="614022"/>
                  <a:pt x="793393" y="618947"/>
                  <a:pt x="832919" y="579421"/>
                </a:cubicBezTo>
                <a:cubicBezTo>
                  <a:pt x="858885" y="501519"/>
                  <a:pt x="811850" y="629133"/>
                  <a:pt x="905346" y="488887"/>
                </a:cubicBezTo>
                <a:cubicBezTo>
                  <a:pt x="931823" y="449171"/>
                  <a:pt x="914748" y="468255"/>
                  <a:pt x="959667" y="434566"/>
                </a:cubicBezTo>
                <a:cubicBezTo>
                  <a:pt x="965703" y="422495"/>
                  <a:pt x="968231" y="407895"/>
                  <a:pt x="977774" y="398352"/>
                </a:cubicBezTo>
                <a:cubicBezTo>
                  <a:pt x="993162" y="382964"/>
                  <a:pt x="1032095" y="362138"/>
                  <a:pt x="1032095" y="362138"/>
                </a:cubicBezTo>
                <a:cubicBezTo>
                  <a:pt x="1073603" y="299877"/>
                  <a:pt x="1047664" y="314698"/>
                  <a:pt x="1095469" y="298764"/>
                </a:cubicBezTo>
                <a:cubicBezTo>
                  <a:pt x="1113576" y="286693"/>
                  <a:pt x="1137719" y="280657"/>
                  <a:pt x="1149790" y="262550"/>
                </a:cubicBezTo>
                <a:cubicBezTo>
                  <a:pt x="1173191" y="227450"/>
                  <a:pt x="1157575" y="238831"/>
                  <a:pt x="1195057" y="226336"/>
                </a:cubicBezTo>
                <a:cubicBezTo>
                  <a:pt x="1203259" y="220184"/>
                  <a:pt x="1245193" y="187688"/>
                  <a:pt x="1258432" y="181069"/>
                </a:cubicBezTo>
                <a:cubicBezTo>
                  <a:pt x="1266968" y="176801"/>
                  <a:pt x="1277056" y="176284"/>
                  <a:pt x="1285592" y="172016"/>
                </a:cubicBezTo>
                <a:cubicBezTo>
                  <a:pt x="1301331" y="164146"/>
                  <a:pt x="1315366" y="153198"/>
                  <a:pt x="1330859" y="144855"/>
                </a:cubicBezTo>
                <a:cubicBezTo>
                  <a:pt x="1354625" y="132058"/>
                  <a:pt x="1377680" y="117177"/>
                  <a:pt x="1403287" y="108641"/>
                </a:cubicBezTo>
                <a:cubicBezTo>
                  <a:pt x="1421394" y="102605"/>
                  <a:pt x="1440537" y="99070"/>
                  <a:pt x="1457608" y="90534"/>
                </a:cubicBezTo>
                <a:cubicBezTo>
                  <a:pt x="1507585" y="65545"/>
                  <a:pt x="1480588" y="75074"/>
                  <a:pt x="1539089" y="63374"/>
                </a:cubicBezTo>
                <a:cubicBezTo>
                  <a:pt x="1597248" y="34294"/>
                  <a:pt x="1554474" y="51244"/>
                  <a:pt x="1629624" y="36214"/>
                </a:cubicBezTo>
                <a:cubicBezTo>
                  <a:pt x="1641825" y="33774"/>
                  <a:pt x="1653874" y="30578"/>
                  <a:pt x="1665838" y="27160"/>
                </a:cubicBezTo>
                <a:cubicBezTo>
                  <a:pt x="1675014" y="24538"/>
                  <a:pt x="1683640" y="19979"/>
                  <a:pt x="1692998" y="18107"/>
                </a:cubicBezTo>
                <a:cubicBezTo>
                  <a:pt x="1713923" y="13922"/>
                  <a:pt x="1735323" y="12561"/>
                  <a:pt x="1756372" y="9053"/>
                </a:cubicBezTo>
                <a:cubicBezTo>
                  <a:pt x="1771551" y="6523"/>
                  <a:pt x="1786551" y="3018"/>
                  <a:pt x="1801640" y="0"/>
                </a:cubicBezTo>
                <a:lnTo>
                  <a:pt x="2290527" y="9053"/>
                </a:lnTo>
                <a:cubicBezTo>
                  <a:pt x="2319487" y="10003"/>
                  <a:pt x="2360448" y="18684"/>
                  <a:pt x="2390115" y="27160"/>
                </a:cubicBezTo>
                <a:cubicBezTo>
                  <a:pt x="2399291" y="29782"/>
                  <a:pt x="2407843" y="34763"/>
                  <a:pt x="2417275" y="36214"/>
                </a:cubicBezTo>
                <a:cubicBezTo>
                  <a:pt x="2447251" y="40826"/>
                  <a:pt x="2477632" y="42249"/>
                  <a:pt x="2507810" y="45267"/>
                </a:cubicBezTo>
                <a:lnTo>
                  <a:pt x="2562131" y="63374"/>
                </a:lnTo>
                <a:cubicBezTo>
                  <a:pt x="2605085" y="77692"/>
                  <a:pt x="2668562" y="98114"/>
                  <a:pt x="2697933" y="117695"/>
                </a:cubicBezTo>
                <a:cubicBezTo>
                  <a:pt x="2740367" y="145985"/>
                  <a:pt x="2714360" y="134013"/>
                  <a:pt x="2779414" y="144855"/>
                </a:cubicBezTo>
                <a:cubicBezTo>
                  <a:pt x="2926608" y="193920"/>
                  <a:pt x="2709070" y="118562"/>
                  <a:pt x="2924269" y="208229"/>
                </a:cubicBezTo>
                <a:cubicBezTo>
                  <a:pt x="2960483" y="223318"/>
                  <a:pt x="2995692" y="241091"/>
                  <a:pt x="3032911" y="253497"/>
                </a:cubicBezTo>
                <a:cubicBezTo>
                  <a:pt x="3056419" y="261333"/>
                  <a:pt x="3083687" y="269831"/>
                  <a:pt x="3105339" y="280657"/>
                </a:cubicBezTo>
                <a:cubicBezTo>
                  <a:pt x="3115071" y="285523"/>
                  <a:pt x="3122767" y="293898"/>
                  <a:pt x="3132499" y="298764"/>
                </a:cubicBezTo>
                <a:cubicBezTo>
                  <a:pt x="3141035" y="303032"/>
                  <a:pt x="3151123" y="303549"/>
                  <a:pt x="3159659" y="307817"/>
                </a:cubicBezTo>
                <a:cubicBezTo>
                  <a:pt x="3175398" y="315687"/>
                  <a:pt x="3189188" y="327108"/>
                  <a:pt x="3204927" y="334978"/>
                </a:cubicBezTo>
                <a:cubicBezTo>
                  <a:pt x="3213463" y="339246"/>
                  <a:pt x="3223551" y="339763"/>
                  <a:pt x="3232087" y="344031"/>
                </a:cubicBezTo>
                <a:cubicBezTo>
                  <a:pt x="3247826" y="351901"/>
                  <a:pt x="3262432" y="361866"/>
                  <a:pt x="3277354" y="371192"/>
                </a:cubicBezTo>
                <a:cubicBezTo>
                  <a:pt x="3286581" y="376959"/>
                  <a:pt x="3294514" y="385013"/>
                  <a:pt x="3304515" y="389299"/>
                </a:cubicBezTo>
                <a:cubicBezTo>
                  <a:pt x="3315952" y="394200"/>
                  <a:pt x="3328658" y="395334"/>
                  <a:pt x="3340729" y="398352"/>
                </a:cubicBezTo>
                <a:cubicBezTo>
                  <a:pt x="3355818" y="407406"/>
                  <a:pt x="3371919" y="414955"/>
                  <a:pt x="3385996" y="425513"/>
                </a:cubicBezTo>
                <a:cubicBezTo>
                  <a:pt x="3396239" y="433195"/>
                  <a:pt x="3402354" y="445799"/>
                  <a:pt x="3413156" y="452673"/>
                </a:cubicBezTo>
                <a:cubicBezTo>
                  <a:pt x="3435928" y="467164"/>
                  <a:pt x="3463125" y="473914"/>
                  <a:pt x="3485584" y="488887"/>
                </a:cubicBezTo>
                <a:cubicBezTo>
                  <a:pt x="3494637" y="494923"/>
                  <a:pt x="3503890" y="500670"/>
                  <a:pt x="3512744" y="506994"/>
                </a:cubicBezTo>
                <a:cubicBezTo>
                  <a:pt x="3525022" y="515764"/>
                  <a:pt x="3535462" y="527406"/>
                  <a:pt x="3548958" y="534154"/>
                </a:cubicBezTo>
                <a:cubicBezTo>
                  <a:pt x="3560087" y="539719"/>
                  <a:pt x="3573101" y="540190"/>
                  <a:pt x="3585172" y="543208"/>
                </a:cubicBezTo>
                <a:cubicBezTo>
                  <a:pt x="3594226" y="549244"/>
                  <a:pt x="3602390" y="556896"/>
                  <a:pt x="3612333" y="561315"/>
                </a:cubicBezTo>
                <a:cubicBezTo>
                  <a:pt x="3629774" y="569066"/>
                  <a:pt x="3649969" y="570152"/>
                  <a:pt x="3666653" y="579421"/>
                </a:cubicBezTo>
                <a:cubicBezTo>
                  <a:pt x="3754915" y="628455"/>
                  <a:pt x="3630564" y="590770"/>
                  <a:pt x="3730028" y="615635"/>
                </a:cubicBezTo>
                <a:cubicBezTo>
                  <a:pt x="3739081" y="621671"/>
                  <a:pt x="3747636" y="628532"/>
                  <a:pt x="3757188" y="633742"/>
                </a:cubicBezTo>
                <a:cubicBezTo>
                  <a:pt x="3780884" y="646667"/>
                  <a:pt x="3807157" y="654983"/>
                  <a:pt x="3829616" y="669956"/>
                </a:cubicBezTo>
                <a:cubicBezTo>
                  <a:pt x="3838669" y="675992"/>
                  <a:pt x="3847922" y="681739"/>
                  <a:pt x="3856776" y="688063"/>
                </a:cubicBezTo>
                <a:cubicBezTo>
                  <a:pt x="3869054" y="696833"/>
                  <a:pt x="3879494" y="708475"/>
                  <a:pt x="3892990" y="715223"/>
                </a:cubicBezTo>
                <a:cubicBezTo>
                  <a:pt x="3904119" y="720788"/>
                  <a:pt x="3917133" y="721259"/>
                  <a:pt x="3929204" y="724277"/>
                </a:cubicBezTo>
                <a:cubicBezTo>
                  <a:pt x="3935240" y="733330"/>
                  <a:pt x="3938815" y="744640"/>
                  <a:pt x="3947311" y="751437"/>
                </a:cubicBezTo>
                <a:cubicBezTo>
                  <a:pt x="3954763" y="757399"/>
                  <a:pt x="3965935" y="756223"/>
                  <a:pt x="3974471" y="760491"/>
                </a:cubicBezTo>
                <a:cubicBezTo>
                  <a:pt x="3984203" y="765357"/>
                  <a:pt x="3992578" y="772562"/>
                  <a:pt x="4001632" y="778598"/>
                </a:cubicBezTo>
                <a:cubicBezTo>
                  <a:pt x="4007668" y="787651"/>
                  <a:pt x="4011550" y="798593"/>
                  <a:pt x="4019739" y="805758"/>
                </a:cubicBezTo>
                <a:cubicBezTo>
                  <a:pt x="4036116" y="820088"/>
                  <a:pt x="4056650" y="828915"/>
                  <a:pt x="4074059" y="841972"/>
                </a:cubicBezTo>
                <a:cubicBezTo>
                  <a:pt x="4086130" y="851025"/>
                  <a:pt x="4096777" y="862384"/>
                  <a:pt x="4110273" y="869132"/>
                </a:cubicBezTo>
                <a:cubicBezTo>
                  <a:pt x="4115671" y="871831"/>
                  <a:pt x="4122344" y="869132"/>
                  <a:pt x="4128380" y="86913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8" idx="21"/>
          </p:cNvCxnSpPr>
          <p:nvPr/>
        </p:nvCxnSpPr>
        <p:spPr>
          <a:xfrm>
            <a:off x="2534970" y="4227968"/>
            <a:ext cx="796705" cy="452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2534970" y="3032910"/>
            <a:ext cx="0" cy="119505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21"/>
          </p:cNvCxnSpPr>
          <p:nvPr/>
        </p:nvCxnSpPr>
        <p:spPr>
          <a:xfrm flipV="1">
            <a:off x="2534970" y="3032911"/>
            <a:ext cx="688064" cy="1195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625505" y="3032910"/>
            <a:ext cx="5341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23034" y="3114392"/>
            <a:ext cx="0" cy="10230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79002" y="42894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vx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19472" y="33283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vy</a:t>
            </a:r>
            <a:endParaRPr lang="ko-KR" altLang="en-US" dirty="0"/>
          </a:p>
        </p:txBody>
      </p:sp>
      <p:pic>
        <p:nvPicPr>
          <p:cNvPr id="2050" name="Picture 2" descr="C:\Users\sec\AppData\Local\Microsoft\Windows\Temporary Internet Files\Content.IE5\OWEY26S8\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766" y="3398295"/>
            <a:ext cx="736065" cy="89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166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vy</a:t>
            </a:r>
            <a:r>
              <a:rPr lang="ko-KR" altLang="en-US" dirty="0" smtClean="0"/>
              <a:t>의 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vx</a:t>
            </a:r>
            <a:r>
              <a:rPr lang="en-US" altLang="ko-KR" dirty="0"/>
              <a:t> = </a:t>
            </a:r>
            <a:r>
              <a:rPr lang="en-US" altLang="ko-KR" dirty="0" err="1"/>
              <a:t>vx</a:t>
            </a:r>
            <a:endParaRPr lang="en-US" altLang="ko-KR" dirty="0"/>
          </a:p>
          <a:p>
            <a:pPr fontAlgn="base"/>
            <a:r>
              <a:rPr lang="en-US" altLang="ko-KR" dirty="0" err="1"/>
              <a:t>vy</a:t>
            </a:r>
            <a:r>
              <a:rPr lang="en-US" altLang="ko-KR" dirty="0"/>
              <a:t> = </a:t>
            </a:r>
            <a:r>
              <a:rPr lang="en-US" altLang="ko-KR" dirty="0" err="1"/>
              <a:t>vy</a:t>
            </a:r>
            <a:r>
              <a:rPr lang="en-US" altLang="ko-KR" dirty="0"/>
              <a:t> - 10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56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초기 속도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vx</a:t>
            </a:r>
            <a:r>
              <a:rPr lang="en-US" altLang="ko-KR" dirty="0"/>
              <a:t> = velocity * </a:t>
            </a:r>
            <a:r>
              <a:rPr lang="en-US" altLang="ko-KR" dirty="0" err="1"/>
              <a:t>math.cos</a:t>
            </a:r>
            <a:r>
              <a:rPr lang="en-US" altLang="ko-KR" dirty="0"/>
              <a:t>(angle * 3.14 / 180.0)</a:t>
            </a:r>
          </a:p>
          <a:p>
            <a:pPr fontAlgn="base"/>
            <a:r>
              <a:rPr lang="en-US" altLang="ko-KR" dirty="0" err="1"/>
              <a:t>vy</a:t>
            </a:r>
            <a:r>
              <a:rPr lang="en-US" altLang="ko-KR" dirty="0"/>
              <a:t> = velocity * </a:t>
            </a:r>
            <a:r>
              <a:rPr lang="en-US" altLang="ko-KR" dirty="0" err="1"/>
              <a:t>math.sin</a:t>
            </a:r>
            <a:r>
              <a:rPr lang="en-US" altLang="ko-KR" dirty="0"/>
              <a:t>(angle * 3.14 / 180.0)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325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코드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9617" y="1656721"/>
            <a:ext cx="8229600" cy="390210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turtle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math</a:t>
            </a:r>
          </a:p>
          <a:p>
            <a:pPr latinLnBrk="1"/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player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turtle.Turtle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player.shape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("turtle")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screen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player.getscreen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turnleft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player.left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(5)				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왼쪽으로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도 회전</a:t>
            </a:r>
          </a:p>
          <a:p>
            <a:pPr latinLnBrk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turnright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player.right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(5)				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오른쪽으로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도 회전</a:t>
            </a:r>
          </a:p>
        </p:txBody>
      </p:sp>
    </p:spTree>
    <p:extLst>
      <p:ext uri="{BB962C8B-B14F-4D97-AF65-F5344CB8AC3E}">
        <p14:creationId xmlns:p14="http://schemas.microsoft.com/office/powerpoint/2010/main" val="2352434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코드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9617" y="1004935"/>
            <a:ext cx="8229600" cy="540510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fire():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x = 0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y = 0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velocity = 50				#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초기 속도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픽셀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/sec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angle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player.heading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		#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초기 각도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vx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velocity *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math.cos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(angle * 3.14 / 180.0)	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도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라디안</a:t>
            </a:r>
          </a:p>
          <a:p>
            <a:pPr latinLnBrk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vy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velocity *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math.sin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(angle * 3.14 / 180.0)	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도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라디안</a:t>
            </a:r>
          </a:p>
          <a:p>
            <a:pPr latinLnBrk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player.ycor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&gt;= 0 :		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좌표가 음수가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될 때까지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vx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vx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vy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vy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- 10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        x = x +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vx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        y = y +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vy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player.goto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(x, y)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screen.onkeypress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turnleft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"Left")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screen.onkeypress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turnright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"Right")</a:t>
            </a: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screen.onkeypress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(fire, "space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")		#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사용자가 </a:t>
            </a:r>
            <a:r>
              <a:rPr lang="ko-KR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스페이스키를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누르면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screen.listen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75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난수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난수</a:t>
            </a:r>
            <a:r>
              <a:rPr lang="en-US" altLang="ko-KR" dirty="0"/>
              <a:t>(random number)</a:t>
            </a:r>
            <a:r>
              <a:rPr lang="ko-KR" altLang="en-US" dirty="0"/>
              <a:t>는 게임과 시뮬레이션에 </a:t>
            </a:r>
            <a:r>
              <a:rPr lang="ko-KR" altLang="en-US" dirty="0" smtClean="0"/>
              <a:t>필수적이다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en-US" altLang="ko-KR" dirty="0"/>
              <a:t>random </a:t>
            </a:r>
            <a:r>
              <a:rPr lang="ko-KR" altLang="en-US" dirty="0"/>
              <a:t>모듈을 통하여 </a:t>
            </a:r>
            <a:r>
              <a:rPr lang="ko-KR" altLang="en-US" dirty="0" err="1"/>
              <a:t>난수</a:t>
            </a:r>
            <a:r>
              <a:rPr lang="ko-KR" altLang="en-US" dirty="0"/>
              <a:t> 발생을 지원한다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4453" y="3105510"/>
            <a:ext cx="8229600" cy="220836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import random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random.random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# 0.0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부터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보다 작은 실수 </a:t>
            </a:r>
            <a:r>
              <a:rPr lang="ko-KR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난수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0.8345121533431609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random.randint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(1, 100) # 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부터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100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사이의 정수 </a:t>
            </a:r>
            <a:r>
              <a:rPr lang="ko-KR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난수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49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35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리스트에서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453" y="1863305"/>
            <a:ext cx="8229600" cy="1733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import random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random.choice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abcdefghij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하나의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랜덤한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항목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'c'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07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7365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터틀</a:t>
            </a:r>
            <a:r>
              <a:rPr lang="ko-KR" altLang="en-US" dirty="0" smtClean="0"/>
              <a:t> 그래픽 함수들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19" y="707365"/>
            <a:ext cx="7784435" cy="605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6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거북이 경주 게임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거북이 </a:t>
            </a:r>
            <a:r>
              <a:rPr lang="en-US" altLang="ko-KR" dirty="0"/>
              <a:t>2</a:t>
            </a:r>
            <a:r>
              <a:rPr lang="ko-KR" altLang="en-US" dirty="0"/>
              <a:t>마리를 만들려면 다음과 같이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453" y="2242868"/>
            <a:ext cx="8229600" cy="14061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turtle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turtle.Turtle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첫 번째 거북이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turtle.Turtle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두 번째 거북이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161" y="3979293"/>
            <a:ext cx="35433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01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거북이 경주 게임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거북이들을 구별하기 위하여 색상을 다르게 하고 모양도 다르게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453" y="3786997"/>
            <a:ext cx="8229600" cy="268281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t1.color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("pink")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t1.shape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("turtle")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t1.shapesize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t1.pensize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t2.color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("blue")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t2.shape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("turtle")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t1.shapesize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t2.pensize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168" y="1978610"/>
            <a:ext cx="4711461" cy="174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47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거북이 경주 게임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출발점에 세우기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465" y="2156605"/>
            <a:ext cx="8229600" cy="268281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t1.penup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t1.goto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(-300, 0)</a:t>
            </a:r>
          </a:p>
          <a:p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t2.penup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t2.goto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(-300, -100)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329" y="2218421"/>
            <a:ext cx="3402492" cy="257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42008" y="4493744"/>
            <a:ext cx="764953" cy="276999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(0, -500)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634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거북이 경주 게임 </a:t>
            </a:r>
            <a:r>
              <a:rPr lang="en-US" altLang="ko-KR" dirty="0" smtClean="0"/>
              <a:t>#4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100</a:t>
            </a:r>
            <a:r>
              <a:rPr lang="ko-KR" altLang="en-US" dirty="0"/>
              <a:t>번 정도 반복하면서 한 번 반복할 </a:t>
            </a:r>
            <a:r>
              <a:rPr lang="ko-KR" altLang="en-US" dirty="0" smtClean="0"/>
              <a:t>때마다 </a:t>
            </a:r>
            <a:r>
              <a:rPr lang="ko-KR" altLang="en-US" dirty="0" err="1" smtClean="0"/>
              <a:t>난수만큼</a:t>
            </a:r>
            <a:r>
              <a:rPr lang="ko-KR" altLang="en-US" dirty="0" smtClean="0"/>
              <a:t> </a:t>
            </a:r>
            <a:r>
              <a:rPr lang="ko-KR" altLang="en-US" dirty="0"/>
              <a:t>이동하도록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7943" y="2589548"/>
            <a:ext cx="8229600" cy="17080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in range(100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):		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100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번 반복한다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random.randint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(1, 60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	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부터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60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사이의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난수를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발생한다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t1.forward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			#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난수만큼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이동한다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d2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random.randint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(1, 60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	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부터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60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사이의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난수를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발생한다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t2.forward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d2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			#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난수만큼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이동한다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771" y="4403515"/>
            <a:ext cx="4702834" cy="174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677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제7장 함수(강의)</Template>
  <TotalTime>1874</TotalTime>
  <Words>791</Words>
  <Application>Microsoft Office PowerPoint</Application>
  <PresentationFormat>화면 슬라이드 쇼(4:3)</PresentationFormat>
  <Paragraphs>215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HY얕은샘물M</vt:lpstr>
      <vt:lpstr>굴림</vt:lpstr>
      <vt:lpstr>Arial</vt:lpstr>
      <vt:lpstr>Tw Cen MT</vt:lpstr>
      <vt:lpstr>Wingdings</vt:lpstr>
      <vt:lpstr>Wingdings 2</vt:lpstr>
      <vt:lpstr>가을</vt:lpstr>
      <vt:lpstr>PowerPoint 프레젠테이션</vt:lpstr>
      <vt:lpstr>컴퓨팅적사고 프로젝트 예시</vt:lpstr>
      <vt:lpstr>난수 발생하기</vt:lpstr>
      <vt:lpstr>리스트에서 랜덤하게 선택</vt:lpstr>
      <vt:lpstr>터틀 그래픽 함수들</vt:lpstr>
      <vt:lpstr>거북이 경주 게임 #1</vt:lpstr>
      <vt:lpstr>거북이 경주 게임 #2</vt:lpstr>
      <vt:lpstr>거북이 경주 게임 #3</vt:lpstr>
      <vt:lpstr>거북이 경주 게임 #4</vt:lpstr>
      <vt:lpstr>외부 이미지를 사용하자</vt:lpstr>
      <vt:lpstr>전체 소스</vt:lpstr>
      <vt:lpstr>전체 소스</vt:lpstr>
      <vt:lpstr>전체 소스</vt:lpstr>
      <vt:lpstr>애니메이션 만들기</vt:lpstr>
      <vt:lpstr>태극 무늬 그리는 함수</vt:lpstr>
      <vt:lpstr>태극 무늬 그리는 함수</vt:lpstr>
      <vt:lpstr>애스터로이드 게임</vt:lpstr>
      <vt:lpstr>우리 우주선 만들기</vt:lpstr>
      <vt:lpstr>소행성 만들기</vt:lpstr>
      <vt:lpstr>이벤트 처리하기</vt:lpstr>
      <vt:lpstr>이동하기</vt:lpstr>
      <vt:lpstr>앵그리 터틀 게임 만들기</vt:lpstr>
      <vt:lpstr>많은 변수가 필요하다. </vt:lpstr>
      <vt:lpstr>다음과 같이 가정하자.</vt:lpstr>
      <vt:lpstr>vx, vy의 계산</vt:lpstr>
      <vt:lpstr>초기 속도</vt:lpstr>
      <vt:lpstr>소스 코드</vt:lpstr>
      <vt:lpstr>소스 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samsung</cp:lastModifiedBy>
  <cp:revision>400</cp:revision>
  <dcterms:created xsi:type="dcterms:W3CDTF">2007-06-29T06:43:39Z</dcterms:created>
  <dcterms:modified xsi:type="dcterms:W3CDTF">2023-04-27T10:49:30Z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