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7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y="5143500" cx="9144000"/>
  <p:notesSz cx="6858000" cy="9144000"/>
  <p:embeddedFontLst>
    <p:embeddedFont>
      <p:font typeface="Inter Tight Medium"/>
      <p:regular r:id="rId24"/>
      <p:bold r:id="rId25"/>
      <p:italic r:id="rId26"/>
      <p:boldItalic r:id="rId27"/>
    </p:embeddedFont>
    <p:embeddedFont>
      <p:font typeface="Inter Tight"/>
      <p:regular r:id="rId28"/>
      <p:bold r:id="rId29"/>
      <p:italic r:id="rId30"/>
      <p:boldItalic r:id="rId31"/>
    </p:embeddedFont>
    <p:embeddedFont>
      <p:font typeface="Inter Tight SemiBold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InterTightMedium-regular.fntdata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InterTightMedium-italic.fntdata"/><Relationship Id="rId25" Type="http://schemas.openxmlformats.org/officeDocument/2006/relationships/font" Target="fonts/InterTightMedium-bold.fntdata"/><Relationship Id="rId28" Type="http://schemas.openxmlformats.org/officeDocument/2006/relationships/font" Target="fonts/InterTight-regular.fntdata"/><Relationship Id="rId27" Type="http://schemas.openxmlformats.org/officeDocument/2006/relationships/font" Target="fonts/InterTightMedium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InterTight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InterTight-boldItalic.fntdata"/><Relationship Id="rId30" Type="http://schemas.openxmlformats.org/officeDocument/2006/relationships/font" Target="fonts/InterTight-italic.fntdata"/><Relationship Id="rId11" Type="http://schemas.openxmlformats.org/officeDocument/2006/relationships/slide" Target="slides/slide7.xml"/><Relationship Id="rId33" Type="http://schemas.openxmlformats.org/officeDocument/2006/relationships/font" Target="fonts/InterTightSemiBold-bold.fntdata"/><Relationship Id="rId10" Type="http://schemas.openxmlformats.org/officeDocument/2006/relationships/slide" Target="slides/slide6.xml"/><Relationship Id="rId32" Type="http://schemas.openxmlformats.org/officeDocument/2006/relationships/font" Target="fonts/InterTightSemiBold-regular.fntdata"/><Relationship Id="rId13" Type="http://schemas.openxmlformats.org/officeDocument/2006/relationships/slide" Target="slides/slide9.xml"/><Relationship Id="rId35" Type="http://schemas.openxmlformats.org/officeDocument/2006/relationships/font" Target="fonts/InterTightSemiBold-boldItalic.fntdata"/><Relationship Id="rId12" Type="http://schemas.openxmlformats.org/officeDocument/2006/relationships/slide" Target="slides/slide8.xml"/><Relationship Id="rId34" Type="http://schemas.openxmlformats.org/officeDocument/2006/relationships/font" Target="fonts/InterTightSemiBold-italic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1b4ef4d57a_0_3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1b4ef4d57a_0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5a5f1bf02a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35a5f1bf02a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5a5f1bf02a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5a5f1bf02a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35a5f1bf02a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35a5f1bf02a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35a5f1bf02a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35a5f1bf02a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5a5f1bf02a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35a5f1bf02a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35a5f1bf02a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35a5f1bf02a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35ac1f26af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35ac1f26af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35a5f1bf02a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35a5f1bf02a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35a5f1bf02a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35a5f1bf02a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31efae50a0c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31efae50a0c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5a5f1bf02a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5a5f1bf02a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5a5f1bf02a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5a5f1bf02a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1b4ef4d57a_0_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1b4ef4d57a_0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5a5f1bf02a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5a5f1bf02a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5a5f1bf02a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5a5f1bf02a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5a5f1bf02a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5a5f1bf02a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1b4ef4d57a_0_4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31b4ef4d57a_0_4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a5f1bf02a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a5f1bf02a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5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5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5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16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Relationship Id="rId3" Type="http://schemas.openxmlformats.org/officeDocument/2006/relationships/image" Target="../media/image11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5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5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5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5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ro Slide A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" name="Google Shape;11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4" y="0"/>
            <a:ext cx="9144008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  <p15:guide id="3" orient="horz" pos="288">
          <p15:clr>
            <a:srgbClr val="E46962"/>
          </p15:clr>
        </p15:guide>
        <p15:guide id="4" pos="288">
          <p15:clr>
            <a:srgbClr val="E46962"/>
          </p15:clr>
        </p15:guide>
        <p15:guide id="5" orient="horz" pos="2952">
          <p15:clr>
            <a:srgbClr val="E46962"/>
          </p15:clr>
        </p15:guide>
        <p15:guide id="6" pos="5472">
          <p15:clr>
            <a:srgbClr val="E46962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B">
  <p:cSld name="SECTION_HEADER_1">
    <p:bg>
      <p:bgPr>
        <a:solidFill>
          <a:schemeClr val="accent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oogle Shape;42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11"/>
          <p:cNvSpPr txBox="1"/>
          <p:nvPr>
            <p:ph type="title"/>
          </p:nvPr>
        </p:nvSpPr>
        <p:spPr>
          <a:xfrm>
            <a:off x="457200" y="1408200"/>
            <a:ext cx="8229600" cy="232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None/>
              <a:defRPr sz="5400">
                <a:solidFill>
                  <a:schemeClr val="lt2"/>
                </a:solidFill>
              </a:defRPr>
            </a:lvl1pPr>
            <a:lvl2pPr lvl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  <a:defRPr sz="5400">
                <a:solidFill>
                  <a:schemeClr val="accent2"/>
                </a:solidFill>
              </a:defRPr>
            </a:lvl2pPr>
            <a:lvl3pPr lvl="2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  <a:defRPr sz="5400">
                <a:solidFill>
                  <a:schemeClr val="accent2"/>
                </a:solidFill>
              </a:defRPr>
            </a:lvl3pPr>
            <a:lvl4pPr lvl="3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  <a:defRPr sz="5400">
                <a:solidFill>
                  <a:schemeClr val="accent2"/>
                </a:solidFill>
              </a:defRPr>
            </a:lvl4pPr>
            <a:lvl5pPr lvl="4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  <a:defRPr sz="5400">
                <a:solidFill>
                  <a:schemeClr val="accent2"/>
                </a:solidFill>
              </a:defRPr>
            </a:lvl5pPr>
            <a:lvl6pPr lvl="5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  <a:defRPr sz="5400">
                <a:solidFill>
                  <a:schemeClr val="accent2"/>
                </a:solidFill>
              </a:defRPr>
            </a:lvl6pPr>
            <a:lvl7pPr lvl="6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  <a:defRPr sz="5400">
                <a:solidFill>
                  <a:schemeClr val="accent2"/>
                </a:solidFill>
              </a:defRPr>
            </a:lvl7pPr>
            <a:lvl8pPr lvl="7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  <a:defRPr sz="5400">
                <a:solidFill>
                  <a:schemeClr val="accent2"/>
                </a:solidFill>
              </a:defRPr>
            </a:lvl8pPr>
            <a:lvl9pPr lvl="8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  <a:defRPr sz="5400">
                <a:solidFill>
                  <a:schemeClr val="accent2"/>
                </a:solidFill>
              </a:defRPr>
            </a:lvl9pPr>
          </a:lstStyle>
          <a:p/>
        </p:txBody>
      </p:sp>
      <p:pic>
        <p:nvPicPr>
          <p:cNvPr id="44" name="Google Shape;44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68013" y="4465596"/>
            <a:ext cx="923174" cy="22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Small (Dark)" type="tx">
  <p:cSld name="TITLE_AND_BOD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/>
          <p:nvPr>
            <p:ph type="title"/>
          </p:nvPr>
        </p:nvSpPr>
        <p:spPr>
          <a:xfrm>
            <a:off x="457200" y="445025"/>
            <a:ext cx="8229600" cy="925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1" type="body"/>
          </p:nvPr>
        </p:nvSpPr>
        <p:spPr>
          <a:xfrm>
            <a:off x="457200" y="1561550"/>
            <a:ext cx="8229600" cy="312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9pPr>
          </a:lstStyle>
          <a:p/>
        </p:txBody>
      </p:sp>
      <p:pic>
        <p:nvPicPr>
          <p:cNvPr id="48" name="Google Shape;48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7325" y="4833693"/>
            <a:ext cx="529464" cy="16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880">
          <p15:clr>
            <a:srgbClr val="E46962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Medium (Dark)">
  <p:cSld name="CUSTOM_3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Google Shape;50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7325" y="4833693"/>
            <a:ext cx="529464" cy="162350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13"/>
          <p:cNvSpPr txBox="1"/>
          <p:nvPr>
            <p:ph idx="1" type="body"/>
          </p:nvPr>
        </p:nvSpPr>
        <p:spPr>
          <a:xfrm>
            <a:off x="457200" y="1561550"/>
            <a:ext cx="8229600" cy="312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52" name="Google Shape;52;p13"/>
          <p:cNvSpPr txBox="1"/>
          <p:nvPr>
            <p:ph type="title"/>
          </p:nvPr>
        </p:nvSpPr>
        <p:spPr>
          <a:xfrm>
            <a:off x="457200" y="445025"/>
            <a:ext cx="8229600" cy="925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Large (Dark)">
  <p:cSld name="CUSTOM_3_1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7325" y="4833693"/>
            <a:ext cx="529464" cy="16235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4"/>
          <p:cNvSpPr txBox="1"/>
          <p:nvPr>
            <p:ph type="title"/>
          </p:nvPr>
        </p:nvSpPr>
        <p:spPr>
          <a:xfrm>
            <a:off x="457200" y="445025"/>
            <a:ext cx="8229600" cy="2126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457200" y="2700113"/>
            <a:ext cx="8229600" cy="1986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+ Image" type="twoColTx">
  <p:cSld name="TITLE_AND_TWO_COLUMNS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/>
          <p:nvPr/>
        </p:nvSpPr>
        <p:spPr>
          <a:xfrm>
            <a:off x="5025575" y="457200"/>
            <a:ext cx="3661200" cy="4229100"/>
          </a:xfrm>
          <a:prstGeom prst="roundRect">
            <a:avLst>
              <a:gd fmla="val 3587" name="adj"/>
            </a:avLst>
          </a:prstGeom>
          <a:solidFill>
            <a:srgbClr val="FFFFFF">
              <a:alpha val="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5"/>
          <p:cNvSpPr/>
          <p:nvPr>
            <p:ph idx="2" type="pic"/>
          </p:nvPr>
        </p:nvSpPr>
        <p:spPr>
          <a:xfrm>
            <a:off x="5025500" y="457200"/>
            <a:ext cx="3661200" cy="4229100"/>
          </a:xfrm>
          <a:prstGeom prst="roundRect">
            <a:avLst>
              <a:gd fmla="val 3864" name="adj"/>
            </a:avLst>
          </a:prstGeom>
          <a:noFill/>
          <a:ln>
            <a:noFill/>
          </a:ln>
        </p:spPr>
      </p:sp>
      <p:sp>
        <p:nvSpPr>
          <p:cNvPr id="60" name="Google Shape;60;p15"/>
          <p:cNvSpPr txBox="1"/>
          <p:nvPr>
            <p:ph idx="1" type="body"/>
          </p:nvPr>
        </p:nvSpPr>
        <p:spPr>
          <a:xfrm>
            <a:off x="457200" y="1800625"/>
            <a:ext cx="4114800" cy="2885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>
                <a:solidFill>
                  <a:schemeClr val="lt2"/>
                </a:solidFill>
              </a:defRPr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○"/>
              <a:defRPr sz="1800">
                <a:solidFill>
                  <a:schemeClr val="lt2"/>
                </a:solidFill>
              </a:defRPr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■"/>
              <a:defRPr sz="1800">
                <a:solidFill>
                  <a:schemeClr val="lt2"/>
                </a:solidFill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○"/>
              <a:defRPr sz="1800">
                <a:solidFill>
                  <a:schemeClr val="lt2"/>
                </a:solidFill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■"/>
              <a:defRPr sz="1800">
                <a:solidFill>
                  <a:schemeClr val="lt2"/>
                </a:solidFill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○"/>
              <a:defRPr sz="1800">
                <a:solidFill>
                  <a:schemeClr val="lt2"/>
                </a:solidFill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■"/>
              <a:defRPr sz="1800">
                <a:solidFill>
                  <a:schemeClr val="lt2"/>
                </a:solidFill>
              </a:defRPr>
            </a:lvl9pPr>
          </a:lstStyle>
          <a:p/>
        </p:txBody>
      </p:sp>
      <p:pic>
        <p:nvPicPr>
          <p:cNvPr id="61" name="Google Shape;61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7325" y="4833693"/>
            <a:ext cx="529464" cy="16235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5"/>
          <p:cNvSpPr txBox="1"/>
          <p:nvPr>
            <p:ph type="title"/>
          </p:nvPr>
        </p:nvSpPr>
        <p:spPr>
          <a:xfrm>
            <a:off x="457200" y="445025"/>
            <a:ext cx="4114800" cy="925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+ Image Full">
  <p:cSld name="TITLE_AND_TWO_COLUMNS_1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/>
          <p:nvPr/>
        </p:nvSpPr>
        <p:spPr>
          <a:xfrm>
            <a:off x="5025575" y="-13050"/>
            <a:ext cx="4114800" cy="5143500"/>
          </a:xfrm>
          <a:prstGeom prst="roundRect">
            <a:avLst>
              <a:gd fmla="val 0" name="adj"/>
            </a:avLst>
          </a:prstGeom>
          <a:solidFill>
            <a:srgbClr val="FFFFFF">
              <a:alpha val="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6"/>
          <p:cNvSpPr/>
          <p:nvPr>
            <p:ph idx="2" type="pic"/>
          </p:nvPr>
        </p:nvSpPr>
        <p:spPr>
          <a:xfrm>
            <a:off x="5029200" y="-13050"/>
            <a:ext cx="41148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66" name="Google Shape;66;p16"/>
          <p:cNvSpPr txBox="1"/>
          <p:nvPr>
            <p:ph idx="1" type="body"/>
          </p:nvPr>
        </p:nvSpPr>
        <p:spPr>
          <a:xfrm>
            <a:off x="457200" y="1800625"/>
            <a:ext cx="4114800" cy="2885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>
                <a:solidFill>
                  <a:schemeClr val="lt2"/>
                </a:solidFill>
              </a:defRPr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○"/>
              <a:defRPr sz="1800">
                <a:solidFill>
                  <a:schemeClr val="lt2"/>
                </a:solidFill>
              </a:defRPr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■"/>
              <a:defRPr sz="1800">
                <a:solidFill>
                  <a:schemeClr val="lt2"/>
                </a:solidFill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○"/>
              <a:defRPr sz="1800">
                <a:solidFill>
                  <a:schemeClr val="lt2"/>
                </a:solidFill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■"/>
              <a:defRPr sz="1800">
                <a:solidFill>
                  <a:schemeClr val="lt2"/>
                </a:solidFill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○"/>
              <a:defRPr sz="1800">
                <a:solidFill>
                  <a:schemeClr val="lt2"/>
                </a:solidFill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■"/>
              <a:defRPr sz="18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67" name="Google Shape;67;p16"/>
          <p:cNvSpPr txBox="1"/>
          <p:nvPr>
            <p:ph type="title"/>
          </p:nvPr>
        </p:nvSpPr>
        <p:spPr>
          <a:xfrm>
            <a:off x="457200" y="445025"/>
            <a:ext cx="4114800" cy="925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2 Columns" type="titleOnly">
  <p:cSld name="TITLE_ONL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7325" y="4833693"/>
            <a:ext cx="529464" cy="16235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7"/>
          <p:cNvSpPr txBox="1"/>
          <p:nvPr>
            <p:ph type="title"/>
          </p:nvPr>
        </p:nvSpPr>
        <p:spPr>
          <a:xfrm>
            <a:off x="457200" y="445025"/>
            <a:ext cx="8229600" cy="925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71" name="Google Shape;71;p17"/>
          <p:cNvSpPr txBox="1"/>
          <p:nvPr>
            <p:ph idx="1" type="body"/>
          </p:nvPr>
        </p:nvSpPr>
        <p:spPr>
          <a:xfrm>
            <a:off x="457200" y="2571750"/>
            <a:ext cx="4114800" cy="2114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72" name="Google Shape;72;p17"/>
          <p:cNvSpPr txBox="1"/>
          <p:nvPr>
            <p:ph idx="2" type="subTitle"/>
          </p:nvPr>
        </p:nvSpPr>
        <p:spPr>
          <a:xfrm>
            <a:off x="469725" y="1878900"/>
            <a:ext cx="4114800" cy="565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Inter Tight SemiBold"/>
              <a:buNone/>
              <a:defRPr>
                <a:solidFill>
                  <a:schemeClr val="accent2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7"/>
          <p:cNvSpPr txBox="1"/>
          <p:nvPr>
            <p:ph idx="3" type="body"/>
          </p:nvPr>
        </p:nvSpPr>
        <p:spPr>
          <a:xfrm>
            <a:off x="4565738" y="2571750"/>
            <a:ext cx="4114800" cy="2114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74" name="Google Shape;74;p17"/>
          <p:cNvSpPr txBox="1"/>
          <p:nvPr>
            <p:ph idx="4" type="subTitle"/>
          </p:nvPr>
        </p:nvSpPr>
        <p:spPr>
          <a:xfrm>
            <a:off x="4578263" y="1878900"/>
            <a:ext cx="4114800" cy="565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Inter Tight SemiBold"/>
              <a:buNone/>
              <a:defRPr>
                <a:solidFill>
                  <a:schemeClr val="accent2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3 Columns">
  <p:cSld name="TITLE_ONLY_1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7325" y="4833693"/>
            <a:ext cx="529464" cy="16235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8"/>
          <p:cNvSpPr txBox="1"/>
          <p:nvPr>
            <p:ph type="title"/>
          </p:nvPr>
        </p:nvSpPr>
        <p:spPr>
          <a:xfrm>
            <a:off x="457200" y="445025"/>
            <a:ext cx="8229600" cy="925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78" name="Google Shape;78;p18"/>
          <p:cNvSpPr txBox="1"/>
          <p:nvPr>
            <p:ph idx="1" type="subTitle"/>
          </p:nvPr>
        </p:nvSpPr>
        <p:spPr>
          <a:xfrm>
            <a:off x="465537" y="1878900"/>
            <a:ext cx="2739000" cy="565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Inter Tight SemiBold"/>
              <a:buNone/>
              <a:defRPr>
                <a:solidFill>
                  <a:schemeClr val="accent2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8"/>
          <p:cNvSpPr txBox="1"/>
          <p:nvPr>
            <p:ph idx="2" type="subTitle"/>
          </p:nvPr>
        </p:nvSpPr>
        <p:spPr>
          <a:xfrm>
            <a:off x="3200400" y="1878900"/>
            <a:ext cx="2739000" cy="565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Inter Tight SemiBold"/>
              <a:buNone/>
              <a:defRPr>
                <a:solidFill>
                  <a:schemeClr val="accent2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8"/>
          <p:cNvSpPr txBox="1"/>
          <p:nvPr>
            <p:ph idx="3" type="subTitle"/>
          </p:nvPr>
        </p:nvSpPr>
        <p:spPr>
          <a:xfrm>
            <a:off x="5942775" y="1878900"/>
            <a:ext cx="2739000" cy="565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Inter Tight SemiBold"/>
              <a:buNone/>
              <a:defRPr>
                <a:solidFill>
                  <a:schemeClr val="accent2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8"/>
          <p:cNvSpPr txBox="1"/>
          <p:nvPr>
            <p:ph idx="4" type="body"/>
          </p:nvPr>
        </p:nvSpPr>
        <p:spPr>
          <a:xfrm>
            <a:off x="457200" y="2571750"/>
            <a:ext cx="2744700" cy="2114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82" name="Google Shape;82;p18"/>
          <p:cNvSpPr txBox="1"/>
          <p:nvPr>
            <p:ph idx="5" type="body"/>
          </p:nvPr>
        </p:nvSpPr>
        <p:spPr>
          <a:xfrm>
            <a:off x="3197615" y="2571750"/>
            <a:ext cx="2744700" cy="2114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83" name="Google Shape;83;p18"/>
          <p:cNvSpPr txBox="1"/>
          <p:nvPr>
            <p:ph idx="6" type="body"/>
          </p:nvPr>
        </p:nvSpPr>
        <p:spPr>
          <a:xfrm>
            <a:off x="5942208" y="2571750"/>
            <a:ext cx="2744700" cy="2114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4 Columns">
  <p:cSld name="TITLE_ONLY_1_1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7325" y="4833693"/>
            <a:ext cx="529464" cy="16235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9"/>
          <p:cNvSpPr txBox="1"/>
          <p:nvPr>
            <p:ph type="title"/>
          </p:nvPr>
        </p:nvSpPr>
        <p:spPr>
          <a:xfrm>
            <a:off x="457200" y="445025"/>
            <a:ext cx="8229600" cy="925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87" name="Google Shape;87;p19"/>
          <p:cNvSpPr txBox="1"/>
          <p:nvPr>
            <p:ph idx="1" type="subTitle"/>
          </p:nvPr>
        </p:nvSpPr>
        <p:spPr>
          <a:xfrm>
            <a:off x="463451" y="1878900"/>
            <a:ext cx="2053500" cy="565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Inter Tight SemiBold"/>
              <a:buNone/>
              <a:defRPr>
                <a:solidFill>
                  <a:schemeClr val="accent2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9"/>
          <p:cNvSpPr txBox="1"/>
          <p:nvPr>
            <p:ph idx="2" type="subTitle"/>
          </p:nvPr>
        </p:nvSpPr>
        <p:spPr>
          <a:xfrm>
            <a:off x="2513823" y="1878900"/>
            <a:ext cx="2053500" cy="565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Inter Tight SemiBold"/>
              <a:buNone/>
              <a:defRPr>
                <a:solidFill>
                  <a:schemeClr val="accent2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9"/>
          <p:cNvSpPr txBox="1"/>
          <p:nvPr>
            <p:ph idx="3" type="subTitle"/>
          </p:nvPr>
        </p:nvSpPr>
        <p:spPr>
          <a:xfrm>
            <a:off x="4573572" y="1878900"/>
            <a:ext cx="2053500" cy="565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Inter Tight SemiBold"/>
              <a:buNone/>
              <a:defRPr>
                <a:solidFill>
                  <a:schemeClr val="accent2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9"/>
          <p:cNvSpPr txBox="1"/>
          <p:nvPr>
            <p:ph idx="4" type="subTitle"/>
          </p:nvPr>
        </p:nvSpPr>
        <p:spPr>
          <a:xfrm>
            <a:off x="6633325" y="1878900"/>
            <a:ext cx="2053500" cy="565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Inter Tight SemiBold"/>
              <a:buNone/>
              <a:defRPr>
                <a:solidFill>
                  <a:schemeClr val="accent2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9"/>
          <p:cNvSpPr txBox="1"/>
          <p:nvPr>
            <p:ph idx="5" type="body"/>
          </p:nvPr>
        </p:nvSpPr>
        <p:spPr>
          <a:xfrm>
            <a:off x="457200" y="2571750"/>
            <a:ext cx="2058300" cy="2114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92" name="Google Shape;92;p19"/>
          <p:cNvSpPr txBox="1"/>
          <p:nvPr>
            <p:ph idx="6" type="body"/>
          </p:nvPr>
        </p:nvSpPr>
        <p:spPr>
          <a:xfrm>
            <a:off x="2512210" y="2571750"/>
            <a:ext cx="2058300" cy="2114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93" name="Google Shape;93;p19"/>
          <p:cNvSpPr txBox="1"/>
          <p:nvPr>
            <p:ph idx="7" type="body"/>
          </p:nvPr>
        </p:nvSpPr>
        <p:spPr>
          <a:xfrm>
            <a:off x="4570353" y="2571750"/>
            <a:ext cx="2058300" cy="2114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94" name="Google Shape;94;p19"/>
          <p:cNvSpPr txBox="1"/>
          <p:nvPr>
            <p:ph idx="8" type="body"/>
          </p:nvPr>
        </p:nvSpPr>
        <p:spPr>
          <a:xfrm>
            <a:off x="6628577" y="2571750"/>
            <a:ext cx="2058300" cy="2114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ONE_COLUMN_TEXT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3997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68013" y="4465596"/>
            <a:ext cx="923174" cy="22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A">
  <p:cSld name="CUSTOM_4_1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68013" y="4465596"/>
            <a:ext cx="923174" cy="22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TA">
  <p:cSld name="MAIN_POINT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1"/>
          <p:cNvSpPr txBox="1"/>
          <p:nvPr>
            <p:ph type="title"/>
          </p:nvPr>
        </p:nvSpPr>
        <p:spPr>
          <a:xfrm>
            <a:off x="490250" y="963513"/>
            <a:ext cx="4081800" cy="2121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pic>
        <p:nvPicPr>
          <p:cNvPr id="100" name="Google Shape;100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7325" y="4833693"/>
            <a:ext cx="529464" cy="16235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21"/>
          <p:cNvSpPr txBox="1"/>
          <p:nvPr>
            <p:ph idx="1" type="subTitle"/>
          </p:nvPr>
        </p:nvSpPr>
        <p:spPr>
          <a:xfrm>
            <a:off x="457200" y="3277288"/>
            <a:ext cx="4114800" cy="90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pic>
        <p:nvPicPr>
          <p:cNvPr id="102" name="Google Shape;10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98675" y="1200150"/>
            <a:ext cx="2743200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SECTION_TITLE_AND_DESCRIPTION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22"/>
          <p:cNvSpPr txBox="1"/>
          <p:nvPr>
            <p:ph type="title"/>
          </p:nvPr>
        </p:nvSpPr>
        <p:spPr>
          <a:xfrm>
            <a:off x="457200" y="1012500"/>
            <a:ext cx="8229600" cy="3118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pic>
        <p:nvPicPr>
          <p:cNvPr id="106" name="Google Shape;10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7262" y="4752543"/>
            <a:ext cx="529464" cy="16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CUSTOM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29386" y="4193391"/>
            <a:ext cx="2061774" cy="492914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3"/>
          <p:cNvSpPr txBox="1"/>
          <p:nvPr>
            <p:ph type="ctrTitle"/>
          </p:nvPr>
        </p:nvSpPr>
        <p:spPr>
          <a:xfrm>
            <a:off x="457200" y="457200"/>
            <a:ext cx="8229600" cy="2114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ro Slide B">
  <p:cSld name="TITLE_1_1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" name="Google Shape;17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  <p15:guide id="3" orient="horz" pos="288">
          <p15:clr>
            <a:srgbClr val="E46962"/>
          </p15:clr>
        </p15:guide>
        <p15:guide id="4" pos="288">
          <p15:clr>
            <a:srgbClr val="E46962"/>
          </p15:clr>
        </p15:guide>
        <p15:guide id="5" orient="horz" pos="2952">
          <p15:clr>
            <a:srgbClr val="E46962"/>
          </p15:clr>
        </p15:guide>
        <p15:guide id="6" pos="5472">
          <p15:clr>
            <a:srgbClr val="E46962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ro Slide C">
  <p:cSld name="TITLE_1_1_1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4" y="0"/>
            <a:ext cx="9144008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  <p15:guide id="3" orient="horz" pos="288">
          <p15:clr>
            <a:srgbClr val="E46962"/>
          </p15:clr>
        </p15:guide>
        <p15:guide id="4" pos="288">
          <p15:clr>
            <a:srgbClr val="E46962"/>
          </p15:clr>
        </p15:guide>
        <p15:guide id="5" orient="horz" pos="2952">
          <p15:clr>
            <a:srgbClr val="E46962"/>
          </p15:clr>
        </p15:guide>
        <p15:guide id="6" pos="5472">
          <p15:clr>
            <a:srgbClr val="E46962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C">
  <p:cSld name="CUSTOM_5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3997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68013" y="4465596"/>
            <a:ext cx="923174" cy="22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A">
  <p:cSld name="CUSTOM_1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7"/>
          <p:cNvSpPr txBox="1"/>
          <p:nvPr>
            <p:ph type="ctrTitle"/>
          </p:nvPr>
        </p:nvSpPr>
        <p:spPr>
          <a:xfrm>
            <a:off x="457200" y="457200"/>
            <a:ext cx="8229600" cy="2114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26" name="Google Shape;26;p7"/>
          <p:cNvSpPr txBox="1"/>
          <p:nvPr>
            <p:ph idx="1" type="subTitle"/>
          </p:nvPr>
        </p:nvSpPr>
        <p:spPr>
          <a:xfrm>
            <a:off x="457200" y="2694950"/>
            <a:ext cx="6172200" cy="927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9pPr>
          </a:lstStyle>
          <a:p/>
        </p:txBody>
      </p:sp>
      <p:pic>
        <p:nvPicPr>
          <p:cNvPr id="27" name="Google Shape;27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68013" y="4465596"/>
            <a:ext cx="923174" cy="22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B">
  <p:cSld name="CUSTOM_1_1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29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8"/>
          <p:cNvSpPr txBox="1"/>
          <p:nvPr>
            <p:ph type="ctrTitle"/>
          </p:nvPr>
        </p:nvSpPr>
        <p:spPr>
          <a:xfrm>
            <a:off x="457200" y="457200"/>
            <a:ext cx="8229600" cy="2114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None/>
              <a:defRPr sz="5400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31" name="Google Shape;31;p8"/>
          <p:cNvSpPr txBox="1"/>
          <p:nvPr>
            <p:ph idx="1" type="subTitle"/>
          </p:nvPr>
        </p:nvSpPr>
        <p:spPr>
          <a:xfrm>
            <a:off x="457200" y="2694950"/>
            <a:ext cx="6172200" cy="927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32" name="Google Shape;32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68013" y="4465596"/>
            <a:ext cx="923174" cy="22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CUSTOM_2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/>
          <p:nvPr>
            <p:ph type="title"/>
          </p:nvPr>
        </p:nvSpPr>
        <p:spPr>
          <a:xfrm>
            <a:off x="457200" y="445025"/>
            <a:ext cx="4114800" cy="4241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5" name="Google Shape;35;p9"/>
          <p:cNvSpPr txBox="1"/>
          <p:nvPr>
            <p:ph idx="1" type="body"/>
          </p:nvPr>
        </p:nvSpPr>
        <p:spPr>
          <a:xfrm>
            <a:off x="4571900" y="445025"/>
            <a:ext cx="4114800" cy="424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pic>
        <p:nvPicPr>
          <p:cNvPr id="36" name="Google Shape;36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7325" y="4833693"/>
            <a:ext cx="529464" cy="16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A" type="secHead">
  <p:cSld name="SECTION_HEADER">
    <p:bg>
      <p:bgPr>
        <a:solidFill>
          <a:schemeClr val="accent1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oogle Shape;38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10"/>
          <p:cNvSpPr txBox="1"/>
          <p:nvPr>
            <p:ph type="title"/>
          </p:nvPr>
        </p:nvSpPr>
        <p:spPr>
          <a:xfrm>
            <a:off x="457200" y="1408200"/>
            <a:ext cx="8229600" cy="232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None/>
              <a:defRPr sz="5400">
                <a:solidFill>
                  <a:schemeClr val="lt2"/>
                </a:solidFill>
              </a:defRPr>
            </a:lvl1pPr>
            <a:lvl2pPr lvl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  <a:defRPr sz="5400">
                <a:solidFill>
                  <a:schemeClr val="accent2"/>
                </a:solidFill>
              </a:defRPr>
            </a:lvl2pPr>
            <a:lvl3pPr lvl="2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  <a:defRPr sz="5400">
                <a:solidFill>
                  <a:schemeClr val="accent2"/>
                </a:solidFill>
              </a:defRPr>
            </a:lvl3pPr>
            <a:lvl4pPr lvl="3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  <a:defRPr sz="5400">
                <a:solidFill>
                  <a:schemeClr val="accent2"/>
                </a:solidFill>
              </a:defRPr>
            </a:lvl4pPr>
            <a:lvl5pPr lvl="4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  <a:defRPr sz="5400">
                <a:solidFill>
                  <a:schemeClr val="accent2"/>
                </a:solidFill>
              </a:defRPr>
            </a:lvl5pPr>
            <a:lvl6pPr lvl="5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  <a:defRPr sz="5400">
                <a:solidFill>
                  <a:schemeClr val="accent2"/>
                </a:solidFill>
              </a:defRPr>
            </a:lvl6pPr>
            <a:lvl7pPr lvl="6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  <a:defRPr sz="5400">
                <a:solidFill>
                  <a:schemeClr val="accent2"/>
                </a:solidFill>
              </a:defRPr>
            </a:lvl7pPr>
            <a:lvl8pPr lvl="7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  <a:defRPr sz="5400">
                <a:solidFill>
                  <a:schemeClr val="accent2"/>
                </a:solidFill>
              </a:defRPr>
            </a:lvl8pPr>
            <a:lvl9pPr lvl="8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  <a:defRPr sz="5400">
                <a:solidFill>
                  <a:schemeClr val="accent2"/>
                </a:solidFill>
              </a:defRPr>
            </a:lvl9pPr>
          </a:lstStyle>
          <a:p/>
        </p:txBody>
      </p:sp>
      <p:pic>
        <p:nvPicPr>
          <p:cNvPr id="40" name="Google Shape;40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68013" y="4465596"/>
            <a:ext cx="923174" cy="22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23" Type="http://schemas.openxmlformats.org/officeDocument/2006/relationships/theme" Target="../theme/theme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 Tight Medium"/>
              <a:buNone/>
              <a:defRPr sz="3200">
                <a:solidFill>
                  <a:schemeClr val="accen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 Tight Medium"/>
              <a:buNone/>
              <a:defRPr sz="3200">
                <a:solidFill>
                  <a:schemeClr val="accen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 Tight Medium"/>
              <a:buNone/>
              <a:defRPr sz="3200">
                <a:solidFill>
                  <a:schemeClr val="accen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 Tight Medium"/>
              <a:buNone/>
              <a:defRPr sz="3200">
                <a:solidFill>
                  <a:schemeClr val="accen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 Tight Medium"/>
              <a:buNone/>
              <a:defRPr sz="3200">
                <a:solidFill>
                  <a:schemeClr val="accen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 Tight Medium"/>
              <a:buNone/>
              <a:defRPr sz="3200">
                <a:solidFill>
                  <a:schemeClr val="accen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 Tight Medium"/>
              <a:buNone/>
              <a:defRPr sz="3200">
                <a:solidFill>
                  <a:schemeClr val="accen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 Tight Medium"/>
              <a:buNone/>
              <a:defRPr sz="3200">
                <a:solidFill>
                  <a:schemeClr val="accen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 Tight Medium"/>
              <a:buNone/>
              <a:defRPr sz="3200">
                <a:solidFill>
                  <a:schemeClr val="accen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328625"/>
            <a:ext cx="8229600" cy="33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nter Tight Medium"/>
              <a:buChar char="●"/>
              <a:defRPr sz="1800">
                <a:solidFill>
                  <a:schemeClr val="dk2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1pPr>
            <a:lvl2pPr indent="-3302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nter Tight Medium"/>
              <a:buChar char="○"/>
              <a:defRPr sz="1600">
                <a:solidFill>
                  <a:schemeClr val="dk2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 Tight Medium"/>
              <a:buChar char="■"/>
              <a:defRPr>
                <a:solidFill>
                  <a:schemeClr val="dk2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 Tight Medium"/>
              <a:buChar char="●"/>
              <a:defRPr>
                <a:solidFill>
                  <a:schemeClr val="dk2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 Tight Medium"/>
              <a:buChar char="○"/>
              <a:defRPr>
                <a:solidFill>
                  <a:schemeClr val="dk2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 Tight Medium"/>
              <a:buChar char="■"/>
              <a:defRPr>
                <a:solidFill>
                  <a:schemeClr val="dk2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 Tight Medium"/>
              <a:buChar char="●"/>
              <a:defRPr>
                <a:solidFill>
                  <a:schemeClr val="dk2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 Tight Medium"/>
              <a:buChar char="○"/>
              <a:defRPr>
                <a:solidFill>
                  <a:schemeClr val="dk2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 Tight Medium"/>
              <a:buChar char="■"/>
              <a:defRPr>
                <a:solidFill>
                  <a:schemeClr val="dk2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1pPr>
            <a:lvl2pPr lvl="1" algn="r">
              <a:buNone/>
              <a:defRPr sz="1300">
                <a:solidFill>
                  <a:schemeClr val="dk2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2pPr>
            <a:lvl3pPr lvl="2" algn="r">
              <a:buNone/>
              <a:defRPr sz="1300">
                <a:solidFill>
                  <a:schemeClr val="dk2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3pPr>
            <a:lvl4pPr lvl="3" algn="r">
              <a:buNone/>
              <a:defRPr sz="1300">
                <a:solidFill>
                  <a:schemeClr val="dk2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4pPr>
            <a:lvl5pPr lvl="4" algn="r">
              <a:buNone/>
              <a:defRPr sz="1300">
                <a:solidFill>
                  <a:schemeClr val="dk2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5pPr>
            <a:lvl6pPr lvl="5" algn="r">
              <a:buNone/>
              <a:defRPr sz="1300">
                <a:solidFill>
                  <a:schemeClr val="dk2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6pPr>
            <a:lvl7pPr lvl="6" algn="r">
              <a:buNone/>
              <a:defRPr sz="1300">
                <a:solidFill>
                  <a:schemeClr val="dk2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7pPr>
            <a:lvl8pPr lvl="7" algn="r">
              <a:buNone/>
              <a:defRPr sz="1300">
                <a:solidFill>
                  <a:schemeClr val="dk2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8pPr>
            <a:lvl9pPr lvl="8" algn="r">
              <a:buNone/>
              <a:defRPr sz="1300">
                <a:solidFill>
                  <a:schemeClr val="dk2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5472">
          <p15:clr>
            <a:srgbClr val="E46962"/>
          </p15:clr>
        </p15:guide>
        <p15:guide id="2" orient="horz" pos="2952">
          <p15:clr>
            <a:srgbClr val="E46962"/>
          </p15:clr>
        </p15:guide>
        <p15:guide id="3" pos="288">
          <p15:clr>
            <a:srgbClr val="E46962"/>
          </p15:clr>
        </p15:guide>
        <p15:guide id="4" orient="horz" pos="288">
          <p15:clr>
            <a:srgbClr val="E46962"/>
          </p15:clr>
        </p15:guide>
        <p15:guide id="5" pos="2880">
          <p15:clr>
            <a:srgbClr val="E46962"/>
          </p15:clr>
        </p15:guide>
        <p15:guide id="6" orient="horz" pos="1620">
          <p15:clr>
            <a:srgbClr val="E46962"/>
          </p15:clr>
        </p15:guide>
        <p15:guide id="7" pos="1584">
          <p15:clr>
            <a:srgbClr val="E46962"/>
          </p15:clr>
        </p15:guide>
        <p15:guide id="8" pos="4176">
          <p15:clr>
            <a:srgbClr val="E46962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3.png"/><Relationship Id="rId4" Type="http://schemas.openxmlformats.org/officeDocument/2006/relationships/image" Target="../media/image15.png"/><Relationship Id="rId5" Type="http://schemas.openxmlformats.org/officeDocument/2006/relationships/image" Target="../media/image2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9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suiscan.xyz/mainnet/home" TargetMode="External"/><Relationship Id="rId4" Type="http://schemas.openxmlformats.org/officeDocument/2006/relationships/image" Target="../media/image1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docs.sui.io" TargetMode="Externa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4"/>
          <p:cNvSpPr txBox="1"/>
          <p:nvPr>
            <p:ph type="ctrTitle"/>
          </p:nvPr>
        </p:nvSpPr>
        <p:spPr>
          <a:xfrm>
            <a:off x="457200" y="1283375"/>
            <a:ext cx="6172200" cy="2114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Sui 101</a:t>
            </a:r>
            <a:br>
              <a:rPr lang="en"/>
            </a:br>
            <a:r>
              <a:rPr lang="en">
                <a:solidFill>
                  <a:schemeClr val="lt2"/>
                </a:solidFill>
              </a:rPr>
              <a:t>Introduction to Sui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16" name="Google Shape;116;p24"/>
          <p:cNvSpPr txBox="1"/>
          <p:nvPr>
            <p:ph idx="1" type="subTitle"/>
          </p:nvPr>
        </p:nvSpPr>
        <p:spPr>
          <a:xfrm>
            <a:off x="457200" y="3398075"/>
            <a:ext cx="5755500" cy="657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Audience: Students, Web2 Devs, Crypto Curious</a:t>
            </a:r>
            <a:endParaRPr sz="1800"/>
          </a:p>
        </p:txBody>
      </p:sp>
      <p:pic>
        <p:nvPicPr>
          <p:cNvPr id="117" name="Google Shape;117;p24" title="Sui_Logo_White.png"/>
          <p:cNvPicPr preferRelativeResize="0"/>
          <p:nvPr/>
        </p:nvPicPr>
        <p:blipFill rotWithShape="1">
          <a:blip r:embed="rId3">
            <a:alphaModFix/>
          </a:blip>
          <a:srcRect b="0" l="0" r="57677" t="0"/>
          <a:stretch/>
        </p:blipFill>
        <p:spPr>
          <a:xfrm>
            <a:off x="6318650" y="1349605"/>
            <a:ext cx="1978148" cy="24443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4"/>
          <p:cNvSpPr/>
          <p:nvPr/>
        </p:nvSpPr>
        <p:spPr>
          <a:xfrm>
            <a:off x="7724875" y="4430700"/>
            <a:ext cx="961800" cy="327600"/>
          </a:xfrm>
          <a:prstGeom prst="rect">
            <a:avLst/>
          </a:prstGeom>
          <a:solidFill>
            <a:srgbClr val="030F1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 Tight Medium"/>
              <a:ea typeface="Inter Tight Medium"/>
              <a:cs typeface="Inter Tight Medium"/>
              <a:sym typeface="Inter Tight Medium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3"/>
          <p:cNvSpPr txBox="1"/>
          <p:nvPr>
            <p:ph type="title"/>
          </p:nvPr>
        </p:nvSpPr>
        <p:spPr>
          <a:xfrm>
            <a:off x="1365300" y="624596"/>
            <a:ext cx="6413400" cy="730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/>
              <a:t>Set up you Slush Wallet</a:t>
            </a:r>
            <a:endParaRPr sz="3700">
              <a:solidFill>
                <a:schemeClr val="accent2"/>
              </a:solidFill>
            </a:endParaRPr>
          </a:p>
        </p:txBody>
      </p:sp>
      <p:sp>
        <p:nvSpPr>
          <p:cNvPr id="200" name="Google Shape;200;p33"/>
          <p:cNvSpPr txBox="1"/>
          <p:nvPr>
            <p:ph idx="1" type="body"/>
          </p:nvPr>
        </p:nvSpPr>
        <p:spPr>
          <a:xfrm>
            <a:off x="1079888" y="3621247"/>
            <a:ext cx="2291100" cy="409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Install Slush</a:t>
            </a:r>
            <a:endParaRPr sz="1800"/>
          </a:p>
        </p:txBody>
      </p:sp>
      <p:pic>
        <p:nvPicPr>
          <p:cNvPr id="201" name="Google Shape;201;p33" title="install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2163" y="1969725"/>
            <a:ext cx="1446550" cy="144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33" title="cloud-sync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84050" y="1913538"/>
            <a:ext cx="1558925" cy="1558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33" title="dashboard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78287" y="1969725"/>
            <a:ext cx="1446550" cy="1446550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33"/>
          <p:cNvSpPr txBox="1"/>
          <p:nvPr>
            <p:ph idx="1" type="body"/>
          </p:nvPr>
        </p:nvSpPr>
        <p:spPr>
          <a:xfrm>
            <a:off x="3700950" y="3621250"/>
            <a:ext cx="1925100" cy="409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Back Up Seed Phrase</a:t>
            </a:r>
            <a:endParaRPr sz="1800"/>
          </a:p>
        </p:txBody>
      </p:sp>
      <p:sp>
        <p:nvSpPr>
          <p:cNvPr id="205" name="Google Shape;205;p33"/>
          <p:cNvSpPr txBox="1"/>
          <p:nvPr>
            <p:ph idx="1" type="body"/>
          </p:nvPr>
        </p:nvSpPr>
        <p:spPr>
          <a:xfrm>
            <a:off x="6139000" y="3621250"/>
            <a:ext cx="1925100" cy="409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Get </a:t>
            </a:r>
            <a:r>
              <a:rPr lang="en" sz="1800"/>
              <a:t>Sui</a:t>
            </a:r>
            <a:r>
              <a:rPr lang="en" sz="1800"/>
              <a:t> from Faucet</a:t>
            </a:r>
            <a:endParaRPr sz="1800"/>
          </a:p>
        </p:txBody>
      </p:sp>
      <p:sp>
        <p:nvSpPr>
          <p:cNvPr id="206" name="Google Shape;206;p33"/>
          <p:cNvSpPr/>
          <p:nvPr/>
        </p:nvSpPr>
        <p:spPr>
          <a:xfrm>
            <a:off x="8090900" y="4748575"/>
            <a:ext cx="684000" cy="327600"/>
          </a:xfrm>
          <a:prstGeom prst="rect">
            <a:avLst/>
          </a:prstGeom>
          <a:solidFill>
            <a:srgbClr val="030F1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 Tight Medium"/>
              <a:ea typeface="Inter Tight Medium"/>
              <a:cs typeface="Inter Tight Medium"/>
              <a:sym typeface="Inter Tight Medium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4"/>
          <p:cNvSpPr/>
          <p:nvPr/>
        </p:nvSpPr>
        <p:spPr>
          <a:xfrm>
            <a:off x="5025575" y="457200"/>
            <a:ext cx="3661200" cy="4229100"/>
          </a:xfrm>
          <a:prstGeom prst="roundRect">
            <a:avLst>
              <a:gd fmla="val 3587" name="adj"/>
            </a:avLst>
          </a:prstGeom>
          <a:solidFill>
            <a:srgbClr val="FFFFFF">
              <a:alpha val="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34"/>
          <p:cNvSpPr txBox="1"/>
          <p:nvPr>
            <p:ph idx="1" type="body"/>
          </p:nvPr>
        </p:nvSpPr>
        <p:spPr>
          <a:xfrm>
            <a:off x="457200" y="2064900"/>
            <a:ext cx="4114800" cy="1729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205740" lvl="0" marL="18288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Go to a Sui testnet faucet site</a:t>
            </a:r>
            <a:endParaRPr sz="1800"/>
          </a:p>
          <a:p>
            <a:pPr indent="-205740" lvl="0" marL="18288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Paste your address</a:t>
            </a:r>
            <a:endParaRPr sz="1800"/>
          </a:p>
          <a:p>
            <a:pPr indent="-205740" lvl="0" marL="18288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Request testnet tokens</a:t>
            </a:r>
            <a:endParaRPr sz="1800"/>
          </a:p>
        </p:txBody>
      </p:sp>
      <p:sp>
        <p:nvSpPr>
          <p:cNvPr id="213" name="Google Shape;213;p34"/>
          <p:cNvSpPr txBox="1"/>
          <p:nvPr>
            <p:ph type="title"/>
          </p:nvPr>
        </p:nvSpPr>
        <p:spPr>
          <a:xfrm>
            <a:off x="457200" y="948375"/>
            <a:ext cx="4114800" cy="925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SUI from the Faucet</a:t>
            </a:r>
            <a:endParaRPr/>
          </a:p>
        </p:txBody>
      </p:sp>
      <p:pic>
        <p:nvPicPr>
          <p:cNvPr id="214" name="Google Shape;214;p34"/>
          <p:cNvPicPr preferRelativeResize="0"/>
          <p:nvPr/>
        </p:nvPicPr>
        <p:blipFill rotWithShape="1">
          <a:blip r:embed="rId3">
            <a:alphaModFix/>
          </a:blip>
          <a:srcRect b="1446" l="1420" r="-1419" t="1466"/>
          <a:stretch/>
        </p:blipFill>
        <p:spPr>
          <a:xfrm>
            <a:off x="5568275" y="1348800"/>
            <a:ext cx="2575800" cy="2445900"/>
          </a:xfrm>
          <a:prstGeom prst="roundRect">
            <a:avLst>
              <a:gd fmla="val 5185" name="adj"/>
            </a:avLst>
          </a:prstGeom>
          <a:noFill/>
          <a:ln>
            <a:noFill/>
          </a:ln>
        </p:spPr>
      </p:pic>
      <p:sp>
        <p:nvSpPr>
          <p:cNvPr id="215" name="Google Shape;215;p34"/>
          <p:cNvSpPr/>
          <p:nvPr/>
        </p:nvSpPr>
        <p:spPr>
          <a:xfrm>
            <a:off x="8090900" y="4748575"/>
            <a:ext cx="684000" cy="327600"/>
          </a:xfrm>
          <a:prstGeom prst="rect">
            <a:avLst/>
          </a:prstGeom>
          <a:solidFill>
            <a:srgbClr val="030F1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 Tight Medium"/>
              <a:ea typeface="Inter Tight Medium"/>
              <a:cs typeface="Inter Tight Medium"/>
              <a:sym typeface="Inter Tight Medium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5"/>
          <p:cNvSpPr/>
          <p:nvPr/>
        </p:nvSpPr>
        <p:spPr>
          <a:xfrm>
            <a:off x="5025575" y="457200"/>
            <a:ext cx="3661200" cy="4229100"/>
          </a:xfrm>
          <a:prstGeom prst="roundRect">
            <a:avLst>
              <a:gd fmla="val 3587" name="adj"/>
            </a:avLst>
          </a:prstGeom>
          <a:solidFill>
            <a:srgbClr val="FFFFFF">
              <a:alpha val="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35"/>
          <p:cNvSpPr txBox="1"/>
          <p:nvPr>
            <p:ph idx="1" type="body"/>
          </p:nvPr>
        </p:nvSpPr>
        <p:spPr>
          <a:xfrm>
            <a:off x="457200" y="2125875"/>
            <a:ext cx="4114800" cy="1508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205740" lvl="0" marL="18288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Token balance in SUI</a:t>
            </a:r>
            <a:endParaRPr sz="1800"/>
          </a:p>
          <a:p>
            <a:pPr indent="-205740" lvl="0" marL="18288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Minted NFT collections</a:t>
            </a:r>
            <a:endParaRPr sz="1800"/>
          </a:p>
        </p:txBody>
      </p:sp>
      <p:sp>
        <p:nvSpPr>
          <p:cNvPr id="222" name="Google Shape;222;p35"/>
          <p:cNvSpPr txBox="1"/>
          <p:nvPr>
            <p:ph type="title"/>
          </p:nvPr>
        </p:nvSpPr>
        <p:spPr>
          <a:xfrm>
            <a:off x="457200" y="1009350"/>
            <a:ext cx="4114800" cy="925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Explore Your Wallet Interface</a:t>
            </a:r>
            <a:endParaRPr/>
          </a:p>
        </p:txBody>
      </p:sp>
      <p:sp>
        <p:nvSpPr>
          <p:cNvPr id="223" name="Google Shape;223;p35"/>
          <p:cNvSpPr/>
          <p:nvPr/>
        </p:nvSpPr>
        <p:spPr>
          <a:xfrm>
            <a:off x="5413075" y="1532225"/>
            <a:ext cx="350400" cy="350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nter Tight Medium"/>
                <a:ea typeface="Inter Tight Medium"/>
                <a:cs typeface="Inter Tight Medium"/>
                <a:sym typeface="Inter Tight Medium"/>
              </a:rPr>
              <a:t>1</a:t>
            </a:r>
            <a:endParaRPr>
              <a:latin typeface="Inter Tight Medium"/>
              <a:ea typeface="Inter Tight Medium"/>
              <a:cs typeface="Inter Tight Medium"/>
              <a:sym typeface="Inter Tight Medium"/>
            </a:endParaRPr>
          </a:p>
        </p:txBody>
      </p:sp>
      <p:sp>
        <p:nvSpPr>
          <p:cNvPr id="224" name="Google Shape;224;p35"/>
          <p:cNvSpPr/>
          <p:nvPr/>
        </p:nvSpPr>
        <p:spPr>
          <a:xfrm>
            <a:off x="5413075" y="2571750"/>
            <a:ext cx="350400" cy="350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nter Tight Medium"/>
                <a:ea typeface="Inter Tight Medium"/>
                <a:cs typeface="Inter Tight Medium"/>
                <a:sym typeface="Inter Tight Medium"/>
              </a:rPr>
              <a:t>2</a:t>
            </a:r>
            <a:endParaRPr>
              <a:latin typeface="Inter Tight Medium"/>
              <a:ea typeface="Inter Tight Medium"/>
              <a:cs typeface="Inter Tight Medium"/>
              <a:sym typeface="Inter Tight Medium"/>
            </a:endParaRPr>
          </a:p>
        </p:txBody>
      </p:sp>
      <p:pic>
        <p:nvPicPr>
          <p:cNvPr id="225" name="Google Shape;22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81004" y="1064838"/>
            <a:ext cx="2004300" cy="3364200"/>
          </a:xfrm>
          <a:prstGeom prst="roundRect">
            <a:avLst>
              <a:gd fmla="val 8096" name="adj"/>
            </a:avLst>
          </a:prstGeom>
          <a:noFill/>
          <a:ln>
            <a:noFill/>
          </a:ln>
        </p:spPr>
      </p:pic>
      <p:sp>
        <p:nvSpPr>
          <p:cNvPr id="226" name="Google Shape;226;p35"/>
          <p:cNvSpPr/>
          <p:nvPr/>
        </p:nvSpPr>
        <p:spPr>
          <a:xfrm>
            <a:off x="8090900" y="4748575"/>
            <a:ext cx="684000" cy="327600"/>
          </a:xfrm>
          <a:prstGeom prst="rect">
            <a:avLst/>
          </a:prstGeom>
          <a:solidFill>
            <a:srgbClr val="030F1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 Tight Medium"/>
              <a:ea typeface="Inter Tight Medium"/>
              <a:cs typeface="Inter Tight Medium"/>
              <a:sym typeface="Inter Tight Medium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6"/>
          <p:cNvSpPr txBox="1"/>
          <p:nvPr>
            <p:ph type="title"/>
          </p:nvPr>
        </p:nvSpPr>
        <p:spPr>
          <a:xfrm>
            <a:off x="457200" y="593720"/>
            <a:ext cx="6413400" cy="650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/>
              <a:t>Install Sui CLI</a:t>
            </a:r>
            <a:endParaRPr sz="3700">
              <a:solidFill>
                <a:schemeClr val="accent2"/>
              </a:solidFill>
            </a:endParaRPr>
          </a:p>
        </p:txBody>
      </p:sp>
      <p:cxnSp>
        <p:nvCxnSpPr>
          <p:cNvPr id="232" name="Google Shape;232;p36"/>
          <p:cNvCxnSpPr/>
          <p:nvPr/>
        </p:nvCxnSpPr>
        <p:spPr>
          <a:xfrm>
            <a:off x="483350" y="1493513"/>
            <a:ext cx="6137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3" name="Google Shape;233;p36"/>
          <p:cNvSpPr txBox="1"/>
          <p:nvPr>
            <p:ph idx="4294967295" type="subTitle"/>
          </p:nvPr>
        </p:nvSpPr>
        <p:spPr>
          <a:xfrm>
            <a:off x="389225" y="1851338"/>
            <a:ext cx="4114800" cy="5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400"/>
              <a:t>macOS</a:t>
            </a:r>
            <a:endParaRPr sz="2400"/>
          </a:p>
        </p:txBody>
      </p:sp>
      <p:sp>
        <p:nvSpPr>
          <p:cNvPr id="234" name="Google Shape;234;p36"/>
          <p:cNvSpPr/>
          <p:nvPr/>
        </p:nvSpPr>
        <p:spPr>
          <a:xfrm>
            <a:off x="2007150" y="1851338"/>
            <a:ext cx="3313500" cy="5655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brew install sui</a:t>
            </a:r>
            <a:endParaRPr b="1" sz="2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5" name="Google Shape;235;p36"/>
          <p:cNvSpPr txBox="1"/>
          <p:nvPr>
            <p:ph idx="4294967295" type="subTitle"/>
          </p:nvPr>
        </p:nvSpPr>
        <p:spPr>
          <a:xfrm>
            <a:off x="389225" y="2952250"/>
            <a:ext cx="4114800" cy="5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400"/>
              <a:t>Windows</a:t>
            </a:r>
            <a:endParaRPr sz="2400"/>
          </a:p>
        </p:txBody>
      </p:sp>
      <p:sp>
        <p:nvSpPr>
          <p:cNvPr id="236" name="Google Shape;236;p36"/>
          <p:cNvSpPr/>
          <p:nvPr/>
        </p:nvSpPr>
        <p:spPr>
          <a:xfrm>
            <a:off x="2007150" y="2952275"/>
            <a:ext cx="3313500" cy="5655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Winget install sui</a:t>
            </a:r>
            <a:endParaRPr b="1" sz="2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7" name="Google Shape;237;p36"/>
          <p:cNvSpPr txBox="1"/>
          <p:nvPr>
            <p:ph idx="4294967295" type="subTitle"/>
          </p:nvPr>
        </p:nvSpPr>
        <p:spPr>
          <a:xfrm>
            <a:off x="389225" y="4053200"/>
            <a:ext cx="4114800" cy="5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400"/>
              <a:t>Linux</a:t>
            </a:r>
            <a:endParaRPr sz="2400"/>
          </a:p>
        </p:txBody>
      </p:sp>
      <p:sp>
        <p:nvSpPr>
          <p:cNvPr id="238" name="Google Shape;238;p36"/>
          <p:cNvSpPr/>
          <p:nvPr/>
        </p:nvSpPr>
        <p:spPr>
          <a:xfrm>
            <a:off x="2007150" y="4053225"/>
            <a:ext cx="3313500" cy="5655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0 ALTER</a:t>
            </a:r>
            <a:endParaRPr b="1" sz="2000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39" name="Google Shape;239;p36" title="web-programming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17600" y="2289247"/>
            <a:ext cx="1891500" cy="189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36"/>
          <p:cNvSpPr/>
          <p:nvPr/>
        </p:nvSpPr>
        <p:spPr>
          <a:xfrm>
            <a:off x="8090900" y="4748575"/>
            <a:ext cx="684000" cy="327600"/>
          </a:xfrm>
          <a:prstGeom prst="rect">
            <a:avLst/>
          </a:prstGeom>
          <a:solidFill>
            <a:srgbClr val="030F1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 Tight Medium"/>
              <a:ea typeface="Inter Tight Medium"/>
              <a:cs typeface="Inter Tight Medium"/>
              <a:sym typeface="Inter Tight Medium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7"/>
          <p:cNvSpPr txBox="1"/>
          <p:nvPr>
            <p:ph type="title"/>
          </p:nvPr>
        </p:nvSpPr>
        <p:spPr>
          <a:xfrm>
            <a:off x="457200" y="529150"/>
            <a:ext cx="5096400" cy="1257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/>
              <a:t>CLI Command </a:t>
            </a:r>
            <a:r>
              <a:rPr lang="en" sz="3700"/>
              <a:t>Walkthrough</a:t>
            </a:r>
            <a:endParaRPr sz="3700">
              <a:solidFill>
                <a:schemeClr val="accent2"/>
              </a:solidFill>
            </a:endParaRPr>
          </a:p>
        </p:txBody>
      </p:sp>
      <p:sp>
        <p:nvSpPr>
          <p:cNvPr id="246" name="Google Shape;246;p37"/>
          <p:cNvSpPr/>
          <p:nvPr/>
        </p:nvSpPr>
        <p:spPr>
          <a:xfrm>
            <a:off x="5025575" y="457200"/>
            <a:ext cx="3661200" cy="4229100"/>
          </a:xfrm>
          <a:prstGeom prst="roundRect">
            <a:avLst>
              <a:gd fmla="val 3587" name="adj"/>
            </a:avLst>
          </a:prstGeom>
          <a:solidFill>
            <a:srgbClr val="FFFFFF">
              <a:alpha val="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37"/>
          <p:cNvSpPr txBox="1"/>
          <p:nvPr>
            <p:ph idx="4294967295" type="subTitle"/>
          </p:nvPr>
        </p:nvSpPr>
        <p:spPr>
          <a:xfrm>
            <a:off x="1037300" y="2193625"/>
            <a:ext cx="3108900" cy="5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400"/>
              <a:t>Sui client new-address</a:t>
            </a:r>
            <a:endParaRPr sz="2400"/>
          </a:p>
        </p:txBody>
      </p:sp>
      <p:sp>
        <p:nvSpPr>
          <p:cNvPr id="248" name="Google Shape;248;p37"/>
          <p:cNvSpPr/>
          <p:nvPr/>
        </p:nvSpPr>
        <p:spPr>
          <a:xfrm>
            <a:off x="457200" y="2301175"/>
            <a:ext cx="350400" cy="350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nter Tight Medium"/>
                <a:ea typeface="Inter Tight Medium"/>
                <a:cs typeface="Inter Tight Medium"/>
                <a:sym typeface="Inter Tight Medium"/>
              </a:rPr>
              <a:t>1</a:t>
            </a:r>
            <a:endParaRPr>
              <a:latin typeface="Inter Tight Medium"/>
              <a:ea typeface="Inter Tight Medium"/>
              <a:cs typeface="Inter Tight Medium"/>
              <a:sym typeface="Inter Tight Medium"/>
            </a:endParaRPr>
          </a:p>
        </p:txBody>
      </p:sp>
      <p:sp>
        <p:nvSpPr>
          <p:cNvPr id="249" name="Google Shape;249;p37"/>
          <p:cNvSpPr/>
          <p:nvPr/>
        </p:nvSpPr>
        <p:spPr>
          <a:xfrm>
            <a:off x="457200" y="3082550"/>
            <a:ext cx="350400" cy="350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nter Tight Medium"/>
                <a:ea typeface="Inter Tight Medium"/>
                <a:cs typeface="Inter Tight Medium"/>
                <a:sym typeface="Inter Tight Medium"/>
              </a:rPr>
              <a:t>2</a:t>
            </a:r>
            <a:endParaRPr>
              <a:latin typeface="Inter Tight Medium"/>
              <a:ea typeface="Inter Tight Medium"/>
              <a:cs typeface="Inter Tight Medium"/>
              <a:sym typeface="Inter Tight Medium"/>
            </a:endParaRPr>
          </a:p>
        </p:txBody>
      </p:sp>
      <p:sp>
        <p:nvSpPr>
          <p:cNvPr id="250" name="Google Shape;250;p37"/>
          <p:cNvSpPr/>
          <p:nvPr/>
        </p:nvSpPr>
        <p:spPr>
          <a:xfrm>
            <a:off x="457200" y="3863925"/>
            <a:ext cx="350400" cy="350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nter Tight Medium"/>
                <a:ea typeface="Inter Tight Medium"/>
                <a:cs typeface="Inter Tight Medium"/>
                <a:sym typeface="Inter Tight Medium"/>
              </a:rPr>
              <a:t>3</a:t>
            </a:r>
            <a:endParaRPr>
              <a:latin typeface="Inter Tight Medium"/>
              <a:ea typeface="Inter Tight Medium"/>
              <a:cs typeface="Inter Tight Medium"/>
              <a:sym typeface="Inter Tight Medium"/>
            </a:endParaRPr>
          </a:p>
        </p:txBody>
      </p:sp>
      <p:sp>
        <p:nvSpPr>
          <p:cNvPr id="251" name="Google Shape;251;p37"/>
          <p:cNvSpPr txBox="1"/>
          <p:nvPr>
            <p:ph idx="4294967295" type="subTitle"/>
          </p:nvPr>
        </p:nvSpPr>
        <p:spPr>
          <a:xfrm>
            <a:off x="1037300" y="2978625"/>
            <a:ext cx="3108900" cy="5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200"/>
              <a:t>Sui client transfer-sui</a:t>
            </a:r>
            <a:endParaRPr sz="2200"/>
          </a:p>
        </p:txBody>
      </p:sp>
      <p:sp>
        <p:nvSpPr>
          <p:cNvPr id="252" name="Google Shape;252;p37"/>
          <p:cNvSpPr txBox="1"/>
          <p:nvPr>
            <p:ph idx="4294967295" type="subTitle"/>
          </p:nvPr>
        </p:nvSpPr>
        <p:spPr>
          <a:xfrm>
            <a:off x="1037300" y="3763625"/>
            <a:ext cx="3108900" cy="5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200"/>
              <a:t>Sui client call</a:t>
            </a:r>
            <a:endParaRPr sz="2200"/>
          </a:p>
        </p:txBody>
      </p:sp>
      <p:pic>
        <p:nvPicPr>
          <p:cNvPr id="253" name="Google Shape;25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0012" y="1374550"/>
            <a:ext cx="2852400" cy="2394300"/>
          </a:xfrm>
          <a:prstGeom prst="roundRect">
            <a:avLst>
              <a:gd fmla="val 7399" name="adj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54" name="Google Shape;254;p37"/>
          <p:cNvSpPr/>
          <p:nvPr/>
        </p:nvSpPr>
        <p:spPr>
          <a:xfrm>
            <a:off x="8090900" y="4748575"/>
            <a:ext cx="684000" cy="327600"/>
          </a:xfrm>
          <a:prstGeom prst="rect">
            <a:avLst/>
          </a:prstGeom>
          <a:solidFill>
            <a:srgbClr val="030F1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 Tight Medium"/>
              <a:ea typeface="Inter Tight Medium"/>
              <a:cs typeface="Inter Tight Medium"/>
              <a:sym typeface="Inter Tight Medium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8"/>
          <p:cNvSpPr/>
          <p:nvPr/>
        </p:nvSpPr>
        <p:spPr>
          <a:xfrm>
            <a:off x="4483325" y="457200"/>
            <a:ext cx="4203300" cy="4229100"/>
          </a:xfrm>
          <a:prstGeom prst="roundRect">
            <a:avLst>
              <a:gd fmla="val 3587" name="adj"/>
            </a:avLst>
          </a:prstGeom>
          <a:solidFill>
            <a:srgbClr val="FFFFFF">
              <a:alpha val="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38"/>
          <p:cNvSpPr txBox="1"/>
          <p:nvPr>
            <p:ph idx="1" type="body"/>
          </p:nvPr>
        </p:nvSpPr>
        <p:spPr>
          <a:xfrm>
            <a:off x="457200" y="2086413"/>
            <a:ext cx="4114800" cy="1542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218440" lvl="0" marL="18288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Entry functions = executable functions</a:t>
            </a:r>
            <a:endParaRPr sz="2000"/>
          </a:p>
          <a:p>
            <a:pPr indent="-218440" lvl="0" marL="18288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Structs = custom data types</a:t>
            </a:r>
            <a:endParaRPr sz="2000"/>
          </a:p>
        </p:txBody>
      </p:sp>
      <p:sp>
        <p:nvSpPr>
          <p:cNvPr id="261" name="Google Shape;261;p38"/>
          <p:cNvSpPr txBox="1"/>
          <p:nvPr>
            <p:ph type="title"/>
          </p:nvPr>
        </p:nvSpPr>
        <p:spPr>
          <a:xfrm>
            <a:off x="457200" y="969888"/>
            <a:ext cx="4114800" cy="925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Entry Functions &amp; Structs</a:t>
            </a:r>
            <a:endParaRPr/>
          </a:p>
        </p:txBody>
      </p:sp>
      <p:sp>
        <p:nvSpPr>
          <p:cNvPr id="262" name="Google Shape;262;p38"/>
          <p:cNvSpPr/>
          <p:nvPr/>
        </p:nvSpPr>
        <p:spPr>
          <a:xfrm>
            <a:off x="9593048" y="-77150"/>
            <a:ext cx="7960679" cy="5297805"/>
          </a:xfrm>
          <a:custGeom>
            <a:rect b="b" l="l" r="r" t="t"/>
            <a:pathLst>
              <a:path extrusionOk="0" h="10287000" w="14949631">
                <a:moveTo>
                  <a:pt x="0" y="0"/>
                </a:moveTo>
                <a:lnTo>
                  <a:pt x="14949631" y="0"/>
                </a:lnTo>
                <a:lnTo>
                  <a:pt x="14949631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-599" r="-2669" t="0"/>
            </a:stretch>
          </a:blipFill>
          <a:ln>
            <a:noFill/>
          </a:ln>
        </p:spPr>
      </p:sp>
      <p:sp>
        <p:nvSpPr>
          <p:cNvPr id="263" name="Google Shape;263;p38"/>
          <p:cNvSpPr txBox="1"/>
          <p:nvPr>
            <p:ph idx="1" type="body"/>
          </p:nvPr>
        </p:nvSpPr>
        <p:spPr>
          <a:xfrm>
            <a:off x="4681200" y="969900"/>
            <a:ext cx="3896400" cy="3412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Module counter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	Struct Counter has key, store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	  value: 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u64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	public entry fun increment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	  (my_counter: &amp;mut Counter)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		my_counter.value += 1;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4" name="Google Shape;264;p38"/>
          <p:cNvSpPr/>
          <p:nvPr/>
        </p:nvSpPr>
        <p:spPr>
          <a:xfrm>
            <a:off x="8090900" y="4748575"/>
            <a:ext cx="684000" cy="327600"/>
          </a:xfrm>
          <a:prstGeom prst="rect">
            <a:avLst/>
          </a:prstGeom>
          <a:solidFill>
            <a:srgbClr val="030F1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 Tight Medium"/>
              <a:ea typeface="Inter Tight Medium"/>
              <a:cs typeface="Inter Tight Medium"/>
              <a:sym typeface="Inter Tight Medium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9"/>
          <p:cNvSpPr/>
          <p:nvPr/>
        </p:nvSpPr>
        <p:spPr>
          <a:xfrm>
            <a:off x="4483325" y="457200"/>
            <a:ext cx="4203300" cy="4229100"/>
          </a:xfrm>
          <a:prstGeom prst="roundRect">
            <a:avLst>
              <a:gd fmla="val 3587" name="adj"/>
            </a:avLst>
          </a:prstGeom>
          <a:solidFill>
            <a:srgbClr val="FFFFFF">
              <a:alpha val="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39"/>
          <p:cNvSpPr txBox="1"/>
          <p:nvPr>
            <p:ph idx="1" type="body"/>
          </p:nvPr>
        </p:nvSpPr>
        <p:spPr>
          <a:xfrm>
            <a:off x="498175" y="2275413"/>
            <a:ext cx="4114800" cy="1542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218440" lvl="0" marL="18288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Go to Sui Explorer </a:t>
            </a:r>
            <a:r>
              <a:rPr lang="en" sz="2000" u="sng">
                <a:solidFill>
                  <a:schemeClr val="hlink"/>
                </a:solidFill>
                <a:hlinkClick r:id="rId3"/>
              </a:rPr>
              <a:t>https://suiscan.xyz/mainnet/home</a:t>
            </a:r>
            <a:endParaRPr sz="2000"/>
          </a:p>
          <a:p>
            <a:pPr indent="-218440" lvl="0" marL="18288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Search for your Move module</a:t>
            </a:r>
            <a:endParaRPr sz="2000"/>
          </a:p>
        </p:txBody>
      </p:sp>
      <p:sp>
        <p:nvSpPr>
          <p:cNvPr id="271" name="Google Shape;271;p39"/>
          <p:cNvSpPr txBox="1"/>
          <p:nvPr>
            <p:ph type="title"/>
          </p:nvPr>
        </p:nvSpPr>
        <p:spPr>
          <a:xfrm>
            <a:off x="457200" y="700188"/>
            <a:ext cx="4114800" cy="925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 Your Module</a:t>
            </a:r>
            <a:endParaRPr/>
          </a:p>
        </p:txBody>
      </p:sp>
      <p:pic>
        <p:nvPicPr>
          <p:cNvPr id="272" name="Google Shape;272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5774" y="1092600"/>
            <a:ext cx="3458400" cy="2958300"/>
          </a:xfrm>
          <a:prstGeom prst="roundRect">
            <a:avLst>
              <a:gd fmla="val 7604" name="adj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73" name="Google Shape;273;p39"/>
          <p:cNvSpPr/>
          <p:nvPr/>
        </p:nvSpPr>
        <p:spPr>
          <a:xfrm>
            <a:off x="8090900" y="4748575"/>
            <a:ext cx="684000" cy="327600"/>
          </a:xfrm>
          <a:prstGeom prst="rect">
            <a:avLst/>
          </a:prstGeom>
          <a:solidFill>
            <a:srgbClr val="030F1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 Tight Medium"/>
              <a:ea typeface="Inter Tight Medium"/>
              <a:cs typeface="Inter Tight Medium"/>
              <a:sym typeface="Inter Tight Medium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0"/>
          <p:cNvSpPr txBox="1"/>
          <p:nvPr>
            <p:ph type="title"/>
          </p:nvPr>
        </p:nvSpPr>
        <p:spPr>
          <a:xfrm>
            <a:off x="457200" y="743419"/>
            <a:ext cx="5485200" cy="59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/>
              <a:t>Top Student Questions</a:t>
            </a:r>
            <a:endParaRPr sz="3700"/>
          </a:p>
        </p:txBody>
      </p:sp>
      <p:sp>
        <p:nvSpPr>
          <p:cNvPr id="279" name="Google Shape;279;p40"/>
          <p:cNvSpPr txBox="1"/>
          <p:nvPr>
            <p:ph idx="1" type="body"/>
          </p:nvPr>
        </p:nvSpPr>
        <p:spPr>
          <a:xfrm>
            <a:off x="457200" y="1948025"/>
            <a:ext cx="6115200" cy="1591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What is the Sui wallet recovery process?</a:t>
            </a:r>
            <a:endParaRPr sz="2200"/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How do I connect my Sui wallet to dApps?</a:t>
            </a:r>
            <a:endParaRPr sz="2200"/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Where can I find more resources on Move?</a:t>
            </a:r>
            <a:endParaRPr sz="2200"/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Is this course really beginner-friendly?</a:t>
            </a:r>
            <a:endParaRPr sz="2200"/>
          </a:p>
        </p:txBody>
      </p:sp>
      <p:cxnSp>
        <p:nvCxnSpPr>
          <p:cNvPr id="280" name="Google Shape;280;p40"/>
          <p:cNvCxnSpPr/>
          <p:nvPr/>
        </p:nvCxnSpPr>
        <p:spPr>
          <a:xfrm>
            <a:off x="483350" y="1587663"/>
            <a:ext cx="5174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1" name="Google Shape;281;p40"/>
          <p:cNvSpPr/>
          <p:nvPr/>
        </p:nvSpPr>
        <p:spPr>
          <a:xfrm>
            <a:off x="8090900" y="4748575"/>
            <a:ext cx="684000" cy="327600"/>
          </a:xfrm>
          <a:prstGeom prst="rect">
            <a:avLst/>
          </a:prstGeom>
          <a:solidFill>
            <a:srgbClr val="030F1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 Tight Medium"/>
              <a:ea typeface="Inter Tight Medium"/>
              <a:cs typeface="Inter Tight Medium"/>
              <a:sym typeface="Inter Tight Medium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1"/>
          <p:cNvSpPr txBox="1"/>
          <p:nvPr>
            <p:ph type="title"/>
          </p:nvPr>
        </p:nvSpPr>
        <p:spPr>
          <a:xfrm>
            <a:off x="457200" y="743425"/>
            <a:ext cx="5815800" cy="59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/>
              <a:t>Next: Builder Track Preview</a:t>
            </a:r>
            <a:endParaRPr sz="3700"/>
          </a:p>
        </p:txBody>
      </p:sp>
      <p:sp>
        <p:nvSpPr>
          <p:cNvPr id="287" name="Google Shape;287;p41"/>
          <p:cNvSpPr txBox="1"/>
          <p:nvPr>
            <p:ph idx="1" type="body"/>
          </p:nvPr>
        </p:nvSpPr>
        <p:spPr>
          <a:xfrm>
            <a:off x="457200" y="1948025"/>
            <a:ext cx="6115200" cy="1591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Focus on writing and deploying contracts</a:t>
            </a:r>
            <a:endParaRPr sz="2200"/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Understanding gas and storage</a:t>
            </a:r>
            <a:endParaRPr sz="2200"/>
          </a:p>
        </p:txBody>
      </p:sp>
      <p:cxnSp>
        <p:nvCxnSpPr>
          <p:cNvPr id="288" name="Google Shape;288;p41"/>
          <p:cNvCxnSpPr/>
          <p:nvPr/>
        </p:nvCxnSpPr>
        <p:spPr>
          <a:xfrm>
            <a:off x="483350" y="1587663"/>
            <a:ext cx="5174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9" name="Google Shape;289;p41"/>
          <p:cNvSpPr/>
          <p:nvPr/>
        </p:nvSpPr>
        <p:spPr>
          <a:xfrm>
            <a:off x="8090900" y="4748575"/>
            <a:ext cx="684000" cy="327600"/>
          </a:xfrm>
          <a:prstGeom prst="rect">
            <a:avLst/>
          </a:prstGeom>
          <a:solidFill>
            <a:srgbClr val="030F1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 Tight Medium"/>
              <a:ea typeface="Inter Tight Medium"/>
              <a:cs typeface="Inter Tight Medium"/>
              <a:sym typeface="Inter Tight Medium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2"/>
          <p:cNvSpPr txBox="1"/>
          <p:nvPr>
            <p:ph type="ctrTitle"/>
          </p:nvPr>
        </p:nvSpPr>
        <p:spPr>
          <a:xfrm>
            <a:off x="457200" y="457200"/>
            <a:ext cx="8229600" cy="2114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You.</a:t>
            </a:r>
            <a:endParaRPr/>
          </a:p>
        </p:txBody>
      </p:sp>
      <p:sp>
        <p:nvSpPr>
          <p:cNvPr id="295" name="Google Shape;295;p42"/>
          <p:cNvSpPr/>
          <p:nvPr/>
        </p:nvSpPr>
        <p:spPr>
          <a:xfrm>
            <a:off x="6588300" y="4151400"/>
            <a:ext cx="2138400" cy="606900"/>
          </a:xfrm>
          <a:prstGeom prst="rect">
            <a:avLst/>
          </a:prstGeom>
          <a:solidFill>
            <a:srgbClr val="030F1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 Tight Medium"/>
              <a:ea typeface="Inter Tight Medium"/>
              <a:cs typeface="Inter Tight Medium"/>
              <a:sym typeface="Inter Tight Medium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5"/>
          <p:cNvSpPr txBox="1"/>
          <p:nvPr>
            <p:ph type="title"/>
          </p:nvPr>
        </p:nvSpPr>
        <p:spPr>
          <a:xfrm>
            <a:off x="457200" y="445025"/>
            <a:ext cx="4114800" cy="4241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 Objective</a:t>
            </a:r>
            <a:endParaRPr/>
          </a:p>
        </p:txBody>
      </p:sp>
      <p:sp>
        <p:nvSpPr>
          <p:cNvPr id="124" name="Google Shape;124;p25"/>
          <p:cNvSpPr txBox="1"/>
          <p:nvPr>
            <p:ph idx="1" type="body"/>
          </p:nvPr>
        </p:nvSpPr>
        <p:spPr>
          <a:xfrm>
            <a:off x="5027900" y="785400"/>
            <a:ext cx="3495000" cy="112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200"/>
              <a:t>Understands the basics of Sui and blockchain</a:t>
            </a:r>
            <a:endParaRPr sz="2200"/>
          </a:p>
        </p:txBody>
      </p:sp>
      <p:sp>
        <p:nvSpPr>
          <p:cNvPr id="125" name="Google Shape;125;p25"/>
          <p:cNvSpPr txBox="1"/>
          <p:nvPr>
            <p:ph idx="1" type="body"/>
          </p:nvPr>
        </p:nvSpPr>
        <p:spPr>
          <a:xfrm>
            <a:off x="5027900" y="1975425"/>
            <a:ext cx="3495000" cy="112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400"/>
              <a:t>Set up a Sui wallet to interact with the network</a:t>
            </a:r>
            <a:endParaRPr sz="2400"/>
          </a:p>
        </p:txBody>
      </p:sp>
      <p:sp>
        <p:nvSpPr>
          <p:cNvPr id="126" name="Google Shape;126;p25"/>
          <p:cNvSpPr txBox="1"/>
          <p:nvPr>
            <p:ph idx="1" type="body"/>
          </p:nvPr>
        </p:nvSpPr>
        <p:spPr>
          <a:xfrm>
            <a:off x="5027900" y="3235500"/>
            <a:ext cx="3495000" cy="112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400"/>
              <a:t>Mint an NFT on the Sui blockchain</a:t>
            </a:r>
            <a:endParaRPr sz="2400"/>
          </a:p>
        </p:txBody>
      </p:sp>
      <p:pic>
        <p:nvPicPr>
          <p:cNvPr id="127" name="Google Shape;127;p25" title="check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2013" y="1056713"/>
            <a:ext cx="579974" cy="579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5" title="check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2013" y="2246738"/>
            <a:ext cx="579974" cy="579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5" title="check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2013" y="3506813"/>
            <a:ext cx="579974" cy="579974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5"/>
          <p:cNvSpPr/>
          <p:nvPr/>
        </p:nvSpPr>
        <p:spPr>
          <a:xfrm>
            <a:off x="8090900" y="4748575"/>
            <a:ext cx="684000" cy="327600"/>
          </a:xfrm>
          <a:prstGeom prst="rect">
            <a:avLst/>
          </a:prstGeom>
          <a:solidFill>
            <a:srgbClr val="030F1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 Tight Medium"/>
              <a:ea typeface="Inter Tight Medium"/>
              <a:cs typeface="Inter Tight Medium"/>
              <a:sym typeface="Inter Tight Medium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/>
          <p:nvPr/>
        </p:nvSpPr>
        <p:spPr>
          <a:xfrm>
            <a:off x="5025575" y="457200"/>
            <a:ext cx="3661200" cy="4229100"/>
          </a:xfrm>
          <a:prstGeom prst="roundRect">
            <a:avLst>
              <a:gd fmla="val 3587" name="adj"/>
            </a:avLst>
          </a:prstGeom>
          <a:solidFill>
            <a:srgbClr val="FFFFFF">
              <a:alpha val="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6"/>
          <p:cNvSpPr txBox="1"/>
          <p:nvPr>
            <p:ph idx="1" type="body"/>
          </p:nvPr>
        </p:nvSpPr>
        <p:spPr>
          <a:xfrm>
            <a:off x="457200" y="1561550"/>
            <a:ext cx="4114800" cy="312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205740" lvl="0" marL="18288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Distributed ledger technology</a:t>
            </a:r>
            <a:endParaRPr sz="1800"/>
          </a:p>
          <a:p>
            <a:pPr indent="-205740" lvl="0" marL="18288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Immutable and transparent record-keeping</a:t>
            </a:r>
            <a:endParaRPr sz="1800"/>
          </a:p>
          <a:p>
            <a:pPr indent="-205740" lvl="0" marL="18288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Transactions stored across a network of computers</a:t>
            </a:r>
            <a:endParaRPr sz="1800"/>
          </a:p>
        </p:txBody>
      </p:sp>
      <p:sp>
        <p:nvSpPr>
          <p:cNvPr id="137" name="Google Shape;137;p26"/>
          <p:cNvSpPr txBox="1"/>
          <p:nvPr>
            <p:ph type="title"/>
          </p:nvPr>
        </p:nvSpPr>
        <p:spPr>
          <a:xfrm>
            <a:off x="457200" y="445025"/>
            <a:ext cx="4114800" cy="925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blockchain?</a:t>
            </a:r>
            <a:endParaRPr/>
          </a:p>
        </p:txBody>
      </p:sp>
      <p:pic>
        <p:nvPicPr>
          <p:cNvPr id="138" name="Google Shape;138;p26" title="blockchain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0525" y="1326100"/>
            <a:ext cx="2491300" cy="249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6"/>
          <p:cNvSpPr/>
          <p:nvPr/>
        </p:nvSpPr>
        <p:spPr>
          <a:xfrm>
            <a:off x="8090900" y="4748575"/>
            <a:ext cx="684000" cy="327600"/>
          </a:xfrm>
          <a:prstGeom prst="rect">
            <a:avLst/>
          </a:prstGeom>
          <a:solidFill>
            <a:srgbClr val="030F1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 Tight Medium"/>
              <a:ea typeface="Inter Tight Medium"/>
              <a:cs typeface="Inter Tight Medium"/>
              <a:sym typeface="Inter Tight Medium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7"/>
          <p:cNvSpPr/>
          <p:nvPr/>
        </p:nvSpPr>
        <p:spPr>
          <a:xfrm>
            <a:off x="5025575" y="457200"/>
            <a:ext cx="3661200" cy="4229100"/>
          </a:xfrm>
          <a:prstGeom prst="roundRect">
            <a:avLst>
              <a:gd fmla="val 3587" name="adj"/>
            </a:avLst>
          </a:prstGeom>
          <a:solidFill>
            <a:srgbClr val="FFFFFF">
              <a:alpha val="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7"/>
          <p:cNvSpPr txBox="1"/>
          <p:nvPr>
            <p:ph idx="1" type="body"/>
          </p:nvPr>
        </p:nvSpPr>
        <p:spPr>
          <a:xfrm>
            <a:off x="457200" y="1561550"/>
            <a:ext cx="4114800" cy="312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205740" lvl="0" marL="18288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 high-performance Layer 1 blockchain focused on speed and scalability</a:t>
            </a:r>
            <a:endParaRPr sz="1800"/>
          </a:p>
          <a:p>
            <a:pPr indent="-205740" lvl="0" marL="18288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Centered around assets and objects</a:t>
            </a:r>
            <a:endParaRPr sz="1800"/>
          </a:p>
          <a:p>
            <a:pPr indent="-205740" lvl="0" marL="18288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Uses the Move programming language</a:t>
            </a:r>
            <a:endParaRPr sz="1800"/>
          </a:p>
        </p:txBody>
      </p:sp>
      <p:sp>
        <p:nvSpPr>
          <p:cNvPr id="146" name="Google Shape;146;p27"/>
          <p:cNvSpPr txBox="1"/>
          <p:nvPr>
            <p:ph type="title"/>
          </p:nvPr>
        </p:nvSpPr>
        <p:spPr>
          <a:xfrm>
            <a:off x="457200" y="445025"/>
            <a:ext cx="4114800" cy="925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Sui?</a:t>
            </a:r>
            <a:endParaRPr/>
          </a:p>
        </p:txBody>
      </p:sp>
      <p:pic>
        <p:nvPicPr>
          <p:cNvPr id="147" name="Google Shape;147;p27" title="Sui_Logo_White.png"/>
          <p:cNvPicPr preferRelativeResize="0"/>
          <p:nvPr/>
        </p:nvPicPr>
        <p:blipFill rotWithShape="1">
          <a:blip r:embed="rId3">
            <a:alphaModFix/>
          </a:blip>
          <a:srcRect b="0" l="0" r="57677" t="0"/>
          <a:stretch/>
        </p:blipFill>
        <p:spPr>
          <a:xfrm>
            <a:off x="5867100" y="1349605"/>
            <a:ext cx="1978148" cy="244430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7"/>
          <p:cNvSpPr/>
          <p:nvPr/>
        </p:nvSpPr>
        <p:spPr>
          <a:xfrm>
            <a:off x="8090900" y="4748575"/>
            <a:ext cx="684000" cy="327600"/>
          </a:xfrm>
          <a:prstGeom prst="rect">
            <a:avLst/>
          </a:prstGeom>
          <a:solidFill>
            <a:srgbClr val="030F1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 Tight Medium"/>
              <a:ea typeface="Inter Tight Medium"/>
              <a:cs typeface="Inter Tight Medium"/>
              <a:sym typeface="Inter Tight Medium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8"/>
          <p:cNvSpPr/>
          <p:nvPr/>
        </p:nvSpPr>
        <p:spPr>
          <a:xfrm>
            <a:off x="5025575" y="457200"/>
            <a:ext cx="3661200" cy="4229100"/>
          </a:xfrm>
          <a:prstGeom prst="roundRect">
            <a:avLst>
              <a:gd fmla="val 3587" name="adj"/>
            </a:avLst>
          </a:prstGeom>
          <a:solidFill>
            <a:srgbClr val="FFFFFF">
              <a:alpha val="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8"/>
          <p:cNvSpPr txBox="1"/>
          <p:nvPr>
            <p:ph idx="1" type="body"/>
          </p:nvPr>
        </p:nvSpPr>
        <p:spPr>
          <a:xfrm>
            <a:off x="457200" y="2005763"/>
            <a:ext cx="4114800" cy="2248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205740" lvl="0" marL="18288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Assets on the Sui blockchain are called </a:t>
            </a:r>
            <a:r>
              <a:rPr b="1" lang="en" sz="1800">
                <a:latin typeface="Inter Tight"/>
                <a:ea typeface="Inter Tight"/>
                <a:cs typeface="Inter Tight"/>
                <a:sym typeface="Inter Tight"/>
              </a:rPr>
              <a:t>objects</a:t>
            </a:r>
            <a:endParaRPr b="1" sz="1800">
              <a:latin typeface="Inter Tight"/>
              <a:ea typeface="Inter Tight"/>
              <a:cs typeface="Inter Tight"/>
              <a:sym typeface="Inter Tight"/>
            </a:endParaRPr>
          </a:p>
          <a:p>
            <a:pPr indent="-205740" lvl="0" marL="18288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Each object has a unique ID and can store data or be modified</a:t>
            </a:r>
            <a:endParaRPr sz="1800"/>
          </a:p>
          <a:p>
            <a:pPr indent="-205740" lvl="0" marL="18288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This model is different from account-</a:t>
            </a:r>
            <a:r>
              <a:rPr b="1" lang="en" sz="1800">
                <a:latin typeface="Inter Tight"/>
                <a:ea typeface="Inter Tight"/>
                <a:cs typeface="Inter Tight"/>
                <a:sym typeface="Inter Tight"/>
              </a:rPr>
              <a:t>based</a:t>
            </a:r>
            <a:r>
              <a:rPr lang="en" sz="1800"/>
              <a:t> blockchains</a:t>
            </a:r>
            <a:endParaRPr sz="1800"/>
          </a:p>
        </p:txBody>
      </p:sp>
      <p:sp>
        <p:nvSpPr>
          <p:cNvPr id="155" name="Google Shape;155;p28"/>
          <p:cNvSpPr txBox="1"/>
          <p:nvPr>
            <p:ph type="title"/>
          </p:nvPr>
        </p:nvSpPr>
        <p:spPr>
          <a:xfrm>
            <a:off x="457200" y="889238"/>
            <a:ext cx="4114800" cy="925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is Sui Different?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2"/>
                </a:solidFill>
                <a:latin typeface="Inter Tight"/>
                <a:ea typeface="Inter Tight"/>
                <a:cs typeface="Inter Tight"/>
                <a:sym typeface="Inter Tight"/>
              </a:rPr>
              <a:t>Object-Centric Model</a:t>
            </a:r>
            <a:endParaRPr b="1">
              <a:solidFill>
                <a:schemeClr val="lt2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pic>
        <p:nvPicPr>
          <p:cNvPr id="156" name="Google Shape;156;p28" title="recognition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99438" y="1315013"/>
            <a:ext cx="2513475" cy="2513475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8"/>
          <p:cNvSpPr/>
          <p:nvPr/>
        </p:nvSpPr>
        <p:spPr>
          <a:xfrm>
            <a:off x="8090900" y="4748575"/>
            <a:ext cx="684000" cy="327600"/>
          </a:xfrm>
          <a:prstGeom prst="rect">
            <a:avLst/>
          </a:prstGeom>
          <a:solidFill>
            <a:srgbClr val="030F1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 Tight Medium"/>
              <a:ea typeface="Inter Tight Medium"/>
              <a:cs typeface="Inter Tight Medium"/>
              <a:sym typeface="Inter Tight Medium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9"/>
          <p:cNvSpPr txBox="1"/>
          <p:nvPr>
            <p:ph type="title"/>
          </p:nvPr>
        </p:nvSpPr>
        <p:spPr>
          <a:xfrm>
            <a:off x="457200" y="918638"/>
            <a:ext cx="5485200" cy="1139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/>
              <a:t>Intro to </a:t>
            </a:r>
            <a:r>
              <a:rPr lang="en" sz="3700">
                <a:solidFill>
                  <a:schemeClr val="accent2"/>
                </a:solidFill>
              </a:rPr>
              <a:t>Move</a:t>
            </a:r>
            <a:r>
              <a:rPr lang="en" sz="3700"/>
              <a:t> Language and Sui CLI</a:t>
            </a:r>
            <a:endParaRPr sz="3700"/>
          </a:p>
        </p:txBody>
      </p:sp>
      <p:sp>
        <p:nvSpPr>
          <p:cNvPr id="163" name="Google Shape;163;p29"/>
          <p:cNvSpPr txBox="1"/>
          <p:nvPr>
            <p:ph idx="1" type="body"/>
          </p:nvPr>
        </p:nvSpPr>
        <p:spPr>
          <a:xfrm>
            <a:off x="457200" y="2633363"/>
            <a:ext cx="5200800" cy="1591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Move language is a safe and flexible smart contract programming language</a:t>
            </a:r>
            <a:endParaRPr sz="18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Sui CLI is a command-line tool for interacting with the Sui network</a:t>
            </a:r>
            <a:endParaRPr sz="1800"/>
          </a:p>
        </p:txBody>
      </p:sp>
      <p:cxnSp>
        <p:nvCxnSpPr>
          <p:cNvPr id="164" name="Google Shape;164;p29"/>
          <p:cNvCxnSpPr/>
          <p:nvPr/>
        </p:nvCxnSpPr>
        <p:spPr>
          <a:xfrm>
            <a:off x="483350" y="2307838"/>
            <a:ext cx="5174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5" name="Google Shape;165;p29"/>
          <p:cNvSpPr/>
          <p:nvPr/>
        </p:nvSpPr>
        <p:spPr>
          <a:xfrm>
            <a:off x="8090900" y="4748575"/>
            <a:ext cx="684000" cy="327600"/>
          </a:xfrm>
          <a:prstGeom prst="rect">
            <a:avLst/>
          </a:prstGeom>
          <a:solidFill>
            <a:srgbClr val="030F1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 Tight Medium"/>
              <a:ea typeface="Inter Tight Medium"/>
              <a:cs typeface="Inter Tight Medium"/>
              <a:sym typeface="Inter Tight Medium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0"/>
          <p:cNvSpPr txBox="1"/>
          <p:nvPr>
            <p:ph type="title"/>
          </p:nvPr>
        </p:nvSpPr>
        <p:spPr>
          <a:xfrm>
            <a:off x="457200" y="918638"/>
            <a:ext cx="6413400" cy="1139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/>
              <a:t>Basic Transactions:</a:t>
            </a:r>
            <a:endParaRPr sz="3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solidFill>
                  <a:schemeClr val="accent2"/>
                </a:solidFill>
              </a:rPr>
              <a:t>Mint an NFT, Send Tokens</a:t>
            </a:r>
            <a:endParaRPr sz="3700">
              <a:solidFill>
                <a:schemeClr val="accent2"/>
              </a:solidFill>
            </a:endParaRPr>
          </a:p>
        </p:txBody>
      </p:sp>
      <p:sp>
        <p:nvSpPr>
          <p:cNvPr id="171" name="Google Shape;171;p30"/>
          <p:cNvSpPr txBox="1"/>
          <p:nvPr>
            <p:ph idx="1" type="body"/>
          </p:nvPr>
        </p:nvSpPr>
        <p:spPr>
          <a:xfrm>
            <a:off x="457200" y="2633363"/>
            <a:ext cx="5200800" cy="1591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Mint a simple NFT on Sui testnet</a:t>
            </a:r>
            <a:endParaRPr sz="18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Transfer tokens to another wallet</a:t>
            </a:r>
            <a:endParaRPr sz="1800"/>
          </a:p>
        </p:txBody>
      </p:sp>
      <p:cxnSp>
        <p:nvCxnSpPr>
          <p:cNvPr id="172" name="Google Shape;172;p30"/>
          <p:cNvCxnSpPr/>
          <p:nvPr/>
        </p:nvCxnSpPr>
        <p:spPr>
          <a:xfrm>
            <a:off x="483350" y="2307838"/>
            <a:ext cx="6137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3" name="Google Shape;173;p30"/>
          <p:cNvSpPr/>
          <p:nvPr/>
        </p:nvSpPr>
        <p:spPr>
          <a:xfrm>
            <a:off x="8090900" y="4748575"/>
            <a:ext cx="684000" cy="327600"/>
          </a:xfrm>
          <a:prstGeom prst="rect">
            <a:avLst/>
          </a:prstGeom>
          <a:solidFill>
            <a:srgbClr val="030F1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 Tight Medium"/>
              <a:ea typeface="Inter Tight Medium"/>
              <a:cs typeface="Inter Tight Medium"/>
              <a:sym typeface="Inter Tight Medium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1"/>
          <p:cNvSpPr txBox="1"/>
          <p:nvPr>
            <p:ph idx="2" type="subTitle"/>
          </p:nvPr>
        </p:nvSpPr>
        <p:spPr>
          <a:xfrm>
            <a:off x="469725" y="1878900"/>
            <a:ext cx="4114800" cy="565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400"/>
              <a:t>Mini Quiz</a:t>
            </a:r>
            <a:endParaRPr sz="2400"/>
          </a:p>
        </p:txBody>
      </p:sp>
      <p:sp>
        <p:nvSpPr>
          <p:cNvPr id="179" name="Google Shape;179;p31"/>
          <p:cNvSpPr txBox="1"/>
          <p:nvPr>
            <p:ph idx="3" type="body"/>
          </p:nvPr>
        </p:nvSpPr>
        <p:spPr>
          <a:xfrm>
            <a:off x="4565738" y="2571750"/>
            <a:ext cx="4114800" cy="2114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Deploy an NFT smart contract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Mint NFT by calling smart contract function</a:t>
            </a:r>
            <a:endParaRPr sz="2000"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000">
                <a:latin typeface="Inter Tight"/>
                <a:ea typeface="Inter Tight"/>
                <a:cs typeface="Inter Tight"/>
                <a:sym typeface="Inter Tight"/>
              </a:rPr>
              <a:t>Screenshot &amp; </a:t>
            </a:r>
            <a:r>
              <a:rPr b="1" lang="en" sz="2000">
                <a:latin typeface="Inter Tight"/>
                <a:ea typeface="Inter Tight"/>
                <a:cs typeface="Inter Tight"/>
                <a:sym typeface="Inter Tight"/>
              </a:rPr>
              <a:t>Submit</a:t>
            </a:r>
            <a:endParaRPr b="1" sz="2000">
              <a:latin typeface="Inter Tight"/>
              <a:ea typeface="Inter Tight"/>
              <a:cs typeface="Inter Tight"/>
              <a:sym typeface="Inter Tight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31"/>
          <p:cNvSpPr txBox="1"/>
          <p:nvPr>
            <p:ph idx="4" type="subTitle"/>
          </p:nvPr>
        </p:nvSpPr>
        <p:spPr>
          <a:xfrm>
            <a:off x="4578263" y="1878900"/>
            <a:ext cx="4114800" cy="565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400"/>
              <a:t>Challenge</a:t>
            </a:r>
            <a:endParaRPr sz="2400"/>
          </a:p>
        </p:txBody>
      </p:sp>
      <p:sp>
        <p:nvSpPr>
          <p:cNvPr id="181" name="Google Shape;181;p31"/>
          <p:cNvSpPr txBox="1"/>
          <p:nvPr>
            <p:ph idx="1" type="body"/>
          </p:nvPr>
        </p:nvSpPr>
        <p:spPr>
          <a:xfrm>
            <a:off x="457200" y="2571750"/>
            <a:ext cx="3030300" cy="2114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What is Sui’s object model?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How is Move different from Solidity?</a:t>
            </a:r>
            <a:endParaRPr sz="2000"/>
          </a:p>
        </p:txBody>
      </p:sp>
      <p:sp>
        <p:nvSpPr>
          <p:cNvPr id="182" name="Google Shape;182;p31"/>
          <p:cNvSpPr txBox="1"/>
          <p:nvPr>
            <p:ph type="title"/>
          </p:nvPr>
        </p:nvSpPr>
        <p:spPr>
          <a:xfrm>
            <a:off x="457200" y="445025"/>
            <a:ext cx="8229600" cy="925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Quiz + Hands-On Challenge</a:t>
            </a:r>
            <a:endParaRPr sz="4500"/>
          </a:p>
        </p:txBody>
      </p:sp>
      <p:pic>
        <p:nvPicPr>
          <p:cNvPr id="183" name="Google Shape;183;p31" title="plus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0050" y="2444400"/>
            <a:ext cx="438150" cy="43815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31"/>
          <p:cNvSpPr/>
          <p:nvPr/>
        </p:nvSpPr>
        <p:spPr>
          <a:xfrm>
            <a:off x="8090900" y="4748575"/>
            <a:ext cx="684000" cy="327600"/>
          </a:xfrm>
          <a:prstGeom prst="rect">
            <a:avLst/>
          </a:prstGeom>
          <a:solidFill>
            <a:srgbClr val="030F1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 Tight Medium"/>
              <a:ea typeface="Inter Tight Medium"/>
              <a:cs typeface="Inter Tight Medium"/>
              <a:sym typeface="Inter Tight Medium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2"/>
          <p:cNvSpPr txBox="1"/>
          <p:nvPr>
            <p:ph idx="2" type="subTitle"/>
          </p:nvPr>
        </p:nvSpPr>
        <p:spPr>
          <a:xfrm>
            <a:off x="469725" y="697100"/>
            <a:ext cx="4114800" cy="565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4000"/>
              <a:t>Summary</a:t>
            </a:r>
            <a:endParaRPr sz="4000"/>
          </a:p>
        </p:txBody>
      </p:sp>
      <p:sp>
        <p:nvSpPr>
          <p:cNvPr id="190" name="Google Shape;190;p32"/>
          <p:cNvSpPr txBox="1"/>
          <p:nvPr>
            <p:ph idx="3" type="body"/>
          </p:nvPr>
        </p:nvSpPr>
        <p:spPr>
          <a:xfrm>
            <a:off x="4565738" y="1709950"/>
            <a:ext cx="4114800" cy="2114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 u="sng">
                <a:solidFill>
                  <a:schemeClr val="hlink"/>
                </a:solidFill>
                <a:hlinkClick r:id="rId3"/>
              </a:rPr>
              <a:t>docs.sui.io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Sui Wallet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Sui Developer Forum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32"/>
          <p:cNvSpPr txBox="1"/>
          <p:nvPr>
            <p:ph idx="4" type="subTitle"/>
          </p:nvPr>
        </p:nvSpPr>
        <p:spPr>
          <a:xfrm>
            <a:off x="4578263" y="697100"/>
            <a:ext cx="4114800" cy="565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4000"/>
              <a:t>Resources</a:t>
            </a:r>
            <a:endParaRPr sz="4000"/>
          </a:p>
        </p:txBody>
      </p:sp>
      <p:sp>
        <p:nvSpPr>
          <p:cNvPr id="192" name="Google Shape;192;p32"/>
          <p:cNvSpPr txBox="1"/>
          <p:nvPr>
            <p:ph idx="1" type="body"/>
          </p:nvPr>
        </p:nvSpPr>
        <p:spPr>
          <a:xfrm>
            <a:off x="457200" y="1709950"/>
            <a:ext cx="3231900" cy="2114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What blockchain is and how Sui works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How Sui’s object-centric model is unique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Basic wallet setup, Move, and transactions</a:t>
            </a:r>
            <a:endParaRPr sz="2000"/>
          </a:p>
        </p:txBody>
      </p:sp>
      <p:pic>
        <p:nvPicPr>
          <p:cNvPr id="193" name="Google Shape;193;p32" title="book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34650" y="3139925"/>
            <a:ext cx="1481650" cy="148165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32"/>
          <p:cNvSpPr/>
          <p:nvPr/>
        </p:nvSpPr>
        <p:spPr>
          <a:xfrm>
            <a:off x="8090900" y="4748575"/>
            <a:ext cx="684000" cy="327600"/>
          </a:xfrm>
          <a:prstGeom prst="rect">
            <a:avLst/>
          </a:prstGeom>
          <a:solidFill>
            <a:srgbClr val="030F1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 Tight Medium"/>
              <a:ea typeface="Inter Tight Medium"/>
              <a:cs typeface="Inter Tight Medium"/>
              <a:sym typeface="Inter Tight Medium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uiHub Template">
  <a:themeElements>
    <a:clrScheme name="Simple Light">
      <a:dk1>
        <a:srgbClr val="030F1C"/>
      </a:dk1>
      <a:lt1>
        <a:srgbClr val="001731"/>
      </a:lt1>
      <a:dk2>
        <a:srgbClr val="F5F8FA"/>
      </a:dk2>
      <a:lt2>
        <a:srgbClr val="FFFFFF"/>
      </a:lt2>
      <a:accent1>
        <a:srgbClr val="4DA2FF"/>
      </a:accent1>
      <a:accent2>
        <a:srgbClr val="C0E6FF"/>
      </a:accent2>
      <a:accent3>
        <a:srgbClr val="ABBDCC"/>
      </a:accent3>
      <a:accent4>
        <a:srgbClr val="F7F7F8"/>
      </a:accent4>
      <a:accent5>
        <a:srgbClr val="91A3B1"/>
      </a:accent5>
      <a:accent6>
        <a:srgbClr val="C0E6FF"/>
      </a:accent6>
      <a:hlink>
        <a:srgbClr val="4DA2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