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5143500" cx="9144000"/>
  <p:notesSz cx="6858000" cy="9144000"/>
  <p:embeddedFontLst>
    <p:embeddedFont>
      <p:font typeface="Inter Tight Medium"/>
      <p:regular r:id="rId18"/>
      <p:bold r:id="rId19"/>
      <p:italic r:id="rId20"/>
      <p:boldItalic r:id="rId21"/>
    </p:embeddedFont>
    <p:embeddedFont>
      <p:font typeface="Inter Tight"/>
      <p:regular r:id="rId22"/>
      <p:bold r:id="rId23"/>
      <p:italic r:id="rId24"/>
      <p:boldItalic r:id="rId25"/>
    </p:embeddedFont>
    <p:embeddedFont>
      <p:font typeface="Inter Tight SemiBold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Medium-italic.fntdata"/><Relationship Id="rId22" Type="http://schemas.openxmlformats.org/officeDocument/2006/relationships/font" Target="fonts/InterTight-regular.fntdata"/><Relationship Id="rId21" Type="http://schemas.openxmlformats.org/officeDocument/2006/relationships/font" Target="fonts/InterTightMedium-boldItalic.fntdata"/><Relationship Id="rId24" Type="http://schemas.openxmlformats.org/officeDocument/2006/relationships/font" Target="fonts/InterTight-italic.fntdata"/><Relationship Id="rId23" Type="http://schemas.openxmlformats.org/officeDocument/2006/relationships/font" Target="fonts/InterTight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nterTightSemiBold-regular.fntdata"/><Relationship Id="rId25" Type="http://schemas.openxmlformats.org/officeDocument/2006/relationships/font" Target="fonts/InterTight-boldItalic.fntdata"/><Relationship Id="rId28" Type="http://schemas.openxmlformats.org/officeDocument/2006/relationships/font" Target="fonts/InterTightSemiBold-italic.fntdata"/><Relationship Id="rId27" Type="http://schemas.openxmlformats.org/officeDocument/2006/relationships/font" Target="fonts/InterTigh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nterTightSemiBol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InterTightMedium-bold.fntdata"/><Relationship Id="rId18" Type="http://schemas.openxmlformats.org/officeDocument/2006/relationships/font" Target="fonts/InterTightMedium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b4ef4d57a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b4ef4d57a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a691fc3d9_0_6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a691fc3d9_0_6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a691fc3d9_0_6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a691fc3d9_0_6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a691fc3d9_0_7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5a691fc3d9_0_7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a691fc3d9_0_8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a691fc3d9_0_8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1b4ef4d57a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1b4ef4d57a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5a691fc3d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5a691fc3d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4ef4d57a_0_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b4ef4d57a_0_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a691fc3d9_0_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5a691fc3d9_0_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a691fc3d9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a691fc3d9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5a691fc3d9_0_6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5a691fc3d9_0_6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1b4ef4d57a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1b4ef4d57a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5a691fc3d9_0_6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5a691fc3d9_0_6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7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0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A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B">
  <p:cSld name="SECTION_HEADER_1">
    <p:bg>
      <p:bgPr>
        <a:solidFill>
          <a:schemeClr val="accen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11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4" name="Google Shape;4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mall (Dark)" type="tx">
  <p:cSld name="TITLE_AND_BOD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 sz="1500"/>
            </a:lvl9pPr>
          </a:lstStyle>
          <a:p/>
        </p:txBody>
      </p:sp>
      <p:pic>
        <p:nvPicPr>
          <p:cNvPr id="48" name="Google Shape;4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880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Medium (Dark)">
  <p:cSld name="CUSTOM_3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561550"/>
            <a:ext cx="8229600" cy="312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Large (Dark)">
  <p:cSld name="CUSTOM_3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4"/>
          <p:cNvSpPr txBox="1"/>
          <p:nvPr>
            <p:ph type="title"/>
          </p:nvPr>
        </p:nvSpPr>
        <p:spPr>
          <a:xfrm>
            <a:off x="457200" y="445025"/>
            <a:ext cx="8229600" cy="2126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457200" y="2700113"/>
            <a:ext cx="8229600" cy="198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5"/>
          <p:cNvSpPr/>
          <p:nvPr>
            <p:ph idx="2" type="pic"/>
          </p:nvPr>
        </p:nvSpPr>
        <p:spPr>
          <a:xfrm>
            <a:off x="5025500" y="457200"/>
            <a:ext cx="3661200" cy="4229100"/>
          </a:xfrm>
          <a:prstGeom prst="roundRect">
            <a:avLst>
              <a:gd fmla="val 3864" name="adj"/>
            </a:avLst>
          </a:prstGeom>
          <a:noFill/>
          <a:ln>
            <a:noFill/>
          </a:ln>
        </p:spPr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61" name="Google Shape;61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5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+ Image Full">
  <p:cSld name="TITLE_AND_TWO_COLUMNS_1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/>
          <p:nvPr/>
        </p:nvSpPr>
        <p:spPr>
          <a:xfrm>
            <a:off x="5025575" y="-13050"/>
            <a:ext cx="4114800" cy="5143500"/>
          </a:xfrm>
          <a:prstGeom prst="roundRect">
            <a:avLst>
              <a:gd fmla="val 0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6"/>
          <p:cNvSpPr/>
          <p:nvPr>
            <p:ph idx="2" type="pic"/>
          </p:nvPr>
        </p:nvSpPr>
        <p:spPr>
          <a:xfrm>
            <a:off x="5029200" y="-13050"/>
            <a:ext cx="4114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6"/>
          <p:cNvSpPr txBox="1"/>
          <p:nvPr>
            <p:ph idx="1" type="body"/>
          </p:nvPr>
        </p:nvSpPr>
        <p:spPr>
          <a:xfrm>
            <a:off x="457200" y="1800625"/>
            <a:ext cx="4114800" cy="288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>
                <a:solidFill>
                  <a:schemeClr val="lt2"/>
                </a:solidFill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○"/>
              <a:defRPr sz="1800">
                <a:solidFill>
                  <a:schemeClr val="lt2"/>
                </a:solidFill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■"/>
              <a:defRPr sz="18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457200" y="445025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2 Columns" type="titleOnly">
  <p:cSld name="TITLE_ONLY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1" name="Google Shape;71;p17"/>
          <p:cNvSpPr txBox="1"/>
          <p:nvPr>
            <p:ph idx="1" type="body"/>
          </p:nvPr>
        </p:nvSpPr>
        <p:spPr>
          <a:xfrm>
            <a:off x="457200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2" name="Google Shape;72;p17"/>
          <p:cNvSpPr txBox="1"/>
          <p:nvPr>
            <p:ph idx="2" type="subTitle"/>
          </p:nvPr>
        </p:nvSpPr>
        <p:spPr>
          <a:xfrm>
            <a:off x="469725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7"/>
          <p:cNvSpPr txBox="1"/>
          <p:nvPr>
            <p:ph idx="3" type="body"/>
          </p:nvPr>
        </p:nvSpPr>
        <p:spPr>
          <a:xfrm>
            <a:off x="4565738" y="2571750"/>
            <a:ext cx="41148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4" name="Google Shape;74;p17"/>
          <p:cNvSpPr txBox="1"/>
          <p:nvPr>
            <p:ph idx="4" type="subTitle"/>
          </p:nvPr>
        </p:nvSpPr>
        <p:spPr>
          <a:xfrm>
            <a:off x="4578263" y="1878900"/>
            <a:ext cx="41148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3 Columns">
  <p:cSld name="TITLE_ONL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8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78" name="Google Shape;78;p18"/>
          <p:cNvSpPr txBox="1"/>
          <p:nvPr>
            <p:ph idx="1" type="subTitle"/>
          </p:nvPr>
        </p:nvSpPr>
        <p:spPr>
          <a:xfrm>
            <a:off x="465537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2" type="subTitle"/>
          </p:nvPr>
        </p:nvSpPr>
        <p:spPr>
          <a:xfrm>
            <a:off x="3200400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3" type="subTitle"/>
          </p:nvPr>
        </p:nvSpPr>
        <p:spPr>
          <a:xfrm>
            <a:off x="5942775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4" type="body"/>
          </p:nvPr>
        </p:nvSpPr>
        <p:spPr>
          <a:xfrm>
            <a:off x="457200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8"/>
          <p:cNvSpPr txBox="1"/>
          <p:nvPr>
            <p:ph idx="5" type="body"/>
          </p:nvPr>
        </p:nvSpPr>
        <p:spPr>
          <a:xfrm>
            <a:off x="3197615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3" name="Google Shape;83;p18"/>
          <p:cNvSpPr txBox="1"/>
          <p:nvPr>
            <p:ph idx="6" type="body"/>
          </p:nvPr>
        </p:nvSpPr>
        <p:spPr>
          <a:xfrm>
            <a:off x="5942208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4 Columns">
  <p:cSld name="TITLE_ONLY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9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subTitle"/>
          </p:nvPr>
        </p:nvSpPr>
        <p:spPr>
          <a:xfrm>
            <a:off x="463451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2" type="subTitle"/>
          </p:nvPr>
        </p:nvSpPr>
        <p:spPr>
          <a:xfrm>
            <a:off x="2513823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subTitle"/>
          </p:nvPr>
        </p:nvSpPr>
        <p:spPr>
          <a:xfrm>
            <a:off x="4573572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4" type="subTitle"/>
          </p:nvPr>
        </p:nvSpPr>
        <p:spPr>
          <a:xfrm>
            <a:off x="6633325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Inter Tight SemiBold"/>
              <a:buNone/>
              <a:defRPr>
                <a:solidFill>
                  <a:schemeClr val="accen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5" type="body"/>
          </p:nvPr>
        </p:nvSpPr>
        <p:spPr>
          <a:xfrm>
            <a:off x="45720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2" name="Google Shape;92;p19"/>
          <p:cNvSpPr txBox="1"/>
          <p:nvPr>
            <p:ph idx="6" type="body"/>
          </p:nvPr>
        </p:nvSpPr>
        <p:spPr>
          <a:xfrm>
            <a:off x="2512210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3" name="Google Shape;93;p19"/>
          <p:cNvSpPr txBox="1"/>
          <p:nvPr>
            <p:ph idx="7" type="body"/>
          </p:nvPr>
        </p:nvSpPr>
        <p:spPr>
          <a:xfrm>
            <a:off x="4570353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4" name="Google Shape;94;p19"/>
          <p:cNvSpPr txBox="1"/>
          <p:nvPr>
            <p:ph idx="8" type="body"/>
          </p:nvPr>
        </p:nvSpPr>
        <p:spPr>
          <a:xfrm>
            <a:off x="6628577" y="25717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ONE_COLUM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A">
  <p:cSld name="CUSTOM_4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TA">
  <p:cSld name="MAIN_POIN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490250" y="963513"/>
            <a:ext cx="4081800" cy="2121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0" name="Google Shape;10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457200" y="3277288"/>
            <a:ext cx="4114800" cy="90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pic>
        <p:nvPicPr>
          <p:cNvPr id="102" name="Google Shape;10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8675" y="1200150"/>
            <a:ext cx="2743200" cy="274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SECTION_TITLE_AND_DESCRI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22"/>
          <p:cNvSpPr txBox="1"/>
          <p:nvPr>
            <p:ph type="title"/>
          </p:nvPr>
        </p:nvSpPr>
        <p:spPr>
          <a:xfrm>
            <a:off x="457200" y="1012500"/>
            <a:ext cx="8229600" cy="3118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pic>
        <p:nvPicPr>
          <p:cNvPr id="106" name="Google Shape;10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7262" y="475254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CUSTOM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29386" y="4193391"/>
            <a:ext cx="2061774" cy="4929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23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B">
  <p:cSld name="TITLE_1_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 Slide C">
  <p:cSld name="TITLE_1_1_1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4" y="0"/>
            <a:ext cx="9144008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orient="horz" pos="288">
          <p15:clr>
            <a:srgbClr val="E46962"/>
          </p15:clr>
        </p15:guide>
        <p15:guide id="4" pos="288">
          <p15:clr>
            <a:srgbClr val="E46962"/>
          </p15:clr>
        </p15:guide>
        <p15:guide id="5" orient="horz" pos="2952">
          <p15:clr>
            <a:srgbClr val="E46962"/>
          </p15:clr>
        </p15:guide>
        <p15:guide id="6" pos="5472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C">
  <p:cSld name="CUSTOM_5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A">
  <p:cSld name="CUSTOM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7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6" name="Google Shape;26;p7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/>
        </p:txBody>
      </p:sp>
      <p:pic>
        <p:nvPicPr>
          <p:cNvPr id="27" name="Google Shape;2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B">
  <p:cSld name="CUSTOM_1_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8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31" name="Google Shape;31;p8"/>
          <p:cNvSpPr txBox="1"/>
          <p:nvPr>
            <p:ph idx="1" type="subTitle"/>
          </p:nvPr>
        </p:nvSpPr>
        <p:spPr>
          <a:xfrm>
            <a:off x="457200" y="2694950"/>
            <a:ext cx="6172200" cy="92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2" name="Google Shape;3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2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4571900" y="445025"/>
            <a:ext cx="41148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36" name="Google Shape;3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57325" y="4833693"/>
            <a:ext cx="529464" cy="16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A" type="secHead">
  <p:cSld name="SECTION_HEADER">
    <p:bg>
      <p:bgPr>
        <a:solidFill>
          <a:schemeClr val="accent1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1408200"/>
            <a:ext cx="8229600" cy="2327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None/>
              <a:defRPr sz="5400">
                <a:solidFill>
                  <a:schemeClr val="lt2"/>
                </a:solidFill>
              </a:defRPr>
            </a:lvl1pPr>
            <a:lvl2pPr lvl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2pPr>
            <a:lvl3pPr lvl="2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3pPr>
            <a:lvl4pPr lvl="3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4pPr>
            <a:lvl5pPr lvl="4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5pPr>
            <a:lvl6pPr lvl="5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6pPr>
            <a:lvl7pPr lvl="6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7pPr>
            <a:lvl8pPr lvl="7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8pPr>
            <a:lvl9pPr lvl="8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400"/>
              <a:buNone/>
              <a:defRPr sz="5400">
                <a:solidFill>
                  <a:schemeClr val="accent2"/>
                </a:solidFill>
              </a:defRPr>
            </a:lvl9pPr>
          </a:lstStyle>
          <a:p/>
        </p:txBody>
      </p:sp>
      <p:pic>
        <p:nvPicPr>
          <p:cNvPr id="40" name="Google Shape;40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8013" y="4465596"/>
            <a:ext cx="923174" cy="2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 Tight Medium"/>
              <a:buNone/>
              <a:defRPr sz="3200">
                <a:solidFill>
                  <a:schemeClr val="accen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28625"/>
            <a:ext cx="8229600" cy="33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nter Tight Medium"/>
              <a:buChar char="●"/>
              <a:defRPr sz="18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 Tight Medium"/>
              <a:buChar char="○"/>
              <a:defRPr sz="16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●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○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Inter Tight Medium"/>
              <a:buChar char="■"/>
              <a:defRPr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472">
          <p15:clr>
            <a:srgbClr val="E46962"/>
          </p15:clr>
        </p15:guide>
        <p15:guide id="2" orient="horz" pos="2952">
          <p15:clr>
            <a:srgbClr val="E46962"/>
          </p15:clr>
        </p15:guide>
        <p15:guide id="3" pos="288">
          <p15:clr>
            <a:srgbClr val="E46962"/>
          </p15:clr>
        </p15:guide>
        <p15:guide id="4" orient="horz" pos="288">
          <p15:clr>
            <a:srgbClr val="E46962"/>
          </p15:clr>
        </p15:guide>
        <p15:guide id="5" pos="2880">
          <p15:clr>
            <a:srgbClr val="E46962"/>
          </p15:clr>
        </p15:guide>
        <p15:guide id="6" orient="horz" pos="1620">
          <p15:clr>
            <a:srgbClr val="E46962"/>
          </p15:clr>
        </p15:guide>
        <p15:guide id="7" pos="1584">
          <p15:clr>
            <a:srgbClr val="E46962"/>
          </p15:clr>
        </p15:guide>
        <p15:guide id="8" pos="4176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457200" y="1291775"/>
            <a:ext cx="6675900" cy="211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>
                <a:solidFill>
                  <a:srgbClr val="4DA2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Introduction to </a:t>
            </a:r>
            <a:r>
              <a:rPr lang="en" sz="5400">
                <a:solidFill>
                  <a:schemeClr val="lt2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Move</a:t>
            </a:r>
            <a:endParaRPr sz="5400">
              <a:solidFill>
                <a:schemeClr val="lt2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457200" y="3194550"/>
            <a:ext cx="5071500" cy="14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Objectives:</a:t>
            </a:r>
            <a:endParaRPr sz="1600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Inter Tight Medium"/>
              <a:buChar char="●"/>
            </a:pPr>
            <a:r>
              <a:rPr lang="en" sz="16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Build smart contracts on Sui with strong foundations and patterns</a:t>
            </a:r>
            <a:endParaRPr sz="1600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Inter Tight Medium"/>
              <a:buChar char="●"/>
            </a:pPr>
            <a:r>
              <a:rPr lang="en" sz="1600">
                <a:solidFill>
                  <a:srgbClr val="FFFFFF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Learn Move language and the unique Sui object-centric model</a:t>
            </a:r>
            <a:endParaRPr sz="1600">
              <a:solidFill>
                <a:srgbClr val="FFFFFF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pic>
        <p:nvPicPr>
          <p:cNvPr id="117" name="Google Shape;117;p24" title="contrac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8500" y="1543050"/>
            <a:ext cx="1687075" cy="168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4"/>
          <p:cNvSpPr/>
          <p:nvPr/>
        </p:nvSpPr>
        <p:spPr>
          <a:xfrm>
            <a:off x="7724875" y="4430700"/>
            <a:ext cx="9618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3"/>
          <p:cNvSpPr/>
          <p:nvPr/>
        </p:nvSpPr>
        <p:spPr>
          <a:xfrm>
            <a:off x="457200" y="1322800"/>
            <a:ext cx="3661200" cy="15798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33"/>
          <p:cNvSpPr txBox="1"/>
          <p:nvPr>
            <p:ph type="title"/>
          </p:nvPr>
        </p:nvSpPr>
        <p:spPr>
          <a:xfrm>
            <a:off x="457200" y="151950"/>
            <a:ext cx="50220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Design Patterns</a:t>
            </a:r>
            <a:endParaRPr/>
          </a:p>
        </p:txBody>
      </p:sp>
      <p:sp>
        <p:nvSpPr>
          <p:cNvPr id="232" name="Google Shape;232;p33"/>
          <p:cNvSpPr txBox="1"/>
          <p:nvPr/>
        </p:nvSpPr>
        <p:spPr>
          <a:xfrm>
            <a:off x="709500" y="2095763"/>
            <a:ext cx="3156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Sui’s model stores data as objects (owned or shared)</a:t>
            </a:r>
            <a:endParaRPr sz="13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33" name="Google Shape;233;p33"/>
          <p:cNvSpPr txBox="1"/>
          <p:nvPr/>
        </p:nvSpPr>
        <p:spPr>
          <a:xfrm>
            <a:off x="709500" y="1656563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Data as objects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34" name="Google Shape;234;p33"/>
          <p:cNvSpPr/>
          <p:nvPr/>
        </p:nvSpPr>
        <p:spPr>
          <a:xfrm>
            <a:off x="4335875" y="1322800"/>
            <a:ext cx="3661200" cy="15798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"/>
          <p:cNvSpPr txBox="1"/>
          <p:nvPr/>
        </p:nvSpPr>
        <p:spPr>
          <a:xfrm>
            <a:off x="4588175" y="2046263"/>
            <a:ext cx="3156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Capabilities control access, ensuring only authorized actions</a:t>
            </a:r>
            <a:endParaRPr sz="13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36" name="Google Shape;236;p33"/>
          <p:cNvSpPr txBox="1"/>
          <p:nvPr/>
        </p:nvSpPr>
        <p:spPr>
          <a:xfrm>
            <a:off x="4588175" y="1656575"/>
            <a:ext cx="2634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Capabilities in Sui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37" name="Google Shape;237;p33"/>
          <p:cNvSpPr/>
          <p:nvPr/>
        </p:nvSpPr>
        <p:spPr>
          <a:xfrm>
            <a:off x="457200" y="3147650"/>
            <a:ext cx="3661200" cy="14124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709500" y="3845150"/>
            <a:ext cx="32970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3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Ensures an action can only be performed once by a uniquely created object as proof.</a:t>
            </a:r>
            <a:endParaRPr sz="13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39" name="Google Shape;239;p33"/>
          <p:cNvSpPr txBox="1"/>
          <p:nvPr/>
        </p:nvSpPr>
        <p:spPr>
          <a:xfrm>
            <a:off x="709500" y="3405925"/>
            <a:ext cx="3463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One-time Witness Pattern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40" name="Google Shape;240;p33"/>
          <p:cNvSpPr/>
          <p:nvPr/>
        </p:nvSpPr>
        <p:spPr>
          <a:xfrm>
            <a:off x="4335875" y="3147650"/>
            <a:ext cx="3661200" cy="14124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3" title="Screenshot 2025-05-16 at 2.48.17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60125" y="3252625"/>
            <a:ext cx="2812800" cy="1202400"/>
          </a:xfrm>
          <a:prstGeom prst="roundRect">
            <a:avLst>
              <a:gd fmla="val 11720" name="adj"/>
            </a:avLst>
          </a:prstGeom>
          <a:noFill/>
          <a:ln>
            <a:noFill/>
          </a:ln>
        </p:spPr>
      </p:pic>
      <p:sp>
        <p:nvSpPr>
          <p:cNvPr id="242" name="Google Shape;242;p33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4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Considerations</a:t>
            </a:r>
            <a:endParaRPr/>
          </a:p>
        </p:txBody>
      </p:sp>
      <p:sp>
        <p:nvSpPr>
          <p:cNvPr id="248" name="Google Shape;248;p34"/>
          <p:cNvSpPr txBox="1"/>
          <p:nvPr>
            <p:ph idx="4" type="body"/>
          </p:nvPr>
        </p:nvSpPr>
        <p:spPr>
          <a:xfrm>
            <a:off x="457200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Minimize costs to avoid denial-of-service from expensive transactions.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4"/>
          <p:cNvSpPr txBox="1"/>
          <p:nvPr>
            <p:ph idx="1" type="subTitle"/>
          </p:nvPr>
        </p:nvSpPr>
        <p:spPr>
          <a:xfrm>
            <a:off x="465537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Gas Optimization</a:t>
            </a:r>
            <a:endParaRPr/>
          </a:p>
        </p:txBody>
      </p:sp>
      <p:sp>
        <p:nvSpPr>
          <p:cNvPr id="250" name="Google Shape;250;p34"/>
          <p:cNvSpPr txBox="1"/>
          <p:nvPr>
            <p:ph idx="5" type="body"/>
          </p:nvPr>
        </p:nvSpPr>
        <p:spPr>
          <a:xfrm>
            <a:off x="3197625" y="2571750"/>
            <a:ext cx="24951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 model helps block reentrancy attacks efficiently.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4"/>
          <p:cNvSpPr txBox="1"/>
          <p:nvPr>
            <p:ph idx="2" type="subTitle"/>
          </p:nvPr>
        </p:nvSpPr>
        <p:spPr>
          <a:xfrm>
            <a:off x="3200400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Reentrancy Prevention</a:t>
            </a:r>
            <a:endParaRPr/>
          </a:p>
        </p:txBody>
      </p:sp>
      <p:sp>
        <p:nvSpPr>
          <p:cNvPr id="252" name="Google Shape;252;p34"/>
          <p:cNvSpPr txBox="1"/>
          <p:nvPr>
            <p:ph idx="3" type="subTitle"/>
          </p:nvPr>
        </p:nvSpPr>
        <p:spPr>
          <a:xfrm>
            <a:off x="5942775" y="1878900"/>
            <a:ext cx="27390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Formal Verification</a:t>
            </a:r>
            <a:endParaRPr/>
          </a:p>
        </p:txBody>
      </p:sp>
      <p:sp>
        <p:nvSpPr>
          <p:cNvPr id="253" name="Google Shape;253;p34"/>
          <p:cNvSpPr txBox="1"/>
          <p:nvPr>
            <p:ph idx="6" type="body"/>
          </p:nvPr>
        </p:nvSpPr>
        <p:spPr>
          <a:xfrm>
            <a:off x="5942208" y="2571750"/>
            <a:ext cx="27447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Mathematically prove critical contract logic correctness.</a:t>
            </a:r>
            <a:endParaRPr/>
          </a:p>
        </p:txBody>
      </p:sp>
      <p:sp>
        <p:nvSpPr>
          <p:cNvPr id="254" name="Google Shape;254;p34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5"/>
          <p:cNvSpPr txBox="1"/>
          <p:nvPr>
            <p:ph type="title"/>
          </p:nvPr>
        </p:nvSpPr>
        <p:spPr>
          <a:xfrm>
            <a:off x="457200" y="743425"/>
            <a:ext cx="5815800" cy="59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Practical Exercises</a:t>
            </a:r>
            <a:endParaRPr sz="3700"/>
          </a:p>
        </p:txBody>
      </p:sp>
      <p:sp>
        <p:nvSpPr>
          <p:cNvPr id="260" name="Google Shape;260;p35"/>
          <p:cNvSpPr txBox="1"/>
          <p:nvPr>
            <p:ph idx="1" type="body"/>
          </p:nvPr>
        </p:nvSpPr>
        <p:spPr>
          <a:xfrm>
            <a:off x="457200" y="1948025"/>
            <a:ext cx="7871700" cy="159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Sui Documentation: Writing Your First Smart Contract for guidance. (</a:t>
            </a:r>
            <a:r>
              <a:rPr lang="en" sz="1800"/>
              <a:t>https://docs.sui.io/guides/developer/writing-your-first-smart-contract</a:t>
            </a:r>
            <a:r>
              <a:rPr lang="en" sz="1800"/>
              <a:t>)</a:t>
            </a:r>
            <a:endParaRPr sz="18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Build a smart contract: creating a token, transferring ownership, managing resources with capabilities. </a:t>
            </a:r>
            <a:endParaRPr sz="1800"/>
          </a:p>
        </p:txBody>
      </p:sp>
      <p:cxnSp>
        <p:nvCxnSpPr>
          <p:cNvPr id="261" name="Google Shape;261;p35"/>
          <p:cNvCxnSpPr/>
          <p:nvPr/>
        </p:nvCxnSpPr>
        <p:spPr>
          <a:xfrm>
            <a:off x="483350" y="1587663"/>
            <a:ext cx="51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2" name="Google Shape;262;p3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6"/>
          <p:cNvSpPr txBox="1"/>
          <p:nvPr>
            <p:ph type="ctrTitle"/>
          </p:nvPr>
        </p:nvSpPr>
        <p:spPr>
          <a:xfrm>
            <a:off x="457200" y="457200"/>
            <a:ext cx="8229600" cy="2114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268" name="Google Shape;268;p36"/>
          <p:cNvSpPr/>
          <p:nvPr/>
        </p:nvSpPr>
        <p:spPr>
          <a:xfrm>
            <a:off x="6588300" y="4151400"/>
            <a:ext cx="2138400" cy="6069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>
            <p:ph type="title"/>
          </p:nvPr>
        </p:nvSpPr>
        <p:spPr>
          <a:xfrm>
            <a:off x="457200" y="445025"/>
            <a:ext cx="4114800" cy="42414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124" name="Google Shape;124;p25"/>
          <p:cNvSpPr txBox="1"/>
          <p:nvPr>
            <p:ph idx="1" type="body"/>
          </p:nvPr>
        </p:nvSpPr>
        <p:spPr>
          <a:xfrm>
            <a:off x="4219925" y="445025"/>
            <a:ext cx="4466700" cy="4241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What is Move?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Toolchain &amp; Environment Setup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Variables, Data Types, and Mutability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Sui’s Smart Contract Patterns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Capabilities in Sui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n" sz="2400"/>
              <a:t>Error Handling and Security Practices</a:t>
            </a:r>
            <a:endParaRPr sz="2400"/>
          </a:p>
        </p:txBody>
      </p:sp>
      <p:sp>
        <p:nvSpPr>
          <p:cNvPr id="125" name="Google Shape;125;p25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>
            <p:ph type="title"/>
          </p:nvPr>
        </p:nvSpPr>
        <p:spPr>
          <a:xfrm>
            <a:off x="457200" y="723420"/>
            <a:ext cx="5485200" cy="695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Learning Objectives</a:t>
            </a:r>
            <a:endParaRPr sz="3700"/>
          </a:p>
        </p:txBody>
      </p:sp>
      <p:sp>
        <p:nvSpPr>
          <p:cNvPr id="131" name="Google Shape;131;p26"/>
          <p:cNvSpPr txBox="1"/>
          <p:nvPr>
            <p:ph idx="1" type="body"/>
          </p:nvPr>
        </p:nvSpPr>
        <p:spPr>
          <a:xfrm>
            <a:off x="457200" y="1994375"/>
            <a:ext cx="6270600" cy="199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Key takeaways: Move ensures safety, Sui’s object model and capabilities enable advanced patterns.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Explore resources and exercises for deeper learning.  </a:t>
            </a:r>
            <a:endParaRPr sz="1800"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Sui Developer Portal for further resources. (https://sui.io/developers) </a:t>
            </a:r>
            <a:endParaRPr sz="1800"/>
          </a:p>
        </p:txBody>
      </p:sp>
      <p:cxnSp>
        <p:nvCxnSpPr>
          <p:cNvPr id="132" name="Google Shape;132;p26"/>
          <p:cNvCxnSpPr/>
          <p:nvPr/>
        </p:nvCxnSpPr>
        <p:spPr>
          <a:xfrm>
            <a:off x="483350" y="1668838"/>
            <a:ext cx="51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6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/>
          <p:nvPr/>
        </p:nvSpPr>
        <p:spPr>
          <a:xfrm>
            <a:off x="457200" y="1250200"/>
            <a:ext cx="3661200" cy="19170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7"/>
          <p:cNvSpPr txBox="1"/>
          <p:nvPr>
            <p:ph type="title"/>
          </p:nvPr>
        </p:nvSpPr>
        <p:spPr>
          <a:xfrm>
            <a:off x="457200" y="151950"/>
            <a:ext cx="41148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Move?</a:t>
            </a:r>
            <a:endParaRPr/>
          </a:p>
        </p:txBody>
      </p:sp>
      <p:sp>
        <p:nvSpPr>
          <p:cNvPr id="140" name="Google Shape;140;p27"/>
          <p:cNvSpPr txBox="1"/>
          <p:nvPr/>
        </p:nvSpPr>
        <p:spPr>
          <a:xfrm>
            <a:off x="709500" y="2119150"/>
            <a:ext cx="3156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Move is designed for secure and adaptable smart contracts on Sui.</a:t>
            </a:r>
            <a:endParaRPr sz="16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1" name="Google Shape;141;p27"/>
          <p:cNvSpPr txBox="1"/>
          <p:nvPr/>
        </p:nvSpPr>
        <p:spPr>
          <a:xfrm>
            <a:off x="709500" y="1583325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Safe &amp; Flexible</a:t>
            </a:r>
            <a:endParaRPr sz="20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42" name="Google Shape;142;p27"/>
          <p:cNvSpPr/>
          <p:nvPr/>
        </p:nvSpPr>
        <p:spPr>
          <a:xfrm>
            <a:off x="4335875" y="1250200"/>
            <a:ext cx="3661200" cy="19170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7"/>
          <p:cNvSpPr txBox="1"/>
          <p:nvPr/>
        </p:nvSpPr>
        <p:spPr>
          <a:xfrm>
            <a:off x="4588175" y="2119150"/>
            <a:ext cx="31566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It manages assets safely, preventing common vulnerabilities like reentrancy.</a:t>
            </a:r>
            <a:endParaRPr sz="16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4588175" y="1583338"/>
            <a:ext cx="26340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Resource-oriented</a:t>
            </a:r>
            <a:endParaRPr sz="20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45" name="Google Shape;145;p27"/>
          <p:cNvSpPr/>
          <p:nvPr/>
        </p:nvSpPr>
        <p:spPr>
          <a:xfrm>
            <a:off x="457200" y="3339650"/>
            <a:ext cx="7539900" cy="14124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709500" y="3956313"/>
            <a:ext cx="63975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Move controls on-chain objects, ensuring efficient and secure data management.</a:t>
            </a:r>
            <a:endParaRPr sz="16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709500" y="3420475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Sui Usage</a:t>
            </a:r>
            <a:endParaRPr sz="20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48" name="Google Shape;148;p27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457200" y="740688"/>
            <a:ext cx="5485200" cy="113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Toolchain &amp; Environment Setup</a:t>
            </a:r>
            <a:endParaRPr sz="3700"/>
          </a:p>
        </p:txBody>
      </p:sp>
      <p:pic>
        <p:nvPicPr>
          <p:cNvPr id="154" name="Google Shape;154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2492438"/>
            <a:ext cx="579974" cy="5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8"/>
          <p:cNvSpPr txBox="1"/>
          <p:nvPr/>
        </p:nvSpPr>
        <p:spPr>
          <a:xfrm>
            <a:off x="1216125" y="2750288"/>
            <a:ext cx="5853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Ensure scarcity and prevent duplication of digital assets.</a:t>
            </a:r>
            <a:endParaRPr sz="16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1216125" y="2424850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Install Sui CLI</a:t>
            </a:r>
            <a:endParaRPr sz="20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157" name="Google Shape;157;p28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88" y="3436588"/>
            <a:ext cx="579974" cy="579974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8"/>
          <p:cNvSpPr txBox="1"/>
          <p:nvPr/>
        </p:nvSpPr>
        <p:spPr>
          <a:xfrm>
            <a:off x="1216125" y="3694438"/>
            <a:ext cx="5853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sui move new &lt;project&gt;</a:t>
            </a:r>
            <a:endParaRPr sz="16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59" name="Google Shape;159;p28"/>
          <p:cNvSpPr txBox="1"/>
          <p:nvPr/>
        </p:nvSpPr>
        <p:spPr>
          <a:xfrm>
            <a:off x="1216125" y="3369000"/>
            <a:ext cx="3053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Initialize a new package </a:t>
            </a:r>
            <a:endParaRPr sz="20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cxnSp>
        <p:nvCxnSpPr>
          <p:cNvPr id="160" name="Google Shape;160;p28"/>
          <p:cNvCxnSpPr/>
          <p:nvPr/>
        </p:nvCxnSpPr>
        <p:spPr>
          <a:xfrm>
            <a:off x="483350" y="2152463"/>
            <a:ext cx="5174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1" name="Google Shape;161;p28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457200" y="326900"/>
            <a:ext cx="4199400" cy="1139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Variables, Data Types, and Mutability</a:t>
            </a:r>
            <a:endParaRPr sz="3100"/>
          </a:p>
        </p:txBody>
      </p:sp>
      <p:cxnSp>
        <p:nvCxnSpPr>
          <p:cNvPr id="167" name="Google Shape;167;p29"/>
          <p:cNvCxnSpPr/>
          <p:nvPr/>
        </p:nvCxnSpPr>
        <p:spPr>
          <a:xfrm flipH="1" rot="10800000">
            <a:off x="457200" y="1693188"/>
            <a:ext cx="4223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29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9" title="Screenshot 2025-05-16 at 2.23.13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25575" y="1429635"/>
            <a:ext cx="3661200" cy="228424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9"/>
          <p:cNvSpPr txBox="1"/>
          <p:nvPr/>
        </p:nvSpPr>
        <p:spPr>
          <a:xfrm>
            <a:off x="457200" y="2249150"/>
            <a:ext cx="4199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Variables follow Rust-like ownership rules for memory safety.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457200" y="1923700"/>
            <a:ext cx="3053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Ownership model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457200" y="3017000"/>
            <a:ext cx="3418500" cy="10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200"/>
              <a:buFont typeface="Inter Tight Medium"/>
              <a:buChar char="-"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bool: true/false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200"/>
              <a:buFont typeface="Inter Tight Medium"/>
              <a:buChar char="-"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u8, u64: unsigned integers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200"/>
              <a:buFont typeface="Inter Tight Medium"/>
              <a:buChar char="-"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address: account identifiers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200"/>
              <a:buFont typeface="Inter Tight Medium"/>
              <a:buChar char="-"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vector: dynamic arrays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457200" y="2691550"/>
            <a:ext cx="3053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Data types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414900" y="4401450"/>
            <a:ext cx="4199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let creates immutable variables, let mut makes them mutable.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414900" y="4076000"/>
            <a:ext cx="30534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 Mutability</a:t>
            </a:r>
            <a:endParaRPr sz="17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76" name="Google Shape;176;p29"/>
          <p:cNvSpPr txBox="1"/>
          <p:nvPr/>
        </p:nvSpPr>
        <p:spPr>
          <a:xfrm>
            <a:off x="5374025" y="4011750"/>
            <a:ext cx="29643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(https://move-book.com/reference/primitive-types) 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77" name="Google Shape;177;p29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0"/>
          <p:cNvSpPr txBox="1"/>
          <p:nvPr>
            <p:ph type="title"/>
          </p:nvPr>
        </p:nvSpPr>
        <p:spPr>
          <a:xfrm>
            <a:off x="457200" y="457194"/>
            <a:ext cx="5485200" cy="579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Resources and Objects</a:t>
            </a:r>
            <a:endParaRPr sz="3100"/>
          </a:p>
        </p:txBody>
      </p:sp>
      <p:pic>
        <p:nvPicPr>
          <p:cNvPr id="183" name="Google Shape;183;p30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196" y="1578379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30"/>
          <p:cNvSpPr txBox="1"/>
          <p:nvPr/>
        </p:nvSpPr>
        <p:spPr>
          <a:xfrm>
            <a:off x="979400" y="1741100"/>
            <a:ext cx="4145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Ensure scarcity and prevent duplication of digital assets.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979400" y="1415650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Resources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186" name="Google Shape;186;p30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6" y="2321729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1005550" y="2484450"/>
            <a:ext cx="4145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Sui's core data structures; can be owned, shared, or immutable.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89" name="Google Shape;189;p30"/>
          <p:cNvSpPr txBox="1"/>
          <p:nvPr/>
        </p:nvSpPr>
        <p:spPr>
          <a:xfrm>
            <a:off x="1005550" y="2159000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Objects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190" name="Google Shape;190;p30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6" y="3227804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/>
        </p:nvSpPr>
        <p:spPr>
          <a:xfrm>
            <a:off x="1005550" y="3390525"/>
            <a:ext cx="38928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Wrapping enforces single ownership to avoid unauthorized copies.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1005550" y="3065075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Ownerships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193" name="Google Shape;193;p30" title="chec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346" y="4133879"/>
            <a:ext cx="389700" cy="38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30"/>
          <p:cNvSpPr txBox="1"/>
          <p:nvPr/>
        </p:nvSpPr>
        <p:spPr>
          <a:xfrm>
            <a:off x="1005550" y="4296600"/>
            <a:ext cx="41451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Use transfer::transfer to safely move object ownership.</a:t>
            </a:r>
            <a:endParaRPr sz="12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005550" y="3971150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Transfer</a:t>
            </a:r>
            <a:endParaRPr sz="1600"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pic>
        <p:nvPicPr>
          <p:cNvPr id="196" name="Google Shape;196;p30" title="Screenshot 2025-05-16 at 2.26.18 P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12037" y="1315936"/>
            <a:ext cx="3288300" cy="2733900"/>
          </a:xfrm>
          <a:prstGeom prst="roundRect">
            <a:avLst>
              <a:gd fmla="val 5983" name="adj"/>
            </a:avLst>
          </a:prstGeom>
          <a:noFill/>
          <a:ln>
            <a:noFill/>
          </a:ln>
        </p:spPr>
      </p:pic>
      <p:sp>
        <p:nvSpPr>
          <p:cNvPr id="197" name="Google Shape;197;p30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1"/>
          <p:cNvSpPr txBox="1"/>
          <p:nvPr>
            <p:ph type="title"/>
          </p:nvPr>
        </p:nvSpPr>
        <p:spPr>
          <a:xfrm>
            <a:off x="457200" y="445025"/>
            <a:ext cx="8229600" cy="925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and Functions</a:t>
            </a:r>
            <a:endParaRPr/>
          </a:p>
        </p:txBody>
      </p:sp>
      <p:sp>
        <p:nvSpPr>
          <p:cNvPr id="203" name="Google Shape;203;p31"/>
          <p:cNvSpPr txBox="1"/>
          <p:nvPr>
            <p:ph idx="1" type="subTitle"/>
          </p:nvPr>
        </p:nvSpPr>
        <p:spPr>
          <a:xfrm>
            <a:off x="463451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Modules</a:t>
            </a:r>
            <a:endParaRPr/>
          </a:p>
        </p:txBody>
      </p:sp>
      <p:sp>
        <p:nvSpPr>
          <p:cNvPr id="204" name="Google Shape;204;p31"/>
          <p:cNvSpPr txBox="1"/>
          <p:nvPr>
            <p:ph idx="2" type="subTitle"/>
          </p:nvPr>
        </p:nvSpPr>
        <p:spPr>
          <a:xfrm>
            <a:off x="2513823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Functions</a:t>
            </a:r>
            <a:endParaRPr/>
          </a:p>
        </p:txBody>
      </p:sp>
      <p:sp>
        <p:nvSpPr>
          <p:cNvPr id="205" name="Google Shape;205;p31"/>
          <p:cNvSpPr txBox="1"/>
          <p:nvPr>
            <p:ph idx="3" type="subTitle"/>
          </p:nvPr>
        </p:nvSpPr>
        <p:spPr>
          <a:xfrm>
            <a:off x="4573572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Visibility</a:t>
            </a:r>
            <a:endParaRPr/>
          </a:p>
        </p:txBody>
      </p:sp>
      <p:sp>
        <p:nvSpPr>
          <p:cNvPr id="206" name="Google Shape;206;p31"/>
          <p:cNvSpPr txBox="1"/>
          <p:nvPr>
            <p:ph idx="5" type="body"/>
          </p:nvPr>
        </p:nvSpPr>
        <p:spPr>
          <a:xfrm>
            <a:off x="457200" y="2267350"/>
            <a:ext cx="18591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Contain code defining structs and functions for organization.</a:t>
            </a:r>
            <a:endParaRPr sz="1400"/>
          </a:p>
        </p:txBody>
      </p:sp>
      <p:sp>
        <p:nvSpPr>
          <p:cNvPr id="207" name="Google Shape;207;p31"/>
          <p:cNvSpPr txBox="1"/>
          <p:nvPr>
            <p:ph idx="6" type="body"/>
          </p:nvPr>
        </p:nvSpPr>
        <p:spPr>
          <a:xfrm>
            <a:off x="2512210" y="22673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Serve as entry points implementing on-chain business logic.</a:t>
            </a:r>
            <a:endParaRPr sz="1400"/>
          </a:p>
        </p:txBody>
      </p:sp>
      <p:sp>
        <p:nvSpPr>
          <p:cNvPr id="208" name="Google Shape;208;p31"/>
          <p:cNvSpPr txBox="1"/>
          <p:nvPr>
            <p:ph idx="7" type="body"/>
          </p:nvPr>
        </p:nvSpPr>
        <p:spPr>
          <a:xfrm>
            <a:off x="4570350" y="2267350"/>
            <a:ext cx="18591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Inter Tight"/>
                <a:ea typeface="Inter Tight"/>
                <a:cs typeface="Inter Tight"/>
                <a:sym typeface="Inter Tight"/>
              </a:rPr>
              <a:t>Public</a:t>
            </a:r>
            <a:r>
              <a:rPr lang="en" sz="1400"/>
              <a:t>: accessible within modules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latin typeface="Inter Tight"/>
                <a:ea typeface="Inter Tight"/>
                <a:cs typeface="Inter Tight"/>
                <a:sym typeface="Inter Tight"/>
              </a:rPr>
              <a:t>Private</a:t>
            </a:r>
            <a:r>
              <a:rPr lang="en" sz="1400"/>
              <a:t>: restricted access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400">
                <a:latin typeface="Inter Tight"/>
                <a:ea typeface="Inter Tight"/>
                <a:cs typeface="Inter Tight"/>
                <a:sym typeface="Inter Tight"/>
              </a:rPr>
              <a:t>Entry</a:t>
            </a:r>
            <a:r>
              <a:rPr lang="en" sz="1400"/>
              <a:t>: callable from transactions</a:t>
            </a:r>
            <a:endParaRPr sz="1400"/>
          </a:p>
        </p:txBody>
      </p:sp>
      <p:sp>
        <p:nvSpPr>
          <p:cNvPr id="209" name="Google Shape;209;p31"/>
          <p:cNvSpPr txBox="1"/>
          <p:nvPr>
            <p:ph idx="4" type="subTitle"/>
          </p:nvPr>
        </p:nvSpPr>
        <p:spPr>
          <a:xfrm>
            <a:off x="6633325" y="1878900"/>
            <a:ext cx="2053500" cy="56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Example</a:t>
            </a:r>
            <a:endParaRPr/>
          </a:p>
        </p:txBody>
      </p:sp>
      <p:sp>
        <p:nvSpPr>
          <p:cNvPr id="210" name="Google Shape;210;p31"/>
          <p:cNvSpPr txBox="1"/>
          <p:nvPr>
            <p:ph idx="8" type="body"/>
          </p:nvPr>
        </p:nvSpPr>
        <p:spPr>
          <a:xfrm>
            <a:off x="6628577" y="2267350"/>
            <a:ext cx="2058300" cy="2114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 module creating and managing fungible tokens on Sui.</a:t>
            </a:r>
            <a:endParaRPr/>
          </a:p>
        </p:txBody>
      </p:sp>
      <p:sp>
        <p:nvSpPr>
          <p:cNvPr id="211" name="Google Shape;211;p31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2"/>
          <p:cNvSpPr txBox="1"/>
          <p:nvPr>
            <p:ph type="title"/>
          </p:nvPr>
        </p:nvSpPr>
        <p:spPr>
          <a:xfrm>
            <a:off x="457200" y="428950"/>
            <a:ext cx="4245300" cy="958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Basic Structure of a Move Project</a:t>
            </a:r>
            <a:endParaRPr sz="3100"/>
          </a:p>
        </p:txBody>
      </p:sp>
      <p:sp>
        <p:nvSpPr>
          <p:cNvPr id="217" name="Google Shape;217;p32"/>
          <p:cNvSpPr txBox="1"/>
          <p:nvPr/>
        </p:nvSpPr>
        <p:spPr>
          <a:xfrm>
            <a:off x="295500" y="1948500"/>
            <a:ext cx="41451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The main configuration file of the project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Contains information about the project name, dependencies, and published addresses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Similiar to package.json in NodeJS or Cargo.toml in Rust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442050" y="1623050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Move.toml</a:t>
            </a:r>
            <a:endParaRPr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19" name="Google Shape;219;p32"/>
          <p:cNvSpPr/>
          <p:nvPr/>
        </p:nvSpPr>
        <p:spPr>
          <a:xfrm>
            <a:off x="5025575" y="457200"/>
            <a:ext cx="3661200" cy="4229100"/>
          </a:xfrm>
          <a:prstGeom prst="roundRect">
            <a:avLst>
              <a:gd fmla="val 3587" name="adj"/>
            </a:avLst>
          </a:prstGeom>
          <a:solidFill>
            <a:srgbClr val="FFFFFF">
              <a:alpha val="5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2" title="Screenshot 2025-05-16 at 2.36.51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66403" y="1739612"/>
            <a:ext cx="3179400" cy="1664400"/>
          </a:xfrm>
          <a:prstGeom prst="roundRect">
            <a:avLst>
              <a:gd fmla="val 13098" name="adj"/>
            </a:avLst>
          </a:prstGeom>
          <a:noFill/>
          <a:ln>
            <a:noFill/>
          </a:ln>
        </p:spPr>
      </p:pic>
      <p:sp>
        <p:nvSpPr>
          <p:cNvPr id="221" name="Google Shape;221;p32"/>
          <p:cNvSpPr txBox="1"/>
          <p:nvPr/>
        </p:nvSpPr>
        <p:spPr>
          <a:xfrm>
            <a:off x="295500" y="3117850"/>
            <a:ext cx="4145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Directory containing the main source code of the project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.move files contain smart contract code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Each Move module is defined in a separate file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22" name="Google Shape;222;p32"/>
          <p:cNvSpPr txBox="1"/>
          <p:nvPr/>
        </p:nvSpPr>
        <p:spPr>
          <a:xfrm>
            <a:off x="442050" y="2792400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sources/</a:t>
            </a:r>
            <a:endParaRPr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23" name="Google Shape;223;p32"/>
          <p:cNvSpPr txBox="1"/>
          <p:nvPr/>
        </p:nvSpPr>
        <p:spPr>
          <a:xfrm>
            <a:off x="295500" y="4129175"/>
            <a:ext cx="41451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Directory containing test files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Test files usually have the suffix _test.move.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5F8FA"/>
              </a:buClr>
              <a:buSzPts val="1000"/>
              <a:buFont typeface="Inter Tight Medium"/>
              <a:buChar char="-"/>
            </a:pPr>
            <a:r>
              <a:rPr lang="en" sz="1000">
                <a:solidFill>
                  <a:srgbClr val="F5F8FA"/>
                </a:solidFill>
                <a:latin typeface="Inter Tight Medium"/>
                <a:ea typeface="Inter Tight Medium"/>
                <a:cs typeface="Inter Tight Medium"/>
                <a:sym typeface="Inter Tight Medium"/>
              </a:rPr>
              <a:t>Used to write unit tests for smart contracts</a:t>
            </a:r>
            <a:endParaRPr sz="1000">
              <a:solidFill>
                <a:srgbClr val="F5F8FA"/>
              </a:solidFill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  <p:sp>
        <p:nvSpPr>
          <p:cNvPr id="224" name="Google Shape;224;p32"/>
          <p:cNvSpPr txBox="1"/>
          <p:nvPr/>
        </p:nvSpPr>
        <p:spPr>
          <a:xfrm>
            <a:off x="442050" y="3803725"/>
            <a:ext cx="1881900" cy="3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tests</a:t>
            </a:r>
            <a:r>
              <a:rPr lang="en">
                <a:solidFill>
                  <a:srgbClr val="C0E6FF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/</a:t>
            </a:r>
            <a:endParaRPr>
              <a:solidFill>
                <a:srgbClr val="C0E6FF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sp>
        <p:nvSpPr>
          <p:cNvPr id="225" name="Google Shape;225;p32"/>
          <p:cNvSpPr/>
          <p:nvPr/>
        </p:nvSpPr>
        <p:spPr>
          <a:xfrm>
            <a:off x="8090900" y="4748575"/>
            <a:ext cx="684000" cy="327600"/>
          </a:xfrm>
          <a:prstGeom prst="rect">
            <a:avLst/>
          </a:prstGeom>
          <a:solidFill>
            <a:srgbClr val="030F1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Tight Medium"/>
              <a:ea typeface="Inter Tight Medium"/>
              <a:cs typeface="Inter Tight Medium"/>
              <a:sym typeface="Inter Tight Medi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uiHub Template">
  <a:themeElements>
    <a:clrScheme name="Simple Light">
      <a:dk1>
        <a:srgbClr val="030F1C"/>
      </a:dk1>
      <a:lt1>
        <a:srgbClr val="001731"/>
      </a:lt1>
      <a:dk2>
        <a:srgbClr val="F5F8FA"/>
      </a:dk2>
      <a:lt2>
        <a:srgbClr val="FFFFFF"/>
      </a:lt2>
      <a:accent1>
        <a:srgbClr val="4DA2FF"/>
      </a:accent1>
      <a:accent2>
        <a:srgbClr val="C0E6FF"/>
      </a:accent2>
      <a:accent3>
        <a:srgbClr val="ABBDCC"/>
      </a:accent3>
      <a:accent4>
        <a:srgbClr val="F7F7F8"/>
      </a:accent4>
      <a:accent5>
        <a:srgbClr val="91A3B1"/>
      </a:accent5>
      <a:accent6>
        <a:srgbClr val="C0E6FF"/>
      </a:accent6>
      <a:hlink>
        <a:srgbClr val="4DA2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