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Inter Tight Medium"/>
      <p:regular r:id="rId19"/>
      <p:bold r:id="rId20"/>
      <p:italic r:id="rId21"/>
      <p:boldItalic r:id="rId22"/>
    </p:embeddedFont>
    <p:embeddedFont>
      <p:font typeface="Inter Tight"/>
      <p:regular r:id="rId23"/>
      <p:bold r:id="rId24"/>
      <p:italic r:id="rId25"/>
      <p:boldItalic r:id="rId26"/>
    </p:embeddedFont>
    <p:embeddedFont>
      <p:font typeface="Inter Tight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Medium-bold.fntdata"/><Relationship Id="rId22" Type="http://schemas.openxmlformats.org/officeDocument/2006/relationships/font" Target="fonts/InterTightMedium-boldItalic.fntdata"/><Relationship Id="rId21" Type="http://schemas.openxmlformats.org/officeDocument/2006/relationships/font" Target="fonts/InterTightMedium-italic.fntdata"/><Relationship Id="rId24" Type="http://schemas.openxmlformats.org/officeDocument/2006/relationships/font" Target="fonts/InterTight-bold.fntdata"/><Relationship Id="rId23" Type="http://schemas.openxmlformats.org/officeDocument/2006/relationships/font" Target="fonts/InterT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Tight-boldItalic.fntdata"/><Relationship Id="rId25" Type="http://schemas.openxmlformats.org/officeDocument/2006/relationships/font" Target="fonts/InterTight-italic.fntdata"/><Relationship Id="rId28" Type="http://schemas.openxmlformats.org/officeDocument/2006/relationships/font" Target="fonts/InterTightSemiBold-bold.fntdata"/><Relationship Id="rId27" Type="http://schemas.openxmlformats.org/officeDocument/2006/relationships/font" Target="fonts/InterTight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Tight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InterTightSemi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InterTightMediu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b4ef4d57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b4ef4d57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b0f7aaeb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b0f7aaeb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b0f7aaeb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b0f7aaeb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b4ef4d57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b4ef4d57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b0f7aaeb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b0f7aaeb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efae50a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efae50a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b0f7aae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b0f7aae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b4ef4d57a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b4ef4d57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b4ef4d57a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b4ef4d57a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b0f7aaeb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b0f7aaeb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b0f7aaeb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b0f7aaeb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b0f7aaeb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b0f7aaeb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b0f7aaeb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b0f7aaeb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b0f7aaeb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b0f7aaeb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">
  <p:cSld name="SECTION_HEADER_1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mall (Dark)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pic>
        <p:nvPicPr>
          <p:cNvPr id="48" name="Google Shape;4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Medium (Dark)">
  <p:cSld name="CUSTOM_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Large (Dark)">
  <p:cSld name="CUSTOM_3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445025"/>
            <a:ext cx="8229600" cy="21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2700113"/>
            <a:ext cx="8229600" cy="198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5025500" y="457200"/>
            <a:ext cx="3661200" cy="4229100"/>
          </a:xfrm>
          <a:prstGeom prst="roundRect">
            <a:avLst>
              <a:gd fmla="val 3864" name="adj"/>
            </a:avLst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 Full">
  <p:cSld name="TITLE_AND_TWO_COLUMNS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5025575" y="-13050"/>
            <a:ext cx="4114800" cy="5143500"/>
          </a:xfrm>
          <a:prstGeom prst="roundRect">
            <a:avLst>
              <a:gd fmla="val 0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5029200" y="-13050"/>
            <a:ext cx="4114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s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7"/>
          <p:cNvSpPr txBox="1"/>
          <p:nvPr>
            <p:ph idx="2" type="subTitle"/>
          </p:nvPr>
        </p:nvSpPr>
        <p:spPr>
          <a:xfrm>
            <a:off x="469725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3" type="body"/>
          </p:nvPr>
        </p:nvSpPr>
        <p:spPr>
          <a:xfrm>
            <a:off x="4565738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7"/>
          <p:cNvSpPr txBox="1"/>
          <p:nvPr>
            <p:ph idx="4" type="subTitle"/>
          </p:nvPr>
        </p:nvSpPr>
        <p:spPr>
          <a:xfrm>
            <a:off x="4578263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s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465537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subTitle"/>
          </p:nvPr>
        </p:nvSpPr>
        <p:spPr>
          <a:xfrm>
            <a:off x="3200400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subTitle"/>
          </p:nvPr>
        </p:nvSpPr>
        <p:spPr>
          <a:xfrm>
            <a:off x="5942775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57200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2" name="Google Shape;82;p18"/>
          <p:cNvSpPr txBox="1"/>
          <p:nvPr>
            <p:ph idx="5" type="body"/>
          </p:nvPr>
        </p:nvSpPr>
        <p:spPr>
          <a:xfrm>
            <a:off x="3197615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6" type="body"/>
          </p:nvPr>
        </p:nvSpPr>
        <p:spPr>
          <a:xfrm>
            <a:off x="5942208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 Columns">
  <p:cSld name="TITLE_ONLY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463451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subTitle"/>
          </p:nvPr>
        </p:nvSpPr>
        <p:spPr>
          <a:xfrm>
            <a:off x="2513823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subTitle"/>
          </p:nvPr>
        </p:nvSpPr>
        <p:spPr>
          <a:xfrm>
            <a:off x="4573572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4" type="subTitle"/>
          </p:nvPr>
        </p:nvSpPr>
        <p:spPr>
          <a:xfrm>
            <a:off x="6633325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5" type="body"/>
          </p:nvPr>
        </p:nvSpPr>
        <p:spPr>
          <a:xfrm>
            <a:off x="45720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6" type="body"/>
          </p:nvPr>
        </p:nvSpPr>
        <p:spPr>
          <a:xfrm>
            <a:off x="251221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7" type="body"/>
          </p:nvPr>
        </p:nvSpPr>
        <p:spPr>
          <a:xfrm>
            <a:off x="4570353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4" name="Google Shape;94;p19"/>
          <p:cNvSpPr txBox="1"/>
          <p:nvPr>
            <p:ph idx="8" type="body"/>
          </p:nvPr>
        </p:nvSpPr>
        <p:spPr>
          <a:xfrm>
            <a:off x="6628577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A">
  <p:cSld name="CUSTOM_4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TA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90250" y="963513"/>
            <a:ext cx="4081800" cy="21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457200" y="3277288"/>
            <a:ext cx="4114800" cy="9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675" y="120015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1012500"/>
            <a:ext cx="8229600" cy="311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62" y="475254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86" y="4193391"/>
            <a:ext cx="2061774" cy="49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B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C">
  <p:cSld name="TITLE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C">
  <p:cSld name="CUSTOM_5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">
  <p:cSld name="CUSTOM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1900" y="445025"/>
            <a:ext cx="4114800" cy="4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" type="secHead">
  <p:cSld name="SECTION_HEADER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28625"/>
            <a:ext cx="82296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Tight Medium"/>
              <a:buChar char="●"/>
              <a:defRPr sz="18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 Tight Medium"/>
              <a:buChar char="○"/>
              <a:defRPr sz="16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72">
          <p15:clr>
            <a:srgbClr val="E46962"/>
          </p15:clr>
        </p15:guide>
        <p15:guide id="2" orient="horz" pos="2952">
          <p15:clr>
            <a:srgbClr val="E46962"/>
          </p15:clr>
        </p15:guide>
        <p15:guide id="3" pos="288">
          <p15:clr>
            <a:srgbClr val="E46962"/>
          </p15:clr>
        </p15:guide>
        <p15:guide id="4" orient="horz" pos="288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  <p15:guide id="7" pos="1584">
          <p15:clr>
            <a:srgbClr val="E46962"/>
          </p15:clr>
        </p15:guide>
        <p15:guide id="8" pos="417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sui.io/concepts/dynamic-fields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hyperlink" Target="https://docs.sui.io/guides/developer/sui-101/access-tim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sui.io/sui-framework-reference" TargetMode="External"/><Relationship Id="rId4" Type="http://schemas.openxmlformats.org/officeDocument/2006/relationships/hyperlink" Target="https://docs.sui.io/references/framework/st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sui.io/concepts/object-model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sui.io/concepts/transactions/prog-txn-blocks" TargetMode="External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hyperlink" Target="https://move-book.com/move-basics/testing.html" TargetMode="External"/><Relationship Id="rId5" Type="http://schemas.openxmlformats.org/officeDocument/2006/relationships/hyperlink" Target="https://github.com/sui-foundation/sui-move-intro-course/blob/main/unit-three/example_projects/fungible_tokens/sources/managed_tests.mov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arketplace.visualstudio.com/items?itemName=MoveBit.sui-move-analyzer&amp;ref=blog.sui.io" TargetMode="External"/><Relationship Id="rId4" Type="http://schemas.openxmlformats.org/officeDocument/2006/relationships/hyperlink" Target="https://marketplace.visualstudio.com/items?itemName=MoveBit.sui-move-analyzer&amp;ref=blog.sui.io" TargetMode="External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sui.io/concepts/tokenomics/gas-in-sui" TargetMode="External"/><Relationship Id="rId4" Type="http://schemas.openxmlformats.org/officeDocument/2006/relationships/hyperlink" Target="https://docs.sui.io/concepts/tokenomics/gas-in-sui" TargetMode="External"/><Relationship Id="rId5" Type="http://schemas.openxmlformats.org/officeDocument/2006/relationships/hyperlink" Target="https://docs.sui.io/concepts/tokenomics/gas-in-sui" TargetMode="External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sui.io/concepts/object-ownership/shared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457200" y="1283375"/>
            <a:ext cx="52740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DA2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Writing your first</a:t>
            </a:r>
            <a:endParaRPr sz="5400">
              <a:solidFill>
                <a:srgbClr val="4DA2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lt2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Smart Contract </a:t>
            </a:r>
            <a:endParaRPr sz="5400">
              <a:solidFill>
                <a:schemeClr val="lt2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457200" y="3609975"/>
            <a:ext cx="5755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Advanced Move concepts, Sui-specific features, framework integration, and practical projects</a:t>
            </a:r>
            <a:endParaRPr sz="1800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117" name="Google Shape;117;p24" title="Sui_Logo_White.png"/>
          <p:cNvPicPr preferRelativeResize="0"/>
          <p:nvPr/>
        </p:nvPicPr>
        <p:blipFill rotWithShape="1">
          <a:blip r:embed="rId3">
            <a:alphaModFix/>
          </a:blip>
          <a:srcRect b="0" l="0" r="57677" t="0"/>
          <a:stretch/>
        </p:blipFill>
        <p:spPr>
          <a:xfrm>
            <a:off x="6318650" y="1349605"/>
            <a:ext cx="1978148" cy="24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>
            <a:off x="7724875" y="4430700"/>
            <a:ext cx="9618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542280" y="1816975"/>
            <a:ext cx="5721300" cy="5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Add fields to objects at runtime for flexible data structures.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*Example: Dynamically adding metadata to NFTs.</a:t>
            </a:r>
            <a:endParaRPr sz="1400"/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457200" y="74150"/>
            <a:ext cx="57030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Objects, Dynamic Fields</a:t>
            </a:r>
            <a:endParaRPr/>
          </a:p>
        </p:txBody>
      </p:sp>
      <p:sp>
        <p:nvSpPr>
          <p:cNvPr id="223" name="Google Shape;223;p33"/>
          <p:cNvSpPr txBox="1"/>
          <p:nvPr>
            <p:ph idx="4294967295" type="subTitle"/>
          </p:nvPr>
        </p:nvSpPr>
        <p:spPr>
          <a:xfrm>
            <a:off x="457200" y="1193825"/>
            <a:ext cx="57891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 Tight"/>
                <a:ea typeface="Inter Tight"/>
                <a:cs typeface="Inter Tight"/>
                <a:sym typeface="Inter Tight"/>
              </a:rPr>
              <a:t>Dynamic Fields</a:t>
            </a:r>
            <a:endParaRPr b="1" sz="2000">
              <a:solidFill>
                <a:schemeClr val="accen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457206" y="4505688"/>
            <a:ext cx="4326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750"/>
              <a:buFont typeface="Merriweather"/>
              <a:buNone/>
            </a:pPr>
            <a:r>
              <a:rPr lang="en" u="sng">
                <a:solidFill>
                  <a:schemeClr val="hlink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3"/>
              </a:rPr>
              <a:t>https://docs.sui.io/concepts/dynamic-fields</a:t>
            </a:r>
            <a:r>
              <a:rPr lang="en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endParaRPr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750"/>
              <a:buFont typeface="Merriweather"/>
              <a:buNone/>
            </a:pPr>
            <a:r>
              <a:t/>
            </a:r>
            <a:endParaRPr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225" name="Google Shape;225;p33" title="Screenshot 2025-05-17 at 1.10.46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75" y="2623501"/>
            <a:ext cx="6087125" cy="174366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457200" y="912744"/>
            <a:ext cx="5485200" cy="57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Clock Object and Time, Decentralized Governance</a:t>
            </a:r>
            <a:endParaRPr sz="3100"/>
          </a:p>
        </p:txBody>
      </p:sp>
      <p:pic>
        <p:nvPicPr>
          <p:cNvPr id="232" name="Google Shape;232;p34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6" y="2085679"/>
            <a:ext cx="389700" cy="3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979400" y="2134525"/>
            <a:ext cx="4683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Access on-chain time for time-based smart contract logic. 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*Example: Use sui::clock::timestamp_ms for vesting schedules.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979400" y="1809075"/>
            <a:ext cx="3192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Clock Object and Time</a:t>
            </a:r>
            <a:endParaRPr sz="16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235" name="Google Shape;235;p34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6" y="3345004"/>
            <a:ext cx="389700" cy="3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979400" y="3393850"/>
            <a:ext cx="5822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Implement governance using capabilities and shared objects.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*Example: Voting on protocol upgrades via SIPs (Sui Improvement Proposals).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979400" y="3068400"/>
            <a:ext cx="3192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Decentralized Governance</a:t>
            </a:r>
            <a:endParaRPr sz="16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457212" y="4264653"/>
            <a:ext cx="7610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700"/>
              <a:buFont typeface="Merriweather"/>
              <a:buNone/>
            </a:pPr>
            <a:r>
              <a:rPr i="0" lang="en" sz="1700" u="sng" cap="none" strike="noStrike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 access</a:t>
            </a:r>
            <a:r>
              <a:rPr i="0" lang="en" sz="1700" u="none" cap="none" strike="noStrike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| SIPs repository</a:t>
            </a:r>
            <a:endParaRPr i="0" sz="1700" u="none" cap="none" strike="noStrike">
              <a:solidFill>
                <a:srgbClr val="000000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idx="2" type="subTitle"/>
          </p:nvPr>
        </p:nvSpPr>
        <p:spPr>
          <a:xfrm>
            <a:off x="469725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Sui Framework</a:t>
            </a:r>
            <a:endParaRPr/>
          </a:p>
        </p:txBody>
      </p:sp>
      <p:sp>
        <p:nvSpPr>
          <p:cNvPr id="245" name="Google Shape;245;p35"/>
          <p:cNvSpPr txBox="1"/>
          <p:nvPr>
            <p:ph idx="3" type="body"/>
          </p:nvPr>
        </p:nvSpPr>
        <p:spPr>
          <a:xfrm>
            <a:off x="4565750" y="2571750"/>
            <a:ext cx="4114800" cy="123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standard libraries for common functionalities.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*Example: sui::vector for dynamic arrays.</a:t>
            </a:r>
            <a:endParaRPr/>
          </a:p>
        </p:txBody>
      </p:sp>
      <p:sp>
        <p:nvSpPr>
          <p:cNvPr id="246" name="Google Shape;246;p35"/>
          <p:cNvSpPr txBox="1"/>
          <p:nvPr>
            <p:ph idx="4" type="subTitle"/>
          </p:nvPr>
        </p:nvSpPr>
        <p:spPr>
          <a:xfrm>
            <a:off x="4578263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457200" y="2571750"/>
            <a:ext cx="4114800" cy="134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standard Sui modules for streamlined development.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*Example: sui::coin for custom token implementations.</a:t>
            </a:r>
            <a:endParaRPr/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457200" y="507300"/>
            <a:ext cx="8229600" cy="62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Sui Framework and Libraries</a:t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457200" y="4041002"/>
            <a:ext cx="5065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900"/>
              <a:buFont typeface="Merriweather"/>
              <a:buNone/>
            </a:pPr>
            <a:r>
              <a:rPr i="0" lang="en" sz="1600" u="sng" cap="none" strike="noStrike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 more</a:t>
            </a:r>
            <a:endParaRPr i="0" sz="1600" u="none" cap="none" strike="noStrike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4565757" y="3937489"/>
            <a:ext cx="50658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Merriweather"/>
              <a:buNone/>
            </a:pPr>
            <a:r>
              <a:rPr i="0" lang="en" sz="1600" u="sng" cap="none" strike="noStrike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Learn more</a:t>
            </a:r>
            <a:endParaRPr i="0" sz="1600" u="none" cap="none" strike="noStrike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457200" y="326900"/>
            <a:ext cx="4199400" cy="113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Practical Exercises</a:t>
            </a:r>
            <a:endParaRPr sz="3100"/>
          </a:p>
        </p:txBody>
      </p:sp>
      <p:cxnSp>
        <p:nvCxnSpPr>
          <p:cNvPr id="257" name="Google Shape;257;p36"/>
          <p:cNvCxnSpPr/>
          <p:nvPr/>
        </p:nvCxnSpPr>
        <p:spPr>
          <a:xfrm flipH="1" rot="10800000">
            <a:off x="457200" y="1693188"/>
            <a:ext cx="4223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6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457200" y="2249150"/>
            <a:ext cx="4199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Define an NFT struct with metadata like name and description.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457200" y="1923700"/>
            <a:ext cx="3053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Creating an NFT</a:t>
            </a:r>
            <a:endParaRPr sz="17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457200" y="3286175"/>
            <a:ext cx="3418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Functions for listing NFTs and enabling purchases using Listing resources.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457200" y="2960725"/>
            <a:ext cx="3053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Marketplace Logic</a:t>
            </a:r>
            <a:endParaRPr sz="17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descr="preencoded.png" id="263" name="Google Shape;26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75" y="961034"/>
            <a:ext cx="3661200" cy="322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270" name="Google Shape;270;p37"/>
          <p:cNvSpPr/>
          <p:nvPr/>
        </p:nvSpPr>
        <p:spPr>
          <a:xfrm>
            <a:off x="6588300" y="4151400"/>
            <a:ext cx="2138400" cy="6069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891325" y="445025"/>
            <a:ext cx="4795200" cy="4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Advanced Move Concepts for Sui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Testing and Verification &amp; Gas Optimization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Shared Objects, Dynamic Fields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Clock Object and Time, Decentralized Governance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Integration with Sui Framework and Libraries</a:t>
            </a:r>
            <a:endParaRPr sz="2200"/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Practical Exercises</a:t>
            </a:r>
            <a:endParaRPr sz="2200"/>
          </a:p>
        </p:txBody>
      </p:sp>
      <p:sp>
        <p:nvSpPr>
          <p:cNvPr id="125" name="Google Shape;125;p25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57200" y="294325"/>
            <a:ext cx="8229600" cy="565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Move Concepts </a:t>
            </a:r>
            <a:endParaRPr/>
          </a:p>
        </p:txBody>
      </p:sp>
      <p:sp>
        <p:nvSpPr>
          <p:cNvPr id="131" name="Google Shape;131;p26"/>
          <p:cNvSpPr txBox="1"/>
          <p:nvPr>
            <p:ph idx="4" type="body"/>
          </p:nvPr>
        </p:nvSpPr>
        <p:spPr>
          <a:xfrm>
            <a:off x="457200" y="1476300"/>
            <a:ext cx="2744700" cy="31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Object-Centric Global Storage</a:t>
            </a:r>
            <a:endParaRPr sz="1000"/>
          </a:p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465537" y="110585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Concept</a:t>
            </a:r>
            <a:endParaRPr sz="1400"/>
          </a:p>
        </p:txBody>
      </p:sp>
      <p:sp>
        <p:nvSpPr>
          <p:cNvPr id="133" name="Google Shape;133;p26"/>
          <p:cNvSpPr txBox="1"/>
          <p:nvPr>
            <p:ph idx="5" type="body"/>
          </p:nvPr>
        </p:nvSpPr>
        <p:spPr>
          <a:xfrm>
            <a:off x="3197625" y="1476300"/>
            <a:ext cx="27447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Sui eliminates global storage, using objects with unique IDs for scalability and </a:t>
            </a:r>
            <a:r>
              <a:rPr lang="en" sz="900"/>
              <a:t>parallel</a:t>
            </a:r>
            <a:r>
              <a:rPr lang="en" sz="900"/>
              <a:t> processing</a:t>
            </a:r>
            <a:endParaRPr sz="900"/>
          </a:p>
        </p:txBody>
      </p:sp>
      <p:sp>
        <p:nvSpPr>
          <p:cNvPr id="134" name="Google Shape;134;p26"/>
          <p:cNvSpPr txBox="1"/>
          <p:nvPr>
            <p:ph idx="2" type="subTitle"/>
          </p:nvPr>
        </p:nvSpPr>
        <p:spPr>
          <a:xfrm>
            <a:off x="3200400" y="110585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Description</a:t>
            </a:r>
            <a:endParaRPr sz="1400"/>
          </a:p>
        </p:txBody>
      </p:sp>
      <p:sp>
        <p:nvSpPr>
          <p:cNvPr id="135" name="Google Shape;135;p26"/>
          <p:cNvSpPr txBox="1"/>
          <p:nvPr>
            <p:ph idx="3" type="subTitle"/>
          </p:nvPr>
        </p:nvSpPr>
        <p:spPr>
          <a:xfrm>
            <a:off x="5942775" y="110585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Relevance to Advanced Objects</a:t>
            </a:r>
            <a:endParaRPr sz="1400"/>
          </a:p>
        </p:txBody>
      </p:sp>
      <p:sp>
        <p:nvSpPr>
          <p:cNvPr id="136" name="Google Shape;136;p26"/>
          <p:cNvSpPr txBox="1"/>
          <p:nvPr>
            <p:ph idx="6" type="body"/>
          </p:nvPr>
        </p:nvSpPr>
        <p:spPr>
          <a:xfrm>
            <a:off x="5942200" y="1476300"/>
            <a:ext cx="2744700" cy="48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Central to Sui’s architecture replacing traditional storage models</a:t>
            </a:r>
            <a:endParaRPr sz="900"/>
          </a:p>
        </p:txBody>
      </p:sp>
      <p:sp>
        <p:nvSpPr>
          <p:cNvPr id="137" name="Google Shape;137;p26"/>
          <p:cNvSpPr txBox="1"/>
          <p:nvPr>
            <p:ph idx="4" type="body"/>
          </p:nvPr>
        </p:nvSpPr>
        <p:spPr>
          <a:xfrm>
            <a:off x="455050" y="1917375"/>
            <a:ext cx="2744700" cy="31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Addresses and Object IDs</a:t>
            </a:r>
            <a:endParaRPr sz="1000"/>
          </a:p>
        </p:txBody>
      </p:sp>
      <p:sp>
        <p:nvSpPr>
          <p:cNvPr id="138" name="Google Shape;138;p26"/>
          <p:cNvSpPr txBox="1"/>
          <p:nvPr>
            <p:ph idx="5" type="body"/>
          </p:nvPr>
        </p:nvSpPr>
        <p:spPr>
          <a:xfrm>
            <a:off x="3195475" y="1917375"/>
            <a:ext cx="27447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Objects and accounts use 32-byte identifiers, with objects storing IDs in </a:t>
            </a:r>
            <a:r>
              <a:rPr lang="en" sz="9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id:UID</a:t>
            </a:r>
            <a:r>
              <a:rPr lang="en" sz="900"/>
              <a:t> field</a:t>
            </a:r>
            <a:endParaRPr sz="900"/>
          </a:p>
        </p:txBody>
      </p:sp>
      <p:sp>
        <p:nvSpPr>
          <p:cNvPr id="139" name="Google Shape;139;p26"/>
          <p:cNvSpPr txBox="1"/>
          <p:nvPr>
            <p:ph idx="6" type="body"/>
          </p:nvPr>
        </p:nvSpPr>
        <p:spPr>
          <a:xfrm>
            <a:off x="5940050" y="1917375"/>
            <a:ext cx="2744700" cy="48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Ensure unique addressing, crucial for object management</a:t>
            </a:r>
            <a:endParaRPr sz="900"/>
          </a:p>
        </p:txBody>
      </p:sp>
      <p:sp>
        <p:nvSpPr>
          <p:cNvPr id="140" name="Google Shape;140;p26"/>
          <p:cNvSpPr txBox="1"/>
          <p:nvPr>
            <p:ph idx="4" type="body"/>
          </p:nvPr>
        </p:nvSpPr>
        <p:spPr>
          <a:xfrm>
            <a:off x="457150" y="2358450"/>
            <a:ext cx="2744700" cy="31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Object with Key Ability</a:t>
            </a:r>
            <a:endParaRPr sz="1000"/>
          </a:p>
        </p:txBody>
      </p:sp>
      <p:sp>
        <p:nvSpPr>
          <p:cNvPr id="141" name="Google Shape;141;p26"/>
          <p:cNvSpPr txBox="1"/>
          <p:nvPr>
            <p:ph idx="5" type="body"/>
          </p:nvPr>
        </p:nvSpPr>
        <p:spPr>
          <a:xfrm>
            <a:off x="3197575" y="2358450"/>
            <a:ext cx="27447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Requires </a:t>
            </a:r>
            <a:r>
              <a:rPr lang="en" sz="9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900"/>
              <a:t> ability, with </a:t>
            </a:r>
            <a:r>
              <a:rPr lang="en" sz="9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id:UID</a:t>
            </a:r>
            <a:r>
              <a:rPr lang="en" sz="900"/>
              <a:t> as the first field, enforced by bytecode verifier</a:t>
            </a:r>
            <a:endParaRPr sz="900"/>
          </a:p>
        </p:txBody>
      </p:sp>
      <p:sp>
        <p:nvSpPr>
          <p:cNvPr id="142" name="Google Shape;142;p26"/>
          <p:cNvSpPr txBox="1"/>
          <p:nvPr>
            <p:ph idx="6" type="body"/>
          </p:nvPr>
        </p:nvSpPr>
        <p:spPr>
          <a:xfrm>
            <a:off x="5942150" y="2358450"/>
            <a:ext cx="2744700" cy="48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Defines objects as first-class entities on-chain</a:t>
            </a:r>
            <a:endParaRPr sz="900"/>
          </a:p>
        </p:txBody>
      </p:sp>
      <p:sp>
        <p:nvSpPr>
          <p:cNvPr id="143" name="Google Shape;143;p26"/>
          <p:cNvSpPr txBox="1"/>
          <p:nvPr>
            <p:ph idx="4" type="body"/>
          </p:nvPr>
        </p:nvSpPr>
        <p:spPr>
          <a:xfrm>
            <a:off x="455050" y="2799525"/>
            <a:ext cx="2744700" cy="31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Module Initializers</a:t>
            </a:r>
            <a:endParaRPr sz="1000"/>
          </a:p>
        </p:txBody>
      </p:sp>
      <p:sp>
        <p:nvSpPr>
          <p:cNvPr id="144" name="Google Shape;144;p26"/>
          <p:cNvSpPr txBox="1"/>
          <p:nvPr>
            <p:ph idx="5" type="body"/>
          </p:nvPr>
        </p:nvSpPr>
        <p:spPr>
          <a:xfrm>
            <a:off x="3195475" y="2799525"/>
            <a:ext cx="27447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Special function run once at publication for setting up module-specific data, e.g., singleton objects</a:t>
            </a:r>
            <a:endParaRPr sz="900"/>
          </a:p>
        </p:txBody>
      </p:sp>
      <p:sp>
        <p:nvSpPr>
          <p:cNvPr id="145" name="Google Shape;145;p26"/>
          <p:cNvSpPr txBox="1"/>
          <p:nvPr>
            <p:ph idx="6" type="body"/>
          </p:nvPr>
        </p:nvSpPr>
        <p:spPr>
          <a:xfrm>
            <a:off x="5940050" y="2799525"/>
            <a:ext cx="2744700" cy="48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Facilitates initial object setup in smart contracts</a:t>
            </a:r>
            <a:endParaRPr sz="900"/>
          </a:p>
        </p:txBody>
      </p:sp>
      <p:sp>
        <p:nvSpPr>
          <p:cNvPr id="146" name="Google Shape;146;p26"/>
          <p:cNvSpPr txBox="1"/>
          <p:nvPr>
            <p:ph idx="4" type="body"/>
          </p:nvPr>
        </p:nvSpPr>
        <p:spPr>
          <a:xfrm>
            <a:off x="452975" y="3240600"/>
            <a:ext cx="2744700" cy="31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Entry Functions</a:t>
            </a:r>
            <a:endParaRPr sz="1000"/>
          </a:p>
        </p:txBody>
      </p:sp>
      <p:sp>
        <p:nvSpPr>
          <p:cNvPr id="147" name="Google Shape;147;p26"/>
          <p:cNvSpPr txBox="1"/>
          <p:nvPr>
            <p:ph idx="5" type="body"/>
          </p:nvPr>
        </p:nvSpPr>
        <p:spPr>
          <a:xfrm>
            <a:off x="3193400" y="3240600"/>
            <a:ext cx="27447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Callable in PTBs, used for atomic operations like on-chain randomness, with specific input restrictions</a:t>
            </a:r>
            <a:endParaRPr sz="900"/>
          </a:p>
        </p:txBody>
      </p:sp>
      <p:sp>
        <p:nvSpPr>
          <p:cNvPr id="148" name="Google Shape;148;p26"/>
          <p:cNvSpPr txBox="1"/>
          <p:nvPr>
            <p:ph idx="6" type="body"/>
          </p:nvPr>
        </p:nvSpPr>
        <p:spPr>
          <a:xfrm>
            <a:off x="5937975" y="3240600"/>
            <a:ext cx="2744700" cy="48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Enhances object interaction in complex transactions</a:t>
            </a:r>
            <a:endParaRPr sz="900"/>
          </a:p>
        </p:txBody>
      </p:sp>
      <p:sp>
        <p:nvSpPr>
          <p:cNvPr id="149" name="Google Shape;149;p26"/>
          <p:cNvSpPr txBox="1"/>
          <p:nvPr>
            <p:ph idx="4" type="body"/>
          </p:nvPr>
        </p:nvSpPr>
        <p:spPr>
          <a:xfrm>
            <a:off x="457150" y="3806100"/>
            <a:ext cx="2744700" cy="31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Ownership Models</a:t>
            </a:r>
            <a:endParaRPr sz="1000"/>
          </a:p>
        </p:txBody>
      </p:sp>
      <p:sp>
        <p:nvSpPr>
          <p:cNvPr id="150" name="Google Shape;150;p26"/>
          <p:cNvSpPr txBox="1"/>
          <p:nvPr>
            <p:ph idx="5" type="body"/>
          </p:nvPr>
        </p:nvSpPr>
        <p:spPr>
          <a:xfrm>
            <a:off x="3197575" y="3806100"/>
            <a:ext cx="27447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Includes exclusive (owner-only </a:t>
            </a:r>
            <a:r>
              <a:rPr lang="en" sz="900"/>
              <a:t>mutation</a:t>
            </a:r>
            <a:r>
              <a:rPr lang="en" sz="900"/>
              <a:t>), shared (anyone can mutate, needs consensus), and immutable (cannot change)</a:t>
            </a:r>
            <a:endParaRPr sz="900"/>
          </a:p>
        </p:txBody>
      </p:sp>
      <p:sp>
        <p:nvSpPr>
          <p:cNvPr id="151" name="Google Shape;151;p26"/>
          <p:cNvSpPr txBox="1"/>
          <p:nvPr>
            <p:ph idx="6" type="body"/>
          </p:nvPr>
        </p:nvSpPr>
        <p:spPr>
          <a:xfrm>
            <a:off x="5942150" y="3806100"/>
            <a:ext cx="2744700" cy="48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Critical for controlling object access and security</a:t>
            </a:r>
            <a:endParaRPr sz="900"/>
          </a:p>
        </p:txBody>
      </p:sp>
      <p:sp>
        <p:nvSpPr>
          <p:cNvPr id="152" name="Google Shape;152;p26"/>
          <p:cNvSpPr txBox="1"/>
          <p:nvPr>
            <p:ph idx="4" type="body"/>
          </p:nvPr>
        </p:nvSpPr>
        <p:spPr>
          <a:xfrm>
            <a:off x="457150" y="4370250"/>
            <a:ext cx="2744700" cy="31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Dynamic Fields</a:t>
            </a:r>
            <a:endParaRPr sz="1000"/>
          </a:p>
        </p:txBody>
      </p:sp>
      <p:sp>
        <p:nvSpPr>
          <p:cNvPr id="153" name="Google Shape;153;p26"/>
          <p:cNvSpPr txBox="1"/>
          <p:nvPr>
            <p:ph idx="5" type="body"/>
          </p:nvPr>
        </p:nvSpPr>
        <p:spPr>
          <a:xfrm>
            <a:off x="3197575" y="4370250"/>
            <a:ext cx="27447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Allow adding/removing fields at runtime, enabling flexible data structures</a:t>
            </a:r>
            <a:endParaRPr sz="900"/>
          </a:p>
        </p:txBody>
      </p:sp>
      <p:sp>
        <p:nvSpPr>
          <p:cNvPr id="154" name="Google Shape;154;p26"/>
          <p:cNvSpPr txBox="1"/>
          <p:nvPr>
            <p:ph idx="6" type="body"/>
          </p:nvPr>
        </p:nvSpPr>
        <p:spPr>
          <a:xfrm>
            <a:off x="5942150" y="4370250"/>
            <a:ext cx="2744700" cy="48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/>
              <a:t>Advanced feature for extensible object design</a:t>
            </a:r>
            <a:endParaRPr sz="900"/>
          </a:p>
        </p:txBody>
      </p:sp>
      <p:sp>
        <p:nvSpPr>
          <p:cNvPr id="155" name="Google Shape;155;p26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57200" y="1333800"/>
            <a:ext cx="7980600" cy="14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Details exclusive ownership (owner-only mutation), shared objects (mutable by anyone, requires consensus), and immutable objects (cannot change, used for packages).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Link: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https://docs.sui.io/concepts/object-model</a:t>
            </a:r>
            <a:r>
              <a:rPr lang="en" sz="1300"/>
              <a:t> </a:t>
            </a:r>
            <a:endParaRPr sz="1300"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457200" y="217275"/>
            <a:ext cx="50922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Models</a:t>
            </a:r>
            <a:endParaRPr/>
          </a:p>
        </p:txBody>
      </p:sp>
      <p:pic>
        <p:nvPicPr>
          <p:cNvPr id="162" name="Google Shape;162;p27" title="Screenshot 2025-05-19 at 2.37.4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5" y="2499263"/>
            <a:ext cx="5028748" cy="214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57200" y="3255750"/>
            <a:ext cx="7980600" cy="148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inputs value is a vector of arguments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commands value is a vector of commands, and the possible commands are: TransferObjects, SplitCoins, MakeMoveVec, …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https://docs.sui.io/concepts/transactions/prog-txn-blocks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113725"/>
            <a:ext cx="50922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Features: PTBs</a:t>
            </a:r>
            <a:endParaRPr/>
          </a:p>
        </p:txBody>
      </p:sp>
      <p:pic>
        <p:nvPicPr>
          <p:cNvPr id="170" name="Google Shape;170;p28" title="Screenshot 2025-05-16 at 6.27.0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204575"/>
            <a:ext cx="7218468" cy="186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517675" y="2148050"/>
            <a:ext cx="4066800" cy="5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Write unit tests using #[test] attribute to ensure correctness.</a:t>
            </a:r>
            <a:endParaRPr sz="1400"/>
          </a:p>
        </p:txBody>
      </p:sp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Testing, Verification &amp; Gas Optimization</a:t>
            </a:r>
            <a:endParaRPr/>
          </a:p>
        </p:txBody>
      </p:sp>
      <p:sp>
        <p:nvSpPr>
          <p:cNvPr id="178" name="Google Shape;178;p29"/>
          <p:cNvSpPr txBox="1"/>
          <p:nvPr>
            <p:ph idx="4294967295" type="subTitle"/>
          </p:nvPr>
        </p:nvSpPr>
        <p:spPr>
          <a:xfrm>
            <a:off x="457200" y="1524900"/>
            <a:ext cx="41148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 Tight"/>
                <a:ea typeface="Inter Tight"/>
                <a:cs typeface="Inter Tight"/>
                <a:sym typeface="Inter Tight"/>
              </a:rPr>
              <a:t>Testing</a:t>
            </a:r>
            <a:endParaRPr b="1" sz="2000">
              <a:solidFill>
                <a:schemeClr val="accen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79" name="Google Shape;179;p29" title="Screenshot 2025-05-17 at 12.34.2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000" y="1524899"/>
            <a:ext cx="4066800" cy="2804100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pic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517675" y="2884050"/>
            <a:ext cx="4066800" cy="72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Example: assert!(2 + 2 == 4);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Using SUI to command to run test:</a:t>
            </a:r>
            <a:endParaRPr sz="1400"/>
          </a:p>
        </p:txBody>
      </p:sp>
      <p:sp>
        <p:nvSpPr>
          <p:cNvPr id="181" name="Google Shape;181;p29"/>
          <p:cNvSpPr/>
          <p:nvPr/>
        </p:nvSpPr>
        <p:spPr>
          <a:xfrm>
            <a:off x="517669" y="3704212"/>
            <a:ext cx="1404000" cy="361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Merriweather"/>
              <a:buNone/>
            </a:pPr>
            <a:r>
              <a:rPr lang="en" sz="1600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sui move test</a:t>
            </a:r>
            <a:endParaRPr i="0" sz="1600" u="none" cap="none" strike="noStrike">
              <a:solidFill>
                <a:srgbClr val="000000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457206" y="4407000"/>
            <a:ext cx="4419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750"/>
              <a:buFont typeface="Merriweather"/>
              <a:buNone/>
            </a:pPr>
            <a:r>
              <a:rPr lang="en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=&gt;</a:t>
            </a:r>
            <a:r>
              <a:rPr lang="en"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r>
              <a:rPr i="0" lang="en" sz="1600" u="sng" cap="none" strike="noStrike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Testing guide</a:t>
            </a:r>
            <a:r>
              <a:rPr i="0" lang="en" sz="1600" u="none" cap="none" strike="noStrike">
                <a:solidFill>
                  <a:srgbClr val="E2E6E9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|</a:t>
            </a:r>
            <a:r>
              <a:rPr i="0" lang="en" sz="1600" u="none" cap="none" strike="noStrike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r>
              <a:rPr lang="en" sz="1600" u="sng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Sample Code</a:t>
            </a:r>
            <a:endParaRPr i="0" sz="1600" u="none" cap="none" strike="noStrike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517675" y="2148050"/>
            <a:ext cx="3302700" cy="5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Use Move Prover for formal verification of smart contracts.</a:t>
            </a:r>
            <a:endParaRPr sz="1400"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Testing, Verification &amp; Gas Optimization</a:t>
            </a:r>
            <a:endParaRPr/>
          </a:p>
        </p:txBody>
      </p:sp>
      <p:sp>
        <p:nvSpPr>
          <p:cNvPr id="190" name="Google Shape;190;p30"/>
          <p:cNvSpPr txBox="1"/>
          <p:nvPr>
            <p:ph idx="4294967295" type="subTitle"/>
          </p:nvPr>
        </p:nvSpPr>
        <p:spPr>
          <a:xfrm>
            <a:off x="457200" y="1524900"/>
            <a:ext cx="41148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 Tight"/>
                <a:ea typeface="Inter Tight"/>
                <a:cs typeface="Inter Tight"/>
                <a:sym typeface="Inter Tight"/>
              </a:rPr>
              <a:t>Verification</a:t>
            </a:r>
            <a:endParaRPr b="1" sz="2000">
              <a:solidFill>
                <a:schemeClr val="accen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517675" y="2884050"/>
            <a:ext cx="3230100" cy="72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*Example: Prove functions abort under specific conditions.</a:t>
            </a:r>
            <a:endParaRPr sz="1400"/>
          </a:p>
        </p:txBody>
      </p:sp>
      <p:sp>
        <p:nvSpPr>
          <p:cNvPr id="192" name="Google Shape;192;p30"/>
          <p:cNvSpPr/>
          <p:nvPr/>
        </p:nvSpPr>
        <p:spPr>
          <a:xfrm>
            <a:off x="517665" y="3613362"/>
            <a:ext cx="2561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Merriweather"/>
              <a:buNone/>
            </a:pPr>
            <a:r>
              <a:rPr lang="en" sz="1600" u="sng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</a:t>
            </a:r>
            <a:r>
              <a:rPr lang="en" sz="1600" u="sng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ui-move-analyzer</a:t>
            </a:r>
            <a:r>
              <a:rPr lang="en" sz="1600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endParaRPr i="0" sz="1600" u="none" cap="none" strike="noStrike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193" name="Google Shape;193;p30" title="Screenshot 2025-05-19 at 3.01.1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750" y="1319075"/>
            <a:ext cx="5008800" cy="3169500"/>
          </a:xfrm>
          <a:prstGeom prst="roundRect">
            <a:avLst>
              <a:gd fmla="val 6968" name="adj"/>
            </a:avLst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517675" y="2148050"/>
            <a:ext cx="4066800" cy="5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Minimize gas costs by reducing storage usage and computation.</a:t>
            </a:r>
            <a:endParaRPr sz="1400"/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Testing, Verification &amp; Gas Optimization</a:t>
            </a:r>
            <a:endParaRPr/>
          </a:p>
        </p:txBody>
      </p:sp>
      <p:sp>
        <p:nvSpPr>
          <p:cNvPr id="201" name="Google Shape;201;p31"/>
          <p:cNvSpPr txBox="1"/>
          <p:nvPr>
            <p:ph idx="4294967295" type="subTitle"/>
          </p:nvPr>
        </p:nvSpPr>
        <p:spPr>
          <a:xfrm>
            <a:off x="457200" y="1524900"/>
            <a:ext cx="41148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 Tight"/>
                <a:ea typeface="Inter Tight"/>
                <a:cs typeface="Inter Tight"/>
                <a:sym typeface="Inter Tight"/>
              </a:rPr>
              <a:t>Gas Optimization</a:t>
            </a:r>
            <a:endParaRPr b="1" sz="2000">
              <a:solidFill>
                <a:schemeClr val="accen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517675" y="2884050"/>
            <a:ext cx="4066800" cy="72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Verify gas budget for smart contract function: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https://docs.sui.io/concepts/tokenomics/gas-in-sui</a:t>
            </a:r>
            <a:r>
              <a:rPr lang="en" sz="1400"/>
              <a:t> </a:t>
            </a:r>
            <a:endParaRPr sz="1400"/>
          </a:p>
        </p:txBody>
      </p:sp>
      <p:sp>
        <p:nvSpPr>
          <p:cNvPr id="203" name="Google Shape;203;p31"/>
          <p:cNvSpPr/>
          <p:nvPr/>
        </p:nvSpPr>
        <p:spPr>
          <a:xfrm>
            <a:off x="457210" y="3836661"/>
            <a:ext cx="97524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750"/>
              <a:buFont typeface="Merriweather"/>
              <a:buNone/>
            </a:pPr>
            <a:r>
              <a:rPr lang="en" u="sng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=&gt; </a:t>
            </a:r>
            <a:r>
              <a:rPr lang="en" sz="1600" u="sng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Sui Gas Model</a:t>
            </a:r>
            <a:endParaRPr i="0" sz="1600" u="none" cap="none" strike="noStrike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204" name="Google Shape;204;p31" title="Screenshot 2025-05-19 at 3.57.16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4475" y="1294150"/>
            <a:ext cx="3712200" cy="2964000"/>
          </a:xfrm>
          <a:prstGeom prst="roundRect">
            <a:avLst>
              <a:gd fmla="val 6122" name="adj"/>
            </a:avLst>
          </a:prstGeom>
          <a:noFill/>
          <a:ln>
            <a:noFill/>
          </a:ln>
        </p:spPr>
      </p:pic>
      <p:sp>
        <p:nvSpPr>
          <p:cNvPr id="205" name="Google Shape;205;p31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517675" y="2386400"/>
            <a:ext cx="4066800" cy="5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Objects accessible and mutable by multiple parties for collaboration.</a:t>
            </a:r>
            <a:endParaRPr sz="1400"/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457200" y="384750"/>
            <a:ext cx="57030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Objects, Dynamic Fields</a:t>
            </a:r>
            <a:endParaRPr/>
          </a:p>
        </p:txBody>
      </p:sp>
      <p:sp>
        <p:nvSpPr>
          <p:cNvPr id="212" name="Google Shape;212;p32"/>
          <p:cNvSpPr txBox="1"/>
          <p:nvPr>
            <p:ph idx="4294967295" type="subTitle"/>
          </p:nvPr>
        </p:nvSpPr>
        <p:spPr>
          <a:xfrm>
            <a:off x="457200" y="1763250"/>
            <a:ext cx="41148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 Tight"/>
                <a:ea typeface="Inter Tight"/>
                <a:cs typeface="Inter Tight"/>
                <a:sym typeface="Inter Tight"/>
              </a:rPr>
              <a:t>Shared Objects</a:t>
            </a:r>
            <a:endParaRPr b="1" sz="2000">
              <a:solidFill>
                <a:schemeClr val="accen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517675" y="3122400"/>
            <a:ext cx="4066800" cy="72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*Example: Shared object in a decentralized exchange (DEX).</a:t>
            </a:r>
            <a:endParaRPr sz="1400"/>
          </a:p>
        </p:txBody>
      </p:sp>
      <p:sp>
        <p:nvSpPr>
          <p:cNvPr id="214" name="Google Shape;214;p32"/>
          <p:cNvSpPr/>
          <p:nvPr/>
        </p:nvSpPr>
        <p:spPr>
          <a:xfrm>
            <a:off x="457206" y="4252638"/>
            <a:ext cx="4326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9DFF"/>
              </a:buClr>
              <a:buSzPts val="1750"/>
              <a:buFont typeface="Merriweather"/>
              <a:buNone/>
            </a:pPr>
            <a:r>
              <a:rPr lang="en" u="sng">
                <a:solidFill>
                  <a:schemeClr val="hlink"/>
                </a:solidFill>
                <a:latin typeface="Inter Tight Medium"/>
                <a:ea typeface="Inter Tight Medium"/>
                <a:cs typeface="Inter Tight Medium"/>
                <a:sym typeface="Inter Tight Medium"/>
                <a:hlinkClick r:id="rId3"/>
              </a:rPr>
              <a:t>https://docs.sui.io/concepts/object-ownership/shared</a:t>
            </a:r>
            <a:r>
              <a:rPr lang="en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endParaRPr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215" name="Google Shape;215;p32" title="Screenshot 2025-05-17 at 1.13.52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6943" y="1711488"/>
            <a:ext cx="3871608" cy="208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iHub Template">
  <a:themeElements>
    <a:clrScheme name="Simple Light">
      <a:dk1>
        <a:srgbClr val="030F1C"/>
      </a:dk1>
      <a:lt1>
        <a:srgbClr val="001731"/>
      </a:lt1>
      <a:dk2>
        <a:srgbClr val="F5F8FA"/>
      </a:dk2>
      <a:lt2>
        <a:srgbClr val="FFFFFF"/>
      </a:lt2>
      <a:accent1>
        <a:srgbClr val="4DA2FF"/>
      </a:accent1>
      <a:accent2>
        <a:srgbClr val="C0E6FF"/>
      </a:accent2>
      <a:accent3>
        <a:srgbClr val="ABBDCC"/>
      </a:accent3>
      <a:accent4>
        <a:srgbClr val="F7F7F8"/>
      </a:accent4>
      <a:accent5>
        <a:srgbClr val="91A3B1"/>
      </a:accent5>
      <a:accent6>
        <a:srgbClr val="C0E6FF"/>
      </a:accent6>
      <a:hlink>
        <a:srgbClr val="4DA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