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Inter Tight Medium"/>
      <p:regular r:id="rId14"/>
      <p:bold r:id="rId15"/>
      <p:italic r:id="rId16"/>
      <p:boldItalic r:id="rId17"/>
    </p:embeddedFont>
    <p:embeddedFont>
      <p:font typeface="Inter Tight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InterTight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TightMedium-bold.fntdata"/><Relationship Id="rId14" Type="http://schemas.openxmlformats.org/officeDocument/2006/relationships/font" Target="fonts/InterTightMedium-regular.fntdata"/><Relationship Id="rId17" Type="http://schemas.openxmlformats.org/officeDocument/2006/relationships/font" Target="fonts/InterTightMedium-boldItalic.fntdata"/><Relationship Id="rId16" Type="http://schemas.openxmlformats.org/officeDocument/2006/relationships/font" Target="fonts/InterTightMedium-italic.fntdata"/><Relationship Id="rId5" Type="http://schemas.openxmlformats.org/officeDocument/2006/relationships/slide" Target="slides/slide1.xml"/><Relationship Id="rId19" Type="http://schemas.openxmlformats.org/officeDocument/2006/relationships/font" Target="fonts/InterTightSemiBold-bold.fntdata"/><Relationship Id="rId6" Type="http://schemas.openxmlformats.org/officeDocument/2006/relationships/slide" Target="slides/slide2.xml"/><Relationship Id="rId18" Type="http://schemas.openxmlformats.org/officeDocument/2006/relationships/font" Target="fonts/InterTight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b1b23f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b1b23f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b1b23fe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b1b23fe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b1b23fee9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b1b23fee9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b1b23fee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b1b23fee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b1b23fee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b1b23fee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b1b23fee9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b1b23fee9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b1b23fee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b1b23fee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b1b23fee9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b1b23fee9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fae50a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efae50a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">
  <p:cSld name="SECTION_HEADER_1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mall (Dark)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pic>
        <p:nvPicPr>
          <p:cNvPr id="48" name="Google Shape;4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edium (Dark)">
  <p:cSld name="CUSTOM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rge (Dark)">
  <p:cSld name="CUSTOM_3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445025"/>
            <a:ext cx="8229600" cy="21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2700113"/>
            <a:ext cx="8229600" cy="198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5025500" y="457200"/>
            <a:ext cx="3661200" cy="4229100"/>
          </a:xfrm>
          <a:prstGeom prst="roundRect">
            <a:avLst>
              <a:gd fmla="val 3864" name="adj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 Full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025575" y="-13050"/>
            <a:ext cx="4114800" cy="5143500"/>
          </a:xfrm>
          <a:prstGeom prst="roundRect">
            <a:avLst>
              <a:gd fmla="val 0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5029200" y="-13050"/>
            <a:ext cx="4114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s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4565738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s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65537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3200400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5942775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57200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5" type="body"/>
          </p:nvPr>
        </p:nvSpPr>
        <p:spPr>
          <a:xfrm>
            <a:off x="3197615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6" type="body"/>
          </p:nvPr>
        </p:nvSpPr>
        <p:spPr>
          <a:xfrm>
            <a:off x="5942208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 Columns">
  <p:cSld name="TITLE_ONL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463451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2513823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4573572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6633325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5" type="body"/>
          </p:nvPr>
        </p:nvSpPr>
        <p:spPr>
          <a:xfrm>
            <a:off x="45720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251221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4570353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628577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A">
  <p:cSld name="CUSTOM_4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963513"/>
            <a:ext cx="4081800" cy="21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457200" y="3277288"/>
            <a:ext cx="4114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75" y="12001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1012500"/>
            <a:ext cx="8229600" cy="311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62" y="475254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86" y="4193391"/>
            <a:ext cx="2061774" cy="49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B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C">
  <p:cSld name="TITLE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C">
  <p:cSld name="CUSTOM_5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">
  <p:cSld name="CUSTOM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1900" y="445025"/>
            <a:ext cx="41148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" type="secHead">
  <p:cSld name="SECTION_HEADER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28625"/>
            <a:ext cx="82296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Tight Medium"/>
              <a:buChar char="●"/>
              <a:defRPr sz="1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 Tight Medium"/>
              <a:buChar char="○"/>
              <a:defRPr sz="16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  <p15:guide id="3" pos="288">
          <p15:clr>
            <a:srgbClr val="E46962"/>
          </p15:clr>
        </p15:guide>
        <p15:guide id="4" orient="horz" pos="288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  <p15:guide id="7" pos="1584">
          <p15:clr>
            <a:srgbClr val="E46962"/>
          </p15:clr>
        </p15:guide>
        <p15:guide id="8" pos="417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457200" y="1264100"/>
            <a:ext cx="52740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DA2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Building a dApp on Sui</a:t>
            </a:r>
            <a:endParaRPr sz="5400">
              <a:solidFill>
                <a:srgbClr val="4DA2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457200" y="3157250"/>
            <a:ext cx="54375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Understand the process of building dApps on Sui, including smart contract development, front-end integration, and wallet connectivity.</a:t>
            </a:r>
            <a:endParaRPr sz="1800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117" name="Google Shape;117;p24" title="Sui_Logo_White.png"/>
          <p:cNvPicPr preferRelativeResize="0"/>
          <p:nvPr/>
        </p:nvPicPr>
        <p:blipFill rotWithShape="1">
          <a:blip r:embed="rId3">
            <a:alphaModFix/>
          </a:blip>
          <a:srcRect b="0" l="0" r="57677" t="0"/>
          <a:stretch/>
        </p:blipFill>
        <p:spPr>
          <a:xfrm>
            <a:off x="6318650" y="1418230"/>
            <a:ext cx="1978148" cy="24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>
            <a:off x="7724875" y="4430700"/>
            <a:ext cx="9618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891325" y="445025"/>
            <a:ext cx="47952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Connecting Front-End to Sui Smart Contracts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Wallet Integration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Building an NFT Minting App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Building a Basic DeFi App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Practical Exercises</a:t>
            </a:r>
            <a:endParaRPr sz="2200"/>
          </a:p>
        </p:txBody>
      </p:sp>
      <p:sp>
        <p:nvSpPr>
          <p:cNvPr id="125" name="Google Shape;125;p2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745125"/>
            <a:ext cx="60444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Front-End to Sui Smart Contracts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465537" y="1996325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Sui TypeScript SDK</a:t>
            </a:r>
            <a:endParaRPr/>
          </a:p>
        </p:txBody>
      </p:sp>
      <p:sp>
        <p:nvSpPr>
          <p:cNvPr id="132" name="Google Shape;132;p26"/>
          <p:cNvSpPr txBox="1"/>
          <p:nvPr>
            <p:ph idx="4" type="body"/>
          </p:nvPr>
        </p:nvSpPr>
        <p:spPr>
          <a:xfrm>
            <a:off x="356375" y="2689175"/>
            <a:ext cx="2591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Low-level blockchain interaction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Call smart contract functions</a:t>
            </a:r>
            <a:endParaRPr/>
          </a:p>
        </p:txBody>
      </p:sp>
      <p:sp>
        <p:nvSpPr>
          <p:cNvPr id="133" name="Google Shape;133;p26"/>
          <p:cNvSpPr txBox="1"/>
          <p:nvPr>
            <p:ph idx="5" type="body"/>
          </p:nvPr>
        </p:nvSpPr>
        <p:spPr>
          <a:xfrm>
            <a:off x="3053350" y="2689175"/>
            <a:ext cx="2465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SuiClientProvider for network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WalletProvider for wallet management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ConnectButton for user login</a:t>
            </a:r>
            <a:endParaRPr/>
          </a:p>
        </p:txBody>
      </p:sp>
      <p:sp>
        <p:nvSpPr>
          <p:cNvPr id="134" name="Google Shape;134;p26"/>
          <p:cNvSpPr txBox="1"/>
          <p:nvPr>
            <p:ph idx="2" type="subTitle"/>
          </p:nvPr>
        </p:nvSpPr>
        <p:spPr>
          <a:xfrm>
            <a:off x="3200400" y="1996325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dApp Kit for React</a:t>
            </a:r>
            <a:endParaRPr/>
          </a:p>
        </p:txBody>
      </p:sp>
      <p:sp>
        <p:nvSpPr>
          <p:cNvPr id="135" name="Google Shape;135;p26"/>
          <p:cNvSpPr txBox="1"/>
          <p:nvPr>
            <p:ph idx="3" type="subTitle"/>
          </p:nvPr>
        </p:nvSpPr>
        <p:spPr>
          <a:xfrm>
            <a:off x="5942775" y="1996325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136" name="Google Shape;136;p26"/>
          <p:cNvSpPr txBox="1"/>
          <p:nvPr>
            <p:ph idx="6" type="body"/>
          </p:nvPr>
        </p:nvSpPr>
        <p:spPr>
          <a:xfrm>
            <a:off x="5942208" y="2689175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Wrap app with providers; use ConnectButton; get wallet address</a:t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871638"/>
            <a:ext cx="6044400" cy="56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Wallet Integration</a:t>
            </a:r>
            <a:endParaRPr/>
          </a:p>
        </p:txBody>
      </p:sp>
      <p:sp>
        <p:nvSpPr>
          <p:cNvPr id="143" name="Google Shape;143;p27"/>
          <p:cNvSpPr/>
          <p:nvPr/>
        </p:nvSpPr>
        <p:spPr>
          <a:xfrm>
            <a:off x="457200" y="1841613"/>
            <a:ext cx="2316300" cy="22476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3213101" y="1841613"/>
            <a:ext cx="2316300" cy="22476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5969002" y="1841613"/>
            <a:ext cx="2316300" cy="22476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146" name="Google Shape;146;p27" title="down-arr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801113" y="2998363"/>
            <a:ext cx="384375" cy="3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 title="down-arr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557013" y="2998363"/>
            <a:ext cx="384375" cy="3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idx="1" type="subTitle"/>
          </p:nvPr>
        </p:nvSpPr>
        <p:spPr>
          <a:xfrm>
            <a:off x="650100" y="2253813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Wallet Role</a:t>
            </a:r>
            <a:endParaRPr/>
          </a:p>
        </p:txBody>
      </p:sp>
      <p:sp>
        <p:nvSpPr>
          <p:cNvPr id="149" name="Google Shape;149;p27"/>
          <p:cNvSpPr txBox="1"/>
          <p:nvPr>
            <p:ph idx="4" type="body"/>
          </p:nvPr>
        </p:nvSpPr>
        <p:spPr>
          <a:xfrm>
            <a:off x="650100" y="2698138"/>
            <a:ext cx="17421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Sign transactions, manage user assets</a:t>
            </a:r>
            <a:endParaRPr sz="1400"/>
          </a:p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3500213" y="2268650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dApp Kit Usage</a:t>
            </a:r>
            <a:endParaRPr/>
          </a:p>
        </p:txBody>
      </p:sp>
      <p:sp>
        <p:nvSpPr>
          <p:cNvPr id="151" name="Google Shape;151;p27"/>
          <p:cNvSpPr txBox="1"/>
          <p:nvPr>
            <p:ph idx="4" type="body"/>
          </p:nvPr>
        </p:nvSpPr>
        <p:spPr>
          <a:xfrm>
            <a:off x="3500213" y="2712975"/>
            <a:ext cx="17421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WalletProvider + ConnectButton for seamless connection</a:t>
            </a:r>
            <a:endParaRPr sz="1400"/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256088" y="2268650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Developer Tip</a:t>
            </a:r>
            <a:endParaRPr/>
          </a:p>
        </p:txBody>
      </p:sp>
      <p:sp>
        <p:nvSpPr>
          <p:cNvPr id="153" name="Google Shape;153;p27"/>
          <p:cNvSpPr txBox="1"/>
          <p:nvPr>
            <p:ph idx="4" type="body"/>
          </p:nvPr>
        </p:nvSpPr>
        <p:spPr>
          <a:xfrm>
            <a:off x="6256102" y="2712988"/>
            <a:ext cx="19914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Access wallet info with useCurrentAccount hook</a:t>
            </a:r>
            <a:endParaRPr sz="1400"/>
          </a:p>
        </p:txBody>
      </p:sp>
      <p:sp>
        <p:nvSpPr>
          <p:cNvPr id="154" name="Google Shape;154;p27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57200" y="871638"/>
            <a:ext cx="6044400" cy="56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 NFT Minting App</a:t>
            </a:r>
            <a:endParaRPr/>
          </a:p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1056613" y="2253813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 Contract</a:t>
            </a:r>
            <a:endParaRPr/>
          </a:p>
        </p:txBody>
      </p:sp>
      <p:sp>
        <p:nvSpPr>
          <p:cNvPr id="161" name="Google Shape;161;p28"/>
          <p:cNvSpPr txBox="1"/>
          <p:nvPr>
            <p:ph idx="4" type="body"/>
          </p:nvPr>
        </p:nvSpPr>
        <p:spPr>
          <a:xfrm>
            <a:off x="1056613" y="2698150"/>
            <a:ext cx="20799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Define NFT struct with key and store attributes</a:t>
            </a:r>
            <a:endParaRPr sz="1400"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3906725" y="2268650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Mint Function</a:t>
            </a:r>
            <a:endParaRPr/>
          </a:p>
        </p:txBody>
      </p:sp>
      <p:sp>
        <p:nvSpPr>
          <p:cNvPr id="163" name="Google Shape;163;p28"/>
          <p:cNvSpPr txBox="1"/>
          <p:nvPr>
            <p:ph idx="4" type="body"/>
          </p:nvPr>
        </p:nvSpPr>
        <p:spPr>
          <a:xfrm>
            <a:off x="3906739" y="2712975"/>
            <a:ext cx="19914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Transfer newly created NFT to sender</a:t>
            </a:r>
            <a:endParaRPr sz="1400"/>
          </a:p>
        </p:txBody>
      </p:sp>
      <p:sp>
        <p:nvSpPr>
          <p:cNvPr id="164" name="Google Shape;164;p28"/>
          <p:cNvSpPr txBox="1"/>
          <p:nvPr>
            <p:ph idx="1" type="subTitle"/>
          </p:nvPr>
        </p:nvSpPr>
        <p:spPr>
          <a:xfrm>
            <a:off x="6662600" y="2268650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65" name="Google Shape;165;p28"/>
          <p:cNvSpPr txBox="1"/>
          <p:nvPr>
            <p:ph idx="4" type="body"/>
          </p:nvPr>
        </p:nvSpPr>
        <p:spPr>
          <a:xfrm>
            <a:off x="6662614" y="2712988"/>
            <a:ext cx="19914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Use SDK/dApp Kit to call mint with metadata</a:t>
            </a:r>
            <a:endParaRPr sz="1400"/>
          </a:p>
        </p:txBody>
      </p:sp>
      <p:pic>
        <p:nvPicPr>
          <p:cNvPr id="166" name="Google Shape;166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85" y="2462352"/>
            <a:ext cx="471750" cy="4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760" y="2462352"/>
            <a:ext cx="471750" cy="4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35" y="2462352"/>
            <a:ext cx="471750" cy="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/>
          <p:nvPr/>
        </p:nvSpPr>
        <p:spPr>
          <a:xfrm>
            <a:off x="457200" y="4056550"/>
            <a:ext cx="8011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i="0" lang="en" sz="1700" u="none" cap="none" strike="noStrike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*Example code available for Move and JavaScript implementations.</a:t>
            </a:r>
            <a:endParaRPr i="0" sz="1700" u="none" cap="none" strike="noStrike">
              <a:solidFill>
                <a:srgbClr val="000000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>
            <a:off x="483350" y="1803688"/>
            <a:ext cx="7973700" cy="0"/>
          </a:xfrm>
          <a:prstGeom prst="straightConnector1">
            <a:avLst/>
          </a:prstGeom>
          <a:noFill/>
          <a:ln cap="flat" cmpd="sng" w="9525">
            <a:solidFill>
              <a:srgbClr val="F5F8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8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762850"/>
            <a:ext cx="6044400" cy="56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Basic DeFi App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457200" y="1732837"/>
            <a:ext cx="2316300" cy="26478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650100" y="2145044"/>
            <a:ext cx="1742100" cy="59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Lending Pool Smart Contract</a:t>
            </a:r>
            <a:endParaRPr/>
          </a:p>
        </p:txBody>
      </p:sp>
      <p:sp>
        <p:nvSpPr>
          <p:cNvPr id="179" name="Google Shape;179;p29"/>
          <p:cNvSpPr txBox="1"/>
          <p:nvPr>
            <p:ph idx="4" type="body"/>
          </p:nvPr>
        </p:nvSpPr>
        <p:spPr>
          <a:xfrm>
            <a:off x="502100" y="2889588"/>
            <a:ext cx="1890000" cy="118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Define lending pool struct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Deposit, borrow, and repay functions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Interest handling included</a:t>
            </a:r>
            <a:endParaRPr sz="1100"/>
          </a:p>
        </p:txBody>
      </p:sp>
      <p:sp>
        <p:nvSpPr>
          <p:cNvPr id="180" name="Google Shape;180;p29"/>
          <p:cNvSpPr/>
          <p:nvPr/>
        </p:nvSpPr>
        <p:spPr>
          <a:xfrm>
            <a:off x="3127850" y="1732837"/>
            <a:ext cx="2316300" cy="26478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1" name="Google Shape;181;p29"/>
          <p:cNvSpPr txBox="1"/>
          <p:nvPr>
            <p:ph idx="1" type="subTitle"/>
          </p:nvPr>
        </p:nvSpPr>
        <p:spPr>
          <a:xfrm>
            <a:off x="3320750" y="2145044"/>
            <a:ext cx="1742100" cy="59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Front-End Interface</a:t>
            </a:r>
            <a:endParaRPr/>
          </a:p>
        </p:txBody>
      </p:sp>
      <p:sp>
        <p:nvSpPr>
          <p:cNvPr id="182" name="Google Shape;182;p29"/>
          <p:cNvSpPr txBox="1"/>
          <p:nvPr>
            <p:ph idx="4" type="body"/>
          </p:nvPr>
        </p:nvSpPr>
        <p:spPr>
          <a:xfrm>
            <a:off x="3172750" y="2889588"/>
            <a:ext cx="1890000" cy="118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Deposit SUI page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Borrow using collateral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Repay loan page</a:t>
            </a:r>
            <a:endParaRPr sz="1100"/>
          </a:p>
        </p:txBody>
      </p:sp>
      <p:sp>
        <p:nvSpPr>
          <p:cNvPr id="183" name="Google Shape;183;p29"/>
          <p:cNvSpPr/>
          <p:nvPr/>
        </p:nvSpPr>
        <p:spPr>
          <a:xfrm>
            <a:off x="5798500" y="1732837"/>
            <a:ext cx="2316300" cy="26478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5991400" y="2145044"/>
            <a:ext cx="1742100" cy="59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Integration</a:t>
            </a:r>
            <a:endParaRPr/>
          </a:p>
        </p:txBody>
      </p:sp>
      <p:sp>
        <p:nvSpPr>
          <p:cNvPr id="185" name="Google Shape;185;p29"/>
          <p:cNvSpPr txBox="1"/>
          <p:nvPr>
            <p:ph idx="4" type="body"/>
          </p:nvPr>
        </p:nvSpPr>
        <p:spPr>
          <a:xfrm>
            <a:off x="5843400" y="2889588"/>
            <a:ext cx="1890000" cy="118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Invoke contract functions from UI</a:t>
            </a:r>
            <a:endParaRPr sz="1100"/>
          </a:p>
        </p:txBody>
      </p:sp>
      <p:sp>
        <p:nvSpPr>
          <p:cNvPr id="186" name="Google Shape;186;p29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Front-End Integration</a:t>
            </a:r>
            <a:endParaRPr/>
          </a:p>
        </p:txBody>
      </p:sp>
      <p:sp>
        <p:nvSpPr>
          <p:cNvPr id="192" name="Google Shape;192;p30"/>
          <p:cNvSpPr txBox="1"/>
          <p:nvPr>
            <p:ph idx="4" type="body"/>
          </p:nvPr>
        </p:nvSpPr>
        <p:spPr>
          <a:xfrm>
            <a:off x="457200" y="291850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hooks for state and account management</a:t>
            </a:r>
            <a:endParaRPr/>
          </a:p>
        </p:txBody>
      </p:sp>
      <p:sp>
        <p:nvSpPr>
          <p:cNvPr id="193" name="Google Shape;193;p30"/>
          <p:cNvSpPr txBox="1"/>
          <p:nvPr>
            <p:ph idx="1" type="subTitle"/>
          </p:nvPr>
        </p:nvSpPr>
        <p:spPr>
          <a:xfrm>
            <a:off x="465537" y="22256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React Hooks</a:t>
            </a:r>
            <a:endParaRPr/>
          </a:p>
        </p:txBody>
      </p:sp>
      <p:sp>
        <p:nvSpPr>
          <p:cNvPr id="194" name="Google Shape;194;p30"/>
          <p:cNvSpPr txBox="1"/>
          <p:nvPr>
            <p:ph idx="5" type="body"/>
          </p:nvPr>
        </p:nvSpPr>
        <p:spPr>
          <a:xfrm>
            <a:off x="3197625" y="2918500"/>
            <a:ext cx="24951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Wrap app with SuiClient and Wallet providers</a:t>
            </a:r>
            <a:endParaRPr/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3200400" y="22256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Provider Wrapping</a:t>
            </a:r>
            <a:endParaRPr/>
          </a:p>
        </p:txBody>
      </p:sp>
      <p:sp>
        <p:nvSpPr>
          <p:cNvPr id="196" name="Google Shape;196;p30"/>
          <p:cNvSpPr txBox="1"/>
          <p:nvPr>
            <p:ph idx="3" type="subTitle"/>
          </p:nvPr>
        </p:nvSpPr>
        <p:spPr>
          <a:xfrm>
            <a:off x="5942775" y="22256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Experience</a:t>
            </a:r>
            <a:endParaRPr/>
          </a:p>
        </p:txBody>
      </p:sp>
      <p:sp>
        <p:nvSpPr>
          <p:cNvPr id="197" name="Google Shape;197;p30"/>
          <p:cNvSpPr txBox="1"/>
          <p:nvPr>
            <p:ph idx="6" type="body"/>
          </p:nvPr>
        </p:nvSpPr>
        <p:spPr>
          <a:xfrm>
            <a:off x="5942208" y="291850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Show wallet connection status &amp; error handling</a:t>
            </a:r>
            <a:endParaRPr/>
          </a:p>
        </p:txBody>
      </p:sp>
      <p:cxnSp>
        <p:nvCxnSpPr>
          <p:cNvPr id="198" name="Google Shape;198;p30"/>
          <p:cNvCxnSpPr/>
          <p:nvPr/>
        </p:nvCxnSpPr>
        <p:spPr>
          <a:xfrm>
            <a:off x="483350" y="1745888"/>
            <a:ext cx="7665300" cy="0"/>
          </a:xfrm>
          <a:prstGeom prst="straightConnector1">
            <a:avLst/>
          </a:prstGeom>
          <a:noFill/>
          <a:ln cap="flat" cmpd="sng" w="9525">
            <a:solidFill>
              <a:srgbClr val="F5F8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0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57200" y="636144"/>
            <a:ext cx="5485200" cy="57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Practical Exercises</a:t>
            </a:r>
            <a:endParaRPr sz="3100"/>
          </a:p>
        </p:txBody>
      </p:sp>
      <p:pic>
        <p:nvPicPr>
          <p:cNvPr id="205" name="Google Shape;205;p31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6" y="1908929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979400" y="1957775"/>
            <a:ext cx="3665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Move code for NFT struct, Typescript for front-end mint call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979400" y="1632325"/>
            <a:ext cx="3192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NFT Minting App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208" name="Google Shape;208;p31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6" y="3168254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979400" y="3217100"/>
            <a:ext cx="3665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Using SDK: Call smart contract functions from front-end for deposits, borrows, repays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979400" y="2891650"/>
            <a:ext cx="3192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Building a Basic DeFi App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457200" y="4087900"/>
            <a:ext cx="41877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00"/>
              <a:buFont typeface="Merriweather"/>
              <a:buNone/>
            </a:pPr>
            <a:r>
              <a:rPr lang="en" sz="800">
                <a:solidFill>
                  <a:schemeClr val="lt2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(https://mirror.xyz/greymate.eth/_P2NXvVoh9wISj_mqgavDymIERCnW2DgC1gigJNrmUI)</a:t>
            </a:r>
            <a:endParaRPr sz="800">
              <a:solidFill>
                <a:schemeClr val="lt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00"/>
              <a:buFont typeface="Merriweather"/>
              <a:buNone/>
            </a:pPr>
            <a:r>
              <a:rPr lang="en" sz="800">
                <a:solidFill>
                  <a:schemeClr val="lt2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(https://docs.sui.io/guides/developer/app-examples) </a:t>
            </a:r>
            <a:endParaRPr sz="800">
              <a:solidFill>
                <a:schemeClr val="lt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00"/>
              <a:buFont typeface="Merriweather"/>
              <a:buNone/>
            </a:pPr>
            <a:r>
              <a:t/>
            </a:r>
            <a:endParaRPr sz="800">
              <a:solidFill>
                <a:schemeClr val="lt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descr="preencoded.png" id="212" name="Google Shape;2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828" y="1216039"/>
            <a:ext cx="3665401" cy="322511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6588300" y="4151400"/>
            <a:ext cx="2138400" cy="6069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iHub Template">
  <a:themeElements>
    <a:clrScheme name="Simple Light">
      <a:dk1>
        <a:srgbClr val="030F1C"/>
      </a:dk1>
      <a:lt1>
        <a:srgbClr val="001731"/>
      </a:lt1>
      <a:dk2>
        <a:srgbClr val="F5F8FA"/>
      </a:dk2>
      <a:lt2>
        <a:srgbClr val="FFFFFF"/>
      </a:lt2>
      <a:accent1>
        <a:srgbClr val="4DA2FF"/>
      </a:accent1>
      <a:accent2>
        <a:srgbClr val="C0E6FF"/>
      </a:accent2>
      <a:accent3>
        <a:srgbClr val="ABBDCC"/>
      </a:accent3>
      <a:accent4>
        <a:srgbClr val="F7F7F8"/>
      </a:accent4>
      <a:accent5>
        <a:srgbClr val="91A3B1"/>
      </a:accent5>
      <a:accent6>
        <a:srgbClr val="C0E6FF"/>
      </a:accent6>
      <a:hlink>
        <a:srgbClr val="4DA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