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Inter Tight Medium"/>
      <p:regular r:id="rId18"/>
      <p:bold r:id="rId19"/>
      <p:italic r:id="rId20"/>
      <p:boldItalic r:id="rId21"/>
    </p:embeddedFont>
    <p:embeddedFont>
      <p:font typeface="Inter Tight"/>
      <p:regular r:id="rId22"/>
      <p:bold r:id="rId23"/>
      <p:italic r:id="rId24"/>
      <p:boldItalic r:id="rId25"/>
    </p:embeddedFont>
    <p:embeddedFont>
      <p:font typeface="Inter Tight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Medium-italic.fntdata"/><Relationship Id="rId22" Type="http://schemas.openxmlformats.org/officeDocument/2006/relationships/font" Target="fonts/InterTight-regular.fntdata"/><Relationship Id="rId21" Type="http://schemas.openxmlformats.org/officeDocument/2006/relationships/font" Target="fonts/InterTightMedium-boldItalic.fntdata"/><Relationship Id="rId24" Type="http://schemas.openxmlformats.org/officeDocument/2006/relationships/font" Target="fonts/InterTight-italic.fntdata"/><Relationship Id="rId23" Type="http://schemas.openxmlformats.org/officeDocument/2006/relationships/font" Target="fonts/InterT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TightSemiBold-regular.fntdata"/><Relationship Id="rId25" Type="http://schemas.openxmlformats.org/officeDocument/2006/relationships/font" Target="fonts/InterTight-boldItalic.fntdata"/><Relationship Id="rId28" Type="http://schemas.openxmlformats.org/officeDocument/2006/relationships/font" Target="fonts/InterTightSemiBold-italic.fntdata"/><Relationship Id="rId27" Type="http://schemas.openxmlformats.org/officeDocument/2006/relationships/font" Target="fonts/InterTight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Tight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InterTightMedium-bold.fntdata"/><Relationship Id="rId18" Type="http://schemas.openxmlformats.org/officeDocument/2006/relationships/font" Target="fonts/InterTigh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b2c251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b2c251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b4ef4d57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b4ef4d57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b4ef4d57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b4ef4d57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b3605af3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b3605af3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efae50a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efae50a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b2c251cc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b2c251cc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b2c251cc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b2c251cc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b4ef4d57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b4ef4d57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b2c251cc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b2c251cc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b2c251cc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b2c251cc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b3605af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b3605af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b3605af3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b3605af3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b3605af3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b3605af3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">
  <p:cSld name="SECTION_HEADER_1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mall (Dark)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pic>
        <p:nvPicPr>
          <p:cNvPr id="48" name="Google Shape;4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Medium (Dark)">
  <p:cSld name="CUSTOM_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arge (Dark)">
  <p:cSld name="CUSTOM_3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445025"/>
            <a:ext cx="8229600" cy="21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2700113"/>
            <a:ext cx="8229600" cy="198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5025500" y="457200"/>
            <a:ext cx="3661200" cy="4229100"/>
          </a:xfrm>
          <a:prstGeom prst="roundRect">
            <a:avLst>
              <a:gd fmla="val 3864" name="adj"/>
            </a:avLst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 Full">
  <p:cSld name="TITLE_AND_TWO_COLUMNS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5025575" y="-13050"/>
            <a:ext cx="4114800" cy="5143500"/>
          </a:xfrm>
          <a:prstGeom prst="roundRect">
            <a:avLst>
              <a:gd fmla="val 0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5029200" y="-13050"/>
            <a:ext cx="4114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s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7"/>
          <p:cNvSpPr txBox="1"/>
          <p:nvPr>
            <p:ph idx="2" type="subTitle"/>
          </p:nvPr>
        </p:nvSpPr>
        <p:spPr>
          <a:xfrm>
            <a:off x="469725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body"/>
          </p:nvPr>
        </p:nvSpPr>
        <p:spPr>
          <a:xfrm>
            <a:off x="4565738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7"/>
          <p:cNvSpPr txBox="1"/>
          <p:nvPr>
            <p:ph idx="4" type="subTitle"/>
          </p:nvPr>
        </p:nvSpPr>
        <p:spPr>
          <a:xfrm>
            <a:off x="4578263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s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465537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subTitle"/>
          </p:nvPr>
        </p:nvSpPr>
        <p:spPr>
          <a:xfrm>
            <a:off x="3200400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subTitle"/>
          </p:nvPr>
        </p:nvSpPr>
        <p:spPr>
          <a:xfrm>
            <a:off x="5942775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57200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18"/>
          <p:cNvSpPr txBox="1"/>
          <p:nvPr>
            <p:ph idx="5" type="body"/>
          </p:nvPr>
        </p:nvSpPr>
        <p:spPr>
          <a:xfrm>
            <a:off x="3197615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6" type="body"/>
          </p:nvPr>
        </p:nvSpPr>
        <p:spPr>
          <a:xfrm>
            <a:off x="5942208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 Columns">
  <p:cSld name="TITLE_ONLY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463451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subTitle"/>
          </p:nvPr>
        </p:nvSpPr>
        <p:spPr>
          <a:xfrm>
            <a:off x="2513823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subTitle"/>
          </p:nvPr>
        </p:nvSpPr>
        <p:spPr>
          <a:xfrm>
            <a:off x="4573572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4" type="subTitle"/>
          </p:nvPr>
        </p:nvSpPr>
        <p:spPr>
          <a:xfrm>
            <a:off x="6633325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5" type="body"/>
          </p:nvPr>
        </p:nvSpPr>
        <p:spPr>
          <a:xfrm>
            <a:off x="45720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6" type="body"/>
          </p:nvPr>
        </p:nvSpPr>
        <p:spPr>
          <a:xfrm>
            <a:off x="251221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7" type="body"/>
          </p:nvPr>
        </p:nvSpPr>
        <p:spPr>
          <a:xfrm>
            <a:off x="4570353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idx="8" type="body"/>
          </p:nvPr>
        </p:nvSpPr>
        <p:spPr>
          <a:xfrm>
            <a:off x="6628577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A">
  <p:cSld name="CUSTOM_4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TA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90250" y="963513"/>
            <a:ext cx="4081800" cy="21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457200" y="3277288"/>
            <a:ext cx="4114800" cy="9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675" y="120015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1012500"/>
            <a:ext cx="8229600" cy="311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62" y="475254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86" y="4193391"/>
            <a:ext cx="2061774" cy="49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B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C">
  <p:cSld name="TITLE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C">
  <p:cSld name="CUSTOM_5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">
  <p:cSld name="CUSTOM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1900" y="445025"/>
            <a:ext cx="41148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" type="secHead">
  <p:cSld name="SECTION_HEADER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28625"/>
            <a:ext cx="82296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Tight Medium"/>
              <a:buChar char="●"/>
              <a:defRPr sz="18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 Tight Medium"/>
              <a:buChar char="○"/>
              <a:defRPr sz="16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72">
          <p15:clr>
            <a:srgbClr val="E46962"/>
          </p15:clr>
        </p15:guide>
        <p15:guide id="2" orient="horz" pos="2952">
          <p15:clr>
            <a:srgbClr val="E46962"/>
          </p15:clr>
        </p15:guide>
        <p15:guide id="3" pos="288">
          <p15:clr>
            <a:srgbClr val="E46962"/>
          </p15:clr>
        </p15:guide>
        <p15:guide id="4" orient="horz" pos="288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  <p15:guide id="7" pos="1584">
          <p15:clr>
            <a:srgbClr val="E46962"/>
          </p15:clr>
        </p15:guide>
        <p15:guide id="8" pos="417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gent.getnimbus.io/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sui.io/concepts/cryptography/zklog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hyperlink" Target="https://docs.sui.io/guides/developer/cryptography/zklogin-integration/zklogin-examp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hyperlink" Target="https://blog.sui.io/shinami-gas-station-tutorial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sui.io/guides/developer/app-examples/weather-oracle#initialize-the-project" TargetMode="External"/><Relationship Id="rId4" Type="http://schemas.openxmlformats.org/officeDocument/2006/relationships/hyperlink" Target="https://github.com/pentagonxyz/move-oracl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ridge.sui.io/" TargetMode="External"/><Relationship Id="rId4" Type="http://schemas.openxmlformats.org/officeDocument/2006/relationships/hyperlink" Target="https://wormhole.com/docs/tutorials/messaging/sui-conne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457200" y="1264100"/>
            <a:ext cx="52740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DA2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Advanced features</a:t>
            </a:r>
            <a:endParaRPr sz="5400">
              <a:solidFill>
                <a:srgbClr val="4DA2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457200" y="3157250"/>
            <a:ext cx="54375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Learn how to build AI on Sui and interact with smart contracts, simple onboard experience with ZK login and Sponsored Transaction</a:t>
            </a:r>
            <a:endParaRPr sz="1800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117" name="Google Shape;117;p24" title="Sui_Logo_White.png"/>
          <p:cNvPicPr preferRelativeResize="0"/>
          <p:nvPr/>
        </p:nvPicPr>
        <p:blipFill rotWithShape="1">
          <a:blip r:embed="rId3">
            <a:alphaModFix/>
          </a:blip>
          <a:srcRect b="0" l="0" r="57677" t="0"/>
          <a:stretch/>
        </p:blipFill>
        <p:spPr>
          <a:xfrm>
            <a:off x="6318650" y="1418230"/>
            <a:ext cx="1978148" cy="24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>
            <a:off x="7724875" y="4430700"/>
            <a:ext cx="9618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457200" y="573450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with AI Agents on Sui</a:t>
            </a:r>
            <a:endParaRPr/>
          </a:p>
        </p:txBody>
      </p:sp>
      <p:sp>
        <p:nvSpPr>
          <p:cNvPr id="214" name="Google Shape;214;p33"/>
          <p:cNvSpPr txBox="1"/>
          <p:nvPr>
            <p:ph idx="1" type="subTitle"/>
          </p:nvPr>
        </p:nvSpPr>
        <p:spPr>
          <a:xfrm>
            <a:off x="463451" y="2274875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Agent Logic</a:t>
            </a:r>
            <a:endParaRPr/>
          </a:p>
        </p:txBody>
      </p:sp>
      <p:sp>
        <p:nvSpPr>
          <p:cNvPr id="215" name="Google Shape;215;p33"/>
          <p:cNvSpPr txBox="1"/>
          <p:nvPr>
            <p:ph idx="2" type="subTitle"/>
          </p:nvPr>
        </p:nvSpPr>
        <p:spPr>
          <a:xfrm>
            <a:off x="2513823" y="2274875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Oracles &amp; Automation</a:t>
            </a:r>
            <a:endParaRPr/>
          </a:p>
        </p:txBody>
      </p:sp>
      <p:sp>
        <p:nvSpPr>
          <p:cNvPr id="216" name="Google Shape;216;p33"/>
          <p:cNvSpPr txBox="1"/>
          <p:nvPr>
            <p:ph idx="3" type="subTitle"/>
          </p:nvPr>
        </p:nvSpPr>
        <p:spPr>
          <a:xfrm>
            <a:off x="4573572" y="2274875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External AI Models</a:t>
            </a:r>
            <a:endParaRPr/>
          </a:p>
        </p:txBody>
      </p:sp>
      <p:sp>
        <p:nvSpPr>
          <p:cNvPr id="217" name="Google Shape;217;p33"/>
          <p:cNvSpPr txBox="1"/>
          <p:nvPr>
            <p:ph idx="5" type="body"/>
          </p:nvPr>
        </p:nvSpPr>
        <p:spPr>
          <a:xfrm>
            <a:off x="457200" y="2967725"/>
            <a:ext cx="2058300" cy="116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Defined in Move smart contracts for on-chain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6" type="body"/>
          </p:nvPr>
        </p:nvSpPr>
        <p:spPr>
          <a:xfrm>
            <a:off x="2512210" y="2967725"/>
            <a:ext cx="2058300" cy="116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data feeds; sponsor transactions for automation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7" type="body"/>
          </p:nvPr>
        </p:nvSpPr>
        <p:spPr>
          <a:xfrm>
            <a:off x="4570352" y="2967725"/>
            <a:ext cx="2058300" cy="116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off-chain AI for decision-making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 txBox="1"/>
          <p:nvPr>
            <p:ph idx="4" type="subTitle"/>
          </p:nvPr>
        </p:nvSpPr>
        <p:spPr>
          <a:xfrm>
            <a:off x="6633325" y="2274875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221" name="Google Shape;221;p33"/>
          <p:cNvSpPr txBox="1"/>
          <p:nvPr>
            <p:ph idx="8" type="body"/>
          </p:nvPr>
        </p:nvSpPr>
        <p:spPr>
          <a:xfrm>
            <a:off x="6628575" y="2967725"/>
            <a:ext cx="2058300" cy="116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Move capabilities and access controls</a:t>
            </a:r>
            <a:endParaRPr/>
          </a:p>
        </p:txBody>
      </p:sp>
      <p:cxnSp>
        <p:nvCxnSpPr>
          <p:cNvPr id="222" name="Google Shape;222;p33"/>
          <p:cNvCxnSpPr/>
          <p:nvPr/>
        </p:nvCxnSpPr>
        <p:spPr>
          <a:xfrm>
            <a:off x="483350" y="1829938"/>
            <a:ext cx="79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57200" y="1829238"/>
            <a:ext cx="4114800" cy="163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This kit support to build AI agent on Sui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Support to get wallet balance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Support to interact with multiple Sui defi protocol</a:t>
            </a:r>
            <a:endParaRPr sz="1800"/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>
            <a:off x="457200" y="712713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Agent Use Case: Nimbus AI Agent Kit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457200" y="4045588"/>
            <a:ext cx="4114800" cy="3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https://agent.getnimbus.io/</a:t>
            </a: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32" name="Google Shape;232;p34" title="Screenshot 2025-05-20 at 2.54.3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063" y="893550"/>
            <a:ext cx="3096225" cy="33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326900"/>
            <a:ext cx="4199400" cy="113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Practical Exercises</a:t>
            </a:r>
            <a:endParaRPr sz="3100"/>
          </a:p>
        </p:txBody>
      </p:sp>
      <p:cxnSp>
        <p:nvCxnSpPr>
          <p:cNvPr id="239" name="Google Shape;239;p35"/>
          <p:cNvCxnSpPr/>
          <p:nvPr/>
        </p:nvCxnSpPr>
        <p:spPr>
          <a:xfrm>
            <a:off x="457200" y="1696788"/>
            <a:ext cx="51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5"/>
          <p:cNvSpPr txBox="1"/>
          <p:nvPr/>
        </p:nvSpPr>
        <p:spPr>
          <a:xfrm>
            <a:off x="457200" y="2420400"/>
            <a:ext cx="55788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Sample AI agent KIT: https://docs.getnimbus.io/sui-ai-agent/introduction</a:t>
            </a:r>
            <a:endParaRPr sz="15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SDK: https://www.npmjs.com/package/@flowx-finance/sdk</a:t>
            </a:r>
            <a:endParaRPr sz="15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457200" y="1923700"/>
            <a:ext cx="5461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Building Simple AI Agent to track wallet balance</a:t>
            </a:r>
            <a:endParaRPr sz="19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6588300" y="4151400"/>
            <a:ext cx="2138400" cy="6069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602375" y="445025"/>
            <a:ext cx="50841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How zkLogin Works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Sponsored Transactions - Gas Fee Management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Sui Oracles - Bringing Off-Chain Data On-Chain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Cross-Chain Bridges on Sui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Building Autonomous AI Agents on Sui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Practical Exercises</a:t>
            </a:r>
            <a:endParaRPr sz="2200"/>
          </a:p>
        </p:txBody>
      </p:sp>
      <p:sp>
        <p:nvSpPr>
          <p:cNvPr id="125" name="Google Shape;125;p2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57200" y="457200"/>
            <a:ext cx="6044400" cy="56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zkLogin Works</a:t>
            </a:r>
            <a:endParaRPr/>
          </a:p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465537" y="25717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Login</a:t>
            </a:r>
            <a:endParaRPr/>
          </a:p>
        </p:txBody>
      </p:sp>
      <p:sp>
        <p:nvSpPr>
          <p:cNvPr id="132" name="Google Shape;132;p26"/>
          <p:cNvSpPr txBox="1"/>
          <p:nvPr>
            <p:ph idx="4" type="body"/>
          </p:nvPr>
        </p:nvSpPr>
        <p:spPr>
          <a:xfrm>
            <a:off x="457200" y="3023800"/>
            <a:ext cx="2490900" cy="76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with Google or Facebook 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5" type="body"/>
          </p:nvPr>
        </p:nvSpPr>
        <p:spPr>
          <a:xfrm>
            <a:off x="3200400" y="3023800"/>
            <a:ext cx="23187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Verify identity without revealing personal data</a:t>
            </a:r>
            <a:endParaRPr/>
          </a:p>
        </p:txBody>
      </p:sp>
      <p:sp>
        <p:nvSpPr>
          <p:cNvPr id="134" name="Google Shape;134;p26"/>
          <p:cNvSpPr txBox="1"/>
          <p:nvPr>
            <p:ph idx="2" type="subTitle"/>
          </p:nvPr>
        </p:nvSpPr>
        <p:spPr>
          <a:xfrm>
            <a:off x="3200400" y="25717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Privacy Preservation</a:t>
            </a:r>
            <a:endParaRPr/>
          </a:p>
        </p:txBody>
      </p:sp>
      <p:sp>
        <p:nvSpPr>
          <p:cNvPr id="135" name="Google Shape;135;p26"/>
          <p:cNvSpPr txBox="1"/>
          <p:nvPr>
            <p:ph idx="3" type="subTitle"/>
          </p:nvPr>
        </p:nvSpPr>
        <p:spPr>
          <a:xfrm>
            <a:off x="5942775" y="25717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Proof Generation</a:t>
            </a:r>
            <a:endParaRPr/>
          </a:p>
        </p:txBody>
      </p:sp>
      <p:sp>
        <p:nvSpPr>
          <p:cNvPr id="136" name="Google Shape;136;p26"/>
          <p:cNvSpPr txBox="1"/>
          <p:nvPr>
            <p:ph idx="6" type="body"/>
          </p:nvPr>
        </p:nvSpPr>
        <p:spPr>
          <a:xfrm>
            <a:off x="5942200" y="3023800"/>
            <a:ext cx="2744700" cy="701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zkProofs using JWT and salt for account security</a:t>
            </a:r>
            <a:endParaRPr/>
          </a:p>
        </p:txBody>
      </p:sp>
      <p:sp>
        <p:nvSpPr>
          <p:cNvPr id="137" name="Google Shape;137;p26"/>
          <p:cNvSpPr txBox="1"/>
          <p:nvPr>
            <p:ph idx="5" type="body"/>
          </p:nvPr>
        </p:nvSpPr>
        <p:spPr>
          <a:xfrm>
            <a:off x="457200" y="1312175"/>
            <a:ext cx="6718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 into Sui dApps with familiar web credentials and privacy via zero-knowledge proofs.</a:t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457200" y="4282200"/>
            <a:ext cx="581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Merriweather"/>
              <a:buNone/>
            </a:pPr>
            <a:r>
              <a:rPr lang="en" sz="1600" u="sng">
                <a:solidFill>
                  <a:schemeClr val="hlink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3"/>
              </a:rPr>
              <a:t>https://docs.sui.io/concepts/cryptography/zklogin</a:t>
            </a:r>
            <a:r>
              <a:rPr lang="en" sz="1600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endParaRPr i="0" sz="1600" u="none" cap="none" strike="noStrike">
              <a:solidFill>
                <a:srgbClr val="000000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cxnSp>
        <p:nvCxnSpPr>
          <p:cNvPr id="139" name="Google Shape;139;p26"/>
          <p:cNvCxnSpPr/>
          <p:nvPr/>
        </p:nvCxnSpPr>
        <p:spPr>
          <a:xfrm>
            <a:off x="483350" y="2152463"/>
            <a:ext cx="7915800" cy="0"/>
          </a:xfrm>
          <a:prstGeom prst="straightConnector1">
            <a:avLst/>
          </a:prstGeom>
          <a:noFill/>
          <a:ln cap="flat" cmpd="sng" w="9525">
            <a:solidFill>
              <a:srgbClr val="F5F8F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6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457200" y="391500"/>
            <a:ext cx="65100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 — zkLogin Integration</a:t>
            </a:r>
            <a:endParaRPr/>
          </a:p>
        </p:txBody>
      </p:sp>
      <p:pic>
        <p:nvPicPr>
          <p:cNvPr id="146" name="Google Shape;146;p27" title="Screenshot 2025-05-20 at 2.42.0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8838"/>
            <a:ext cx="5350901" cy="16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/>
          <p:nvPr/>
        </p:nvSpPr>
        <p:spPr>
          <a:xfrm>
            <a:off x="6097075" y="1701388"/>
            <a:ext cx="23394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Merriweather"/>
              <a:buNone/>
            </a:pPr>
            <a:r>
              <a:rPr lang="en" sz="1600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Your task: complete the login.ts handler. Use @googleapis/oauth2 to authenticate and @sui/sui.js’s generateZkProof helper.</a:t>
            </a:r>
            <a:endParaRPr i="0" sz="1600" u="none" cap="none" strike="noStrike">
              <a:solidFill>
                <a:srgbClr val="000000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457200" y="3699400"/>
            <a:ext cx="5572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Merriweather"/>
              <a:buNone/>
            </a:pPr>
            <a:r>
              <a:rPr lang="en" sz="1600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Example: </a:t>
            </a:r>
            <a:r>
              <a:rPr lang="en" sz="1600" u="sng">
                <a:solidFill>
                  <a:schemeClr val="hlink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4"/>
              </a:rPr>
              <a:t>https://docs.sui.io/guides/developer/cryptography/zklogin-integration/zklogin-example</a:t>
            </a:r>
            <a:r>
              <a:rPr lang="en" sz="1600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endParaRPr i="0" sz="1600" u="none" cap="none" strike="noStrike">
              <a:solidFill>
                <a:srgbClr val="000000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457200" y="487950"/>
            <a:ext cx="6096000" cy="94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Transactions - Gas Fee Management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1056627" y="2253825"/>
            <a:ext cx="19914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Gas Sponsorship Roles</a:t>
            </a:r>
            <a:endParaRPr/>
          </a:p>
        </p:txBody>
      </p:sp>
      <p:sp>
        <p:nvSpPr>
          <p:cNvPr id="156" name="Google Shape;156;p28"/>
          <p:cNvSpPr txBox="1"/>
          <p:nvPr>
            <p:ph idx="4" type="body"/>
          </p:nvPr>
        </p:nvSpPr>
        <p:spPr>
          <a:xfrm>
            <a:off x="1056613" y="2698150"/>
            <a:ext cx="20799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User, Gas Station, Sponsor manage fees seamlessly</a:t>
            </a:r>
            <a:endParaRPr sz="1400"/>
          </a:p>
        </p:txBody>
      </p:sp>
      <p:sp>
        <p:nvSpPr>
          <p:cNvPr id="157" name="Google Shape;157;p28"/>
          <p:cNvSpPr txBox="1"/>
          <p:nvPr>
            <p:ph idx="5" type="body"/>
          </p:nvPr>
        </p:nvSpPr>
        <p:spPr>
          <a:xfrm>
            <a:off x="3906725" y="2268650"/>
            <a:ext cx="17421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Service Example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28"/>
          <p:cNvSpPr txBox="1"/>
          <p:nvPr>
            <p:ph idx="4" type="body"/>
          </p:nvPr>
        </p:nvSpPr>
        <p:spPr>
          <a:xfrm>
            <a:off x="3906739" y="2712975"/>
            <a:ext cx="19914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Shinami's Gas Station simplifies sponsoring gas payments</a:t>
            </a:r>
            <a:endParaRPr sz="1400"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6662600" y="2268650"/>
            <a:ext cx="1742100" cy="38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60" name="Google Shape;160;p28"/>
          <p:cNvSpPr txBox="1"/>
          <p:nvPr>
            <p:ph idx="2" type="subTitle"/>
          </p:nvPr>
        </p:nvSpPr>
        <p:spPr>
          <a:xfrm>
            <a:off x="6662614" y="2712988"/>
            <a:ext cx="1991400" cy="94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2"/>
                </a:solidFill>
              </a:rPr>
              <a:t>Gaming dApps sponsor early transactions to boost users</a:t>
            </a:r>
            <a:endParaRPr sz="1400">
              <a:solidFill>
                <a:schemeClr val="lt2"/>
              </a:solidFill>
            </a:endParaRPr>
          </a:p>
        </p:txBody>
      </p:sp>
      <p:pic>
        <p:nvPicPr>
          <p:cNvPr id="161" name="Google Shape;161;p28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85" y="2462352"/>
            <a:ext cx="471750" cy="4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760" y="2462352"/>
            <a:ext cx="471750" cy="4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35" y="2462352"/>
            <a:ext cx="471750" cy="4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/>
          <p:nvPr/>
        </p:nvSpPr>
        <p:spPr>
          <a:xfrm>
            <a:off x="457200" y="4056550"/>
            <a:ext cx="8011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Merriweather"/>
              <a:buNone/>
            </a:pPr>
            <a:r>
              <a:rPr lang="en" sz="1700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(</a:t>
            </a:r>
            <a:r>
              <a:rPr lang="en" sz="1700" u="sng">
                <a:solidFill>
                  <a:schemeClr val="hlink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4"/>
              </a:rPr>
              <a:t>https://blog.sui.io/shinami-gas-station-tutorial/</a:t>
            </a:r>
            <a:r>
              <a:rPr lang="en" sz="1700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)  </a:t>
            </a:r>
            <a:endParaRPr sz="1700">
              <a:solidFill>
                <a:srgbClr val="E2E6E9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Merriweather"/>
              <a:buNone/>
            </a:pPr>
            <a:r>
              <a:t/>
            </a:r>
            <a:endParaRPr sz="1700">
              <a:solidFill>
                <a:srgbClr val="E2E6E9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cxnSp>
        <p:nvCxnSpPr>
          <p:cNvPr id="165" name="Google Shape;165;p28"/>
          <p:cNvCxnSpPr/>
          <p:nvPr/>
        </p:nvCxnSpPr>
        <p:spPr>
          <a:xfrm>
            <a:off x="483350" y="1794063"/>
            <a:ext cx="780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8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57200" y="938025"/>
            <a:ext cx="7412100" cy="69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Exercise  — Sponsor Your First Tx</a:t>
            </a:r>
            <a:endParaRPr sz="3700"/>
          </a:p>
        </p:txBody>
      </p:sp>
      <p:cxnSp>
        <p:nvCxnSpPr>
          <p:cNvPr id="172" name="Google Shape;172;p29"/>
          <p:cNvCxnSpPr/>
          <p:nvPr/>
        </p:nvCxnSpPr>
        <p:spPr>
          <a:xfrm>
            <a:off x="483350" y="1883438"/>
            <a:ext cx="68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p29" title="Screenshot 2025-05-20 at 2.45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99350"/>
            <a:ext cx="6758375" cy="1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457200" y="542825"/>
            <a:ext cx="6044400" cy="9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</a:t>
            </a:r>
            <a:r>
              <a:rPr lang="en"/>
              <a:t> Oracles - Bringing Off-Chain Data On-Chain</a:t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457200" y="1701150"/>
            <a:ext cx="3581400" cy="24840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81" name="Google Shape;181;p30"/>
          <p:cNvSpPr txBox="1"/>
          <p:nvPr>
            <p:ph idx="1" type="subTitle"/>
          </p:nvPr>
        </p:nvSpPr>
        <p:spPr>
          <a:xfrm>
            <a:off x="900525" y="2058625"/>
            <a:ext cx="2557500" cy="59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Available Oracles</a:t>
            </a:r>
            <a:endParaRPr sz="2000"/>
          </a:p>
        </p:txBody>
      </p:sp>
      <p:sp>
        <p:nvSpPr>
          <p:cNvPr id="182" name="Google Shape;182;p30"/>
          <p:cNvSpPr txBox="1"/>
          <p:nvPr>
            <p:ph idx="4" type="body"/>
          </p:nvPr>
        </p:nvSpPr>
        <p:spPr>
          <a:xfrm>
            <a:off x="752525" y="2655025"/>
            <a:ext cx="2557500" cy="118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Chainlink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Band protocol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Mysten Labs’ simple and meta oracles</a:t>
            </a:r>
            <a:endParaRPr sz="1500"/>
          </a:p>
        </p:txBody>
      </p:sp>
      <p:sp>
        <p:nvSpPr>
          <p:cNvPr id="183" name="Google Shape;183;p30"/>
          <p:cNvSpPr/>
          <p:nvPr/>
        </p:nvSpPr>
        <p:spPr>
          <a:xfrm>
            <a:off x="4586529" y="1701150"/>
            <a:ext cx="3581400" cy="24840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84" name="Google Shape;184;p30"/>
          <p:cNvSpPr txBox="1"/>
          <p:nvPr>
            <p:ph idx="4" type="body"/>
          </p:nvPr>
        </p:nvSpPr>
        <p:spPr>
          <a:xfrm>
            <a:off x="4953900" y="2610900"/>
            <a:ext cx="2674800" cy="82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Guides for building oracles with Sui’s high throughput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85" name="Google Shape;185;p30"/>
          <p:cNvSpPr txBox="1"/>
          <p:nvPr>
            <p:ph idx="1" type="subTitle"/>
          </p:nvPr>
        </p:nvSpPr>
        <p:spPr>
          <a:xfrm>
            <a:off x="4953900" y="2113375"/>
            <a:ext cx="2557500" cy="59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Developers Tools</a:t>
            </a:r>
            <a:endParaRPr sz="2000"/>
          </a:p>
        </p:txBody>
      </p:sp>
      <p:sp>
        <p:nvSpPr>
          <p:cNvPr id="186" name="Google Shape;186;p30"/>
          <p:cNvSpPr/>
          <p:nvPr/>
        </p:nvSpPr>
        <p:spPr>
          <a:xfrm>
            <a:off x="457200" y="4525800"/>
            <a:ext cx="6044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https://docs.sui.io/guides/developer/app-examples/weather-oracle#initialize-the-project</a:t>
            </a:r>
            <a:r>
              <a:rPr lang="en" sz="1000">
                <a:solidFill>
                  <a:srgbClr val="E2E6E9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i="0" sz="1000" u="none" cap="none" strike="noStrike">
              <a:solidFill>
                <a:srgbClr val="E2E6E9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Merriweather"/>
              <a:buNone/>
            </a:pPr>
            <a:r>
              <a:rPr i="0" lang="en" sz="1000" u="sng" cap="none" strike="noStrike">
                <a:solidFill>
                  <a:schemeClr val="hlink"/>
                </a:solidFill>
                <a:latin typeface="Inter Tight"/>
                <a:ea typeface="Inter Tight"/>
                <a:cs typeface="Inter Tight"/>
                <a:sym typeface="Inter Tight"/>
                <a:hlinkClick r:id="rId4"/>
              </a:rPr>
              <a:t>https://github.com/pentagonxyz/move-oracles</a:t>
            </a:r>
            <a:r>
              <a:rPr i="0" lang="en" sz="1000" u="none" cap="none" strike="noStrike">
                <a:solidFill>
                  <a:srgbClr val="E2E6E9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i="0" sz="1000" u="none" cap="none" strike="noStrike">
              <a:solidFill>
                <a:srgbClr val="E2E6E9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57200" y="3865775"/>
            <a:ext cx="79806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Requirements: make post APi http://localhost:8080/price?symbol=ETH/USD, parse the JSON in your Node script, then call your Move oracle contract’s submit_price function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457200" y="113725"/>
            <a:ext cx="61722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 — On‑Chain Price Feed</a:t>
            </a:r>
            <a:endParaRPr/>
          </a:p>
        </p:txBody>
      </p:sp>
      <p:pic>
        <p:nvPicPr>
          <p:cNvPr id="194" name="Google Shape;194;p31" title="Screenshot 2025-05-20 at 2.49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05350"/>
            <a:ext cx="7248525" cy="176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31"/>
          <p:cNvCxnSpPr/>
          <p:nvPr/>
        </p:nvCxnSpPr>
        <p:spPr>
          <a:xfrm>
            <a:off x="483350" y="1369738"/>
            <a:ext cx="754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1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457200" y="457200"/>
            <a:ext cx="6044400" cy="9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Cross-Chain Bridges on Sui - interoperability</a:t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57200" y="1615550"/>
            <a:ext cx="6574200" cy="15417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457200" y="3348100"/>
            <a:ext cx="6574200" cy="1489200"/>
          </a:xfrm>
          <a:prstGeom prst="roundRect">
            <a:avLst>
              <a:gd fmla="val 10976" name="adj"/>
            </a:avLst>
          </a:prstGeom>
          <a:solidFill>
            <a:srgbClr val="112E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05800" y="1788988"/>
            <a:ext cx="3669300" cy="413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Sui Bridge (Native Bridge)</a:t>
            </a:r>
            <a:endParaRPr sz="2000"/>
          </a:p>
        </p:txBody>
      </p:sp>
      <p:sp>
        <p:nvSpPr>
          <p:cNvPr id="205" name="Google Shape;205;p32"/>
          <p:cNvSpPr txBox="1"/>
          <p:nvPr/>
        </p:nvSpPr>
        <p:spPr>
          <a:xfrm>
            <a:off x="705800" y="2227213"/>
            <a:ext cx="49455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100"/>
              <a:buFont typeface="Inter Tight Medium"/>
              <a:buChar char="-"/>
            </a:pPr>
            <a:r>
              <a:rPr lang="en" sz="11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Supported Assets: ETH, WETH, USDT, WBTC, LBTC </a:t>
            </a:r>
            <a:endParaRPr sz="11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100"/>
              <a:buFont typeface="Inter Tight Medium"/>
              <a:buChar char="-"/>
            </a:pPr>
            <a:r>
              <a:rPr lang="en" sz="11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Mechanism: Lock-and-mint model</a:t>
            </a:r>
            <a:endParaRPr sz="11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3"/>
              </a:rPr>
              <a:t>https://bridge.sui.io/</a:t>
            </a:r>
            <a:r>
              <a:rPr lang="en" sz="11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endParaRPr sz="11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688563" y="3529300"/>
            <a:ext cx="3669300" cy="413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Other bridge</a:t>
            </a:r>
            <a:endParaRPr sz="2000"/>
          </a:p>
        </p:txBody>
      </p:sp>
      <p:sp>
        <p:nvSpPr>
          <p:cNvPr id="207" name="Google Shape;207;p32"/>
          <p:cNvSpPr txBox="1"/>
          <p:nvPr/>
        </p:nvSpPr>
        <p:spPr>
          <a:xfrm>
            <a:off x="705788" y="3899500"/>
            <a:ext cx="49455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4"/>
              </a:rPr>
              <a:t>https://wormhole.com/docs/tutorials/messaging/sui-connect/</a:t>
            </a:r>
            <a:r>
              <a:rPr lang="en" sz="11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endParaRPr sz="11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Circle's CCTP (for USDC)</a:t>
            </a:r>
            <a:endParaRPr sz="11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iHub Template">
  <a:themeElements>
    <a:clrScheme name="Simple Light">
      <a:dk1>
        <a:srgbClr val="030F1C"/>
      </a:dk1>
      <a:lt1>
        <a:srgbClr val="001731"/>
      </a:lt1>
      <a:dk2>
        <a:srgbClr val="F5F8FA"/>
      </a:dk2>
      <a:lt2>
        <a:srgbClr val="FFFFFF"/>
      </a:lt2>
      <a:accent1>
        <a:srgbClr val="4DA2FF"/>
      </a:accent1>
      <a:accent2>
        <a:srgbClr val="C0E6FF"/>
      </a:accent2>
      <a:accent3>
        <a:srgbClr val="ABBDCC"/>
      </a:accent3>
      <a:accent4>
        <a:srgbClr val="F7F7F8"/>
      </a:accent4>
      <a:accent5>
        <a:srgbClr val="91A3B1"/>
      </a:accent5>
      <a:accent6>
        <a:srgbClr val="C0E6FF"/>
      </a:accent6>
      <a:hlink>
        <a:srgbClr val="4DA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