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4" r:id="rId6"/>
    <p:sldId id="266" r:id="rId7"/>
    <p:sldId id="377" r:id="rId8"/>
    <p:sldId id="322" r:id="rId9"/>
    <p:sldId id="323" r:id="rId10"/>
    <p:sldId id="324" r:id="rId11"/>
    <p:sldId id="268" r:id="rId12"/>
    <p:sldId id="271" r:id="rId13"/>
    <p:sldId id="351" r:id="rId14"/>
    <p:sldId id="272" r:id="rId15"/>
    <p:sldId id="352" r:id="rId16"/>
    <p:sldId id="353" r:id="rId17"/>
    <p:sldId id="275" r:id="rId18"/>
    <p:sldId id="378" r:id="rId19"/>
    <p:sldId id="300" r:id="rId20"/>
    <p:sldId id="302" r:id="rId21"/>
    <p:sldId id="301" r:id="rId22"/>
    <p:sldId id="279" r:id="rId23"/>
    <p:sldId id="354" r:id="rId24"/>
    <p:sldId id="281" r:id="rId25"/>
    <p:sldId id="280" r:id="rId26"/>
    <p:sldId id="278" r:id="rId27"/>
    <p:sldId id="283" r:id="rId28"/>
    <p:sldId id="284" r:id="rId29"/>
    <p:sldId id="286" r:id="rId30"/>
    <p:sldId id="291" r:id="rId31"/>
    <p:sldId id="292" r:id="rId32"/>
    <p:sldId id="293" r:id="rId33"/>
    <p:sldId id="294" r:id="rId34"/>
    <p:sldId id="296" r:id="rId35"/>
    <p:sldId id="297" r:id="rId36"/>
    <p:sldId id="355" r:id="rId37"/>
    <p:sldId id="261" r:id="rId38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charset="-122"/>
      <a:buNone/>
      <a:defRPr sz="1800" kern="1200" baseline="0">
        <a:solidFill>
          <a:schemeClr val="tx1"/>
        </a:solidFill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charset="-122"/>
      <a:buNone/>
      <a:defRPr sz="1800" kern="1200" baseline="0">
        <a:solidFill>
          <a:schemeClr val="tx1"/>
        </a:solidFill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charset="-122"/>
      <a:buNone/>
      <a:defRPr sz="1800" kern="1200" baseline="0">
        <a:solidFill>
          <a:schemeClr val="tx1"/>
        </a:solidFill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charset="-122"/>
      <a:buNone/>
      <a:defRPr sz="1800" kern="1200" baseline="0">
        <a:solidFill>
          <a:schemeClr val="tx1"/>
        </a:solidFill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charset="-122"/>
      <a:buNone/>
      <a:defRPr sz="1800" kern="1200" baseline="0">
        <a:solidFill>
          <a:schemeClr val="tx1"/>
        </a:solidFill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charset="-122"/>
      <a:buNone/>
      <a:defRPr sz="1800" kern="1200" baseline="0">
        <a:solidFill>
          <a:schemeClr val="tx1"/>
        </a:solidFill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charset="-122"/>
      <a:buNone/>
      <a:defRPr sz="1800" kern="1200" baseline="0">
        <a:solidFill>
          <a:schemeClr val="tx1"/>
        </a:solidFill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charset="-122"/>
      <a:buNone/>
      <a:defRPr sz="1800" kern="1200" baseline="0">
        <a:solidFill>
          <a:schemeClr val="tx1"/>
        </a:solidFill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charset="-122"/>
      <a:buNone/>
      <a:defRPr sz="1800" kern="1200" baseline="0">
        <a:solidFill>
          <a:schemeClr val="tx1"/>
        </a:solidFill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279"/>
        <p:guide pos="2910"/>
      </p:guideLst>
    </p:cSldViewPr>
  </p:slide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25991;&#20214;\&#27605;&#19994;&#35770;&#25991;\&#36164;&#26009;\HD1999\1999-J05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25991;&#20214;\&#27605;&#19994;&#35770;&#25991;\&#36164;&#26009;\HD2000\2000-J17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25991;&#20214;\&#27605;&#19994;&#35770;&#25991;\&#36164;&#26009;\HD1999\1999-J18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25991;&#20214;\&#27605;&#19994;&#35770;&#25991;\&#36164;&#26009;\&#21160;&#24577;&#26354;&#32447;\1997,1998,1999,2000-J4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1"/>
          <c:order val="1"/>
          <c:tx>
            <c:strRef>
              <c:f>"月降水量"</c:f>
              <c:strCache>
                <c:ptCount val="1"/>
                <c:pt idx="0">
                  <c:v>月降水量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'[1999-J05.xls]26730042'!$A$19:$A$90</c:f>
              <c:numCache>
                <c:formatCode>General</c:formatCode>
                <c:ptCount val="72"/>
                <c:pt idx="0">
                  <c:v>1</c:v>
                </c:pt>
                <c:pt idx="6">
                  <c:v>2</c:v>
                </c:pt>
                <c:pt idx="12">
                  <c:v>3</c:v>
                </c:pt>
                <c:pt idx="18">
                  <c:v>4</c:v>
                </c:pt>
                <c:pt idx="24">
                  <c:v>5</c:v>
                </c:pt>
                <c:pt idx="30">
                  <c:v>6</c:v>
                </c:pt>
                <c:pt idx="36">
                  <c:v>7</c:v>
                </c:pt>
                <c:pt idx="42">
                  <c:v>8</c:v>
                </c:pt>
                <c:pt idx="48">
                  <c:v>9</c:v>
                </c:pt>
                <c:pt idx="54">
                  <c:v>10</c:v>
                </c:pt>
                <c:pt idx="60">
                  <c:v>11</c:v>
                </c:pt>
                <c:pt idx="66">
                  <c:v>12</c:v>
                </c:pt>
              </c:numCache>
            </c:numRef>
          </c:cat>
          <c:val>
            <c:numRef>
              <c:f>'[1999-J05.xls]26730042'!$D$19:$D$90</c:f>
              <c:numCache>
                <c:formatCode>General</c:formatCode>
                <c:ptCount val="72"/>
                <c:pt idx="3">
                  <c:v>4.4</c:v>
                </c:pt>
                <c:pt idx="9">
                  <c:v>2.3</c:v>
                </c:pt>
                <c:pt idx="15">
                  <c:v>58.5</c:v>
                </c:pt>
                <c:pt idx="21">
                  <c:v>65.7</c:v>
                </c:pt>
                <c:pt idx="27">
                  <c:v>52</c:v>
                </c:pt>
                <c:pt idx="33">
                  <c:v>69.3</c:v>
                </c:pt>
                <c:pt idx="39">
                  <c:v>201.8</c:v>
                </c:pt>
                <c:pt idx="45">
                  <c:v>84.4</c:v>
                </c:pt>
                <c:pt idx="51">
                  <c:v>162.9</c:v>
                </c:pt>
                <c:pt idx="57">
                  <c:v>23</c:v>
                </c:pt>
                <c:pt idx="63">
                  <c:v>17.6</c:v>
                </c:pt>
                <c:pt idx="69">
                  <c:v>16.4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41541982"/>
        <c:axId val="431194537"/>
      </c:barChart>
      <c:lineChart>
        <c:grouping val="stacked"/>
        <c:varyColors val="0"/>
        <c:ser>
          <c:idx val="0"/>
          <c:order val="0"/>
          <c:tx>
            <c:strRef>
              <c:f>"地下水位埋深"</c:f>
              <c:strCache>
                <c:ptCount val="1"/>
                <c:pt idx="0">
                  <c:v>地下水位埋深</c:v>
                </c:pt>
              </c:strCache>
            </c:strRef>
          </c:tx>
          <c:spPr>
            <a:ln w="9525" cap="rnd" cmpd="sng" algn="ctr">
              <a:solidFill>
                <a:schemeClr val="accent6">
                  <a:lumMod val="75000"/>
                </a:schemeClr>
              </a:solidFill>
              <a:prstDash val="solid"/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'[1999-J05.xls]26730042'!$A$19:$A$90</c:f>
              <c:numCache>
                <c:formatCode>General</c:formatCode>
                <c:ptCount val="72"/>
                <c:pt idx="0">
                  <c:v>1</c:v>
                </c:pt>
                <c:pt idx="6">
                  <c:v>2</c:v>
                </c:pt>
                <c:pt idx="12">
                  <c:v>3</c:v>
                </c:pt>
                <c:pt idx="18">
                  <c:v>4</c:v>
                </c:pt>
                <c:pt idx="24">
                  <c:v>5</c:v>
                </c:pt>
                <c:pt idx="30">
                  <c:v>6</c:v>
                </c:pt>
                <c:pt idx="36">
                  <c:v>7</c:v>
                </c:pt>
                <c:pt idx="42">
                  <c:v>8</c:v>
                </c:pt>
                <c:pt idx="48">
                  <c:v>9</c:v>
                </c:pt>
                <c:pt idx="54">
                  <c:v>10</c:v>
                </c:pt>
                <c:pt idx="60">
                  <c:v>11</c:v>
                </c:pt>
                <c:pt idx="66">
                  <c:v>12</c:v>
                </c:pt>
              </c:numCache>
            </c:numRef>
          </c:cat>
          <c:val>
            <c:numRef>
              <c:f>'[1999-J05.xls]26730042'!$C$19:$C$90</c:f>
              <c:numCache>
                <c:formatCode>0.00</c:formatCode>
                <c:ptCount val="72"/>
                <c:pt idx="0">
                  <c:v>4.64</c:v>
                </c:pt>
                <c:pt idx="1">
                  <c:v>4.65</c:v>
                </c:pt>
                <c:pt idx="2">
                  <c:v>4.67</c:v>
                </c:pt>
                <c:pt idx="3">
                  <c:v>4.74</c:v>
                </c:pt>
                <c:pt idx="4">
                  <c:v>4.66</c:v>
                </c:pt>
                <c:pt idx="5">
                  <c:v>4.68</c:v>
                </c:pt>
                <c:pt idx="6">
                  <c:v>4.71</c:v>
                </c:pt>
                <c:pt idx="7">
                  <c:v>4.77</c:v>
                </c:pt>
                <c:pt idx="8">
                  <c:v>4.72</c:v>
                </c:pt>
                <c:pt idx="9">
                  <c:v>4.74</c:v>
                </c:pt>
                <c:pt idx="10">
                  <c:v>4.76</c:v>
                </c:pt>
                <c:pt idx="11">
                  <c:v>4.79</c:v>
                </c:pt>
                <c:pt idx="12">
                  <c:v>4.83</c:v>
                </c:pt>
                <c:pt idx="13">
                  <c:v>4.81</c:v>
                </c:pt>
                <c:pt idx="14">
                  <c:v>4.77</c:v>
                </c:pt>
                <c:pt idx="15">
                  <c:v>4.78</c:v>
                </c:pt>
                <c:pt idx="16">
                  <c:v>4.86</c:v>
                </c:pt>
                <c:pt idx="17">
                  <c:v>4.82</c:v>
                </c:pt>
                <c:pt idx="18">
                  <c:v>4.76</c:v>
                </c:pt>
                <c:pt idx="19">
                  <c:v>4.77</c:v>
                </c:pt>
                <c:pt idx="20">
                  <c:v>4.76</c:v>
                </c:pt>
                <c:pt idx="21">
                  <c:v>4.74</c:v>
                </c:pt>
                <c:pt idx="22">
                  <c:v>4.73</c:v>
                </c:pt>
                <c:pt idx="23">
                  <c:v>4.56</c:v>
                </c:pt>
                <c:pt idx="24">
                  <c:v>4.61</c:v>
                </c:pt>
                <c:pt idx="25">
                  <c:v>4.52</c:v>
                </c:pt>
                <c:pt idx="26">
                  <c:v>4.5</c:v>
                </c:pt>
                <c:pt idx="27">
                  <c:v>4.5</c:v>
                </c:pt>
                <c:pt idx="28">
                  <c:v>4.49</c:v>
                </c:pt>
                <c:pt idx="29">
                  <c:v>4.53</c:v>
                </c:pt>
                <c:pt idx="30">
                  <c:v>4.54</c:v>
                </c:pt>
                <c:pt idx="31">
                  <c:v>4.5</c:v>
                </c:pt>
                <c:pt idx="32">
                  <c:v>4.47</c:v>
                </c:pt>
                <c:pt idx="33">
                  <c:v>4.43</c:v>
                </c:pt>
                <c:pt idx="34">
                  <c:v>4.43</c:v>
                </c:pt>
                <c:pt idx="35">
                  <c:v>4.44</c:v>
                </c:pt>
                <c:pt idx="36">
                  <c:v>4.46</c:v>
                </c:pt>
                <c:pt idx="37">
                  <c:v>4.32</c:v>
                </c:pt>
                <c:pt idx="38">
                  <c:v>4.41</c:v>
                </c:pt>
                <c:pt idx="39">
                  <c:v>4.49</c:v>
                </c:pt>
                <c:pt idx="40">
                  <c:v>4.5</c:v>
                </c:pt>
                <c:pt idx="41">
                  <c:v>4.46</c:v>
                </c:pt>
                <c:pt idx="42">
                  <c:v>4.28</c:v>
                </c:pt>
                <c:pt idx="43">
                  <c:v>4.13</c:v>
                </c:pt>
                <c:pt idx="44">
                  <c:v>4.09</c:v>
                </c:pt>
                <c:pt idx="45">
                  <c:v>4.1</c:v>
                </c:pt>
                <c:pt idx="46">
                  <c:v>4.12</c:v>
                </c:pt>
                <c:pt idx="47">
                  <c:v>4.14</c:v>
                </c:pt>
                <c:pt idx="48">
                  <c:v>4.15</c:v>
                </c:pt>
                <c:pt idx="49">
                  <c:v>4.16</c:v>
                </c:pt>
                <c:pt idx="50">
                  <c:v>3.79</c:v>
                </c:pt>
                <c:pt idx="51">
                  <c:v>3.78</c:v>
                </c:pt>
                <c:pt idx="52">
                  <c:v>3.81</c:v>
                </c:pt>
                <c:pt idx="53">
                  <c:v>3.79</c:v>
                </c:pt>
                <c:pt idx="54">
                  <c:v>3.82</c:v>
                </c:pt>
                <c:pt idx="55">
                  <c:v>3.87</c:v>
                </c:pt>
                <c:pt idx="56">
                  <c:v>3.94</c:v>
                </c:pt>
                <c:pt idx="57">
                  <c:v>4.04</c:v>
                </c:pt>
                <c:pt idx="58">
                  <c:v>4.07</c:v>
                </c:pt>
                <c:pt idx="59">
                  <c:v>4.13</c:v>
                </c:pt>
                <c:pt idx="60">
                  <c:v>4.17</c:v>
                </c:pt>
                <c:pt idx="61">
                  <c:v>4.22</c:v>
                </c:pt>
                <c:pt idx="62">
                  <c:v>4.29</c:v>
                </c:pt>
                <c:pt idx="63">
                  <c:v>4.31</c:v>
                </c:pt>
                <c:pt idx="64">
                  <c:v>4.35</c:v>
                </c:pt>
                <c:pt idx="65">
                  <c:v>4.39</c:v>
                </c:pt>
                <c:pt idx="66">
                  <c:v>4.44</c:v>
                </c:pt>
                <c:pt idx="67">
                  <c:v>4.45</c:v>
                </c:pt>
                <c:pt idx="68">
                  <c:v>4.45</c:v>
                </c:pt>
                <c:pt idx="69">
                  <c:v>4.46</c:v>
                </c:pt>
                <c:pt idx="70">
                  <c:v>4.49</c:v>
                </c:pt>
                <c:pt idx="71">
                  <c:v>4.53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310880420"/>
        <c:axId val="443754748"/>
      </c:lineChart>
      <c:catAx>
        <c:axId val="310880420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43754748"/>
        <c:crosses val="autoZero"/>
        <c:auto val="1"/>
        <c:lblAlgn val="ctr"/>
        <c:lblOffset val="100"/>
        <c:noMultiLvlLbl val="0"/>
      </c:catAx>
      <c:valAx>
        <c:axId val="443754748"/>
        <c:scaling>
          <c:orientation val="maxMin"/>
          <c:max val="5"/>
          <c:min val="3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sz="1000" b="0" i="0" u="none" strike="noStrike" baseline="0">
                    <a:solidFill>
                      <a:srgbClr val="333333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水位埋深（</a:t>
                </a:r>
                <a:r>
                  <a:rPr lang="en-US" altLang="zh-CN" sz="1000" b="0" i="0" u="none" strike="noStrike" baseline="0">
                    <a:solidFill>
                      <a:srgbClr val="333333"/>
                    </a:solidFill>
                    <a:latin typeface="Calibri" panose="020F0502020204030204" charset="0"/>
                    <a:ea typeface="Calibri" panose="020F0502020204030204" charset="0"/>
                    <a:cs typeface="Calibri" panose="020F0502020204030204" charset="0"/>
                  </a:rPr>
                  <a:t>m</a:t>
                </a:r>
                <a:r>
                  <a:rPr sz="1000" b="0" i="0" u="none" strike="noStrike" baseline="0">
                    <a:solidFill>
                      <a:srgbClr val="333333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）</a:t>
                </a:r>
                <a:endParaRPr sz="1100" b="0" i="0" u="none" strike="noStrike" baseline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10880420"/>
        <c:crosses val="autoZero"/>
        <c:crossBetween val="between"/>
      </c:valAx>
      <c:catAx>
        <c:axId val="241541982"/>
        <c:scaling>
          <c:orientation val="minMax"/>
        </c:scaling>
        <c:delete val="1"/>
        <c:axPos val="b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rgbClr val="595959">
                    <a:alpha val="100000"/>
                  </a:srgbClr>
                </a:solidFill>
                <a:latin typeface="+mn-lt"/>
                <a:ea typeface="+mn-ea"/>
                <a:cs typeface="+mn-cs"/>
              </a:defRPr>
            </a:pPr>
          </a:p>
        </c:txPr>
        <c:crossAx val="431194537"/>
        <c:crosses val="autoZero"/>
        <c:auto val="1"/>
        <c:lblAlgn val="ctr"/>
        <c:lblOffset val="100"/>
        <c:noMultiLvlLbl val="0"/>
      </c:catAx>
      <c:valAx>
        <c:axId val="431194537"/>
        <c:scaling>
          <c:orientation val="minMax"/>
        </c:scaling>
        <c:delete val="0"/>
        <c:axPos val="r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sz="1000" b="0" i="0" u="none" strike="noStrike" baseline="0">
                    <a:solidFill>
                      <a:srgbClr val="333333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降水量（</a:t>
                </a:r>
                <a:r>
                  <a:rPr lang="en-US" altLang="zh-CN" sz="1000" b="0" i="0" u="none" strike="noStrike" baseline="0">
                    <a:solidFill>
                      <a:srgbClr val="333333"/>
                    </a:solidFill>
                    <a:latin typeface="Calibri" panose="020F0502020204030204" charset="0"/>
                    <a:ea typeface="Calibri" panose="020F0502020204030204" charset="0"/>
                    <a:cs typeface="Calibri" panose="020F0502020204030204" charset="0"/>
                  </a:rPr>
                  <a:t>mm</a:t>
                </a:r>
                <a:r>
                  <a:rPr sz="1000" b="0" i="0" u="none" strike="noStrike" baseline="0">
                    <a:solidFill>
                      <a:srgbClr val="333333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）</a:t>
                </a:r>
                <a:endParaRPr sz="1100" b="0" i="0" u="none" strike="noStrike" baseline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41541982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74527193076183"/>
          <c:y val="0.162548175017003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prstDash val="solid"/>
      <a:round/>
    </a:ln>
    <a:effectLst/>
  </c:spPr>
  <c:txPr>
    <a:bodyPr wrap="square"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1"/>
          <c:order val="1"/>
          <c:tx>
            <c:strRef>
              <c:f>"月降水量"</c:f>
              <c:strCache>
                <c:ptCount val="1"/>
                <c:pt idx="0">
                  <c:v>月降水量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'[2000-J17.xls]26730042'!$A$19:$A$90</c:f>
              <c:numCache>
                <c:formatCode>General</c:formatCode>
                <c:ptCount val="72"/>
                <c:pt idx="0">
                  <c:v>1</c:v>
                </c:pt>
                <c:pt idx="6">
                  <c:v>2</c:v>
                </c:pt>
                <c:pt idx="12">
                  <c:v>3</c:v>
                </c:pt>
                <c:pt idx="18">
                  <c:v>4</c:v>
                </c:pt>
                <c:pt idx="24">
                  <c:v>5</c:v>
                </c:pt>
                <c:pt idx="30">
                  <c:v>6</c:v>
                </c:pt>
                <c:pt idx="36">
                  <c:v>7</c:v>
                </c:pt>
                <c:pt idx="42">
                  <c:v>8</c:v>
                </c:pt>
                <c:pt idx="48">
                  <c:v>9</c:v>
                </c:pt>
                <c:pt idx="54">
                  <c:v>10</c:v>
                </c:pt>
                <c:pt idx="60">
                  <c:v>11</c:v>
                </c:pt>
                <c:pt idx="66">
                  <c:v>12</c:v>
                </c:pt>
              </c:numCache>
            </c:numRef>
          </c:cat>
          <c:val>
            <c:numRef>
              <c:f>'[2000-J17.xls]26730042'!$D$19:$D$90</c:f>
              <c:numCache>
                <c:formatCode>General</c:formatCode>
                <c:ptCount val="72"/>
                <c:pt idx="3">
                  <c:v>31.5</c:v>
                </c:pt>
                <c:pt idx="9">
                  <c:v>3.3</c:v>
                </c:pt>
                <c:pt idx="15">
                  <c:v>16.4</c:v>
                </c:pt>
                <c:pt idx="21">
                  <c:v>33.4</c:v>
                </c:pt>
                <c:pt idx="27">
                  <c:v>75.8</c:v>
                </c:pt>
                <c:pt idx="33">
                  <c:v>71.3</c:v>
                </c:pt>
                <c:pt idx="39">
                  <c:v>174.6</c:v>
                </c:pt>
                <c:pt idx="45">
                  <c:v>116.1</c:v>
                </c:pt>
                <c:pt idx="51">
                  <c:v>39.1</c:v>
                </c:pt>
                <c:pt idx="57">
                  <c:v>67.9</c:v>
                </c:pt>
                <c:pt idx="63">
                  <c:v>44.8</c:v>
                </c:pt>
                <c:pt idx="69">
                  <c:v>38.6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71158189"/>
        <c:axId val="381171138"/>
      </c:barChart>
      <c:lineChart>
        <c:grouping val="stacked"/>
        <c:varyColors val="0"/>
        <c:ser>
          <c:idx val="0"/>
          <c:order val="0"/>
          <c:tx>
            <c:strRef>
              <c:f>"地下水位埋深"</c:f>
              <c:strCache>
                <c:ptCount val="1"/>
                <c:pt idx="0">
                  <c:v>地下水位埋深</c:v>
                </c:pt>
              </c:strCache>
            </c:strRef>
          </c:tx>
          <c:spPr>
            <a:ln w="9525" cap="rnd" cmpd="sng" algn="ctr">
              <a:solidFill>
                <a:schemeClr val="accent6">
                  <a:lumMod val="75000"/>
                </a:schemeClr>
              </a:solidFill>
              <a:prstDash val="solid"/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'[2000-J17.xls]26730042'!$A$19:$A$90</c:f>
              <c:numCache>
                <c:formatCode>General</c:formatCode>
                <c:ptCount val="72"/>
                <c:pt idx="0">
                  <c:v>1</c:v>
                </c:pt>
                <c:pt idx="6">
                  <c:v>2</c:v>
                </c:pt>
                <c:pt idx="12">
                  <c:v>3</c:v>
                </c:pt>
                <c:pt idx="18">
                  <c:v>4</c:v>
                </c:pt>
                <c:pt idx="24">
                  <c:v>5</c:v>
                </c:pt>
                <c:pt idx="30">
                  <c:v>6</c:v>
                </c:pt>
                <c:pt idx="36">
                  <c:v>7</c:v>
                </c:pt>
                <c:pt idx="42">
                  <c:v>8</c:v>
                </c:pt>
                <c:pt idx="48">
                  <c:v>9</c:v>
                </c:pt>
                <c:pt idx="54">
                  <c:v>10</c:v>
                </c:pt>
                <c:pt idx="60">
                  <c:v>11</c:v>
                </c:pt>
                <c:pt idx="66">
                  <c:v>12</c:v>
                </c:pt>
              </c:numCache>
            </c:numRef>
          </c:cat>
          <c:val>
            <c:numRef>
              <c:f>'[2000-J17.xls]26730042'!$C$19:$C$90</c:f>
              <c:numCache>
                <c:formatCode>0.00</c:formatCode>
                <c:ptCount val="72"/>
                <c:pt idx="0">
                  <c:v>3.21</c:v>
                </c:pt>
                <c:pt idx="1">
                  <c:v>3.22</c:v>
                </c:pt>
                <c:pt idx="2">
                  <c:v>3.22</c:v>
                </c:pt>
                <c:pt idx="3">
                  <c:v>3.23</c:v>
                </c:pt>
                <c:pt idx="4">
                  <c:v>3.25</c:v>
                </c:pt>
                <c:pt idx="5">
                  <c:v>3.25</c:v>
                </c:pt>
                <c:pt idx="6">
                  <c:v>3.25</c:v>
                </c:pt>
                <c:pt idx="7">
                  <c:v>3.27</c:v>
                </c:pt>
                <c:pt idx="8">
                  <c:v>3.28</c:v>
                </c:pt>
                <c:pt idx="9">
                  <c:v>3.29</c:v>
                </c:pt>
                <c:pt idx="10">
                  <c:v>3.29</c:v>
                </c:pt>
                <c:pt idx="11">
                  <c:v>3.31</c:v>
                </c:pt>
                <c:pt idx="12">
                  <c:v>3.29</c:v>
                </c:pt>
                <c:pt idx="13">
                  <c:v>3.27</c:v>
                </c:pt>
                <c:pt idx="14">
                  <c:v>3.26</c:v>
                </c:pt>
                <c:pt idx="15">
                  <c:v>3.24</c:v>
                </c:pt>
                <c:pt idx="16">
                  <c:v>3.21</c:v>
                </c:pt>
                <c:pt idx="17">
                  <c:v>3.18</c:v>
                </c:pt>
                <c:pt idx="18">
                  <c:v>2.98</c:v>
                </c:pt>
                <c:pt idx="19">
                  <c:v>2.91</c:v>
                </c:pt>
                <c:pt idx="20">
                  <c:v>2.76</c:v>
                </c:pt>
                <c:pt idx="21">
                  <c:v>1.97</c:v>
                </c:pt>
                <c:pt idx="22">
                  <c:v>1.86</c:v>
                </c:pt>
                <c:pt idx="23">
                  <c:v>1.78</c:v>
                </c:pt>
                <c:pt idx="24">
                  <c:v>2.59</c:v>
                </c:pt>
                <c:pt idx="25">
                  <c:v>2.66</c:v>
                </c:pt>
                <c:pt idx="26">
                  <c:v>2.72</c:v>
                </c:pt>
                <c:pt idx="27">
                  <c:v>2.7</c:v>
                </c:pt>
                <c:pt idx="28">
                  <c:v>2.67</c:v>
                </c:pt>
                <c:pt idx="29">
                  <c:v>2.59</c:v>
                </c:pt>
                <c:pt idx="30">
                  <c:v>2.56</c:v>
                </c:pt>
                <c:pt idx="31">
                  <c:v>2.65</c:v>
                </c:pt>
                <c:pt idx="32">
                  <c:v>2.75</c:v>
                </c:pt>
                <c:pt idx="33">
                  <c:v>2.77</c:v>
                </c:pt>
                <c:pt idx="34">
                  <c:v>2.79</c:v>
                </c:pt>
                <c:pt idx="35">
                  <c:v>2.8</c:v>
                </c:pt>
                <c:pt idx="36">
                  <c:v>2.75</c:v>
                </c:pt>
                <c:pt idx="37">
                  <c:v>2.77</c:v>
                </c:pt>
                <c:pt idx="38">
                  <c:v>2.78</c:v>
                </c:pt>
                <c:pt idx="39">
                  <c:v>2.79</c:v>
                </c:pt>
                <c:pt idx="40">
                  <c:v>2.8</c:v>
                </c:pt>
                <c:pt idx="41">
                  <c:v>2.81</c:v>
                </c:pt>
                <c:pt idx="42">
                  <c:v>1.83</c:v>
                </c:pt>
                <c:pt idx="43">
                  <c:v>1.85</c:v>
                </c:pt>
                <c:pt idx="44">
                  <c:v>1.86</c:v>
                </c:pt>
                <c:pt idx="45">
                  <c:v>1.88</c:v>
                </c:pt>
                <c:pt idx="46">
                  <c:v>2.49</c:v>
                </c:pt>
                <c:pt idx="47">
                  <c:v>1.91</c:v>
                </c:pt>
                <c:pt idx="48">
                  <c:v>2.91</c:v>
                </c:pt>
                <c:pt idx="49">
                  <c:v>2.92</c:v>
                </c:pt>
                <c:pt idx="50">
                  <c:v>2.94</c:v>
                </c:pt>
                <c:pt idx="51">
                  <c:v>2.95</c:v>
                </c:pt>
                <c:pt idx="52">
                  <c:v>2.97</c:v>
                </c:pt>
                <c:pt idx="53">
                  <c:v>2.98</c:v>
                </c:pt>
                <c:pt idx="54">
                  <c:v>2.99</c:v>
                </c:pt>
                <c:pt idx="55">
                  <c:v>3</c:v>
                </c:pt>
                <c:pt idx="56">
                  <c:v>3.01</c:v>
                </c:pt>
                <c:pt idx="57">
                  <c:v>3.03</c:v>
                </c:pt>
                <c:pt idx="58">
                  <c:v>3.06</c:v>
                </c:pt>
                <c:pt idx="59">
                  <c:v>3.09</c:v>
                </c:pt>
                <c:pt idx="60">
                  <c:v>3.09</c:v>
                </c:pt>
                <c:pt idx="61">
                  <c:v>3.1</c:v>
                </c:pt>
                <c:pt idx="62">
                  <c:v>3.1</c:v>
                </c:pt>
                <c:pt idx="63">
                  <c:v>3.11</c:v>
                </c:pt>
                <c:pt idx="64">
                  <c:v>3.13</c:v>
                </c:pt>
                <c:pt idx="65">
                  <c:v>3.15</c:v>
                </c:pt>
                <c:pt idx="66">
                  <c:v>3.35</c:v>
                </c:pt>
                <c:pt idx="67">
                  <c:v>3.37</c:v>
                </c:pt>
                <c:pt idx="68">
                  <c:v>3.38</c:v>
                </c:pt>
                <c:pt idx="69">
                  <c:v>3.39</c:v>
                </c:pt>
                <c:pt idx="70">
                  <c:v>3.41</c:v>
                </c:pt>
                <c:pt idx="71">
                  <c:v>3.42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99940419"/>
        <c:axId val="471043625"/>
      </c:lineChart>
      <c:catAx>
        <c:axId val="99940419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71043625"/>
        <c:crosses val="autoZero"/>
        <c:auto val="1"/>
        <c:lblAlgn val="ctr"/>
        <c:lblOffset val="100"/>
        <c:noMultiLvlLbl val="0"/>
      </c:catAx>
      <c:valAx>
        <c:axId val="471043625"/>
        <c:scaling>
          <c:orientation val="maxMin"/>
          <c:max val="4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sz="1000" b="0" i="0" u="none" strike="noStrike" baseline="0">
                    <a:solidFill>
                      <a:srgbClr val="333333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水位埋深（</a:t>
                </a:r>
                <a:r>
                  <a:rPr lang="en-US" altLang="zh-CN" sz="1000" b="0" i="0" u="none" strike="noStrike" baseline="0">
                    <a:solidFill>
                      <a:srgbClr val="333333"/>
                    </a:solidFill>
                    <a:latin typeface="Calibri" panose="020F0502020204030204" charset="0"/>
                    <a:ea typeface="Calibri" panose="020F0502020204030204" charset="0"/>
                    <a:cs typeface="Calibri" panose="020F0502020204030204" charset="0"/>
                  </a:rPr>
                  <a:t>m</a:t>
                </a:r>
                <a:r>
                  <a:rPr sz="1000" b="0" i="0" u="none" strike="noStrike" baseline="0">
                    <a:solidFill>
                      <a:srgbClr val="333333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）</a:t>
                </a:r>
                <a:endParaRPr sz="1100" b="0" i="0" u="none" strike="noStrike" baseline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9940419"/>
        <c:crosses val="autoZero"/>
        <c:crossBetween val="between"/>
      </c:valAx>
      <c:catAx>
        <c:axId val="971158189"/>
        <c:scaling>
          <c:orientation val="minMax"/>
        </c:scaling>
        <c:delete val="1"/>
        <c:axPos val="b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rgbClr val="595959">
                    <a:alpha val="100000"/>
                  </a:srgbClr>
                </a:solidFill>
                <a:latin typeface="+mn-lt"/>
                <a:ea typeface="+mn-ea"/>
                <a:cs typeface="+mn-cs"/>
              </a:defRPr>
            </a:pPr>
          </a:p>
        </c:txPr>
        <c:crossAx val="381171138"/>
        <c:crosses val="autoZero"/>
        <c:auto val="1"/>
        <c:lblAlgn val="ctr"/>
        <c:lblOffset val="100"/>
        <c:noMultiLvlLbl val="0"/>
      </c:catAx>
      <c:valAx>
        <c:axId val="381171138"/>
        <c:scaling>
          <c:orientation val="minMax"/>
        </c:scaling>
        <c:delete val="0"/>
        <c:axPos val="r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sz="1000" b="0" i="0" u="none" strike="noStrike" baseline="0">
                    <a:solidFill>
                      <a:srgbClr val="333333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降水量（</a:t>
                </a:r>
                <a:r>
                  <a:rPr lang="en-US" altLang="zh-CN" sz="1000" b="0" i="0" u="none" strike="noStrike" baseline="0">
                    <a:solidFill>
                      <a:srgbClr val="333333"/>
                    </a:solidFill>
                    <a:latin typeface="Calibri" panose="020F0502020204030204" charset="0"/>
                    <a:ea typeface="Calibri" panose="020F0502020204030204" charset="0"/>
                    <a:cs typeface="Calibri" panose="020F0502020204030204" charset="0"/>
                  </a:rPr>
                  <a:t>mm</a:t>
                </a:r>
                <a:r>
                  <a:rPr sz="1000" b="0" i="0" u="none" strike="noStrike" baseline="0">
                    <a:solidFill>
                      <a:srgbClr val="333333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）</a:t>
                </a:r>
                <a:endParaRPr sz="1100" b="0" i="0" u="none" strike="noStrike" baseline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71158189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74527193076183"/>
          <c:y val="0.182951711630016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prstDash val="solid"/>
      <a:round/>
    </a:ln>
    <a:effectLst/>
  </c:spPr>
  <c:txPr>
    <a:bodyPr wrap="square"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1"/>
          <c:order val="1"/>
          <c:tx>
            <c:strRef>
              <c:f>"月降水量"</c:f>
              <c:strCache>
                <c:ptCount val="1"/>
                <c:pt idx="0">
                  <c:v>月降水量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'[1999-J18.xls]26730042'!$A$19:$A$90</c:f>
              <c:numCache>
                <c:formatCode>General</c:formatCode>
                <c:ptCount val="72"/>
                <c:pt idx="0">
                  <c:v>1</c:v>
                </c:pt>
                <c:pt idx="6">
                  <c:v>2</c:v>
                </c:pt>
                <c:pt idx="12">
                  <c:v>3</c:v>
                </c:pt>
                <c:pt idx="18">
                  <c:v>4</c:v>
                </c:pt>
                <c:pt idx="24">
                  <c:v>5</c:v>
                </c:pt>
                <c:pt idx="30">
                  <c:v>6</c:v>
                </c:pt>
                <c:pt idx="36">
                  <c:v>7</c:v>
                </c:pt>
                <c:pt idx="42">
                  <c:v>8</c:v>
                </c:pt>
                <c:pt idx="48">
                  <c:v>9</c:v>
                </c:pt>
                <c:pt idx="54">
                  <c:v>10</c:v>
                </c:pt>
                <c:pt idx="60">
                  <c:v>11</c:v>
                </c:pt>
                <c:pt idx="66">
                  <c:v>12</c:v>
                </c:pt>
              </c:numCache>
            </c:numRef>
          </c:cat>
          <c:val>
            <c:numRef>
              <c:f>'[1999-J18.xls]26730042'!$D$19:$D$90</c:f>
              <c:numCache>
                <c:formatCode>General</c:formatCode>
                <c:ptCount val="72"/>
                <c:pt idx="3">
                  <c:v>4.4</c:v>
                </c:pt>
                <c:pt idx="9">
                  <c:v>2.3</c:v>
                </c:pt>
                <c:pt idx="15">
                  <c:v>58.5</c:v>
                </c:pt>
                <c:pt idx="21">
                  <c:v>65.7</c:v>
                </c:pt>
                <c:pt idx="27">
                  <c:v>52</c:v>
                </c:pt>
                <c:pt idx="33">
                  <c:v>69.3</c:v>
                </c:pt>
                <c:pt idx="39">
                  <c:v>201.8</c:v>
                </c:pt>
                <c:pt idx="45">
                  <c:v>84.4</c:v>
                </c:pt>
                <c:pt idx="51">
                  <c:v>162.9</c:v>
                </c:pt>
                <c:pt idx="57">
                  <c:v>23</c:v>
                </c:pt>
                <c:pt idx="63">
                  <c:v>17.6</c:v>
                </c:pt>
                <c:pt idx="69">
                  <c:v>16.4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26238519"/>
        <c:axId val="252158897"/>
      </c:barChart>
      <c:lineChart>
        <c:grouping val="stacked"/>
        <c:varyColors val="0"/>
        <c:ser>
          <c:idx val="0"/>
          <c:order val="0"/>
          <c:tx>
            <c:strRef>
              <c:f>"地下水位埋深"</c:f>
              <c:strCache>
                <c:ptCount val="1"/>
                <c:pt idx="0">
                  <c:v>地下水位埋深</c:v>
                </c:pt>
              </c:strCache>
            </c:strRef>
          </c:tx>
          <c:spPr>
            <a:ln w="9525" cap="rnd" cmpd="sng" algn="ctr">
              <a:solidFill>
                <a:schemeClr val="accent6">
                  <a:lumMod val="75000"/>
                </a:schemeClr>
              </a:solidFill>
              <a:prstDash val="solid"/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'[1999-J18.xls]26730042'!$A$19:$A$90</c:f>
              <c:numCache>
                <c:formatCode>General</c:formatCode>
                <c:ptCount val="72"/>
                <c:pt idx="0">
                  <c:v>1</c:v>
                </c:pt>
                <c:pt idx="6">
                  <c:v>2</c:v>
                </c:pt>
                <c:pt idx="12">
                  <c:v>3</c:v>
                </c:pt>
                <c:pt idx="18">
                  <c:v>4</c:v>
                </c:pt>
                <c:pt idx="24">
                  <c:v>5</c:v>
                </c:pt>
                <c:pt idx="30">
                  <c:v>6</c:v>
                </c:pt>
                <c:pt idx="36">
                  <c:v>7</c:v>
                </c:pt>
                <c:pt idx="42">
                  <c:v>8</c:v>
                </c:pt>
                <c:pt idx="48">
                  <c:v>9</c:v>
                </c:pt>
                <c:pt idx="54">
                  <c:v>10</c:v>
                </c:pt>
                <c:pt idx="60">
                  <c:v>11</c:v>
                </c:pt>
                <c:pt idx="66">
                  <c:v>12</c:v>
                </c:pt>
              </c:numCache>
            </c:numRef>
          </c:cat>
          <c:val>
            <c:numRef>
              <c:f>'[1999-J18.xls]26730042'!$C$19:$C$90</c:f>
              <c:numCache>
                <c:formatCode>0.00</c:formatCode>
                <c:ptCount val="72"/>
                <c:pt idx="0">
                  <c:v>3.87</c:v>
                </c:pt>
                <c:pt idx="1">
                  <c:v>3.92</c:v>
                </c:pt>
                <c:pt idx="2">
                  <c:v>3.96</c:v>
                </c:pt>
                <c:pt idx="3">
                  <c:v>3.98</c:v>
                </c:pt>
                <c:pt idx="4">
                  <c:v>4.01</c:v>
                </c:pt>
                <c:pt idx="5">
                  <c:v>4.04</c:v>
                </c:pt>
                <c:pt idx="6">
                  <c:v>4.06</c:v>
                </c:pt>
                <c:pt idx="7">
                  <c:v>4.08</c:v>
                </c:pt>
                <c:pt idx="8">
                  <c:v>4.1</c:v>
                </c:pt>
                <c:pt idx="9">
                  <c:v>4.12</c:v>
                </c:pt>
                <c:pt idx="10">
                  <c:v>4.14</c:v>
                </c:pt>
                <c:pt idx="11">
                  <c:v>4.16</c:v>
                </c:pt>
                <c:pt idx="12">
                  <c:v>4.2</c:v>
                </c:pt>
                <c:pt idx="13">
                  <c:v>4.23</c:v>
                </c:pt>
                <c:pt idx="14">
                  <c:v>4.26</c:v>
                </c:pt>
                <c:pt idx="15">
                  <c:v>4.29</c:v>
                </c:pt>
                <c:pt idx="16">
                  <c:v>4.31</c:v>
                </c:pt>
                <c:pt idx="17">
                  <c:v>4.34</c:v>
                </c:pt>
                <c:pt idx="18">
                  <c:v>4.38</c:v>
                </c:pt>
                <c:pt idx="19">
                  <c:v>4.42</c:v>
                </c:pt>
                <c:pt idx="20">
                  <c:v>4.45</c:v>
                </c:pt>
                <c:pt idx="21">
                  <c:v>4.47</c:v>
                </c:pt>
                <c:pt idx="22">
                  <c:v>4.5</c:v>
                </c:pt>
                <c:pt idx="23">
                  <c:v>4.52</c:v>
                </c:pt>
                <c:pt idx="24">
                  <c:v>4.54</c:v>
                </c:pt>
                <c:pt idx="25">
                  <c:v>4.56</c:v>
                </c:pt>
                <c:pt idx="26">
                  <c:v>4.58</c:v>
                </c:pt>
                <c:pt idx="27">
                  <c:v>4.6</c:v>
                </c:pt>
                <c:pt idx="28">
                  <c:v>4.62</c:v>
                </c:pt>
                <c:pt idx="29">
                  <c:v>4.63</c:v>
                </c:pt>
                <c:pt idx="30">
                  <c:v>4.64</c:v>
                </c:pt>
                <c:pt idx="31">
                  <c:v>4.65</c:v>
                </c:pt>
                <c:pt idx="32">
                  <c:v>4.63</c:v>
                </c:pt>
                <c:pt idx="33">
                  <c:v>4.62</c:v>
                </c:pt>
                <c:pt idx="34">
                  <c:v>4.58</c:v>
                </c:pt>
                <c:pt idx="35">
                  <c:v>4.56</c:v>
                </c:pt>
                <c:pt idx="36">
                  <c:v>4.55</c:v>
                </c:pt>
                <c:pt idx="37">
                  <c:v>4.54</c:v>
                </c:pt>
                <c:pt idx="38">
                  <c:v>4.53</c:v>
                </c:pt>
                <c:pt idx="39">
                  <c:v>4.52</c:v>
                </c:pt>
                <c:pt idx="40">
                  <c:v>4.51</c:v>
                </c:pt>
                <c:pt idx="41">
                  <c:v>4.5</c:v>
                </c:pt>
                <c:pt idx="42">
                  <c:v>4.46</c:v>
                </c:pt>
                <c:pt idx="43">
                  <c:v>4.43</c:v>
                </c:pt>
                <c:pt idx="44">
                  <c:v>4.32</c:v>
                </c:pt>
                <c:pt idx="45">
                  <c:v>4.3</c:v>
                </c:pt>
                <c:pt idx="46">
                  <c:v>4.28</c:v>
                </c:pt>
                <c:pt idx="47">
                  <c:v>4.22</c:v>
                </c:pt>
                <c:pt idx="48">
                  <c:v>4.2</c:v>
                </c:pt>
                <c:pt idx="49">
                  <c:v>4.18</c:v>
                </c:pt>
                <c:pt idx="50">
                  <c:v>4.17</c:v>
                </c:pt>
                <c:pt idx="51">
                  <c:v>4.15</c:v>
                </c:pt>
                <c:pt idx="52">
                  <c:v>4.14</c:v>
                </c:pt>
                <c:pt idx="53">
                  <c:v>4.13</c:v>
                </c:pt>
                <c:pt idx="54">
                  <c:v>4.12</c:v>
                </c:pt>
                <c:pt idx="55">
                  <c:v>4.11</c:v>
                </c:pt>
                <c:pt idx="56">
                  <c:v>4.1</c:v>
                </c:pt>
                <c:pt idx="57">
                  <c:v>4.09</c:v>
                </c:pt>
                <c:pt idx="58">
                  <c:v>4.12</c:v>
                </c:pt>
                <c:pt idx="59">
                  <c:v>4.14</c:v>
                </c:pt>
                <c:pt idx="60">
                  <c:v>4.16</c:v>
                </c:pt>
                <c:pt idx="61">
                  <c:v>4.17</c:v>
                </c:pt>
                <c:pt idx="62">
                  <c:v>4.19</c:v>
                </c:pt>
                <c:pt idx="63">
                  <c:v>4.21</c:v>
                </c:pt>
                <c:pt idx="64">
                  <c:v>4.23</c:v>
                </c:pt>
                <c:pt idx="65">
                  <c:v>4.25</c:v>
                </c:pt>
                <c:pt idx="66">
                  <c:v>4.29</c:v>
                </c:pt>
                <c:pt idx="67">
                  <c:v>4.32</c:v>
                </c:pt>
                <c:pt idx="68">
                  <c:v>4.35</c:v>
                </c:pt>
                <c:pt idx="69">
                  <c:v>4.39</c:v>
                </c:pt>
                <c:pt idx="70">
                  <c:v>4.43</c:v>
                </c:pt>
                <c:pt idx="71">
                  <c:v>4.47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434975219"/>
        <c:axId val="965904972"/>
      </c:lineChart>
      <c:catAx>
        <c:axId val="434975219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65904972"/>
        <c:crosses val="autoZero"/>
        <c:auto val="1"/>
        <c:lblAlgn val="ctr"/>
        <c:lblOffset val="100"/>
        <c:noMultiLvlLbl val="0"/>
      </c:catAx>
      <c:valAx>
        <c:axId val="965904972"/>
        <c:scaling>
          <c:orientation val="maxMin"/>
          <c:max val="5"/>
          <c:min val="3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sz="1000" b="0" i="0" u="none" strike="noStrike" baseline="0">
                    <a:solidFill>
                      <a:srgbClr val="333333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水位埋深（</a:t>
                </a:r>
                <a:r>
                  <a:rPr lang="en-US" altLang="zh-CN" sz="1000" b="0" i="0" u="none" strike="noStrike" baseline="0">
                    <a:solidFill>
                      <a:srgbClr val="333333"/>
                    </a:solidFill>
                    <a:latin typeface="Calibri" panose="020F0502020204030204" charset="0"/>
                    <a:ea typeface="Calibri" panose="020F0502020204030204" charset="0"/>
                    <a:cs typeface="Calibri" panose="020F0502020204030204" charset="0"/>
                  </a:rPr>
                  <a:t>m</a:t>
                </a:r>
                <a:r>
                  <a:rPr sz="1000" b="0" i="0" u="none" strike="noStrike" baseline="0">
                    <a:solidFill>
                      <a:srgbClr val="333333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）</a:t>
                </a:r>
                <a:endParaRPr sz="1100" b="0" i="0" u="none" strike="noStrike" baseline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34975219"/>
        <c:crosses val="autoZero"/>
        <c:crossBetween val="between"/>
      </c:valAx>
      <c:catAx>
        <c:axId val="926238519"/>
        <c:scaling>
          <c:orientation val="minMax"/>
        </c:scaling>
        <c:delete val="1"/>
        <c:axPos val="b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rgbClr val="595959">
                    <a:alpha val="100000"/>
                  </a:srgbClr>
                </a:solidFill>
                <a:latin typeface="+mn-lt"/>
                <a:ea typeface="+mn-ea"/>
                <a:cs typeface="+mn-cs"/>
              </a:defRPr>
            </a:pPr>
          </a:p>
        </c:txPr>
        <c:crossAx val="252158897"/>
        <c:crosses val="autoZero"/>
        <c:auto val="1"/>
        <c:lblAlgn val="ctr"/>
        <c:lblOffset val="100"/>
        <c:noMultiLvlLbl val="0"/>
      </c:catAx>
      <c:valAx>
        <c:axId val="252158897"/>
        <c:scaling>
          <c:orientation val="minMax"/>
        </c:scaling>
        <c:delete val="0"/>
        <c:axPos val="r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sz="1000" b="0" i="0" u="none" strike="noStrike" baseline="0">
                    <a:solidFill>
                      <a:srgbClr val="333333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降水量（</a:t>
                </a:r>
                <a:r>
                  <a:rPr lang="en-US" altLang="zh-CN" sz="1000" b="0" i="0" u="none" strike="noStrike" baseline="0">
                    <a:solidFill>
                      <a:srgbClr val="333333"/>
                    </a:solidFill>
                    <a:latin typeface="Calibri" panose="020F0502020204030204" charset="0"/>
                    <a:ea typeface="Calibri" panose="020F0502020204030204" charset="0"/>
                    <a:cs typeface="Calibri" panose="020F0502020204030204" charset="0"/>
                  </a:rPr>
                  <a:t>mm</a:t>
                </a:r>
                <a:r>
                  <a:rPr sz="1000" b="0" i="0" u="none" strike="noStrike" baseline="0">
                    <a:solidFill>
                      <a:srgbClr val="333333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）</a:t>
                </a:r>
                <a:endParaRPr sz="1100" b="0" i="0" u="none" strike="noStrike" baseline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26238519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64910781066353"/>
          <c:y val="0.169349353888007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prstDash val="solid"/>
      <a:round/>
    </a:ln>
    <a:effectLst/>
  </c:spPr>
  <c:txPr>
    <a:bodyPr wrap="square"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1"/>
          <c:order val="1"/>
          <c:tx>
            <c:strRef>
              <c:f>"月降水量"</c:f>
              <c:strCache>
                <c:ptCount val="1"/>
                <c:pt idx="0">
                  <c:v>月降水量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'[1997,1998,1999,2000-J4.xls]26730042'!$A$19:$A$306</c:f>
              <c:strCache>
                <c:ptCount val="288"/>
                <c:pt idx="0">
                  <c:v>1997年</c:v>
                </c:pt>
                <c:pt idx="72">
                  <c:v>1998年</c:v>
                </c:pt>
                <c:pt idx="144">
                  <c:v>1999年</c:v>
                </c:pt>
                <c:pt idx="216">
                  <c:v>2000年</c:v>
                </c:pt>
              </c:strCache>
            </c:strRef>
          </c:cat>
          <c:val>
            <c:numRef>
              <c:f>'[1997,1998,1999,2000-J4.xls]26730042'!$D$19:$D$306</c:f>
              <c:numCache>
                <c:formatCode>General</c:formatCode>
                <c:ptCount val="288"/>
                <c:pt idx="3">
                  <c:v>12</c:v>
                </c:pt>
                <c:pt idx="9">
                  <c:v>10.5</c:v>
                </c:pt>
                <c:pt idx="15">
                  <c:v>16.3</c:v>
                </c:pt>
                <c:pt idx="21">
                  <c:v>8.9</c:v>
                </c:pt>
                <c:pt idx="27">
                  <c:v>82.8</c:v>
                </c:pt>
                <c:pt idx="33">
                  <c:v>81.4</c:v>
                </c:pt>
                <c:pt idx="39">
                  <c:v>49.6</c:v>
                </c:pt>
                <c:pt idx="45">
                  <c:v>158.2</c:v>
                </c:pt>
                <c:pt idx="51">
                  <c:v>51</c:v>
                </c:pt>
                <c:pt idx="57">
                  <c:v>36.8</c:v>
                </c:pt>
                <c:pt idx="63">
                  <c:v>10.7</c:v>
                </c:pt>
                <c:pt idx="69">
                  <c:v>7.8</c:v>
                </c:pt>
                <c:pt idx="75">
                  <c:v>5.8</c:v>
                </c:pt>
                <c:pt idx="81">
                  <c:v>6.8</c:v>
                </c:pt>
                <c:pt idx="87">
                  <c:v>6.7</c:v>
                </c:pt>
                <c:pt idx="93">
                  <c:v>25.7</c:v>
                </c:pt>
                <c:pt idx="99">
                  <c:v>107.5</c:v>
                </c:pt>
                <c:pt idx="105">
                  <c:v>118.4</c:v>
                </c:pt>
                <c:pt idx="111">
                  <c:v>223.8</c:v>
                </c:pt>
                <c:pt idx="117">
                  <c:v>331.9</c:v>
                </c:pt>
                <c:pt idx="123">
                  <c:v>48.2</c:v>
                </c:pt>
                <c:pt idx="129">
                  <c:v>38.3</c:v>
                </c:pt>
                <c:pt idx="135">
                  <c:v>41.3</c:v>
                </c:pt>
                <c:pt idx="141">
                  <c:v>18.3</c:v>
                </c:pt>
                <c:pt idx="147">
                  <c:v>4.4</c:v>
                </c:pt>
                <c:pt idx="153">
                  <c:v>2.3</c:v>
                </c:pt>
                <c:pt idx="159">
                  <c:v>58.5</c:v>
                </c:pt>
                <c:pt idx="165">
                  <c:v>65.7</c:v>
                </c:pt>
                <c:pt idx="171">
                  <c:v>52</c:v>
                </c:pt>
                <c:pt idx="177">
                  <c:v>69.3</c:v>
                </c:pt>
                <c:pt idx="183">
                  <c:v>201.8</c:v>
                </c:pt>
                <c:pt idx="189">
                  <c:v>84.4</c:v>
                </c:pt>
                <c:pt idx="195">
                  <c:v>162.9</c:v>
                </c:pt>
                <c:pt idx="201">
                  <c:v>23</c:v>
                </c:pt>
                <c:pt idx="207">
                  <c:v>17.6</c:v>
                </c:pt>
                <c:pt idx="213">
                  <c:v>16.4</c:v>
                </c:pt>
                <c:pt idx="219">
                  <c:v>31.5</c:v>
                </c:pt>
                <c:pt idx="225">
                  <c:v>3.3</c:v>
                </c:pt>
                <c:pt idx="231">
                  <c:v>16.4</c:v>
                </c:pt>
                <c:pt idx="237">
                  <c:v>33.4</c:v>
                </c:pt>
                <c:pt idx="243">
                  <c:v>75.8</c:v>
                </c:pt>
                <c:pt idx="249">
                  <c:v>71.3</c:v>
                </c:pt>
                <c:pt idx="255">
                  <c:v>174.6</c:v>
                </c:pt>
                <c:pt idx="261">
                  <c:v>116.1</c:v>
                </c:pt>
                <c:pt idx="267">
                  <c:v>39.1</c:v>
                </c:pt>
                <c:pt idx="273">
                  <c:v>67.9</c:v>
                </c:pt>
                <c:pt idx="279">
                  <c:v>44.8</c:v>
                </c:pt>
                <c:pt idx="285">
                  <c:v>38.6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58692983"/>
        <c:axId val="854749971"/>
      </c:barChart>
      <c:lineChart>
        <c:grouping val="stacked"/>
        <c:varyColors val="0"/>
        <c:ser>
          <c:idx val="0"/>
          <c:order val="0"/>
          <c:tx>
            <c:strRef>
              <c:f>"地下水位埋深"</c:f>
              <c:strCache>
                <c:ptCount val="1"/>
                <c:pt idx="0">
                  <c:v>地下水位埋深</c:v>
                </c:pt>
              </c:strCache>
            </c:strRef>
          </c:tx>
          <c:spPr>
            <a:ln w="9525" cap="rnd" cmpd="sng" algn="ctr">
              <a:solidFill>
                <a:schemeClr val="accent6">
                  <a:lumMod val="75000"/>
                </a:schemeClr>
              </a:solidFill>
              <a:prstDash val="solid"/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'[1997,1998,1999,2000-J4.xls]26730042'!$A$19:$A$306</c:f>
              <c:strCache>
                <c:ptCount val="288"/>
                <c:pt idx="0">
                  <c:v>1997年</c:v>
                </c:pt>
                <c:pt idx="72">
                  <c:v>1998年</c:v>
                </c:pt>
                <c:pt idx="144">
                  <c:v>1999年</c:v>
                </c:pt>
                <c:pt idx="216">
                  <c:v>2000年</c:v>
                </c:pt>
              </c:strCache>
            </c:strRef>
          </c:cat>
          <c:val>
            <c:numRef>
              <c:f>'[1997,1998,1999,2000-J4.xls]26730042'!$C$19:$C$306</c:f>
              <c:numCache>
                <c:formatCode>0.00</c:formatCode>
                <c:ptCount val="288"/>
                <c:pt idx="0">
                  <c:v>3.19</c:v>
                </c:pt>
                <c:pt idx="1">
                  <c:v>3.22</c:v>
                </c:pt>
                <c:pt idx="2">
                  <c:v>3.24</c:v>
                </c:pt>
                <c:pt idx="3">
                  <c:v>3.26</c:v>
                </c:pt>
                <c:pt idx="4">
                  <c:v>3.28</c:v>
                </c:pt>
                <c:pt idx="5">
                  <c:v>3.3</c:v>
                </c:pt>
                <c:pt idx="6">
                  <c:v>3.34</c:v>
                </c:pt>
                <c:pt idx="7">
                  <c:v>3.43</c:v>
                </c:pt>
                <c:pt idx="8">
                  <c:v>3.34</c:v>
                </c:pt>
                <c:pt idx="9">
                  <c:v>3.2</c:v>
                </c:pt>
                <c:pt idx="10">
                  <c:v>3.23</c:v>
                </c:pt>
                <c:pt idx="11">
                  <c:v>3.21</c:v>
                </c:pt>
                <c:pt idx="12">
                  <c:v>3.2</c:v>
                </c:pt>
                <c:pt idx="13">
                  <c:v>3.18</c:v>
                </c:pt>
                <c:pt idx="14">
                  <c:v>3.14</c:v>
                </c:pt>
                <c:pt idx="15">
                  <c:v>3.13</c:v>
                </c:pt>
                <c:pt idx="16">
                  <c:v>3.12</c:v>
                </c:pt>
                <c:pt idx="17">
                  <c:v>3.07</c:v>
                </c:pt>
                <c:pt idx="18">
                  <c:v>3.04</c:v>
                </c:pt>
                <c:pt idx="19">
                  <c:v>3.02</c:v>
                </c:pt>
                <c:pt idx="20">
                  <c:v>3.01</c:v>
                </c:pt>
                <c:pt idx="21">
                  <c:v>3.02</c:v>
                </c:pt>
                <c:pt idx="22">
                  <c:v>3.04</c:v>
                </c:pt>
                <c:pt idx="23">
                  <c:v>3.04</c:v>
                </c:pt>
                <c:pt idx="24">
                  <c:v>3.04</c:v>
                </c:pt>
                <c:pt idx="25">
                  <c:v>3.05</c:v>
                </c:pt>
                <c:pt idx="26">
                  <c:v>3.06</c:v>
                </c:pt>
                <c:pt idx="27">
                  <c:v>2.97</c:v>
                </c:pt>
                <c:pt idx="28">
                  <c:v>2.96</c:v>
                </c:pt>
                <c:pt idx="29">
                  <c:v>2.75</c:v>
                </c:pt>
                <c:pt idx="30">
                  <c:v>2.66</c:v>
                </c:pt>
                <c:pt idx="31">
                  <c:v>2.62</c:v>
                </c:pt>
                <c:pt idx="32">
                  <c:v>2.56</c:v>
                </c:pt>
                <c:pt idx="33">
                  <c:v>2.58</c:v>
                </c:pt>
                <c:pt idx="34">
                  <c:v>2.59</c:v>
                </c:pt>
                <c:pt idx="35">
                  <c:v>2.62</c:v>
                </c:pt>
                <c:pt idx="36">
                  <c:v>2.63</c:v>
                </c:pt>
                <c:pt idx="37">
                  <c:v>2.62</c:v>
                </c:pt>
                <c:pt idx="38">
                  <c:v>2.64</c:v>
                </c:pt>
                <c:pt idx="39">
                  <c:v>2.68</c:v>
                </c:pt>
                <c:pt idx="40">
                  <c:v>2.73</c:v>
                </c:pt>
                <c:pt idx="41">
                  <c:v>2.74</c:v>
                </c:pt>
                <c:pt idx="42">
                  <c:v>2.8</c:v>
                </c:pt>
                <c:pt idx="43">
                  <c:v>2.78</c:v>
                </c:pt>
                <c:pt idx="44">
                  <c:v>2.7</c:v>
                </c:pt>
                <c:pt idx="45">
                  <c:v>2.75</c:v>
                </c:pt>
                <c:pt idx="46">
                  <c:v>2.62</c:v>
                </c:pt>
                <c:pt idx="47">
                  <c:v>2.65</c:v>
                </c:pt>
                <c:pt idx="48">
                  <c:v>2.59</c:v>
                </c:pt>
                <c:pt idx="49">
                  <c:v>2.68</c:v>
                </c:pt>
                <c:pt idx="50">
                  <c:v>2.77</c:v>
                </c:pt>
                <c:pt idx="51">
                  <c:v>2.68</c:v>
                </c:pt>
                <c:pt idx="52">
                  <c:v>2.85</c:v>
                </c:pt>
                <c:pt idx="53">
                  <c:v>2.88</c:v>
                </c:pt>
                <c:pt idx="54">
                  <c:v>2.93</c:v>
                </c:pt>
                <c:pt idx="55">
                  <c:v>2.95</c:v>
                </c:pt>
                <c:pt idx="56">
                  <c:v>2.97</c:v>
                </c:pt>
                <c:pt idx="57">
                  <c:v>2.99</c:v>
                </c:pt>
                <c:pt idx="58">
                  <c:v>3.02</c:v>
                </c:pt>
                <c:pt idx="59">
                  <c:v>3.06</c:v>
                </c:pt>
                <c:pt idx="60">
                  <c:v>3.1</c:v>
                </c:pt>
                <c:pt idx="61">
                  <c:v>3.14</c:v>
                </c:pt>
                <c:pt idx="62">
                  <c:v>3.15</c:v>
                </c:pt>
                <c:pt idx="63">
                  <c:v>3.18</c:v>
                </c:pt>
                <c:pt idx="64">
                  <c:v>3.17</c:v>
                </c:pt>
                <c:pt idx="65">
                  <c:v>3.2</c:v>
                </c:pt>
                <c:pt idx="66">
                  <c:v>3.22</c:v>
                </c:pt>
                <c:pt idx="67">
                  <c:v>3.23</c:v>
                </c:pt>
                <c:pt idx="68">
                  <c:v>3.25</c:v>
                </c:pt>
                <c:pt idx="69">
                  <c:v>3.25</c:v>
                </c:pt>
                <c:pt idx="70">
                  <c:v>3.26</c:v>
                </c:pt>
                <c:pt idx="71">
                  <c:v>3.3</c:v>
                </c:pt>
                <c:pt idx="72" c:formatCode="General">
                  <c:v>3.27</c:v>
                </c:pt>
                <c:pt idx="73" c:formatCode="General">
                  <c:v>3.28</c:v>
                </c:pt>
                <c:pt idx="74" c:formatCode="General">
                  <c:v>3.28</c:v>
                </c:pt>
                <c:pt idx="75" c:formatCode="General">
                  <c:v>3.28</c:v>
                </c:pt>
                <c:pt idx="76" c:formatCode="General">
                  <c:v>3.28</c:v>
                </c:pt>
                <c:pt idx="77" c:formatCode="General">
                  <c:v>3.28</c:v>
                </c:pt>
                <c:pt idx="78" c:formatCode="General">
                  <c:v>3.26</c:v>
                </c:pt>
                <c:pt idx="79" c:formatCode="General">
                  <c:v>3.22</c:v>
                </c:pt>
                <c:pt idx="80" c:formatCode="General">
                  <c:v>3.16</c:v>
                </c:pt>
                <c:pt idx="81" c:formatCode="General">
                  <c:v>3.15</c:v>
                </c:pt>
                <c:pt idx="82" c:formatCode="General">
                  <c:v>3.14</c:v>
                </c:pt>
                <c:pt idx="83" c:formatCode="General">
                  <c:v>3.1</c:v>
                </c:pt>
                <c:pt idx="84" c:formatCode="General">
                  <c:v>3.1</c:v>
                </c:pt>
                <c:pt idx="85" c:formatCode="General">
                  <c:v>3.06</c:v>
                </c:pt>
                <c:pt idx="86" c:formatCode="General">
                  <c:v>3.05</c:v>
                </c:pt>
                <c:pt idx="87" c:formatCode="General">
                  <c:v>3.05</c:v>
                </c:pt>
                <c:pt idx="88" c:formatCode="General">
                  <c:v>3.04</c:v>
                </c:pt>
                <c:pt idx="89" c:formatCode="General">
                  <c:v>3.03</c:v>
                </c:pt>
                <c:pt idx="90" c:formatCode="General">
                  <c:v>3.06</c:v>
                </c:pt>
                <c:pt idx="91" c:formatCode="General">
                  <c:v>3.06</c:v>
                </c:pt>
                <c:pt idx="92" c:formatCode="General">
                  <c:v>3.03</c:v>
                </c:pt>
                <c:pt idx="93" c:formatCode="General">
                  <c:v>3.04</c:v>
                </c:pt>
                <c:pt idx="94" c:formatCode="General">
                  <c:v>3.06</c:v>
                </c:pt>
                <c:pt idx="95" c:formatCode="General">
                  <c:v>3.07</c:v>
                </c:pt>
                <c:pt idx="96" c:formatCode="General">
                  <c:v>3.05</c:v>
                </c:pt>
                <c:pt idx="97" c:formatCode="General">
                  <c:v>2.94</c:v>
                </c:pt>
                <c:pt idx="98" c:formatCode="General">
                  <c:v>2.97</c:v>
                </c:pt>
                <c:pt idx="99" c:formatCode="General">
                  <c:v>2.74</c:v>
                </c:pt>
                <c:pt idx="100" c:formatCode="General">
                  <c:v>2.69</c:v>
                </c:pt>
                <c:pt idx="101" c:formatCode="General">
                  <c:v>2.65</c:v>
                </c:pt>
                <c:pt idx="102" c:formatCode="General">
                  <c:v>2.65</c:v>
                </c:pt>
                <c:pt idx="103" c:formatCode="General">
                  <c:v>2.68</c:v>
                </c:pt>
                <c:pt idx="104" c:formatCode="General">
                  <c:v>2.67</c:v>
                </c:pt>
                <c:pt idx="105" c:formatCode="General">
                  <c:v>2.61</c:v>
                </c:pt>
                <c:pt idx="106" c:formatCode="General">
                  <c:v>2.63</c:v>
                </c:pt>
                <c:pt idx="107" c:formatCode="General">
                  <c:v>2.69</c:v>
                </c:pt>
                <c:pt idx="108" c:formatCode="General">
                  <c:v>2.54</c:v>
                </c:pt>
                <c:pt idx="109" c:formatCode="General">
                  <c:v>2.46</c:v>
                </c:pt>
                <c:pt idx="110" c:formatCode="General">
                  <c:v>2.46</c:v>
                </c:pt>
                <c:pt idx="111" c:formatCode="General">
                  <c:v>2.13</c:v>
                </c:pt>
                <c:pt idx="112" c:formatCode="General">
                  <c:v>2.24</c:v>
                </c:pt>
                <c:pt idx="113" c:formatCode="General">
                  <c:v>2.2</c:v>
                </c:pt>
                <c:pt idx="114" c:formatCode="General">
                  <c:v>2.22</c:v>
                </c:pt>
                <c:pt idx="115" c:formatCode="General">
                  <c:v>2.13</c:v>
                </c:pt>
                <c:pt idx="116" c:formatCode="General">
                  <c:v>1.94</c:v>
                </c:pt>
                <c:pt idx="117" c:formatCode="General">
                  <c:v>1.88</c:v>
                </c:pt>
                <c:pt idx="118" c:formatCode="General">
                  <c:v>1.91</c:v>
                </c:pt>
                <c:pt idx="119" c:formatCode="General">
                  <c:v>1.98</c:v>
                </c:pt>
                <c:pt idx="120" c:formatCode="General">
                  <c:v>2.07</c:v>
                </c:pt>
                <c:pt idx="121" c:formatCode="General">
                  <c:v>2.09</c:v>
                </c:pt>
                <c:pt idx="122" c:formatCode="General">
                  <c:v>2.16</c:v>
                </c:pt>
                <c:pt idx="123" c:formatCode="General">
                  <c:v>2.23</c:v>
                </c:pt>
                <c:pt idx="124" c:formatCode="General">
                  <c:v>2.26</c:v>
                </c:pt>
                <c:pt idx="125" c:formatCode="General">
                  <c:v>2.39</c:v>
                </c:pt>
                <c:pt idx="126" c:formatCode="General">
                  <c:v>2.45</c:v>
                </c:pt>
                <c:pt idx="127" c:formatCode="General">
                  <c:v>2.54</c:v>
                </c:pt>
                <c:pt idx="128" c:formatCode="General">
                  <c:v>2.62</c:v>
                </c:pt>
                <c:pt idx="129" c:formatCode="General">
                  <c:v>2.63</c:v>
                </c:pt>
                <c:pt idx="130" c:formatCode="General">
                  <c:v>2.72</c:v>
                </c:pt>
                <c:pt idx="131" c:formatCode="General">
                  <c:v>2.78</c:v>
                </c:pt>
                <c:pt idx="132" c:formatCode="General">
                  <c:v>2.84</c:v>
                </c:pt>
                <c:pt idx="133" c:formatCode="General">
                  <c:v>2.89</c:v>
                </c:pt>
                <c:pt idx="134" c:formatCode="General">
                  <c:v>2.9</c:v>
                </c:pt>
                <c:pt idx="135" c:formatCode="General">
                  <c:v>2.93</c:v>
                </c:pt>
                <c:pt idx="136" c:formatCode="General">
                  <c:v>3.01</c:v>
                </c:pt>
                <c:pt idx="137" c:formatCode="General">
                  <c:v>3.05</c:v>
                </c:pt>
                <c:pt idx="138" c:formatCode="General">
                  <c:v>3.07</c:v>
                </c:pt>
                <c:pt idx="139" c:formatCode="General">
                  <c:v>3.09</c:v>
                </c:pt>
                <c:pt idx="140" c:formatCode="General">
                  <c:v>3.13</c:v>
                </c:pt>
                <c:pt idx="141" c:formatCode="General">
                  <c:v>3.24</c:v>
                </c:pt>
                <c:pt idx="142" c:formatCode="General">
                  <c:v>3.27</c:v>
                </c:pt>
                <c:pt idx="143" c:formatCode="General">
                  <c:v>3.34</c:v>
                </c:pt>
                <c:pt idx="144" c:formatCode="General">
                  <c:v>3.55</c:v>
                </c:pt>
                <c:pt idx="145" c:formatCode="General">
                  <c:v>3.49</c:v>
                </c:pt>
                <c:pt idx="146" c:formatCode="General">
                  <c:v>3.52</c:v>
                </c:pt>
                <c:pt idx="147" c:formatCode="General">
                  <c:v>3.52</c:v>
                </c:pt>
                <c:pt idx="148" c:formatCode="General">
                  <c:v>3.51</c:v>
                </c:pt>
                <c:pt idx="149" c:formatCode="General">
                  <c:v>3.5</c:v>
                </c:pt>
                <c:pt idx="150" c:formatCode="General">
                  <c:v>3.46</c:v>
                </c:pt>
                <c:pt idx="151" c:formatCode="General">
                  <c:v>3.48</c:v>
                </c:pt>
                <c:pt idx="152" c:formatCode="General">
                  <c:v>3.5</c:v>
                </c:pt>
                <c:pt idx="153" c:formatCode="General">
                  <c:v>3.51</c:v>
                </c:pt>
                <c:pt idx="154" c:formatCode="General">
                  <c:v>3.53</c:v>
                </c:pt>
                <c:pt idx="155" c:formatCode="General">
                  <c:v>3.56</c:v>
                </c:pt>
                <c:pt idx="156" c:formatCode="General">
                  <c:v>3.57</c:v>
                </c:pt>
                <c:pt idx="157" c:formatCode="General">
                  <c:v>3.65</c:v>
                </c:pt>
                <c:pt idx="158" c:formatCode="General">
                  <c:v>3.71</c:v>
                </c:pt>
                <c:pt idx="159" c:formatCode="General">
                  <c:v>3.73</c:v>
                </c:pt>
                <c:pt idx="160" c:formatCode="General">
                  <c:v>3.74</c:v>
                </c:pt>
                <c:pt idx="161" c:formatCode="General">
                  <c:v>3.71</c:v>
                </c:pt>
                <c:pt idx="162" c:formatCode="General">
                  <c:v>3.69</c:v>
                </c:pt>
                <c:pt idx="163" c:formatCode="General">
                  <c:v>3.54</c:v>
                </c:pt>
                <c:pt idx="164" c:formatCode="General">
                  <c:v>3.36</c:v>
                </c:pt>
                <c:pt idx="165" c:formatCode="General">
                  <c:v>3.47</c:v>
                </c:pt>
                <c:pt idx="166" c:formatCode="General">
                  <c:v>3.53</c:v>
                </c:pt>
                <c:pt idx="167" c:formatCode="General">
                  <c:v>3.58</c:v>
                </c:pt>
                <c:pt idx="168" c:formatCode="General">
                  <c:v>3.59</c:v>
                </c:pt>
                <c:pt idx="169" c:formatCode="General">
                  <c:v>3.61</c:v>
                </c:pt>
                <c:pt idx="170" c:formatCode="General">
                  <c:v>3.65</c:v>
                </c:pt>
                <c:pt idx="171" c:formatCode="General">
                  <c:v>3.72</c:v>
                </c:pt>
                <c:pt idx="172" c:formatCode="General">
                  <c:v>3.69</c:v>
                </c:pt>
                <c:pt idx="173" c:formatCode="General">
                  <c:v>3.74</c:v>
                </c:pt>
                <c:pt idx="174" c:formatCode="General">
                  <c:v>3.57</c:v>
                </c:pt>
                <c:pt idx="175" c:formatCode="General">
                  <c:v>3.55</c:v>
                </c:pt>
                <c:pt idx="176" c:formatCode="General">
                  <c:v>3.42</c:v>
                </c:pt>
                <c:pt idx="177" c:formatCode="General">
                  <c:v>3.4</c:v>
                </c:pt>
                <c:pt idx="178" c:formatCode="General">
                  <c:v>3.49</c:v>
                </c:pt>
                <c:pt idx="179" c:formatCode="General">
                  <c:v>3.44</c:v>
                </c:pt>
                <c:pt idx="180" c:formatCode="General">
                  <c:v>3.42</c:v>
                </c:pt>
                <c:pt idx="181" c:formatCode="General">
                  <c:v>3.48</c:v>
                </c:pt>
                <c:pt idx="182" c:formatCode="General">
                  <c:v>3.39</c:v>
                </c:pt>
                <c:pt idx="183" c:formatCode="General">
                  <c:v>3.45</c:v>
                </c:pt>
                <c:pt idx="184" c:formatCode="General">
                  <c:v>3.33</c:v>
                </c:pt>
                <c:pt idx="185" c:formatCode="General">
                  <c:v>3.25</c:v>
                </c:pt>
                <c:pt idx="186" c:formatCode="General">
                  <c:v>2.98</c:v>
                </c:pt>
                <c:pt idx="187" c:formatCode="General">
                  <c:v>2.98</c:v>
                </c:pt>
                <c:pt idx="188" c:formatCode="General">
                  <c:v>2.86</c:v>
                </c:pt>
                <c:pt idx="189" c:formatCode="General">
                  <c:v>2.91</c:v>
                </c:pt>
                <c:pt idx="190" c:formatCode="General">
                  <c:v>2.96</c:v>
                </c:pt>
                <c:pt idx="191" c:formatCode="General">
                  <c:v>3.19</c:v>
                </c:pt>
                <c:pt idx="192" c:formatCode="General">
                  <c:v>3.2</c:v>
                </c:pt>
                <c:pt idx="193" c:formatCode="General">
                  <c:v>3.45</c:v>
                </c:pt>
                <c:pt idx="194" c:formatCode="General">
                  <c:v>3.26</c:v>
                </c:pt>
                <c:pt idx="195" c:formatCode="General">
                  <c:v>3.01</c:v>
                </c:pt>
                <c:pt idx="196" c:formatCode="General">
                  <c:v>3.16</c:v>
                </c:pt>
                <c:pt idx="197" c:formatCode="General">
                  <c:v>3.31</c:v>
                </c:pt>
                <c:pt idx="198" c:formatCode="General">
                  <c:v>3.44</c:v>
                </c:pt>
                <c:pt idx="199" c:formatCode="General">
                  <c:v>3.54</c:v>
                </c:pt>
                <c:pt idx="200" c:formatCode="General">
                  <c:v>3.59</c:v>
                </c:pt>
                <c:pt idx="201" c:formatCode="General">
                  <c:v>3.63</c:v>
                </c:pt>
                <c:pt idx="202" c:formatCode="General">
                  <c:v>3.69</c:v>
                </c:pt>
                <c:pt idx="203" c:formatCode="General">
                  <c:v>3.69</c:v>
                </c:pt>
                <c:pt idx="204" c:formatCode="General">
                  <c:v>3.75</c:v>
                </c:pt>
                <c:pt idx="205" c:formatCode="General">
                  <c:v>3.76</c:v>
                </c:pt>
                <c:pt idx="206" c:formatCode="General">
                  <c:v>3.79</c:v>
                </c:pt>
                <c:pt idx="207" c:formatCode="General">
                  <c:v>3.83</c:v>
                </c:pt>
                <c:pt idx="208" c:formatCode="General">
                  <c:v>3.85</c:v>
                </c:pt>
                <c:pt idx="209" c:formatCode="General">
                  <c:v>3.86</c:v>
                </c:pt>
                <c:pt idx="210" c:formatCode="General">
                  <c:v>3.9</c:v>
                </c:pt>
                <c:pt idx="211" c:formatCode="General">
                  <c:v>3.92</c:v>
                </c:pt>
                <c:pt idx="212" c:formatCode="General">
                  <c:v>3.95</c:v>
                </c:pt>
                <c:pt idx="213" c:formatCode="General">
                  <c:v>3.98</c:v>
                </c:pt>
                <c:pt idx="214" c:formatCode="General">
                  <c:v>4.01</c:v>
                </c:pt>
                <c:pt idx="215" c:formatCode="General">
                  <c:v>3.97</c:v>
                </c:pt>
                <c:pt idx="216">
                  <c:v>4.01</c:v>
                </c:pt>
                <c:pt idx="217">
                  <c:v>4.03</c:v>
                </c:pt>
                <c:pt idx="218">
                  <c:v>4.04</c:v>
                </c:pt>
                <c:pt idx="219">
                  <c:v>4.02</c:v>
                </c:pt>
                <c:pt idx="220">
                  <c:v>4.01</c:v>
                </c:pt>
                <c:pt idx="221">
                  <c:v>3.98</c:v>
                </c:pt>
                <c:pt idx="222">
                  <c:v>3.95</c:v>
                </c:pt>
                <c:pt idx="223">
                  <c:v>3.98</c:v>
                </c:pt>
                <c:pt idx="224">
                  <c:v>4.01</c:v>
                </c:pt>
                <c:pt idx="225">
                  <c:v>4.02</c:v>
                </c:pt>
                <c:pt idx="226">
                  <c:v>4.05</c:v>
                </c:pt>
                <c:pt idx="227">
                  <c:v>4.08</c:v>
                </c:pt>
                <c:pt idx="228">
                  <c:v>4.09</c:v>
                </c:pt>
                <c:pt idx="229">
                  <c:v>4.06</c:v>
                </c:pt>
                <c:pt idx="230">
                  <c:v>4.05</c:v>
                </c:pt>
                <c:pt idx="231">
                  <c:v>4.04</c:v>
                </c:pt>
                <c:pt idx="232">
                  <c:v>3.99</c:v>
                </c:pt>
                <c:pt idx="233">
                  <c:v>3.95</c:v>
                </c:pt>
                <c:pt idx="234">
                  <c:v>3.93</c:v>
                </c:pt>
                <c:pt idx="235">
                  <c:v>3.77</c:v>
                </c:pt>
                <c:pt idx="236">
                  <c:v>3.72</c:v>
                </c:pt>
                <c:pt idx="237">
                  <c:v>3.74</c:v>
                </c:pt>
                <c:pt idx="238">
                  <c:v>3.7</c:v>
                </c:pt>
                <c:pt idx="239">
                  <c:v>3.76</c:v>
                </c:pt>
                <c:pt idx="240">
                  <c:v>3.89</c:v>
                </c:pt>
                <c:pt idx="241">
                  <c:v>3.96</c:v>
                </c:pt>
                <c:pt idx="242">
                  <c:v>3.97</c:v>
                </c:pt>
                <c:pt idx="243">
                  <c:v>3.89</c:v>
                </c:pt>
                <c:pt idx="244">
                  <c:v>3.77</c:v>
                </c:pt>
                <c:pt idx="245">
                  <c:v>3.74</c:v>
                </c:pt>
                <c:pt idx="246">
                  <c:v>3.72</c:v>
                </c:pt>
                <c:pt idx="247">
                  <c:v>3.72</c:v>
                </c:pt>
                <c:pt idx="248">
                  <c:v>3.75</c:v>
                </c:pt>
                <c:pt idx="249">
                  <c:v>3.8</c:v>
                </c:pt>
                <c:pt idx="250">
                  <c:v>3.84</c:v>
                </c:pt>
                <c:pt idx="251">
                  <c:v>3.82</c:v>
                </c:pt>
                <c:pt idx="252">
                  <c:v>3.73</c:v>
                </c:pt>
                <c:pt idx="253">
                  <c:v>3.71</c:v>
                </c:pt>
                <c:pt idx="254">
                  <c:v>3.69</c:v>
                </c:pt>
                <c:pt idx="255">
                  <c:v>3.61</c:v>
                </c:pt>
                <c:pt idx="256">
                  <c:v>3.52</c:v>
                </c:pt>
                <c:pt idx="257">
                  <c:v>3.26</c:v>
                </c:pt>
                <c:pt idx="258">
                  <c:v>3.22</c:v>
                </c:pt>
                <c:pt idx="259">
                  <c:v>3.13</c:v>
                </c:pt>
                <c:pt idx="260">
                  <c:v>3.07</c:v>
                </c:pt>
                <c:pt idx="261">
                  <c:v>3.17</c:v>
                </c:pt>
                <c:pt idx="262">
                  <c:v>3.11</c:v>
                </c:pt>
                <c:pt idx="263">
                  <c:v>3.19</c:v>
                </c:pt>
                <c:pt idx="264">
                  <c:v>3.42</c:v>
                </c:pt>
                <c:pt idx="265">
                  <c:v>3.44</c:v>
                </c:pt>
                <c:pt idx="266">
                  <c:v>3.64</c:v>
                </c:pt>
                <c:pt idx="267">
                  <c:v>3.78</c:v>
                </c:pt>
                <c:pt idx="268">
                  <c:v>3.79</c:v>
                </c:pt>
                <c:pt idx="269">
                  <c:v>3.78</c:v>
                </c:pt>
                <c:pt idx="270">
                  <c:v>3.81</c:v>
                </c:pt>
                <c:pt idx="271">
                  <c:v>3.83</c:v>
                </c:pt>
                <c:pt idx="272">
                  <c:v>3.82</c:v>
                </c:pt>
                <c:pt idx="273">
                  <c:v>3.81</c:v>
                </c:pt>
                <c:pt idx="274">
                  <c:v>3.82</c:v>
                </c:pt>
                <c:pt idx="275">
                  <c:v>3.86</c:v>
                </c:pt>
                <c:pt idx="276">
                  <c:v>3.87</c:v>
                </c:pt>
                <c:pt idx="277">
                  <c:v>3.88</c:v>
                </c:pt>
                <c:pt idx="278">
                  <c:v>3.86</c:v>
                </c:pt>
                <c:pt idx="279">
                  <c:v>3.89</c:v>
                </c:pt>
                <c:pt idx="280">
                  <c:v>3.91</c:v>
                </c:pt>
                <c:pt idx="281">
                  <c:v>3.89</c:v>
                </c:pt>
                <c:pt idx="282">
                  <c:v>3.79</c:v>
                </c:pt>
                <c:pt idx="283">
                  <c:v>3.72</c:v>
                </c:pt>
                <c:pt idx="284">
                  <c:v>3.66</c:v>
                </c:pt>
                <c:pt idx="285">
                  <c:v>3.58</c:v>
                </c:pt>
                <c:pt idx="286">
                  <c:v>3.54</c:v>
                </c:pt>
                <c:pt idx="287">
                  <c:v>3.52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551660819"/>
        <c:axId val="586985900"/>
      </c:lineChart>
      <c:catAx>
        <c:axId val="551660819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majorTickMark val="out"/>
        <c:minorTickMark val="none"/>
        <c:tickLblPos val="nextTo"/>
        <c:txPr>
          <a:bodyPr rot="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rgbClr val="595959">
                    <a:alpha val="100000"/>
                  </a:srgbClr>
                </a:solidFill>
                <a:latin typeface="+mn-lt"/>
                <a:ea typeface="+mn-ea"/>
                <a:cs typeface="+mn-cs"/>
              </a:defRPr>
            </a:pPr>
          </a:p>
        </c:txPr>
        <c:crossAx val="586985900"/>
        <c:crosses val="autoZero"/>
        <c:auto val="0"/>
        <c:lblAlgn val="ctr"/>
        <c:lblOffset val="100"/>
        <c:noMultiLvlLbl val="0"/>
      </c:catAx>
      <c:valAx>
        <c:axId val="586985900"/>
        <c:scaling>
          <c:orientation val="maxMin"/>
          <c:max val="5.5"/>
          <c:min val="1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sz="1000" b="0" i="0" u="none" strike="noStrike" baseline="0">
                    <a:solidFill>
                      <a:srgbClr val="333333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水位埋深（</a:t>
                </a:r>
                <a:r>
                  <a:rPr lang="en-US" altLang="zh-CN" sz="1000" b="0" i="0" u="none" strike="noStrike" baseline="0">
                    <a:solidFill>
                      <a:srgbClr val="333333"/>
                    </a:solidFill>
                    <a:latin typeface="Calibri" panose="020F0502020204030204" charset="0"/>
                    <a:ea typeface="Calibri" panose="020F0502020204030204" charset="0"/>
                    <a:cs typeface="Calibri" panose="020F0502020204030204" charset="0"/>
                  </a:rPr>
                  <a:t>m</a:t>
                </a:r>
                <a:r>
                  <a:rPr sz="1000" b="0" i="0" u="none" strike="noStrike" baseline="0">
                    <a:solidFill>
                      <a:srgbClr val="333333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）</a:t>
                </a:r>
                <a:endParaRPr sz="1100" b="0" i="0" u="none" strike="noStrike" baseline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51660819"/>
        <c:crosses val="autoZero"/>
        <c:crossBetween val="between"/>
      </c:valAx>
      <c:catAx>
        <c:axId val="758692983"/>
        <c:scaling>
          <c:orientation val="minMax"/>
        </c:scaling>
        <c:delete val="0"/>
        <c:axPos val="t"/>
        <c:majorTickMark val="out"/>
        <c:minorTickMark val="none"/>
        <c:tickLblPos val="nextTo"/>
        <c:txPr>
          <a:bodyPr rot="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rgbClr val="595959">
                    <a:alpha val="100000"/>
                  </a:srgbClr>
                </a:solidFill>
                <a:latin typeface="+mn-lt"/>
                <a:ea typeface="+mn-ea"/>
                <a:cs typeface="+mn-cs"/>
              </a:defRPr>
            </a:pPr>
          </a:p>
        </c:txPr>
        <c:crossAx val="854749971"/>
        <c:crosses val="max"/>
        <c:auto val="1"/>
        <c:lblAlgn val="ctr"/>
        <c:lblOffset val="100"/>
        <c:tickMarkSkip val="72"/>
        <c:noMultiLvlLbl val="0"/>
      </c:catAx>
      <c:valAx>
        <c:axId val="854749971"/>
        <c:scaling>
          <c:orientation val="minMax"/>
        </c:scaling>
        <c:delete val="0"/>
        <c:axPos val="r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sz="1000" b="0" i="0" u="none" strike="noStrike" baseline="0">
                    <a:solidFill>
                      <a:srgbClr val="333333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降水量（</a:t>
                </a:r>
                <a:r>
                  <a:rPr lang="en-US" altLang="zh-CN" sz="1000" b="0" i="0" u="none" strike="noStrike" baseline="0">
                    <a:solidFill>
                      <a:srgbClr val="333333"/>
                    </a:solidFill>
                    <a:latin typeface="Calibri" panose="020F0502020204030204" charset="0"/>
                    <a:ea typeface="Calibri" panose="020F0502020204030204" charset="0"/>
                    <a:cs typeface="Calibri" panose="020F0502020204030204" charset="0"/>
                  </a:rPr>
                  <a:t>mm</a:t>
                </a:r>
                <a:r>
                  <a:rPr sz="1000" b="0" i="0" u="none" strike="noStrike" baseline="0">
                    <a:solidFill>
                      <a:srgbClr val="333333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）</a:t>
                </a:r>
                <a:endParaRPr sz="1100" b="0" i="0" u="none" strike="noStrike" baseline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58692983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41815235008104"/>
          <c:y val="0.178462874511507"/>
          <c:w val="0.25654086594119"/>
          <c:h val="0.133738601823708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prstDash val="solid"/>
      <a:round/>
    </a:ln>
    <a:effectLst/>
  </c:spPr>
  <c:txPr>
    <a:bodyPr wrap="square"/>
    <a:lstStyle/>
    <a:p>
      <a:pPr>
        <a:defRPr lang="zh-CN"/>
      </a:pPr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直接连接符 6"/>
          <p:cNvSpPr/>
          <p:nvPr/>
        </p:nvSpPr>
        <p:spPr>
          <a:xfrm>
            <a:off x="-33337" y="6597650"/>
            <a:ext cx="7304087" cy="1588"/>
          </a:xfrm>
          <a:prstGeom prst="line">
            <a:avLst/>
          </a:prstGeom>
          <a:ln w="9525" cap="flat" cmpd="sng">
            <a:solidFill>
              <a:srgbClr val="A5A5A5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27" name="直接连接符 7"/>
          <p:cNvSpPr/>
          <p:nvPr/>
        </p:nvSpPr>
        <p:spPr>
          <a:xfrm flipV="1">
            <a:off x="7367588" y="6165850"/>
            <a:ext cx="1587" cy="431800"/>
          </a:xfrm>
          <a:prstGeom prst="line">
            <a:avLst/>
          </a:prstGeom>
          <a:ln w="38100" cap="flat" cmpd="sng">
            <a:solidFill>
              <a:srgbClr val="A5A5A5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28" name="TextBox 8"/>
          <p:cNvSpPr/>
          <p:nvPr/>
        </p:nvSpPr>
        <p:spPr>
          <a:xfrm>
            <a:off x="7499350" y="6308725"/>
            <a:ext cx="1536700" cy="2540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en-US" altLang="x-none" sz="1000" dirty="0">
                <a:solidFill>
                  <a:srgbClr val="000000"/>
                </a:solidFill>
                <a:latin typeface="Verdana" panose="020B0604030504040204" pitchFamily="2" charset="0"/>
                <a:ea typeface="Verdana" panose="020B0604030504040204" pitchFamily="2" charset="0"/>
                <a:sym typeface="Verdana" panose="020B0604030504040204" pitchFamily="2" charset="0"/>
              </a:rPr>
              <a:t>BREAD PPT DESIGN</a:t>
            </a:r>
            <a:endParaRPr lang="zh-CN" altLang="en-US" sz="1000" dirty="0">
              <a:solidFill>
                <a:srgbClr val="000000"/>
              </a:solidFill>
              <a:latin typeface="Verdana" panose="020B0604030504040204" pitchFamily="2" charset="0"/>
              <a:ea typeface="宋体" panose="02010600030101010101" pitchFamily="2" charset="-122"/>
              <a:sym typeface="Verdana" panose="020B0604030504040204" pitchFamily="2" charset="0"/>
            </a:endParaRPr>
          </a:p>
        </p:txBody>
      </p:sp>
      <p:sp>
        <p:nvSpPr>
          <p:cNvPr id="1029" name="直接连接符 9"/>
          <p:cNvSpPr/>
          <p:nvPr/>
        </p:nvSpPr>
        <p:spPr>
          <a:xfrm flipV="1">
            <a:off x="7451725" y="6308725"/>
            <a:ext cx="1588" cy="288925"/>
          </a:xfrm>
          <a:prstGeom prst="line">
            <a:avLst/>
          </a:prstGeom>
          <a:ln w="381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30" name="直接连接符 10"/>
          <p:cNvSpPr/>
          <p:nvPr/>
        </p:nvSpPr>
        <p:spPr>
          <a:xfrm flipV="1">
            <a:off x="611188" y="-23812"/>
            <a:ext cx="1587" cy="428625"/>
          </a:xfrm>
          <a:prstGeom prst="line">
            <a:avLst/>
          </a:prstGeom>
          <a:ln w="76200" cap="flat" cmpd="sng">
            <a:solidFill>
              <a:srgbClr val="A5A5A5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31" name="直接连接符 11"/>
          <p:cNvSpPr/>
          <p:nvPr/>
        </p:nvSpPr>
        <p:spPr>
          <a:xfrm>
            <a:off x="768350" y="0"/>
            <a:ext cx="0" cy="288925"/>
          </a:xfrm>
          <a:prstGeom prst="line">
            <a:avLst/>
          </a:prstGeom>
          <a:ln w="762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3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-91440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3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103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 fontAlgn="base"/>
          </a:p>
        </p:txBody>
      </p:sp>
      <p:sp>
        <p:nvSpPr>
          <p:cNvPr id="103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914400" lvl="0" indent="-914400" algn="ctr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charset="-12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charset="-12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charset="-12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charset="-12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charset="-12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charset="-12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charset="-12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charset="-12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charset="-12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charset="-122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charset="-122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charset="-122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charset="-122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charset="-122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charset="-122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charset="-122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charset="-122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charset="-122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9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6.wmf"/><Relationship Id="rId12" Type="http://schemas.openxmlformats.org/officeDocument/2006/relationships/vmlDrawing" Target="../drawings/vmlDrawing1.v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10.wmf"/><Relationship Id="rId1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1"/>
          <p:cNvSpPr>
            <a:spLocks noGrp="1"/>
          </p:cNvSpPr>
          <p:nvPr>
            <p:ph type="ctrTitle"/>
          </p:nvPr>
        </p:nvSpPr>
        <p:spPr>
          <a:xfrm>
            <a:off x="900113" y="2559050"/>
            <a:ext cx="7772400" cy="1470025"/>
          </a:xfrm>
        </p:spPr>
        <p:txBody>
          <a:bodyPr anchor="ctr"/>
          <a:p>
            <a:r>
              <a:rPr lang="zh-CN" altLang="en-US" sz="3600" b="1" kern="1200">
                <a:latin typeface="微软雅黑" panose="020B0503020204020204" pitchFamily="2" charset="-122"/>
                <a:ea typeface="微软雅黑" panose="020B0503020204020204" pitchFamily="2" charset="-122"/>
                <a:cs typeface="+mj-cs"/>
                <a:sym typeface="微软雅黑" panose="020B0503020204020204" pitchFamily="2" charset="-122"/>
              </a:rPr>
              <a:t>桦甸市地下水循环特征及开发利用</a:t>
            </a:r>
            <a:endParaRPr lang="zh-CN" altLang="en-US" sz="3600" b="1" kern="1200">
              <a:latin typeface="微软雅黑" panose="020B0503020204020204" pitchFamily="2" charset="-122"/>
              <a:ea typeface="微软雅黑" panose="020B0503020204020204" pitchFamily="2" charset="-122"/>
              <a:cs typeface="+mj-cs"/>
              <a:sym typeface="微软雅黑" panose="020B0503020204020204" pitchFamily="2" charset="-122"/>
            </a:endParaRPr>
          </a:p>
        </p:txBody>
      </p:sp>
      <p:sp>
        <p:nvSpPr>
          <p:cNvPr id="2051" name="直接连接符 4"/>
          <p:cNvSpPr/>
          <p:nvPr/>
        </p:nvSpPr>
        <p:spPr>
          <a:xfrm>
            <a:off x="0" y="2813050"/>
            <a:ext cx="4572000" cy="0"/>
          </a:xfrm>
          <a:prstGeom prst="line">
            <a:avLst/>
          </a:prstGeom>
          <a:ln w="9525" cap="flat" cmpd="sng">
            <a:solidFill>
              <a:srgbClr val="A5A5A5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2" name="直接连接符 5"/>
          <p:cNvSpPr/>
          <p:nvPr/>
        </p:nvSpPr>
        <p:spPr>
          <a:xfrm flipV="1">
            <a:off x="4141788" y="2378075"/>
            <a:ext cx="0" cy="431800"/>
          </a:xfrm>
          <a:prstGeom prst="line">
            <a:avLst/>
          </a:prstGeom>
          <a:ln w="38100" cap="flat" cmpd="sng">
            <a:solidFill>
              <a:srgbClr val="A5A5A5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3" name="TextBox 6"/>
          <p:cNvSpPr/>
          <p:nvPr/>
        </p:nvSpPr>
        <p:spPr>
          <a:xfrm>
            <a:off x="5730875" y="4181475"/>
            <a:ext cx="2744788" cy="8747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Verdana" panose="020B0604030504040204" pitchFamily="2" charset="0"/>
              </a:rPr>
              <a:t>答辩人：睢鑫昕</a:t>
            </a:r>
            <a:endParaRPr lang="zh-CN" altLang="en-US" sz="2000" dirty="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Verdana" panose="020B0604030504040204" pitchFamily="2" charset="0"/>
            </a:endParaRPr>
          </a:p>
          <a:p>
            <a:pPr lvl="0" indent="0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Verdana" panose="020B0604030504040204" pitchFamily="2" charset="0"/>
              </a:rPr>
              <a:t>指导教师：梁秀娟教授</a:t>
            </a:r>
            <a:endParaRPr lang="zh-CN" altLang="en-US" sz="2000" dirty="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Verdana" panose="020B0604030504040204" pitchFamily="2" charset="0"/>
            </a:endParaRPr>
          </a:p>
        </p:txBody>
      </p:sp>
      <p:sp>
        <p:nvSpPr>
          <p:cNvPr id="2054" name="直接连接符 7"/>
          <p:cNvSpPr/>
          <p:nvPr/>
        </p:nvSpPr>
        <p:spPr>
          <a:xfrm flipV="1">
            <a:off x="4225925" y="2522538"/>
            <a:ext cx="1588" cy="288925"/>
          </a:xfrm>
          <a:prstGeom prst="line">
            <a:avLst/>
          </a:prstGeom>
          <a:ln w="381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6"/>
          <p:cNvSpPr/>
          <p:nvPr/>
        </p:nvSpPr>
        <p:spPr>
          <a:xfrm>
            <a:off x="3930650" y="17463"/>
            <a:ext cx="1439863" cy="836612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sz="19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研究区概况</a:t>
            </a:r>
            <a:endParaRPr lang="zh-CN" altLang="en-US" sz="19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7" name="矩形 7"/>
          <p:cNvSpPr/>
          <p:nvPr/>
        </p:nvSpPr>
        <p:spPr>
          <a:xfrm>
            <a:off x="935038" y="17463"/>
            <a:ext cx="1439862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研究意义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矩形 7"/>
          <p:cNvSpPr/>
          <p:nvPr/>
        </p:nvSpPr>
        <p:spPr>
          <a:xfrm>
            <a:off x="2411413" y="17463"/>
            <a:ext cx="1439862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研究内容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5" name="矩形 7"/>
          <p:cNvSpPr/>
          <p:nvPr/>
        </p:nvSpPr>
        <p:spPr>
          <a:xfrm>
            <a:off x="6883400" y="17463"/>
            <a:ext cx="1439863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结论与建议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6" name="矩形 7"/>
          <p:cNvSpPr/>
          <p:nvPr/>
        </p:nvSpPr>
        <p:spPr>
          <a:xfrm>
            <a:off x="5407025" y="17463"/>
            <a:ext cx="1439863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研究成果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8" name="标题 1"/>
          <p:cNvSpPr>
            <a:spLocks noGrp="1"/>
          </p:cNvSpPr>
          <p:nvPr/>
        </p:nvSpPr>
        <p:spPr>
          <a:xfrm>
            <a:off x="2295525" y="6146800"/>
            <a:ext cx="5011738" cy="5953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marL="914400" lvl="0" indent="-914400" algn="r">
              <a:buNone/>
            </a:pPr>
            <a:r>
              <a:rPr lang="zh-CN" altLang="en-US" b="1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区域地质条件</a:t>
            </a:r>
            <a:r>
              <a:rPr lang="zh-CN" altLang="en-US" b="1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 </a:t>
            </a:r>
            <a:r>
              <a:rPr lang="en-US" altLang="x-none" b="1" dirty="0">
                <a:solidFill>
                  <a:srgbClr val="7F7F7F"/>
                </a:solidFill>
                <a:latin typeface="Arial" panose="020B0604020202020204" charset="-122"/>
                <a:ea typeface="微软雅黑" panose="020B0503020204020204" pitchFamily="2" charset="-122"/>
                <a:sym typeface="Arial" panose="020B0604020202020204" charset="-122"/>
              </a:rPr>
              <a:t>• </a:t>
            </a:r>
            <a:r>
              <a:rPr lang="zh-CN" altLang="en-US" b="1" dirty="0">
                <a:solidFill>
                  <a:srgbClr val="FFC000"/>
                </a:solidFill>
                <a:latin typeface="微软雅黑" panose="020B0503020204020204" pitchFamily="2" charset="-122"/>
                <a:ea typeface="微软简综艺" pitchFamily="1" charset="-122"/>
                <a:sym typeface="Calibri" panose="020F0502020204030204" charset="0"/>
              </a:rPr>
              <a:t>区域地层</a:t>
            </a:r>
            <a:endParaRPr lang="zh-CN" altLang="en-US" b="1" dirty="0">
              <a:solidFill>
                <a:srgbClr val="FFC000"/>
              </a:solidFill>
              <a:latin typeface="微软雅黑" panose="020B0503020204020204" pitchFamily="2" charset="-122"/>
              <a:ea typeface="微软简综艺" pitchFamily="1" charset="-122"/>
              <a:sym typeface="Arial" panose="020B060402020202020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85775" y="3127375"/>
            <a:ext cx="939800" cy="9398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ctr">
            <a:normAutofit/>
          </a:bodyPr>
          <a:p>
            <a:pPr algn="ctr" fontAlgn="base"/>
            <a:r>
              <a:rPr lang="zh-CN" altLang="en-US" strike="noStrike" noProof="1" dirty="0">
                <a:latin typeface="微软雅黑" panose="020B0503020204020204" pitchFamily="2" charset="-122"/>
                <a:ea typeface="微软雅黑" panose="020B0503020204020204" pitchFamily="2" charset="-122"/>
              </a:rPr>
              <a:t>太古界</a:t>
            </a:r>
            <a:endParaRPr lang="zh-CN" altLang="en-US" strike="noStrike" noProof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2" name="虚尾箭头 11"/>
          <p:cNvSpPr/>
          <p:nvPr/>
        </p:nvSpPr>
        <p:spPr>
          <a:xfrm>
            <a:off x="1612900" y="3419475"/>
            <a:ext cx="546100" cy="355600"/>
          </a:xfrm>
          <a:prstGeom prst="striped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 fontAlgn="base"/>
            <a:endParaRPr lang="zh-CN" altLang="en-US" strike="noStrike" noProof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" name="虚尾箭头 3"/>
          <p:cNvSpPr/>
          <p:nvPr/>
        </p:nvSpPr>
        <p:spPr>
          <a:xfrm>
            <a:off x="3414713" y="3419475"/>
            <a:ext cx="546100" cy="355600"/>
          </a:xfrm>
          <a:prstGeom prst="striped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 fontAlgn="base"/>
            <a:endParaRPr lang="zh-CN" altLang="en-US" strike="noStrike" noProof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31" name="文本框 3"/>
          <p:cNvSpPr txBox="1"/>
          <p:nvPr/>
        </p:nvSpPr>
        <p:spPr>
          <a:xfrm>
            <a:off x="2765425" y="5349875"/>
            <a:ext cx="1706563" cy="3524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色洛河岩群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(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Pt</a:t>
            </a:r>
            <a:r>
              <a:rPr lang="zh-CN" altLang="en-US" sz="1600" baseline="-25000" dirty="0">
                <a:solidFill>
                  <a:srgbClr val="595959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2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)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2706688" y="4211638"/>
            <a:ext cx="127000" cy="1446212"/>
            <a:chOff x="2993381" y="4211085"/>
            <a:chExt cx="127000" cy="1446905"/>
          </a:xfrm>
        </p:grpSpPr>
        <p:sp>
          <p:nvSpPr>
            <p:cNvPr id="32" name="椭圆 31"/>
            <p:cNvSpPr/>
            <p:nvPr/>
          </p:nvSpPr>
          <p:spPr>
            <a:xfrm>
              <a:off x="2993381" y="4211085"/>
              <a:ext cx="127000" cy="127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 fontAlgn="base"/>
              <a:endParaRPr lang="zh-CN" altLang="en-US" strike="noStrike" noProof="1" dirty="0"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>
            <a:xfrm>
              <a:off x="3053074" y="4335376"/>
              <a:ext cx="0" cy="132261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文本框 3"/>
          <p:cNvSpPr txBox="1"/>
          <p:nvPr/>
        </p:nvSpPr>
        <p:spPr>
          <a:xfrm>
            <a:off x="2522538" y="1574800"/>
            <a:ext cx="2074862" cy="10826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 algn="r"/>
            <a:r>
              <a:rPr lang="zh-CN" altLang="en-US" sz="16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奥陶系 石缝组</a:t>
            </a:r>
            <a:r>
              <a:rPr lang="en-US" altLang="zh-CN" sz="16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(</a:t>
            </a:r>
            <a:r>
              <a:rPr lang="zh-CN" altLang="en-US" sz="16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O</a:t>
            </a:r>
            <a:r>
              <a:rPr lang="zh-CN" altLang="en-US" sz="1600" baseline="-250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3</a:t>
            </a:r>
            <a:r>
              <a:rPr lang="zh-CN" altLang="en-US" sz="16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s</a:t>
            </a:r>
            <a:r>
              <a:rPr lang="en-US" altLang="zh-CN" sz="16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)</a:t>
            </a:r>
            <a:endParaRPr lang="en-US" altLang="zh-CN" sz="1600" dirty="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lvl="0" indent="0" algn="r"/>
            <a:r>
              <a:rPr lang="zh-CN" altLang="en-US" sz="16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二叠系 范家屯组</a:t>
            </a:r>
            <a:r>
              <a:rPr lang="en-US" altLang="zh-CN" sz="16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(</a:t>
            </a:r>
            <a:r>
              <a:rPr lang="zh-CN" altLang="en-US" sz="16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P</a:t>
            </a:r>
            <a:r>
              <a:rPr lang="zh-CN" altLang="en-US" sz="1600" baseline="-250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1</a:t>
            </a:r>
            <a:r>
              <a:rPr lang="zh-CN" altLang="en-US" sz="16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f</a:t>
            </a:r>
            <a:r>
              <a:rPr lang="en-US" altLang="zh-CN" sz="16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)</a:t>
            </a:r>
            <a:endParaRPr lang="en-US" altLang="zh-CN" sz="1600" dirty="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lvl="0" indent="0" algn="r"/>
            <a:r>
              <a:rPr lang="zh-CN" altLang="en-US" sz="16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大河深组</a:t>
            </a:r>
            <a:r>
              <a:rPr lang="en-US" altLang="zh-CN" sz="16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(</a:t>
            </a:r>
            <a:r>
              <a:rPr lang="zh-CN" altLang="en-US" sz="16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P</a:t>
            </a:r>
            <a:r>
              <a:rPr lang="zh-CN" altLang="en-US" sz="1600" baseline="-250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1</a:t>
            </a:r>
            <a:r>
              <a:rPr lang="zh-CN" altLang="en-US" sz="16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d</a:t>
            </a:r>
            <a:r>
              <a:rPr lang="en-US" altLang="zh-CN" sz="16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)</a:t>
            </a:r>
            <a:endParaRPr lang="en-US" altLang="zh-CN" sz="1600" dirty="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lvl="0" indent="0" algn="r"/>
            <a:r>
              <a:rPr lang="zh-CN" altLang="en-US" sz="16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寿山沟组</a:t>
            </a:r>
            <a:r>
              <a:rPr lang="en-US" altLang="zh-CN" sz="16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(</a:t>
            </a:r>
            <a:r>
              <a:rPr lang="zh-CN" altLang="en-US" sz="16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P</a:t>
            </a:r>
            <a:r>
              <a:rPr lang="zh-CN" altLang="en-US" sz="1600" baseline="-250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1</a:t>
            </a:r>
            <a:r>
              <a:rPr lang="zh-CN" altLang="en-US" sz="16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s</a:t>
            </a:r>
            <a:r>
              <a:rPr lang="en-US" altLang="zh-CN" sz="16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)</a:t>
            </a:r>
            <a:endParaRPr lang="en-US" altLang="zh-CN" sz="1600" dirty="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6354763" y="4162425"/>
            <a:ext cx="127000" cy="1338263"/>
            <a:chOff x="5350716" y="4593572"/>
            <a:chExt cx="127000" cy="1337328"/>
          </a:xfrm>
        </p:grpSpPr>
        <p:sp>
          <p:nvSpPr>
            <p:cNvPr id="35" name="椭圆 34"/>
            <p:cNvSpPr/>
            <p:nvPr/>
          </p:nvSpPr>
          <p:spPr>
            <a:xfrm>
              <a:off x="5350716" y="4593572"/>
              <a:ext cx="127000" cy="127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 fontAlgn="base"/>
              <a:endParaRPr lang="zh-CN" altLang="en-US" strike="noStrike" noProof="1" dirty="0"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cxnSp>
          <p:nvCxnSpPr>
            <p:cNvPr id="36" name="直接连接符 35"/>
            <p:cNvCxnSpPr>
              <a:stCxn id="35" idx="4"/>
            </p:cNvCxnSpPr>
            <p:nvPr/>
          </p:nvCxnSpPr>
          <p:spPr>
            <a:xfrm>
              <a:off x="5414216" y="4720572"/>
              <a:ext cx="0" cy="1210328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文本框 3"/>
          <p:cNvSpPr txBox="1"/>
          <p:nvPr/>
        </p:nvSpPr>
        <p:spPr>
          <a:xfrm>
            <a:off x="3616325" y="4194175"/>
            <a:ext cx="2814638" cy="13938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 algn="r"/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  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lang="zh-CN" altLang="en-US" sz="16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侏罗系 板石顶子组(J</a:t>
            </a:r>
            <a:r>
              <a:rPr lang="zh-CN" altLang="en-US" sz="1600" baseline="-250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1</a:t>
            </a:r>
            <a:r>
              <a:rPr lang="zh-CN" altLang="en-US" sz="16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b)</a:t>
            </a:r>
            <a:endParaRPr lang="zh-CN" altLang="en-US" sz="1600" dirty="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lvl="0" indent="0" algn="r"/>
            <a:r>
              <a:rPr lang="zh-CN" altLang="en-US" sz="16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义合组(J</a:t>
            </a:r>
            <a:r>
              <a:rPr lang="zh-CN" altLang="en-US" sz="1600" baseline="-250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1</a:t>
            </a:r>
            <a:r>
              <a:rPr lang="zh-CN" altLang="en-US" sz="16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y)</a:t>
            </a:r>
            <a:endParaRPr lang="zh-CN" altLang="en-US" sz="1600" dirty="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lvl="0" indent="0" algn="r"/>
            <a:r>
              <a:rPr lang="zh-CN" altLang="en-US" sz="16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长安组(J</a:t>
            </a:r>
            <a:r>
              <a:rPr lang="zh-CN" altLang="en-US" sz="1600" baseline="-250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3</a:t>
            </a:r>
            <a:r>
              <a:rPr lang="zh-CN" altLang="en-US" sz="16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c)</a:t>
            </a:r>
            <a:endParaRPr lang="zh-CN" altLang="en-US" sz="1600" dirty="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lvl="0" indent="0" algn="r"/>
            <a:r>
              <a:rPr lang="zh-CN" altLang="en-US" sz="16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安民组(J</a:t>
            </a:r>
            <a:r>
              <a:rPr lang="zh-CN" altLang="en-US" sz="1600" baseline="-250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3</a:t>
            </a:r>
            <a:r>
              <a:rPr lang="zh-CN" altLang="en-US" sz="16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a)</a:t>
            </a:r>
            <a:endParaRPr lang="zh-CN" altLang="en-US" sz="1600" dirty="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lvl="0" indent="0" algn="r"/>
            <a:r>
              <a:rPr lang="zh-CN" altLang="en-US" sz="16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白垩系 龙井组</a:t>
            </a:r>
            <a:r>
              <a:rPr lang="en-US" altLang="zh-CN" sz="16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(</a:t>
            </a:r>
            <a:r>
              <a:rPr lang="zh-CN" altLang="en-US" sz="16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K</a:t>
            </a:r>
            <a:r>
              <a:rPr lang="zh-CN" altLang="en-US" sz="1600" baseline="-250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2</a:t>
            </a:r>
            <a:r>
              <a:rPr lang="zh-CN" altLang="en-US" sz="16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l</a:t>
            </a:r>
            <a:r>
              <a:rPr lang="en-US" altLang="zh-CN" sz="16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)</a:t>
            </a:r>
            <a:endParaRPr lang="en-US" altLang="zh-CN" sz="1600" b="1" dirty="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38" name="文本框 3"/>
          <p:cNvSpPr txBox="1"/>
          <p:nvPr/>
        </p:nvSpPr>
        <p:spPr>
          <a:xfrm>
            <a:off x="5599113" y="1531938"/>
            <a:ext cx="2673350" cy="904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 algn="r"/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lang="zh-CN" altLang="en-US" sz="16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 古近系 桦甸组(E</a:t>
            </a:r>
            <a:r>
              <a:rPr lang="zh-CN" altLang="en-US" sz="1600" baseline="-250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1-3</a:t>
            </a:r>
            <a:r>
              <a:rPr lang="zh-CN" altLang="en-US" sz="16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h)</a:t>
            </a:r>
            <a:endParaRPr lang="zh-CN" altLang="en-US" sz="1600" dirty="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lvl="0" indent="0" algn="r"/>
            <a:r>
              <a:rPr lang="zh-CN" altLang="en-US" sz="16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新近系 船底山玄武岩(βN</a:t>
            </a:r>
            <a:r>
              <a:rPr lang="zh-CN" altLang="en-US" sz="1600" baseline="-250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2</a:t>
            </a:r>
            <a:r>
              <a:rPr lang="zh-CN" altLang="en-US" sz="16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c)</a:t>
            </a:r>
            <a:endParaRPr lang="zh-CN" altLang="en-US" sz="1600" dirty="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lvl="0" indent="0" algn="r"/>
            <a:r>
              <a:rPr lang="zh-CN" altLang="en-US" sz="16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第四系(Q)</a:t>
            </a:r>
            <a:endParaRPr lang="zh-CN" altLang="en-US" sz="1600" dirty="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8201025" y="1590675"/>
            <a:ext cx="127000" cy="1401763"/>
            <a:chOff x="935336" y="1565378"/>
            <a:chExt cx="127000" cy="1402328"/>
          </a:xfrm>
        </p:grpSpPr>
        <p:sp>
          <p:nvSpPr>
            <p:cNvPr id="47" name="椭圆 46"/>
            <p:cNvSpPr/>
            <p:nvPr/>
          </p:nvSpPr>
          <p:spPr>
            <a:xfrm>
              <a:off x="935336" y="2840706"/>
              <a:ext cx="127000" cy="127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 fontAlgn="base"/>
              <a:endParaRPr lang="zh-CN" altLang="en-US" strike="noStrike" noProof="1" dirty="0"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cxnSp>
          <p:nvCxnSpPr>
            <p:cNvPr id="48" name="直接连接符 47"/>
            <p:cNvCxnSpPr>
              <a:stCxn id="35" idx="4"/>
            </p:cNvCxnSpPr>
            <p:nvPr/>
          </p:nvCxnSpPr>
          <p:spPr>
            <a:xfrm flipV="1">
              <a:off x="998836" y="1565378"/>
              <a:ext cx="0" cy="127532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虚尾箭头 8"/>
          <p:cNvSpPr/>
          <p:nvPr/>
        </p:nvSpPr>
        <p:spPr>
          <a:xfrm>
            <a:off x="7034213" y="3419475"/>
            <a:ext cx="546100" cy="355600"/>
          </a:xfrm>
          <a:prstGeom prst="striped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 fontAlgn="base"/>
            <a:endParaRPr lang="zh-CN" altLang="en-US" b="1" strike="noStrike" noProof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316163" y="3127375"/>
            <a:ext cx="939800" cy="9398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ctr">
            <a:normAutofit/>
          </a:bodyPr>
          <a:p>
            <a:pPr algn="ctr" fontAlgn="base"/>
            <a:r>
              <a:rPr lang="zh-CN" altLang="en-US" strike="noStrike" noProof="1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元古界</a:t>
            </a:r>
            <a:endParaRPr lang="zh-CN" altLang="en-US" strike="noStrike" noProof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740650" y="3127375"/>
            <a:ext cx="939800" cy="9398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ctr">
            <a:normAutofit/>
          </a:bodyPr>
          <a:p>
            <a:pPr algn="ctr" fontAlgn="base"/>
            <a:r>
              <a:rPr lang="zh-CN" altLang="en-US" strike="noStrike" noProof="1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新生界</a:t>
            </a:r>
            <a:endParaRPr lang="zh-CN" altLang="en-US" strike="noStrike" noProof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908675" y="3127375"/>
            <a:ext cx="939800" cy="9398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ctr">
            <a:normAutofit/>
          </a:bodyPr>
          <a:p>
            <a:pPr algn="ctr" fontAlgn="base"/>
            <a:r>
              <a:rPr lang="zh-CN" altLang="en-US" strike="noStrike" noProof="1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中生界</a:t>
            </a:r>
            <a:endParaRPr lang="zh-CN" altLang="en-US" strike="noStrike" noProof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102100" y="3111500"/>
            <a:ext cx="939800" cy="9398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ctr">
            <a:normAutofit/>
          </a:bodyPr>
          <a:p>
            <a:pPr algn="ctr" fontAlgn="base"/>
            <a:r>
              <a:rPr lang="zh-CN" altLang="en-US" strike="noStrike" noProof="1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古生界</a:t>
            </a:r>
            <a:endParaRPr lang="zh-CN" altLang="en-US" strike="noStrike" noProof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524375" y="1573213"/>
            <a:ext cx="127000" cy="1403350"/>
            <a:chOff x="935336" y="1565378"/>
            <a:chExt cx="127000" cy="1402328"/>
          </a:xfrm>
        </p:grpSpPr>
        <p:sp>
          <p:nvSpPr>
            <p:cNvPr id="24" name="椭圆 23"/>
            <p:cNvSpPr/>
            <p:nvPr/>
          </p:nvSpPr>
          <p:spPr>
            <a:xfrm>
              <a:off x="935336" y="2840706"/>
              <a:ext cx="127000" cy="127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 fontAlgn="base"/>
              <a:endParaRPr lang="zh-CN" altLang="en-US" strike="noStrike" noProof="1" dirty="0"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cxnSp>
          <p:nvCxnSpPr>
            <p:cNvPr id="25" name="直接连接符 24"/>
            <p:cNvCxnSpPr>
              <a:stCxn id="35" idx="4"/>
            </p:cNvCxnSpPr>
            <p:nvPr/>
          </p:nvCxnSpPr>
          <p:spPr>
            <a:xfrm flipV="1">
              <a:off x="998836" y="1565378"/>
              <a:ext cx="0" cy="127532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本框 3"/>
          <p:cNvSpPr txBox="1"/>
          <p:nvPr/>
        </p:nvSpPr>
        <p:spPr>
          <a:xfrm>
            <a:off x="790575" y="4803775"/>
            <a:ext cx="1928813" cy="8397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龙岗群(Ar)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lvl="0" indent="0"/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四道砬子河组(Ar</a:t>
            </a:r>
            <a:r>
              <a:rPr lang="zh-CN" altLang="en-US" sz="1600" baseline="-25000" dirty="0">
                <a:solidFill>
                  <a:srgbClr val="595959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2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s)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lvl="0" indent="0"/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杨家店组(Ar</a:t>
            </a:r>
            <a:r>
              <a:rPr lang="zh-CN" altLang="en-US" sz="1600" baseline="-25000" dirty="0">
                <a:solidFill>
                  <a:srgbClr val="595959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1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y)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752475" y="4122738"/>
            <a:ext cx="127000" cy="1446212"/>
            <a:chOff x="2993381" y="4211085"/>
            <a:chExt cx="127000" cy="1446905"/>
          </a:xfrm>
        </p:grpSpPr>
        <p:sp>
          <p:nvSpPr>
            <p:cNvPr id="40" name="椭圆 39"/>
            <p:cNvSpPr/>
            <p:nvPr/>
          </p:nvSpPr>
          <p:spPr>
            <a:xfrm>
              <a:off x="2993381" y="4211085"/>
              <a:ext cx="127000" cy="127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 fontAlgn="base"/>
              <a:endParaRPr lang="zh-CN" altLang="en-US" strike="noStrike" noProof="1" dirty="0"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cxnSp>
          <p:nvCxnSpPr>
            <p:cNvPr id="44" name="直接连接符 43"/>
            <p:cNvCxnSpPr>
              <a:stCxn id="35" idx="4"/>
            </p:cNvCxnSpPr>
            <p:nvPr/>
          </p:nvCxnSpPr>
          <p:spPr>
            <a:xfrm>
              <a:off x="3053074" y="4335376"/>
              <a:ext cx="0" cy="132261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虚尾箭头 44"/>
          <p:cNvSpPr/>
          <p:nvPr/>
        </p:nvSpPr>
        <p:spPr>
          <a:xfrm>
            <a:off x="5202238" y="3419475"/>
            <a:ext cx="546100" cy="355600"/>
          </a:xfrm>
          <a:prstGeom prst="striped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 fontAlgn="base"/>
            <a:endParaRPr lang="zh-CN" altLang="en-US" strike="noStrike" noProof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2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500"/>
                            </p:stCondLst>
                            <p:childTnLst>
                              <p:par>
                                <p:cTn id="7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6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0"/>
                            </p:stCondLst>
                            <p:childTnLst>
                              <p:par>
                                <p:cTn id="78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0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500"/>
                            </p:stCondLst>
                            <p:childTnLst>
                              <p:par>
                                <p:cTn id="82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4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000"/>
                            </p:stCondLst>
                            <p:childTnLst>
                              <p:par>
                                <p:cTn id="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5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0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7" grpId="0" bldLvl="0" animBg="1"/>
      <p:bldP spid="14" grpId="0" bldLvl="0" animBg="1"/>
      <p:bldP spid="15" grpId="0" bldLvl="0" animBg="1"/>
      <p:bldP spid="16" grpId="0" bldLvl="0" animBg="1"/>
      <p:bldP spid="11" grpId="0" bldLvl="0" animBg="1"/>
      <p:bldP spid="12" grpId="0" bldLvl="0" animBg="1"/>
      <p:bldP spid="4" grpId="0" bldLvl="0" animBg="1"/>
      <p:bldP spid="31" grpId="0"/>
      <p:bldP spid="34" grpId="0"/>
      <p:bldP spid="37" grpId="0"/>
      <p:bldP spid="38" grpId="0"/>
      <p:bldP spid="9" grpId="0" bldLvl="0" animBg="1"/>
      <p:bldP spid="10" grpId="0" bldLvl="0" animBg="1"/>
      <p:bldP spid="19" grpId="0" bldLvl="0" animBg="1"/>
      <p:bldP spid="20" grpId="0" bldLvl="0" animBg="1"/>
      <p:bldP spid="21" grpId="0" bldLvl="0" animBg="1"/>
      <p:bldP spid="26" grpId="0"/>
      <p:bldP spid="45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1"/>
          <p:cNvSpPr>
            <a:spLocks noGrp="1"/>
          </p:cNvSpPr>
          <p:nvPr/>
        </p:nvSpPr>
        <p:spPr>
          <a:xfrm>
            <a:off x="2295525" y="6159500"/>
            <a:ext cx="5073650" cy="595313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>
            <a:lvl1pPr marL="914400" lvl="0" indent="-914400" algn="ctr" eaLnBrk="1" latinLnBrk="0" hangingPunct="1">
              <a:lnSpc>
                <a:spcPct val="10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charset="0"/>
              </a:defRPr>
            </a:lvl1pPr>
          </a:lstStyle>
          <a:p>
            <a:pPr algn="r" fontAlgn="base"/>
            <a:r>
              <a:rPr lang="zh-CN" altLang="en-US" sz="1800" b="1" strike="noStrike" noProof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j-cs"/>
                <a:sym typeface="微软雅黑" panose="020B0503020204020204" pitchFamily="2" charset="-122"/>
              </a:rPr>
              <a:t>水文地质条件</a:t>
            </a:r>
            <a:r>
              <a:rPr lang="zh-CN" altLang="en-US" sz="1800" b="1" strike="noStrike" noProof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j-cs"/>
                <a:sym typeface="Calibri" panose="020F0502020204030204" charset="0"/>
              </a:rPr>
              <a:t> </a:t>
            </a:r>
            <a:r>
              <a:rPr lang="en-US" altLang="x-none" sz="1800" b="1" strike="noStrike" noProof="1" dirty="0">
                <a:solidFill>
                  <a:schemeClr val="bg1">
                    <a:lumMod val="50000"/>
                  </a:schemeClr>
                </a:solidFill>
                <a:latin typeface="Arial" panose="020B0604020202020204" charset="-122"/>
                <a:ea typeface="微软雅黑" panose="020B0503020204020204" pitchFamily="2" charset="-122"/>
                <a:cs typeface="+mj-cs"/>
                <a:sym typeface="Arial" panose="020B0604020202020204" charset="-122"/>
              </a:rPr>
              <a:t>• </a:t>
            </a:r>
            <a:r>
              <a:rPr lang="zh-CN" altLang="en-US" sz="1800" b="1" strike="noStrike" noProof="1" dirty="0">
                <a:solidFill>
                  <a:srgbClr val="FFC000"/>
                </a:solidFill>
                <a:latin typeface="微软雅黑" panose="020B0503020204020204" pitchFamily="2" charset="-122"/>
                <a:ea typeface="微软简综艺" pitchFamily="1" charset="-122"/>
                <a:cs typeface="+mj-cs"/>
                <a:sym typeface="Calibri" panose="020F0502020204030204" charset="0"/>
              </a:rPr>
              <a:t>含水层与地下水类型</a:t>
            </a:r>
            <a:endParaRPr lang="zh-CN" altLang="en-US" sz="1800" b="1" strike="noStrike" noProof="1" dirty="0">
              <a:solidFill>
                <a:srgbClr val="FFC000"/>
              </a:solidFill>
              <a:latin typeface="微软雅黑" panose="020B0503020204020204" pitchFamily="2" charset="-122"/>
              <a:ea typeface="微软简综艺" pitchFamily="1" charset="-122"/>
              <a:sym typeface="Calibri" panose="020F0502020204030204" charset="0"/>
            </a:endParaRPr>
          </a:p>
        </p:txBody>
      </p:sp>
      <p:sp>
        <p:nvSpPr>
          <p:cNvPr id="3" name="矩形 6"/>
          <p:cNvSpPr/>
          <p:nvPr/>
        </p:nvSpPr>
        <p:spPr>
          <a:xfrm>
            <a:off x="3930650" y="17463"/>
            <a:ext cx="1439863" cy="836612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sz="19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研究区概况</a:t>
            </a:r>
            <a:endParaRPr lang="zh-CN" altLang="en-US" sz="19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7" name="矩形 7"/>
          <p:cNvSpPr/>
          <p:nvPr/>
        </p:nvSpPr>
        <p:spPr>
          <a:xfrm>
            <a:off x="935038" y="17463"/>
            <a:ext cx="1439862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研究意义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矩形 7"/>
          <p:cNvSpPr/>
          <p:nvPr/>
        </p:nvSpPr>
        <p:spPr>
          <a:xfrm>
            <a:off x="2411413" y="17463"/>
            <a:ext cx="1439862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研究内容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5" name="矩形 7"/>
          <p:cNvSpPr/>
          <p:nvPr/>
        </p:nvSpPr>
        <p:spPr>
          <a:xfrm>
            <a:off x="6883400" y="17463"/>
            <a:ext cx="1439863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结论与建议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6" name="矩形 7"/>
          <p:cNvSpPr/>
          <p:nvPr/>
        </p:nvSpPr>
        <p:spPr>
          <a:xfrm>
            <a:off x="5407025" y="17463"/>
            <a:ext cx="1439863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研究成果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4" name="原创作者QQ：598969553            _3"/>
          <p:cNvSpPr/>
          <p:nvPr/>
        </p:nvSpPr>
        <p:spPr>
          <a:xfrm>
            <a:off x="508635" y="1557655"/>
            <a:ext cx="540000" cy="54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zh-CN" sz="3200" b="1">
                <a:sym typeface="+mn-lt"/>
              </a:rPr>
              <a:t>1</a:t>
            </a:r>
            <a:endParaRPr lang="en-US" altLang="zh-CN" sz="3200" b="1"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03300" y="1644650"/>
            <a:ext cx="255587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第四系松散岩类孔隙水</a:t>
            </a:r>
            <a:endParaRPr lang="zh-CN" altLang="en-US">
              <a:solidFill>
                <a:schemeClr val="bg1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2505" y="1033145"/>
            <a:ext cx="5052060" cy="5126355"/>
          </a:xfrm>
          <a:prstGeom prst="rect">
            <a:avLst/>
          </a:prstGeom>
        </p:spPr>
      </p:pic>
      <p:sp>
        <p:nvSpPr>
          <p:cNvPr id="6" name="原创作者QQ：598969553            _3"/>
          <p:cNvSpPr/>
          <p:nvPr/>
        </p:nvSpPr>
        <p:spPr>
          <a:xfrm>
            <a:off x="508000" y="3227070"/>
            <a:ext cx="540000" cy="54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zh-CN" sz="3200" b="1">
                <a:sym typeface="+mn-lt"/>
              </a:rPr>
              <a:t>3</a:t>
            </a:r>
            <a:endParaRPr lang="en-US" altLang="zh-CN" sz="3200" b="1"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02665" y="3314065"/>
            <a:ext cx="255587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碳酸盐岩类岩溶水</a:t>
            </a:r>
            <a:endParaRPr lang="zh-CN" altLang="en-US">
              <a:solidFill>
                <a:schemeClr val="bg1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9" name="原创作者QQ：598969553            _3"/>
          <p:cNvSpPr/>
          <p:nvPr/>
        </p:nvSpPr>
        <p:spPr>
          <a:xfrm>
            <a:off x="508000" y="2434590"/>
            <a:ext cx="540000" cy="54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zh-CN" sz="3200" b="1">
                <a:sym typeface="+mn-lt"/>
              </a:rPr>
              <a:t>2</a:t>
            </a:r>
            <a:endParaRPr lang="en-US" altLang="zh-CN" sz="3200" b="1"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02665" y="2521585"/>
            <a:ext cx="255587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碎屑岩类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孔隙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裂隙水</a:t>
            </a:r>
            <a:endParaRPr lang="zh-CN" altLang="en-US">
              <a:solidFill>
                <a:schemeClr val="bg1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8" name="原创作者QQ：598969553            _3"/>
          <p:cNvSpPr/>
          <p:nvPr/>
        </p:nvSpPr>
        <p:spPr>
          <a:xfrm>
            <a:off x="508000" y="4141470"/>
            <a:ext cx="540000" cy="54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zh-CN" sz="3200" b="1">
                <a:sym typeface="+mn-lt"/>
              </a:rPr>
              <a:t>4</a:t>
            </a:r>
            <a:endParaRPr lang="en-US" altLang="zh-CN" sz="3200" b="1"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02665" y="4218940"/>
            <a:ext cx="255587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玄武岩孔洞裂隙水</a:t>
            </a:r>
            <a:endParaRPr lang="zh-CN" altLang="en-US">
              <a:solidFill>
                <a:schemeClr val="bg1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" name="原创作者QQ：598969553            _3"/>
          <p:cNvSpPr/>
          <p:nvPr/>
        </p:nvSpPr>
        <p:spPr>
          <a:xfrm>
            <a:off x="553720" y="5066030"/>
            <a:ext cx="540000" cy="54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zh-CN" sz="3200" b="1">
                <a:sym typeface="+mn-lt"/>
              </a:rPr>
              <a:t>5</a:t>
            </a:r>
            <a:endParaRPr lang="en-US" altLang="zh-CN" sz="3200" b="1"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48385" y="5153025"/>
            <a:ext cx="255587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基岩裂隙水</a:t>
            </a:r>
            <a:endParaRPr lang="zh-CN" altLang="en-US">
              <a:solidFill>
                <a:schemeClr val="bg1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7" grpId="0" bldLvl="0" animBg="1"/>
      <p:bldP spid="14" grpId="0" bldLvl="0" animBg="1"/>
      <p:bldP spid="15" grpId="0" bldLvl="0" animBg="1"/>
      <p:bldP spid="16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1"/>
          <p:cNvSpPr>
            <a:spLocks noGrp="1"/>
          </p:cNvSpPr>
          <p:nvPr/>
        </p:nvSpPr>
        <p:spPr>
          <a:xfrm>
            <a:off x="2295525" y="6159500"/>
            <a:ext cx="5073650" cy="595313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>
            <a:lvl1pPr marL="914400" lvl="0" indent="-914400" algn="ctr" eaLnBrk="1" latinLnBrk="0" hangingPunct="1">
              <a:lnSpc>
                <a:spcPct val="10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charset="0"/>
              </a:defRPr>
            </a:lvl1pPr>
          </a:lstStyle>
          <a:p>
            <a:pPr algn="r" fontAlgn="base"/>
            <a:r>
              <a:rPr lang="zh-CN" altLang="en-US" sz="1800" b="1" strike="noStrike" noProof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j-cs"/>
                <a:sym typeface="微软雅黑" panose="020B0503020204020204" pitchFamily="2" charset="-122"/>
              </a:rPr>
              <a:t>水文地质条件</a:t>
            </a:r>
            <a:r>
              <a:rPr lang="zh-CN" altLang="en-US" sz="1800" b="1" strike="noStrike" noProof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j-cs"/>
                <a:sym typeface="Calibri" panose="020F0502020204030204" charset="0"/>
              </a:rPr>
              <a:t> </a:t>
            </a:r>
            <a:r>
              <a:rPr lang="en-US" altLang="x-none" sz="1800" b="1" strike="noStrike" noProof="1" dirty="0">
                <a:solidFill>
                  <a:schemeClr val="bg1">
                    <a:lumMod val="50000"/>
                  </a:schemeClr>
                </a:solidFill>
                <a:latin typeface="Arial" panose="020B0604020202020204" charset="-122"/>
                <a:ea typeface="微软雅黑" panose="020B0503020204020204" pitchFamily="2" charset="-122"/>
                <a:cs typeface="+mj-cs"/>
                <a:sym typeface="Arial" panose="020B0604020202020204" charset="-122"/>
              </a:rPr>
              <a:t>• </a:t>
            </a:r>
            <a:r>
              <a:rPr lang="zh-CN" altLang="en-US" sz="1800" b="1" strike="noStrike" noProof="1" dirty="0">
                <a:solidFill>
                  <a:srgbClr val="FFC000"/>
                </a:solidFill>
                <a:latin typeface="微软雅黑" panose="020B0503020204020204" pitchFamily="2" charset="-122"/>
                <a:ea typeface="微软简综艺" pitchFamily="1" charset="-122"/>
                <a:cs typeface="+mj-cs"/>
                <a:sym typeface="Calibri" panose="020F0502020204030204" charset="0"/>
              </a:rPr>
              <a:t>补径排条件</a:t>
            </a:r>
            <a:endParaRPr lang="zh-CN" altLang="en-US" sz="1800" b="1" strike="noStrike" noProof="1" dirty="0">
              <a:solidFill>
                <a:srgbClr val="FFC000"/>
              </a:solidFill>
              <a:latin typeface="微软雅黑" panose="020B0503020204020204" pitchFamily="2" charset="-122"/>
              <a:ea typeface="微软简综艺" pitchFamily="1" charset="-122"/>
              <a:sym typeface="Calibri" panose="020F0502020204030204" charset="0"/>
            </a:endParaRPr>
          </a:p>
        </p:txBody>
      </p:sp>
      <p:sp>
        <p:nvSpPr>
          <p:cNvPr id="3" name="矩形 6"/>
          <p:cNvSpPr/>
          <p:nvPr/>
        </p:nvSpPr>
        <p:spPr>
          <a:xfrm>
            <a:off x="3930650" y="17463"/>
            <a:ext cx="1439863" cy="836612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sz="19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研究区概况</a:t>
            </a:r>
            <a:endParaRPr lang="zh-CN" altLang="en-US" sz="19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7" name="矩形 7"/>
          <p:cNvSpPr/>
          <p:nvPr/>
        </p:nvSpPr>
        <p:spPr>
          <a:xfrm>
            <a:off x="935038" y="17463"/>
            <a:ext cx="1439862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研究意义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矩形 7"/>
          <p:cNvSpPr/>
          <p:nvPr/>
        </p:nvSpPr>
        <p:spPr>
          <a:xfrm>
            <a:off x="2411413" y="17463"/>
            <a:ext cx="1439862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研究内容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5" name="矩形 7"/>
          <p:cNvSpPr/>
          <p:nvPr/>
        </p:nvSpPr>
        <p:spPr>
          <a:xfrm>
            <a:off x="6883400" y="17463"/>
            <a:ext cx="1439863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结论与建议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6" name="矩形 7"/>
          <p:cNvSpPr/>
          <p:nvPr/>
        </p:nvSpPr>
        <p:spPr>
          <a:xfrm>
            <a:off x="5407025" y="17463"/>
            <a:ext cx="1439863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研究成果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07690" y="955675"/>
            <a:ext cx="5261610" cy="520382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877570" y="1033145"/>
            <a:ext cx="1865630" cy="5126355"/>
          </a:xfrm>
          <a:prstGeom prst="rect">
            <a:avLst/>
          </a:pr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lvl="0" fontAlgn="base">
              <a:lnSpc>
                <a:spcPct val="114000"/>
              </a:lnSpc>
            </a:pPr>
            <a:r>
              <a:rPr lang="en-US" strike="noStrike" noProof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</a:t>
            </a:r>
            <a:r>
              <a:rPr strike="noStrike" noProof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从总体上看，主要</a:t>
            </a:r>
            <a:r>
              <a:rPr strike="noStrike" noProof="1" dirty="0"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补给</a:t>
            </a:r>
            <a:r>
              <a:rPr strike="noStrike" noProof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量为</a:t>
            </a:r>
            <a:r>
              <a:rPr strike="noStrike" noProof="1" dirty="0"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大气降水</a:t>
            </a:r>
            <a:r>
              <a:rPr strike="noStrike" noProof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。</a:t>
            </a:r>
            <a:r>
              <a:rPr lang="zh-CN" strike="noStrike" noProof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主要</a:t>
            </a:r>
            <a:r>
              <a:rPr lang="zh-CN" strike="noStrike" noProof="1" dirty="0"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径流</a:t>
            </a:r>
            <a:r>
              <a:rPr lang="zh-CN" strike="noStrike" noProof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方向为从两侧</a:t>
            </a:r>
            <a:r>
              <a:rPr lang="zh-CN" strike="noStrike" noProof="1" dirty="0"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低山丘陵向低洼处</a:t>
            </a:r>
            <a:r>
              <a:rPr lang="zh-CN" strike="noStrike" noProof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径流。</a:t>
            </a:r>
            <a:r>
              <a:rPr strike="noStrike" noProof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研究区的主要</a:t>
            </a:r>
            <a:r>
              <a:rPr strike="noStrike" noProof="1" dirty="0"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排泄</a:t>
            </a:r>
            <a:r>
              <a:rPr strike="noStrike" noProof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量为</a:t>
            </a:r>
            <a:r>
              <a:rPr lang="zh-CN" strike="noStrike" noProof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河谷平原的</a:t>
            </a:r>
            <a:r>
              <a:rPr lang="zh-CN" strike="noStrike" noProof="1" dirty="0"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人工开采量</a:t>
            </a:r>
            <a:r>
              <a:rPr lang="zh-CN" strike="noStrike" noProof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，旱季</a:t>
            </a:r>
            <a:r>
              <a:rPr strike="noStrike" noProof="1" dirty="0"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地下水对地表水体的补给量</a:t>
            </a:r>
            <a:r>
              <a:rPr strike="noStrike" noProof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，以及山区以</a:t>
            </a:r>
            <a:r>
              <a:rPr strike="noStrike" noProof="1" dirty="0"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泉</a:t>
            </a:r>
            <a:r>
              <a:rPr strike="noStrike" noProof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的形式排出地表。</a:t>
            </a:r>
            <a:endParaRPr strike="noStrike" noProof="1" dirty="0">
              <a:solidFill>
                <a:schemeClr val="bg1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7" grpId="0" bldLvl="0" animBg="1"/>
      <p:bldP spid="14" grpId="0" bldLvl="0" animBg="1"/>
      <p:bldP spid="15" grpId="0" bldLvl="0" animBg="1"/>
      <p:bldP spid="16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1"/>
          <p:cNvSpPr>
            <a:spLocks noGrp="1"/>
          </p:cNvSpPr>
          <p:nvPr/>
        </p:nvSpPr>
        <p:spPr>
          <a:xfrm>
            <a:off x="2295525" y="6159500"/>
            <a:ext cx="5073650" cy="5953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marL="914400" lvl="0" indent="-914400" algn="r">
              <a:buNone/>
            </a:pPr>
            <a:r>
              <a:rPr lang="zh-CN" altLang="en-US" b="1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水文地质条件</a:t>
            </a:r>
            <a:r>
              <a:rPr lang="zh-CN" altLang="en-US" b="1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 </a:t>
            </a:r>
            <a:r>
              <a:rPr lang="en-US" altLang="x-none" b="1" dirty="0">
                <a:solidFill>
                  <a:srgbClr val="7F7F7F"/>
                </a:solidFill>
                <a:latin typeface="Arial" panose="020B0604020202020204" charset="-122"/>
                <a:ea typeface="微软雅黑" panose="020B0503020204020204" pitchFamily="2" charset="-122"/>
                <a:sym typeface="Arial" panose="020B0604020202020204" charset="-122"/>
              </a:rPr>
              <a:t>• </a:t>
            </a:r>
            <a:r>
              <a:rPr lang="zh-CN" altLang="en-US" b="1" dirty="0">
                <a:solidFill>
                  <a:srgbClr val="FFC000"/>
                </a:solidFill>
                <a:latin typeface="微软雅黑" panose="020B0503020204020204" pitchFamily="2" charset="-122"/>
                <a:ea typeface="微软简综艺" pitchFamily="1" charset="-122"/>
                <a:sym typeface="Calibri" panose="020F0502020204030204" charset="0"/>
              </a:rPr>
              <a:t>地下水位动态特征</a:t>
            </a:r>
            <a:endParaRPr lang="zh-CN" altLang="en-US" b="1" dirty="0">
              <a:solidFill>
                <a:srgbClr val="FFC000"/>
              </a:solidFill>
              <a:latin typeface="微软雅黑" panose="020B0503020204020204" pitchFamily="2" charset="-122"/>
              <a:ea typeface="微软简综艺" pitchFamily="1" charset="-122"/>
              <a:sym typeface="Calibri" panose="020F0502020204030204" charset="0"/>
            </a:endParaRPr>
          </a:p>
        </p:txBody>
      </p:sp>
      <p:sp>
        <p:nvSpPr>
          <p:cNvPr id="3" name="矩形 6"/>
          <p:cNvSpPr/>
          <p:nvPr/>
        </p:nvSpPr>
        <p:spPr>
          <a:xfrm>
            <a:off x="3930650" y="17463"/>
            <a:ext cx="1439863" cy="836612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sz="19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研究区概况</a:t>
            </a:r>
            <a:endParaRPr lang="zh-CN" altLang="en-US" sz="19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7" name="矩形 7"/>
          <p:cNvSpPr/>
          <p:nvPr/>
        </p:nvSpPr>
        <p:spPr>
          <a:xfrm>
            <a:off x="935038" y="17463"/>
            <a:ext cx="1439862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研究意义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矩形 7"/>
          <p:cNvSpPr/>
          <p:nvPr/>
        </p:nvSpPr>
        <p:spPr>
          <a:xfrm>
            <a:off x="2411413" y="17463"/>
            <a:ext cx="1439862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研究内容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5" name="矩形 7"/>
          <p:cNvSpPr/>
          <p:nvPr/>
        </p:nvSpPr>
        <p:spPr>
          <a:xfrm>
            <a:off x="6883400" y="17463"/>
            <a:ext cx="1439863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结论与建议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6" name="矩形 7"/>
          <p:cNvSpPr/>
          <p:nvPr/>
        </p:nvSpPr>
        <p:spPr>
          <a:xfrm>
            <a:off x="5407025" y="17463"/>
            <a:ext cx="1439863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研究成果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271" name="标题 1"/>
          <p:cNvSpPr>
            <a:spLocks noGrp="1"/>
          </p:cNvSpPr>
          <p:nvPr>
            <p:ph type="ctrTitle"/>
          </p:nvPr>
        </p:nvSpPr>
        <p:spPr>
          <a:xfrm>
            <a:off x="1760220" y="588963"/>
            <a:ext cx="5622925" cy="1143000"/>
          </a:xfrm>
        </p:spPr>
        <p:txBody>
          <a:bodyPr anchor="ctr"/>
          <a:p>
            <a:pPr algn="ctr"/>
            <a:r>
              <a:rPr lang="zh-CN" altLang="en-US" sz="2800" b="1" kern="1200" dirty="0">
                <a:solidFill>
                  <a:srgbClr val="A5A5A5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j-cs"/>
                <a:sym typeface="微软雅黑" panose="020B0503020204020204" pitchFamily="2" charset="-122"/>
              </a:rPr>
              <a:t>年内变化</a:t>
            </a:r>
            <a:r>
              <a:rPr lang="en-US" altLang="x-none" sz="2800" b="1" kern="1200" dirty="0">
                <a:solidFill>
                  <a:srgbClr val="A5A5A5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j-cs"/>
                <a:sym typeface="Arial" panose="020B0604020202020204" charset="-122"/>
              </a:rPr>
              <a:t>• </a:t>
            </a:r>
            <a:r>
              <a:rPr lang="zh-CN" altLang="en-US" sz="2800" b="1" kern="1200" dirty="0"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j-cs"/>
                <a:sym typeface="Calibri" panose="020F0502020204030204" charset="0"/>
              </a:rPr>
              <a:t>大气</a:t>
            </a:r>
            <a:r>
              <a:rPr lang="zh-CN" altLang="en-US" sz="2800" b="1" dirty="0"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降水入渗型-蒸发型</a:t>
            </a:r>
            <a:endParaRPr lang="zh-CN" altLang="en-US" sz="2800" b="1" kern="1200" dirty="0">
              <a:solidFill>
                <a:srgbClr val="FFC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j-cs"/>
              <a:sym typeface="Calibri" panose="020F0502020204030204" charset="0"/>
            </a:endParaRPr>
          </a:p>
        </p:txBody>
      </p:sp>
      <p:graphicFrame>
        <p:nvGraphicFramePr>
          <p:cNvPr id="1078" name="图表 4"/>
          <p:cNvGraphicFramePr/>
          <p:nvPr/>
        </p:nvGraphicFramePr>
        <p:xfrm>
          <a:off x="1424940" y="1496060"/>
          <a:ext cx="6812280" cy="3275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7416" name="矩形 17"/>
          <p:cNvSpPr/>
          <p:nvPr/>
        </p:nvSpPr>
        <p:spPr>
          <a:xfrm>
            <a:off x="600393" y="4966653"/>
            <a:ext cx="7993062" cy="7861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>
              <a:lnSpc>
                <a:spcPct val="114000"/>
              </a:lnSpc>
            </a:pPr>
            <a:r>
              <a:rPr lang="en-US" sz="20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</a:t>
            </a:r>
            <a:r>
              <a:rPr sz="20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大气降水入渗型—蒸发型为研究区主要的地下水动态类型。</a:t>
            </a:r>
            <a:r>
              <a:rPr lang="zh-CN" sz="20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该类型</a:t>
            </a:r>
            <a:r>
              <a:rPr sz="2000" dirty="0"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地下水位</a:t>
            </a:r>
            <a:r>
              <a:rPr lang="zh-CN" sz="2000" dirty="0"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随</a:t>
            </a:r>
            <a:r>
              <a:rPr sz="2000" dirty="0"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大气降水</a:t>
            </a:r>
            <a:r>
              <a:rPr lang="zh-CN" sz="2000" dirty="0"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增加而增大</a:t>
            </a:r>
            <a:r>
              <a:rPr sz="20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，</a:t>
            </a:r>
            <a:r>
              <a:rPr lang="zh-CN" sz="20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且</a:t>
            </a:r>
            <a:r>
              <a:rPr sz="2000" dirty="0"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滞后性</a:t>
            </a:r>
            <a:r>
              <a:rPr 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明显，</a:t>
            </a:r>
            <a:r>
              <a:rPr sz="20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水位</a:t>
            </a:r>
            <a:r>
              <a:rPr sz="2000" dirty="0"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变幅较大</a:t>
            </a:r>
            <a:r>
              <a:rPr sz="20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。</a:t>
            </a:r>
            <a:endParaRPr sz="2000" dirty="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7" grpId="0" bldLvl="0" animBg="1"/>
      <p:bldP spid="14" grpId="0" bldLvl="0" animBg="1"/>
      <p:bldP spid="15" grpId="0" bldLvl="0" animBg="1"/>
      <p:bldP spid="16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1"/>
          <p:cNvSpPr>
            <a:spLocks noGrp="1"/>
          </p:cNvSpPr>
          <p:nvPr/>
        </p:nvSpPr>
        <p:spPr>
          <a:xfrm>
            <a:off x="2295525" y="6159500"/>
            <a:ext cx="5073650" cy="5953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marL="914400" lvl="0" indent="-914400" algn="r">
              <a:buNone/>
            </a:pPr>
            <a:r>
              <a:rPr lang="zh-CN" altLang="en-US" b="1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水文地质条件</a:t>
            </a:r>
            <a:r>
              <a:rPr lang="zh-CN" altLang="en-US" b="1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 </a:t>
            </a:r>
            <a:r>
              <a:rPr lang="en-US" altLang="x-none" b="1" dirty="0">
                <a:solidFill>
                  <a:srgbClr val="7F7F7F"/>
                </a:solidFill>
                <a:latin typeface="Arial" panose="020B0604020202020204" charset="-122"/>
                <a:ea typeface="微软雅黑" panose="020B0503020204020204" pitchFamily="2" charset="-122"/>
                <a:sym typeface="Arial" panose="020B0604020202020204" charset="-122"/>
              </a:rPr>
              <a:t>• </a:t>
            </a:r>
            <a:r>
              <a:rPr lang="zh-CN" altLang="en-US" b="1" dirty="0">
                <a:solidFill>
                  <a:srgbClr val="FFC000"/>
                </a:solidFill>
                <a:latin typeface="微软雅黑" panose="020B0503020204020204" pitchFamily="2" charset="-122"/>
                <a:ea typeface="微软简综艺" pitchFamily="1" charset="-122"/>
                <a:sym typeface="Calibri" panose="020F0502020204030204" charset="0"/>
              </a:rPr>
              <a:t>地下水位动态特征</a:t>
            </a:r>
            <a:endParaRPr lang="zh-CN" altLang="en-US" b="1" dirty="0">
              <a:solidFill>
                <a:srgbClr val="FFC000"/>
              </a:solidFill>
              <a:latin typeface="微软雅黑" panose="020B0503020204020204" pitchFamily="2" charset="-122"/>
              <a:ea typeface="微软简综艺" pitchFamily="1" charset="-122"/>
              <a:sym typeface="Calibri" panose="020F0502020204030204" charset="0"/>
            </a:endParaRPr>
          </a:p>
        </p:txBody>
      </p:sp>
      <p:sp>
        <p:nvSpPr>
          <p:cNvPr id="3" name="矩形 6"/>
          <p:cNvSpPr/>
          <p:nvPr/>
        </p:nvSpPr>
        <p:spPr>
          <a:xfrm>
            <a:off x="3930650" y="17463"/>
            <a:ext cx="1439863" cy="836612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sz="19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研究区概况</a:t>
            </a:r>
            <a:endParaRPr lang="zh-CN" altLang="en-US" sz="19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7" name="矩形 7"/>
          <p:cNvSpPr/>
          <p:nvPr/>
        </p:nvSpPr>
        <p:spPr>
          <a:xfrm>
            <a:off x="935038" y="17463"/>
            <a:ext cx="1439862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研究意义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矩形 7"/>
          <p:cNvSpPr/>
          <p:nvPr/>
        </p:nvSpPr>
        <p:spPr>
          <a:xfrm>
            <a:off x="2411413" y="17463"/>
            <a:ext cx="1439862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研究内容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5" name="矩形 7"/>
          <p:cNvSpPr/>
          <p:nvPr/>
        </p:nvSpPr>
        <p:spPr>
          <a:xfrm>
            <a:off x="6883400" y="17463"/>
            <a:ext cx="1439863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结论与建议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6" name="矩形 7"/>
          <p:cNvSpPr/>
          <p:nvPr/>
        </p:nvSpPr>
        <p:spPr>
          <a:xfrm>
            <a:off x="5407025" y="17463"/>
            <a:ext cx="1439863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研究成果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271" name="标题 1"/>
          <p:cNvSpPr>
            <a:spLocks noGrp="1"/>
          </p:cNvSpPr>
          <p:nvPr>
            <p:ph type="ctrTitle"/>
          </p:nvPr>
        </p:nvSpPr>
        <p:spPr>
          <a:xfrm>
            <a:off x="1760220" y="588963"/>
            <a:ext cx="5622925" cy="1143000"/>
          </a:xfrm>
        </p:spPr>
        <p:txBody>
          <a:bodyPr anchor="ctr"/>
          <a:p>
            <a:pPr algn="ctr"/>
            <a:r>
              <a:rPr lang="zh-CN" altLang="en-US" sz="2800" b="1" kern="1200" dirty="0">
                <a:solidFill>
                  <a:srgbClr val="A5A5A5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j-cs"/>
                <a:sym typeface="微软雅黑" panose="020B0503020204020204" pitchFamily="2" charset="-122"/>
              </a:rPr>
              <a:t>年内变化</a:t>
            </a:r>
            <a:r>
              <a:rPr lang="en-US" altLang="x-none" sz="2800" b="1" kern="1200" dirty="0">
                <a:solidFill>
                  <a:srgbClr val="A5A5A5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j-cs"/>
                <a:sym typeface="Arial" panose="020B0604020202020204" charset="-122"/>
              </a:rPr>
              <a:t>• </a:t>
            </a:r>
            <a:r>
              <a:rPr lang="zh-CN" altLang="en-US" sz="2800" b="1" dirty="0"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水文型</a:t>
            </a:r>
            <a:endParaRPr lang="zh-CN" altLang="en-US" sz="2800" b="1" kern="1200" dirty="0">
              <a:solidFill>
                <a:srgbClr val="FFC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j-cs"/>
              <a:sym typeface="Calibri" panose="020F0502020204030204" charset="0"/>
            </a:endParaRPr>
          </a:p>
        </p:txBody>
      </p:sp>
      <p:sp>
        <p:nvSpPr>
          <p:cNvPr id="17416" name="矩形 17"/>
          <p:cNvSpPr/>
          <p:nvPr/>
        </p:nvSpPr>
        <p:spPr>
          <a:xfrm>
            <a:off x="600393" y="5253673"/>
            <a:ext cx="7993062" cy="10287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>
              <a:lnSpc>
                <a:spcPct val="114000"/>
              </a:lnSpc>
            </a:pPr>
            <a:r>
              <a:rPr lang="en-US" sz="16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</a:t>
            </a:r>
            <a:r>
              <a:rPr lang="en-US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本</a:t>
            </a:r>
            <a:r>
              <a:rPr lang="en-US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区</a:t>
            </a:r>
            <a:r>
              <a:rPr lang="zh-CN" altLang="en-US" dirty="0"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地下水</a:t>
            </a:r>
            <a:r>
              <a:rPr lang="en-US" dirty="0"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与地表水体的水力联系密切</a:t>
            </a:r>
            <a:r>
              <a:rPr lang="zh-CN" altLang="en-US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。</a:t>
            </a:r>
            <a:r>
              <a:rPr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四月份由于</a:t>
            </a:r>
            <a:r>
              <a:rPr dirty="0"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春季融雪</a:t>
            </a:r>
            <a:r>
              <a:rPr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补给地下水，出现地下水位峰值</a:t>
            </a:r>
            <a:r>
              <a:rPr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。年内第二个峰值是随着雨季到来，</a:t>
            </a:r>
            <a:r>
              <a:rPr dirty="0"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地表水位抬升</a:t>
            </a:r>
            <a:r>
              <a:rPr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对地下水的补给作用。</a:t>
            </a:r>
            <a:endParaRPr dirty="0">
              <a:solidFill>
                <a:schemeClr val="bg1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aphicFrame>
        <p:nvGraphicFramePr>
          <p:cNvPr id="1080" name="图表 4"/>
          <p:cNvGraphicFramePr/>
          <p:nvPr/>
        </p:nvGraphicFramePr>
        <p:xfrm>
          <a:off x="1092200" y="1732280"/>
          <a:ext cx="7117715" cy="3291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7" grpId="0" bldLvl="0" animBg="1"/>
      <p:bldP spid="14" grpId="0" bldLvl="0" animBg="1"/>
      <p:bldP spid="15" grpId="0" bldLvl="0" animBg="1"/>
      <p:bldP spid="16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1"/>
          <p:cNvSpPr>
            <a:spLocks noGrp="1"/>
          </p:cNvSpPr>
          <p:nvPr/>
        </p:nvSpPr>
        <p:spPr>
          <a:xfrm>
            <a:off x="2295525" y="6159500"/>
            <a:ext cx="5073650" cy="5953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marL="914400" lvl="0" indent="-914400" algn="r">
              <a:buNone/>
            </a:pPr>
            <a:r>
              <a:rPr lang="zh-CN" altLang="en-US" b="1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水文地质条件</a:t>
            </a:r>
            <a:r>
              <a:rPr lang="zh-CN" altLang="en-US" b="1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 </a:t>
            </a:r>
            <a:r>
              <a:rPr lang="en-US" altLang="x-none" b="1" dirty="0">
                <a:solidFill>
                  <a:srgbClr val="7F7F7F"/>
                </a:solidFill>
                <a:latin typeface="Arial" panose="020B0604020202020204" charset="-122"/>
                <a:ea typeface="微软雅黑" panose="020B0503020204020204" pitchFamily="2" charset="-122"/>
                <a:sym typeface="Arial" panose="020B0604020202020204" charset="-122"/>
              </a:rPr>
              <a:t>• </a:t>
            </a:r>
            <a:r>
              <a:rPr lang="zh-CN" altLang="en-US" b="1" dirty="0">
                <a:solidFill>
                  <a:srgbClr val="FFC000"/>
                </a:solidFill>
                <a:latin typeface="微软雅黑" panose="020B0503020204020204" pitchFamily="2" charset="-122"/>
                <a:ea typeface="微软简综艺" pitchFamily="1" charset="-122"/>
                <a:sym typeface="Calibri" panose="020F0502020204030204" charset="0"/>
              </a:rPr>
              <a:t>地下水位动态特征</a:t>
            </a:r>
            <a:endParaRPr lang="zh-CN" altLang="en-US" b="1" dirty="0">
              <a:solidFill>
                <a:srgbClr val="FFC000"/>
              </a:solidFill>
              <a:latin typeface="微软雅黑" panose="020B0503020204020204" pitchFamily="2" charset="-122"/>
              <a:ea typeface="微软简综艺" pitchFamily="1" charset="-122"/>
              <a:sym typeface="Calibri" panose="020F0502020204030204" charset="0"/>
            </a:endParaRPr>
          </a:p>
        </p:txBody>
      </p:sp>
      <p:sp>
        <p:nvSpPr>
          <p:cNvPr id="3" name="矩形 6"/>
          <p:cNvSpPr/>
          <p:nvPr/>
        </p:nvSpPr>
        <p:spPr>
          <a:xfrm>
            <a:off x="3930650" y="17463"/>
            <a:ext cx="1439863" cy="836612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sz="19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研究区概况</a:t>
            </a:r>
            <a:endParaRPr lang="zh-CN" altLang="en-US" sz="19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7" name="矩形 7"/>
          <p:cNvSpPr/>
          <p:nvPr/>
        </p:nvSpPr>
        <p:spPr>
          <a:xfrm>
            <a:off x="935038" y="17463"/>
            <a:ext cx="1439862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研究意义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矩形 7"/>
          <p:cNvSpPr/>
          <p:nvPr/>
        </p:nvSpPr>
        <p:spPr>
          <a:xfrm>
            <a:off x="2411413" y="17463"/>
            <a:ext cx="1439862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研究内容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5" name="矩形 7"/>
          <p:cNvSpPr/>
          <p:nvPr/>
        </p:nvSpPr>
        <p:spPr>
          <a:xfrm>
            <a:off x="6883400" y="17463"/>
            <a:ext cx="1439863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结论与建议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6" name="矩形 7"/>
          <p:cNvSpPr/>
          <p:nvPr/>
        </p:nvSpPr>
        <p:spPr>
          <a:xfrm>
            <a:off x="5407025" y="17463"/>
            <a:ext cx="1439863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研究成果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271" name="标题 1"/>
          <p:cNvSpPr>
            <a:spLocks noGrp="1"/>
          </p:cNvSpPr>
          <p:nvPr>
            <p:ph type="ctrTitle"/>
          </p:nvPr>
        </p:nvSpPr>
        <p:spPr>
          <a:xfrm>
            <a:off x="1590675" y="589280"/>
            <a:ext cx="6118225" cy="1143000"/>
          </a:xfrm>
        </p:spPr>
        <p:txBody>
          <a:bodyPr anchor="ctr"/>
          <a:p>
            <a:pPr algn="ctr"/>
            <a:r>
              <a:rPr lang="zh-CN" altLang="en-US" sz="2800" b="1" kern="1200" dirty="0">
                <a:solidFill>
                  <a:srgbClr val="A5A5A5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j-cs"/>
                <a:sym typeface="微软雅黑" panose="020B0503020204020204" pitchFamily="2" charset="-122"/>
              </a:rPr>
              <a:t>年内变化</a:t>
            </a:r>
            <a:r>
              <a:rPr lang="en-US" altLang="x-none" sz="2800" b="1" kern="1200" dirty="0">
                <a:solidFill>
                  <a:srgbClr val="A5A5A5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j-cs"/>
                <a:sym typeface="Arial" panose="020B0604020202020204" charset="-122"/>
              </a:rPr>
              <a:t>• </a:t>
            </a:r>
            <a:r>
              <a:rPr lang="zh-CN" altLang="en-US" sz="2800" b="1" dirty="0"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大气降水入渗-人工开采型</a:t>
            </a:r>
            <a:endParaRPr lang="zh-CN" altLang="en-US" sz="2800" b="1" kern="1200" dirty="0">
              <a:solidFill>
                <a:srgbClr val="FFC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j-cs"/>
              <a:sym typeface="Calibri" panose="020F0502020204030204" charset="0"/>
            </a:endParaRPr>
          </a:p>
        </p:txBody>
      </p:sp>
      <p:sp>
        <p:nvSpPr>
          <p:cNvPr id="17416" name="矩形 17"/>
          <p:cNvSpPr/>
          <p:nvPr/>
        </p:nvSpPr>
        <p:spPr>
          <a:xfrm>
            <a:off x="600393" y="5038408"/>
            <a:ext cx="7993062" cy="10287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>
              <a:lnSpc>
                <a:spcPct val="114000"/>
              </a:lnSpc>
            </a:pPr>
            <a:r>
              <a:rPr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从一月到六月，地下水位埋深受人工开采影响，呈现</a:t>
            </a:r>
            <a:r>
              <a:rPr dirty="0"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下降态势</a:t>
            </a:r>
            <a:r>
              <a:rPr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。雨季地下水位曲线抬升</a:t>
            </a:r>
            <a:r>
              <a:rPr lang="zh-CN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，但</a:t>
            </a:r>
            <a:r>
              <a:rPr lang="zh-CN" dirty="0"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并没恢复到开采期之前的高水位状态</a:t>
            </a:r>
            <a:r>
              <a:rPr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。年末的地下水水位明显低于年初，说明该地区已经出现</a:t>
            </a:r>
            <a:r>
              <a:rPr dirty="0"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地下水超采</a:t>
            </a:r>
            <a:r>
              <a:rPr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。</a:t>
            </a:r>
            <a:endParaRPr dirty="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aphicFrame>
        <p:nvGraphicFramePr>
          <p:cNvPr id="1106" name="图表 4"/>
          <p:cNvGraphicFramePr/>
          <p:nvPr/>
        </p:nvGraphicFramePr>
        <p:xfrm>
          <a:off x="1245235" y="1587500"/>
          <a:ext cx="6811010" cy="3275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7" grpId="0" bldLvl="0" animBg="1"/>
      <p:bldP spid="14" grpId="0" bldLvl="0" animBg="1"/>
      <p:bldP spid="15" grpId="0" bldLvl="0" animBg="1"/>
      <p:bldP spid="16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标题 1"/>
          <p:cNvSpPr>
            <a:spLocks noGrp="1"/>
          </p:cNvSpPr>
          <p:nvPr/>
        </p:nvSpPr>
        <p:spPr>
          <a:xfrm>
            <a:off x="2295525" y="6159500"/>
            <a:ext cx="5073650" cy="5953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marL="914400" lvl="0" indent="-914400" algn="r">
              <a:buNone/>
            </a:pPr>
            <a:r>
              <a:rPr lang="zh-CN" altLang="en-US" b="1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水文地质条件</a:t>
            </a:r>
            <a:r>
              <a:rPr lang="zh-CN" altLang="en-US" b="1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 </a:t>
            </a:r>
            <a:r>
              <a:rPr lang="en-US" altLang="x-none" b="1" dirty="0">
                <a:solidFill>
                  <a:srgbClr val="7F7F7F"/>
                </a:solidFill>
                <a:latin typeface="Arial" panose="020B0604020202020204" charset="-122"/>
                <a:ea typeface="微软雅黑" panose="020B0503020204020204" pitchFamily="2" charset="-122"/>
                <a:sym typeface="Arial" panose="020B0604020202020204" charset="-122"/>
              </a:rPr>
              <a:t>• </a:t>
            </a:r>
            <a:r>
              <a:rPr lang="zh-CN" altLang="en-US" b="1" dirty="0">
                <a:solidFill>
                  <a:srgbClr val="FFC000"/>
                </a:solidFill>
                <a:latin typeface="微软雅黑" panose="020B0503020204020204" pitchFamily="2" charset="-122"/>
                <a:ea typeface="微软简综艺" pitchFamily="1" charset="-122"/>
                <a:sym typeface="Calibri" panose="020F0502020204030204" charset="0"/>
              </a:rPr>
              <a:t>地下水位动态特征</a:t>
            </a:r>
            <a:endParaRPr lang="zh-CN" altLang="en-US" b="1" dirty="0">
              <a:solidFill>
                <a:srgbClr val="FFC000"/>
              </a:solidFill>
              <a:latin typeface="微软雅黑" panose="020B0503020204020204" pitchFamily="2" charset="-122"/>
              <a:ea typeface="微软简综艺" pitchFamily="1" charset="-122"/>
              <a:sym typeface="Calibri" panose="020F0502020204030204" charset="0"/>
            </a:endParaRPr>
          </a:p>
        </p:txBody>
      </p:sp>
      <p:sp>
        <p:nvSpPr>
          <p:cNvPr id="3" name="矩形 6"/>
          <p:cNvSpPr/>
          <p:nvPr/>
        </p:nvSpPr>
        <p:spPr>
          <a:xfrm>
            <a:off x="3930650" y="17463"/>
            <a:ext cx="1439863" cy="836612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sz="19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研究区概况</a:t>
            </a:r>
            <a:endParaRPr lang="zh-CN" altLang="en-US" sz="19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7" name="矩形 7"/>
          <p:cNvSpPr/>
          <p:nvPr/>
        </p:nvSpPr>
        <p:spPr>
          <a:xfrm>
            <a:off x="935038" y="17463"/>
            <a:ext cx="1439862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研究意义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矩形 7"/>
          <p:cNvSpPr/>
          <p:nvPr/>
        </p:nvSpPr>
        <p:spPr>
          <a:xfrm>
            <a:off x="2411413" y="17463"/>
            <a:ext cx="1439862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研究内容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5" name="矩形 7"/>
          <p:cNvSpPr/>
          <p:nvPr/>
        </p:nvSpPr>
        <p:spPr>
          <a:xfrm>
            <a:off x="6883400" y="17463"/>
            <a:ext cx="1439863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结论与建议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6" name="矩形 7"/>
          <p:cNvSpPr/>
          <p:nvPr/>
        </p:nvSpPr>
        <p:spPr>
          <a:xfrm>
            <a:off x="5407025" y="17463"/>
            <a:ext cx="1439863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研究成果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343" name="标题 1"/>
          <p:cNvSpPr>
            <a:spLocks noGrp="1"/>
          </p:cNvSpPr>
          <p:nvPr>
            <p:ph type="ctrTitle"/>
          </p:nvPr>
        </p:nvSpPr>
        <p:spPr>
          <a:xfrm>
            <a:off x="728345" y="855345"/>
            <a:ext cx="7856855" cy="855345"/>
          </a:xfrm>
        </p:spPr>
        <p:txBody>
          <a:bodyPr anchor="ctr"/>
          <a:p>
            <a:r>
              <a:rPr lang="zh-CN" altLang="en-US" sz="2800" b="1" kern="1200" dirty="0">
                <a:solidFill>
                  <a:srgbClr val="A5A5A5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j-cs"/>
                <a:sym typeface="微软雅黑" panose="020B0503020204020204" pitchFamily="2" charset="-122"/>
              </a:rPr>
              <a:t>年际变化</a:t>
            </a:r>
            <a:r>
              <a:rPr lang="en-US" altLang="x-none" sz="2800" b="1" kern="1200" dirty="0">
                <a:solidFill>
                  <a:srgbClr val="A5A5A5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j-cs"/>
                <a:sym typeface="Arial" panose="020B0604020202020204" charset="-122"/>
              </a:rPr>
              <a:t>• </a:t>
            </a:r>
            <a:r>
              <a:rPr lang="zh-CN" altLang="en-US" sz="2800" b="1" dirty="0"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1997-2000年地下水位动态曲线图</a:t>
            </a:r>
            <a:endParaRPr lang="zh-CN" altLang="en-US" sz="2800" b="1" kern="1200" dirty="0">
              <a:solidFill>
                <a:srgbClr val="FFC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j-cs"/>
              <a:sym typeface="Calibri" panose="020F0502020204030204" charset="0"/>
            </a:endParaRPr>
          </a:p>
        </p:txBody>
      </p:sp>
      <p:sp>
        <p:nvSpPr>
          <p:cNvPr id="14344" name="文本框 4"/>
          <p:cNvSpPr txBox="1"/>
          <p:nvPr/>
        </p:nvSpPr>
        <p:spPr>
          <a:xfrm>
            <a:off x="598170" y="5153660"/>
            <a:ext cx="7987665" cy="7226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 algn="just"/>
            <a:r>
              <a:rPr lang="en-US" altLang="zh-CN" sz="200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    </a:t>
            </a:r>
            <a:r>
              <a:rPr lang="zh-CN" altLang="en-US" sz="2000"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地下水位与降水量关系密切</a:t>
            </a:r>
            <a:r>
              <a:rPr lang="zh-CN" altLang="en-US" sz="200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，且服从地下水位动态曲线</a:t>
            </a:r>
            <a:r>
              <a:rPr lang="zh-CN" altLang="en-US" sz="2000"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滞后</a:t>
            </a:r>
            <a:r>
              <a:rPr lang="zh-CN" altLang="en-US" sz="200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于降水曲线的特征。</a:t>
            </a:r>
            <a:endParaRPr lang="zh-CN" altLang="en-US" sz="200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graphicFrame>
        <p:nvGraphicFramePr>
          <p:cNvPr id="4" name="图表 4"/>
          <p:cNvGraphicFramePr/>
          <p:nvPr/>
        </p:nvGraphicFramePr>
        <p:xfrm>
          <a:off x="523875" y="1710690"/>
          <a:ext cx="8253730" cy="31756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7" grpId="0" bldLvl="0" animBg="1"/>
      <p:bldP spid="14" grpId="0" bldLvl="0" animBg="1"/>
      <p:bldP spid="15" grpId="0" bldLvl="0" animBg="1"/>
      <p:bldP spid="16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6"/>
          <p:cNvSpPr/>
          <p:nvPr/>
        </p:nvSpPr>
        <p:spPr>
          <a:xfrm>
            <a:off x="5365750" y="17463"/>
            <a:ext cx="1439863" cy="836612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研究成果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7" name="矩形 7"/>
          <p:cNvSpPr/>
          <p:nvPr/>
        </p:nvSpPr>
        <p:spPr>
          <a:xfrm>
            <a:off x="935038" y="17463"/>
            <a:ext cx="1439862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研究意义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矩形 7"/>
          <p:cNvSpPr/>
          <p:nvPr/>
        </p:nvSpPr>
        <p:spPr>
          <a:xfrm>
            <a:off x="2411413" y="17463"/>
            <a:ext cx="1439862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研究内容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5" name="矩形 7"/>
          <p:cNvSpPr/>
          <p:nvPr/>
        </p:nvSpPr>
        <p:spPr>
          <a:xfrm>
            <a:off x="6883400" y="17463"/>
            <a:ext cx="1439863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结论与建议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6" name="矩形 7"/>
          <p:cNvSpPr/>
          <p:nvPr/>
        </p:nvSpPr>
        <p:spPr>
          <a:xfrm>
            <a:off x="3900488" y="17463"/>
            <a:ext cx="1439862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研究区概况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6" name="圆角矩形 4"/>
          <p:cNvSpPr/>
          <p:nvPr/>
        </p:nvSpPr>
        <p:spPr>
          <a:xfrm>
            <a:off x="798830" y="2218055"/>
            <a:ext cx="7524750" cy="2651125"/>
          </a:xfrm>
          <a:prstGeom prst="roundRect">
            <a:avLst>
              <a:gd name="adj" fmla="val 2949"/>
            </a:avLst>
          </a:prstGeom>
          <a:solidFill>
            <a:schemeClr val="bg1"/>
          </a:solidFill>
          <a:ln w="6350" cap="flat" cmpd="sng">
            <a:solidFill>
              <a:srgbClr val="F2F2F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/>
          <a:p>
            <a:pPr marL="285750" lvl="0" indent="-285750">
              <a:lnSpc>
                <a:spcPct val="150000"/>
              </a:lnSpc>
              <a:buChar char="•"/>
            </a:pPr>
            <a:endParaRPr lang="zh-CN" altLang="en-US">
              <a:solidFill>
                <a:srgbClr val="A5A5A5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7" name="TextBox 5"/>
          <p:cNvSpPr/>
          <p:nvPr/>
        </p:nvSpPr>
        <p:spPr>
          <a:xfrm>
            <a:off x="1256665" y="2357755"/>
            <a:ext cx="3040380" cy="517225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 algn="ctr"/>
            <a:r>
              <a:rPr lang="zh-CN" altLang="en-US" sz="2300" b="1" dirty="0"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地下水循环特征</a:t>
            </a:r>
            <a:endParaRPr lang="zh-CN" altLang="en-US" sz="2300" b="1" dirty="0">
              <a:solidFill>
                <a:srgbClr val="FFC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9" name="TextBox 7"/>
          <p:cNvSpPr/>
          <p:nvPr/>
        </p:nvSpPr>
        <p:spPr>
          <a:xfrm>
            <a:off x="4935855" y="2357755"/>
            <a:ext cx="2807970" cy="520887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 algn="ctr"/>
            <a:r>
              <a:rPr lang="zh-CN" altLang="en-US" sz="2300" b="1" dirty="0"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地下水的开发利用</a:t>
            </a:r>
            <a:endParaRPr lang="zh-CN" altLang="en-US" sz="2300" b="1" dirty="0">
              <a:solidFill>
                <a:srgbClr val="FFC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30" name="TextBox 8"/>
          <p:cNvSpPr/>
          <p:nvPr/>
        </p:nvSpPr>
        <p:spPr>
          <a:xfrm>
            <a:off x="1490980" y="3014345"/>
            <a:ext cx="2633345" cy="1579880"/>
          </a:xfrm>
          <a:prstGeom prst="roundRect">
            <a:avLst>
              <a:gd name="adj" fmla="val 3023"/>
            </a:avLst>
          </a:prstGeom>
          <a:solidFill>
            <a:srgbClr val="F2F2F2"/>
          </a:solidFill>
          <a:ln w="38100" cap="flat" cmpd="sng">
            <a:solidFill>
              <a:srgbClr val="F2F2F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/>
          <a:p>
            <a:pPr marL="285750" lvl="0" indent="-285750">
              <a:lnSpc>
                <a:spcPct val="150000"/>
              </a:lnSpc>
              <a:buChar char="•"/>
            </a:pPr>
            <a:r>
              <a:rPr lang="zh-CN" altLang="en-US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Calibri" panose="020F0502020204030204" charset="0"/>
              </a:rPr>
              <a:t>各区</a:t>
            </a:r>
            <a:r>
              <a:rPr lang="zh-CN" altLang="en-US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微软雅黑" panose="020B0503020204020204" pitchFamily="2" charset="-122"/>
              </a:rPr>
              <a:t>地下水循环特征</a:t>
            </a:r>
            <a:endParaRPr lang="zh-CN" altLang="en-US" dirty="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ea"/>
              <a:sym typeface="Calibri" panose="020F0502020204030204" charset="0"/>
            </a:endParaRPr>
          </a:p>
          <a:p>
            <a:pPr marL="285750" lvl="0" indent="-285750">
              <a:lnSpc>
                <a:spcPct val="150000"/>
              </a:lnSpc>
              <a:buChar char="•"/>
            </a:pPr>
            <a:r>
              <a:rPr lang="zh-CN" altLang="en-US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水化学循环特征</a:t>
            </a:r>
            <a:endParaRPr lang="zh-CN" altLang="en-US" dirty="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285750" lvl="0" indent="-285750">
              <a:lnSpc>
                <a:spcPct val="150000"/>
              </a:lnSpc>
              <a:buChar char="•"/>
            </a:pPr>
            <a:endParaRPr lang="zh-CN" altLang="en-US" dirty="0">
              <a:solidFill>
                <a:srgbClr val="A5A5A5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32" name="TextBox 10"/>
          <p:cNvSpPr/>
          <p:nvPr/>
        </p:nvSpPr>
        <p:spPr>
          <a:xfrm>
            <a:off x="5039360" y="3086100"/>
            <a:ext cx="2632710" cy="1579880"/>
          </a:xfrm>
          <a:prstGeom prst="roundRect">
            <a:avLst>
              <a:gd name="adj" fmla="val 3023"/>
            </a:avLst>
          </a:prstGeom>
          <a:solidFill>
            <a:srgbClr val="F2F2F2"/>
          </a:solidFill>
          <a:ln w="38100" cap="flat" cmpd="sng">
            <a:solidFill>
              <a:srgbClr val="F2F2F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/>
          <a:p>
            <a:pPr marL="285750" lvl="0" indent="-285750">
              <a:lnSpc>
                <a:spcPct val="150000"/>
              </a:lnSpc>
              <a:buChar char="•"/>
            </a:pPr>
            <a:r>
              <a:rPr lang="zh-CN" altLang="en-US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地下水资源评价</a:t>
            </a:r>
            <a:endParaRPr lang="zh-CN" altLang="en-US" dirty="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285750" lvl="0" indent="-285750">
              <a:lnSpc>
                <a:spcPct val="150000"/>
              </a:lnSpc>
              <a:buChar char="•"/>
            </a:pPr>
            <a:r>
              <a:rPr lang="zh-CN" altLang="en-US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开发潜力分析</a:t>
            </a:r>
            <a:endParaRPr lang="zh-CN" altLang="en-US" dirty="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285750" lvl="0" indent="-285750">
              <a:lnSpc>
                <a:spcPct val="150000"/>
              </a:lnSpc>
              <a:buChar char="•"/>
            </a:pPr>
            <a:r>
              <a:rPr lang="zh-CN" altLang="en-US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地下水开发利用方案</a:t>
            </a:r>
            <a:endParaRPr lang="zh-CN" altLang="en-US" dirty="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285750" lvl="0" indent="-285750">
              <a:lnSpc>
                <a:spcPct val="150000"/>
              </a:lnSpc>
              <a:buChar char="•"/>
            </a:pPr>
            <a:endParaRPr lang="zh-CN" altLang="en-US" dirty="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285750" lvl="0" indent="-285750">
              <a:lnSpc>
                <a:spcPct val="150000"/>
              </a:lnSpc>
              <a:buChar char="•"/>
            </a:pPr>
            <a:endParaRPr lang="zh-CN" altLang="en-US" dirty="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285750" lvl="0" indent="-285750">
              <a:lnSpc>
                <a:spcPct val="150000"/>
              </a:lnSpc>
              <a:buChar char="•"/>
            </a:pPr>
            <a:endParaRPr lang="zh-CN" altLang="en-US" dirty="0">
              <a:solidFill>
                <a:srgbClr val="A5A5A5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7" grpId="0" bldLvl="0" animBg="1"/>
      <p:bldP spid="14" grpId="0" bldLvl="0" animBg="1"/>
      <p:bldP spid="15" grpId="0" bldLvl="0" animBg="1"/>
      <p:bldP spid="16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6"/>
          <p:cNvSpPr/>
          <p:nvPr/>
        </p:nvSpPr>
        <p:spPr>
          <a:xfrm>
            <a:off x="5365750" y="17463"/>
            <a:ext cx="1439863" cy="836612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研究成果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7" name="矩形 7"/>
          <p:cNvSpPr/>
          <p:nvPr/>
        </p:nvSpPr>
        <p:spPr>
          <a:xfrm>
            <a:off x="935038" y="17463"/>
            <a:ext cx="1439862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研究意义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矩形 7"/>
          <p:cNvSpPr/>
          <p:nvPr/>
        </p:nvSpPr>
        <p:spPr>
          <a:xfrm>
            <a:off x="2411413" y="17463"/>
            <a:ext cx="1439862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研究内容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5" name="矩形 7"/>
          <p:cNvSpPr/>
          <p:nvPr/>
        </p:nvSpPr>
        <p:spPr>
          <a:xfrm>
            <a:off x="6883400" y="17463"/>
            <a:ext cx="1439863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结论与建议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6" name="矩形 7"/>
          <p:cNvSpPr/>
          <p:nvPr/>
        </p:nvSpPr>
        <p:spPr>
          <a:xfrm>
            <a:off x="3900488" y="17463"/>
            <a:ext cx="1439862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研究区概况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6390" name="标题 1"/>
          <p:cNvSpPr>
            <a:spLocks noGrp="1"/>
          </p:cNvSpPr>
          <p:nvPr/>
        </p:nvSpPr>
        <p:spPr>
          <a:xfrm>
            <a:off x="2295525" y="6159500"/>
            <a:ext cx="5073650" cy="5953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marL="914400" lvl="0" indent="-914400" algn="r">
              <a:lnSpc>
                <a:spcPct val="80000"/>
              </a:lnSpc>
              <a:buNone/>
            </a:pPr>
            <a:r>
              <a:rPr lang="zh-CN" altLang="en-US" b="1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地下水循环特征</a:t>
            </a:r>
            <a:r>
              <a:rPr lang="zh-CN" altLang="en-US" b="1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 </a:t>
            </a:r>
            <a:r>
              <a:rPr lang="en-US" altLang="x-none" b="1" dirty="0">
                <a:solidFill>
                  <a:srgbClr val="7F7F7F"/>
                </a:solidFill>
                <a:latin typeface="Arial" panose="020B0604020202020204" charset="-122"/>
                <a:ea typeface="微软雅黑" panose="020B0503020204020204" pitchFamily="2" charset="-122"/>
                <a:sym typeface="Arial" panose="020B0604020202020204" charset="-122"/>
              </a:rPr>
              <a:t>• </a:t>
            </a:r>
            <a:r>
              <a:rPr lang="zh-CN" altLang="en-US" b="1" dirty="0">
                <a:solidFill>
                  <a:srgbClr val="FFC000"/>
                </a:solidFill>
                <a:latin typeface="微软雅黑" panose="020B0503020204020204" pitchFamily="2" charset="-122"/>
                <a:ea typeface="微软简综艺" pitchFamily="1" charset="-122"/>
                <a:sym typeface="Calibri" panose="020F0502020204030204" charset="0"/>
              </a:rPr>
              <a:t>地下水循环特征分析</a:t>
            </a:r>
            <a:endParaRPr lang="zh-CN" altLang="en-US" b="1" dirty="0">
              <a:solidFill>
                <a:srgbClr val="FFC000"/>
              </a:solidFill>
              <a:latin typeface="微软雅黑" panose="020B0503020204020204" pitchFamily="2" charset="-122"/>
              <a:ea typeface="微软简综艺" pitchFamily="1" charset="-122"/>
              <a:sym typeface="Calibri" panose="020F05020202040302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43735" y="2204085"/>
            <a:ext cx="6190615" cy="659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  </a:t>
            </a:r>
            <a:r>
              <a:rPr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由于研究区四季分明的水文气象特征，</a:t>
            </a:r>
            <a:r>
              <a:rPr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四季降水量</a:t>
            </a:r>
            <a:r>
              <a:rPr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变化较大，因此本区域</a:t>
            </a:r>
            <a:r>
              <a:rPr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地下水循环过程随季节变化波动较大</a:t>
            </a:r>
            <a:r>
              <a:rPr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。</a:t>
            </a:r>
            <a:endParaRPr>
              <a:solidFill>
                <a:schemeClr val="bg1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5367" name="标题 1"/>
          <p:cNvSpPr>
            <a:spLocks noGrp="1"/>
          </p:cNvSpPr>
          <p:nvPr>
            <p:ph type="ctrTitle"/>
          </p:nvPr>
        </p:nvSpPr>
        <p:spPr>
          <a:xfrm>
            <a:off x="774065" y="854075"/>
            <a:ext cx="8116570" cy="1143000"/>
          </a:xfrm>
        </p:spPr>
        <p:txBody>
          <a:bodyPr anchor="ctr"/>
          <a:p>
            <a:r>
              <a:rPr lang="zh-CN" altLang="en-US" sz="2400" b="1" dirty="0">
                <a:solidFill>
                  <a:srgbClr val="A5A5A5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地下水循环特征分析</a:t>
            </a:r>
            <a:r>
              <a:rPr lang="en-US" altLang="x-none" sz="2400" b="1" dirty="0">
                <a:solidFill>
                  <a:srgbClr val="A5A5A5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charset="-122"/>
              </a:rPr>
              <a:t>• </a:t>
            </a:r>
            <a:r>
              <a:rPr lang="zh-CN" altLang="en-US" sz="2400" b="1" dirty="0"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第四系松散岩类孔隙水循环特征</a:t>
            </a:r>
            <a:endParaRPr lang="zh-CN" altLang="en-US" sz="2400" b="1" kern="1200" dirty="0">
              <a:solidFill>
                <a:srgbClr val="FFC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j-cs"/>
              <a:sym typeface="Calibri" panose="020F0502020204030204" charset="0"/>
            </a:endParaRPr>
          </a:p>
        </p:txBody>
      </p:sp>
      <p:sp>
        <p:nvSpPr>
          <p:cNvPr id="4" name="原创作者QQ：598969553            _3"/>
          <p:cNvSpPr/>
          <p:nvPr/>
        </p:nvSpPr>
        <p:spPr>
          <a:xfrm>
            <a:off x="935355" y="2132330"/>
            <a:ext cx="768350" cy="7683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zh-CN" sz="4000" b="1">
                <a:sym typeface="+mn-lt"/>
              </a:rPr>
              <a:t>1</a:t>
            </a:r>
            <a:endParaRPr lang="en-US" altLang="zh-CN" sz="4000" b="1"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43735" y="3343275"/>
            <a:ext cx="6191250" cy="933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本区</a:t>
            </a:r>
            <a:r>
              <a:rPr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地下水与地表水的水力联系较为紧密</a:t>
            </a:r>
            <a:r>
              <a:rPr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，一方面促使地下水与地表水的</a:t>
            </a:r>
            <a:r>
              <a:rPr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交换量</a:t>
            </a:r>
            <a:r>
              <a:rPr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增加，另一方面致使地下水的</a:t>
            </a:r>
            <a:r>
              <a:rPr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水质</a:t>
            </a:r>
            <a:r>
              <a:rPr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受河水的影响较大。</a:t>
            </a:r>
            <a:endParaRPr>
              <a:solidFill>
                <a:schemeClr val="bg1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6" name="原创作者QQ：598969553            _3"/>
          <p:cNvSpPr/>
          <p:nvPr/>
        </p:nvSpPr>
        <p:spPr>
          <a:xfrm>
            <a:off x="935355" y="3356610"/>
            <a:ext cx="768350" cy="7683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zh-CN" sz="4000" b="1">
                <a:sym typeface="+mn-lt"/>
              </a:rPr>
              <a:t>2</a:t>
            </a:r>
            <a:endParaRPr lang="en-US" altLang="zh-CN" sz="4000" b="1"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43735" y="4761865"/>
            <a:ext cx="6191250" cy="659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由于</a:t>
            </a:r>
            <a:r>
              <a:rPr lang="zh-CN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本</a:t>
            </a:r>
            <a:r>
              <a:rPr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区含水层渗透性好</a:t>
            </a:r>
            <a:r>
              <a:rPr lang="zh-CN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等特点，本区地下水的径流、蒸发和人工排泄作用强烈，促使地下水</a:t>
            </a:r>
            <a:r>
              <a:rPr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的</a:t>
            </a:r>
            <a:r>
              <a:rPr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循环速度</a:t>
            </a:r>
            <a:r>
              <a:rPr lang="zh-CN"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加</a:t>
            </a:r>
            <a:r>
              <a:rPr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快</a:t>
            </a:r>
            <a:r>
              <a:rPr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。</a:t>
            </a:r>
            <a:endParaRPr>
              <a:solidFill>
                <a:schemeClr val="bg1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9" name="原创作者QQ：598969553            _3"/>
          <p:cNvSpPr/>
          <p:nvPr/>
        </p:nvSpPr>
        <p:spPr>
          <a:xfrm>
            <a:off x="935355" y="4690110"/>
            <a:ext cx="768350" cy="7683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zh-CN" sz="4000" b="1">
                <a:sym typeface="+mn-lt"/>
              </a:rPr>
              <a:t>3</a:t>
            </a:r>
            <a:endParaRPr lang="en-US" altLang="zh-CN" sz="4000" b="1"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7" grpId="0" bldLvl="0" animBg="1"/>
      <p:bldP spid="14" grpId="0" bldLvl="0" animBg="1"/>
      <p:bldP spid="15" grpId="0" bldLvl="0" animBg="1"/>
      <p:bldP spid="16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6"/>
          <p:cNvSpPr/>
          <p:nvPr/>
        </p:nvSpPr>
        <p:spPr>
          <a:xfrm>
            <a:off x="5365750" y="17463"/>
            <a:ext cx="1439863" cy="836612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研究成果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7" name="矩形 7"/>
          <p:cNvSpPr/>
          <p:nvPr/>
        </p:nvSpPr>
        <p:spPr>
          <a:xfrm>
            <a:off x="935038" y="17463"/>
            <a:ext cx="1439862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研究意义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矩形 7"/>
          <p:cNvSpPr/>
          <p:nvPr/>
        </p:nvSpPr>
        <p:spPr>
          <a:xfrm>
            <a:off x="2411413" y="17463"/>
            <a:ext cx="1439862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研究内容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5" name="矩形 7"/>
          <p:cNvSpPr/>
          <p:nvPr/>
        </p:nvSpPr>
        <p:spPr>
          <a:xfrm>
            <a:off x="6883400" y="17463"/>
            <a:ext cx="1439863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结论与建议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6" name="矩形 7"/>
          <p:cNvSpPr/>
          <p:nvPr/>
        </p:nvSpPr>
        <p:spPr>
          <a:xfrm>
            <a:off x="3900488" y="17463"/>
            <a:ext cx="1439862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研究区概况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6390" name="标题 1"/>
          <p:cNvSpPr>
            <a:spLocks noGrp="1"/>
          </p:cNvSpPr>
          <p:nvPr/>
        </p:nvSpPr>
        <p:spPr>
          <a:xfrm>
            <a:off x="2295525" y="6159500"/>
            <a:ext cx="5073650" cy="5953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marL="914400" lvl="0" indent="-914400" algn="r">
              <a:lnSpc>
                <a:spcPct val="80000"/>
              </a:lnSpc>
              <a:buNone/>
            </a:pPr>
            <a:r>
              <a:rPr lang="zh-CN" altLang="en-US" b="1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地下水循环特征</a:t>
            </a:r>
            <a:r>
              <a:rPr lang="zh-CN" altLang="en-US" b="1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 </a:t>
            </a:r>
            <a:r>
              <a:rPr lang="en-US" altLang="x-none" b="1" dirty="0">
                <a:solidFill>
                  <a:srgbClr val="7F7F7F"/>
                </a:solidFill>
                <a:latin typeface="Arial" panose="020B0604020202020204" charset="-122"/>
                <a:ea typeface="微软雅黑" panose="020B0503020204020204" pitchFamily="2" charset="-122"/>
                <a:sym typeface="Arial" panose="020B0604020202020204" charset="-122"/>
              </a:rPr>
              <a:t>• </a:t>
            </a:r>
            <a:r>
              <a:rPr lang="zh-CN" altLang="en-US" b="1" dirty="0">
                <a:solidFill>
                  <a:srgbClr val="FFC000"/>
                </a:solidFill>
                <a:latin typeface="微软雅黑" panose="020B0503020204020204" pitchFamily="2" charset="-122"/>
                <a:ea typeface="微软简综艺" pitchFamily="1" charset="-122"/>
                <a:sym typeface="Calibri" panose="020F0502020204030204" charset="0"/>
              </a:rPr>
              <a:t>地下水循环特征分析</a:t>
            </a:r>
            <a:endParaRPr lang="zh-CN" altLang="en-US" b="1" dirty="0">
              <a:solidFill>
                <a:srgbClr val="FFC000"/>
              </a:solidFill>
              <a:latin typeface="微软雅黑" panose="020B0503020204020204" pitchFamily="2" charset="-122"/>
              <a:ea typeface="微软简综艺" pitchFamily="1" charset="-122"/>
              <a:sym typeface="Calibri" panose="020F05020202040302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43735" y="2849880"/>
            <a:ext cx="619061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本区含水层透水性较差，</a:t>
            </a:r>
            <a:r>
              <a:rPr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地下水循环较缓慢</a:t>
            </a:r>
            <a:r>
              <a:rPr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。</a:t>
            </a:r>
            <a:endParaRPr>
              <a:solidFill>
                <a:schemeClr val="bg1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sp>
        <p:nvSpPr>
          <p:cNvPr id="15367" name="标题 1"/>
          <p:cNvSpPr>
            <a:spLocks noGrp="1"/>
          </p:cNvSpPr>
          <p:nvPr>
            <p:ph type="ctrTitle"/>
          </p:nvPr>
        </p:nvSpPr>
        <p:spPr>
          <a:xfrm>
            <a:off x="301625" y="1097915"/>
            <a:ext cx="8637905" cy="1143000"/>
          </a:xfrm>
        </p:spPr>
        <p:txBody>
          <a:bodyPr anchor="ctr"/>
          <a:p>
            <a:r>
              <a:rPr lang="zh-CN" altLang="en-US" sz="2400" b="1" dirty="0">
                <a:solidFill>
                  <a:srgbClr val="A5A5A5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地下水循环特征分析</a:t>
            </a:r>
            <a:r>
              <a:rPr lang="en-US" altLang="x-none" sz="2400" b="1" dirty="0">
                <a:solidFill>
                  <a:srgbClr val="A5A5A5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charset="-122"/>
              </a:rPr>
              <a:t>• </a:t>
            </a:r>
            <a:r>
              <a:rPr lang="zh-CN" altLang="en-US" sz="2400" b="1" dirty="0"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碎屑岩类孔隙裂隙水循环特征</a:t>
            </a:r>
            <a:endParaRPr lang="zh-CN" altLang="en-US" sz="2400" b="1" dirty="0">
              <a:solidFill>
                <a:srgbClr val="FFC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charset="0"/>
            </a:endParaRPr>
          </a:p>
        </p:txBody>
      </p:sp>
      <p:sp>
        <p:nvSpPr>
          <p:cNvPr id="4" name="原创作者QQ：598969553            _3"/>
          <p:cNvSpPr/>
          <p:nvPr/>
        </p:nvSpPr>
        <p:spPr>
          <a:xfrm>
            <a:off x="935355" y="2634615"/>
            <a:ext cx="768350" cy="7683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zh-CN" sz="4000" b="1">
                <a:sym typeface="+mn-lt"/>
              </a:rPr>
              <a:t>1</a:t>
            </a:r>
            <a:endParaRPr lang="en-US" altLang="zh-CN" sz="4000" b="1"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43100" y="4289425"/>
            <a:ext cx="6191250" cy="659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由于</a:t>
            </a:r>
            <a:r>
              <a:rPr lang="zh-CN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本区</a:t>
            </a:r>
            <a:r>
              <a:rPr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采矿的</a:t>
            </a:r>
            <a:r>
              <a:rPr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基坑降水</a:t>
            </a:r>
            <a:r>
              <a:rPr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，</a:t>
            </a:r>
            <a:r>
              <a:rPr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人</a:t>
            </a:r>
            <a:r>
              <a:rPr lang="zh-CN"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工</a:t>
            </a:r>
            <a:r>
              <a:rPr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开采量</a:t>
            </a:r>
            <a:r>
              <a:rPr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较大，</a:t>
            </a:r>
            <a:r>
              <a:rPr lang="zh-CN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局部地区</a:t>
            </a:r>
            <a:r>
              <a:rPr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地下水径流较快，对地下水的循环有一定的影响。</a:t>
            </a:r>
            <a:endParaRPr>
              <a:solidFill>
                <a:schemeClr val="bg1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6" name="原创作者QQ：598969553            _3"/>
          <p:cNvSpPr/>
          <p:nvPr/>
        </p:nvSpPr>
        <p:spPr>
          <a:xfrm>
            <a:off x="935355" y="4217670"/>
            <a:ext cx="768350" cy="7683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zh-CN" sz="4000" b="1">
                <a:sym typeface="+mn-lt"/>
              </a:rPr>
              <a:t>2</a:t>
            </a:r>
            <a:endParaRPr lang="en-US" altLang="zh-CN" sz="4000" b="1"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7" grpId="0" bldLvl="0" animBg="1"/>
      <p:bldP spid="14" grpId="0" bldLvl="0" animBg="1"/>
      <p:bldP spid="15" grpId="0" bldLvl="0" animBg="1"/>
      <p:bldP spid="16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标题 1"/>
          <p:cNvSpPr>
            <a:spLocks noGrp="1"/>
          </p:cNvSpPr>
          <p:nvPr>
            <p:ph type="ctrTitle"/>
          </p:nvPr>
        </p:nvSpPr>
        <p:spPr>
          <a:xfrm>
            <a:off x="914400" y="28575"/>
            <a:ext cx="3513138" cy="1143000"/>
          </a:xfrm>
        </p:spPr>
        <p:txBody>
          <a:bodyPr anchor="ctr"/>
          <a:p>
            <a:pPr algn="l"/>
            <a:r>
              <a:rPr lang="zh-CN" altLang="en-US" sz="3200" b="1" kern="1200">
                <a:solidFill>
                  <a:srgbClr val="A5A5A5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j-cs"/>
                <a:sym typeface="微软雅黑" panose="020B0503020204020204" pitchFamily="2" charset="-122"/>
              </a:rPr>
              <a:t>目录</a:t>
            </a:r>
            <a:endParaRPr lang="zh-CN" altLang="en-US" sz="3200" b="1" kern="1200">
              <a:solidFill>
                <a:srgbClr val="A5A5A5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j-cs"/>
              <a:sym typeface="Arial Unicode MS" panose="020B0604020202020204" pitchFamily="2" charset="-122"/>
            </a:endParaRPr>
          </a:p>
        </p:txBody>
      </p:sp>
      <p:sp>
        <p:nvSpPr>
          <p:cNvPr id="3074" name="TextBox 16"/>
          <p:cNvSpPr/>
          <p:nvPr/>
        </p:nvSpPr>
        <p:spPr>
          <a:xfrm>
            <a:off x="3911600" y="1009650"/>
            <a:ext cx="2311400" cy="841375"/>
          </a:xfrm>
          <a:prstGeom prst="roundRect">
            <a:avLst>
              <a:gd name="adj" fmla="val 8176"/>
            </a:avLst>
          </a:prstGeom>
          <a:noFill/>
          <a:ln w="19050" cap="flat" cmpd="sng">
            <a:solidFill>
              <a:srgbClr val="A5A5A5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indent="0" algn="ctr"/>
            <a:r>
              <a:rPr lang="zh-CN" altLang="en-US" sz="2400" b="1" dirty="0">
                <a:solidFill>
                  <a:srgbClr val="A5A5A5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研究意义</a:t>
            </a:r>
            <a:endParaRPr lang="zh-CN" altLang="en-US" sz="2400" b="1" dirty="0">
              <a:solidFill>
                <a:srgbClr val="A5A5A5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075" name="椭圆 17"/>
          <p:cNvSpPr/>
          <p:nvPr/>
        </p:nvSpPr>
        <p:spPr>
          <a:xfrm>
            <a:off x="3598863" y="1117600"/>
            <a:ext cx="625475" cy="625475"/>
          </a:xfrm>
          <a:prstGeom prst="ellipse">
            <a:avLst/>
          </a:prstGeom>
          <a:solidFill>
            <a:schemeClr val="bg1"/>
          </a:solidFill>
          <a:ln w="19050" cap="flat" cmpd="sng">
            <a:solidFill>
              <a:srgbClr val="A5A5A5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indent="0" algn="ctr"/>
            <a:r>
              <a:rPr lang="en-US" altLang="x-none" sz="2800" b="1" dirty="0">
                <a:solidFill>
                  <a:srgbClr val="FFC000"/>
                </a:solidFill>
                <a:latin typeface="Arial Unicode MS" panose="020B0604020202020204" pitchFamily="2" charset="-122"/>
                <a:ea typeface="Arial Unicode MS" panose="020B0604020202020204" pitchFamily="2" charset="-122"/>
                <a:sym typeface="Arial Unicode MS" panose="020B0604020202020204" pitchFamily="2" charset="-122"/>
              </a:rPr>
              <a:t>1</a:t>
            </a:r>
            <a:endParaRPr lang="zh-CN" altLang="en-US" sz="2800" b="1" dirty="0">
              <a:solidFill>
                <a:srgbClr val="FFC000"/>
              </a:solidFill>
              <a:latin typeface="Arial Unicode MS" panose="020B0604020202020204" pitchFamily="2" charset="-122"/>
              <a:ea typeface="Arial Unicode MS" panose="020B0604020202020204" pitchFamily="2" charset="-122"/>
              <a:sym typeface="Arial Unicode MS" panose="020B0604020202020204" pitchFamily="2" charset="-122"/>
            </a:endParaRPr>
          </a:p>
        </p:txBody>
      </p:sp>
      <p:sp>
        <p:nvSpPr>
          <p:cNvPr id="3076" name="TextBox 18"/>
          <p:cNvSpPr/>
          <p:nvPr/>
        </p:nvSpPr>
        <p:spPr>
          <a:xfrm>
            <a:off x="3911600" y="2089150"/>
            <a:ext cx="2311400" cy="841375"/>
          </a:xfrm>
          <a:prstGeom prst="roundRect">
            <a:avLst>
              <a:gd name="adj" fmla="val 8176"/>
            </a:avLst>
          </a:prstGeom>
          <a:noFill/>
          <a:ln w="19050" cap="flat" cmpd="sng">
            <a:solidFill>
              <a:srgbClr val="A5A5A5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indent="0" algn="ctr"/>
            <a:r>
              <a:rPr lang="zh-CN" altLang="en-US" sz="2400" b="1" dirty="0">
                <a:solidFill>
                  <a:srgbClr val="A5A5A5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研究内容</a:t>
            </a:r>
            <a:endParaRPr lang="zh-CN" altLang="en-US" sz="2400" b="1" dirty="0">
              <a:solidFill>
                <a:srgbClr val="A5A5A5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077" name="椭圆 19"/>
          <p:cNvSpPr/>
          <p:nvPr/>
        </p:nvSpPr>
        <p:spPr>
          <a:xfrm>
            <a:off x="3598863" y="2197100"/>
            <a:ext cx="625475" cy="625475"/>
          </a:xfrm>
          <a:prstGeom prst="ellipse">
            <a:avLst/>
          </a:prstGeom>
          <a:solidFill>
            <a:schemeClr val="bg1"/>
          </a:solidFill>
          <a:ln w="19050" cap="flat" cmpd="sng">
            <a:solidFill>
              <a:srgbClr val="A5A5A5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indent="0" algn="ctr"/>
            <a:r>
              <a:rPr lang="en-US" altLang="x-none" sz="2800" b="1" dirty="0">
                <a:solidFill>
                  <a:srgbClr val="FFC000"/>
                </a:solidFill>
                <a:latin typeface="Arial Unicode MS" panose="020B0604020202020204" pitchFamily="2" charset="-122"/>
                <a:ea typeface="Arial Unicode MS" panose="020B0604020202020204" pitchFamily="2" charset="-122"/>
                <a:sym typeface="Arial Unicode MS" panose="020B0604020202020204" pitchFamily="2" charset="-122"/>
              </a:rPr>
              <a:t>2</a:t>
            </a:r>
            <a:endParaRPr lang="zh-CN" altLang="en-US" sz="2800" b="1" dirty="0">
              <a:solidFill>
                <a:srgbClr val="FFC000"/>
              </a:solidFill>
              <a:latin typeface="Arial Unicode MS" panose="020B0604020202020204" pitchFamily="2" charset="-122"/>
              <a:ea typeface="Arial Unicode MS" panose="020B0604020202020204" pitchFamily="2" charset="-122"/>
              <a:sym typeface="Arial Unicode MS" panose="020B0604020202020204" pitchFamily="2" charset="-122"/>
            </a:endParaRPr>
          </a:p>
        </p:txBody>
      </p:sp>
      <p:sp>
        <p:nvSpPr>
          <p:cNvPr id="3078" name="TextBox 20"/>
          <p:cNvSpPr/>
          <p:nvPr/>
        </p:nvSpPr>
        <p:spPr>
          <a:xfrm>
            <a:off x="3903663" y="3168650"/>
            <a:ext cx="2319337" cy="841375"/>
          </a:xfrm>
          <a:prstGeom prst="roundRect">
            <a:avLst>
              <a:gd name="adj" fmla="val 8176"/>
            </a:avLst>
          </a:prstGeom>
          <a:noFill/>
          <a:ln w="19050" cap="flat" cmpd="sng">
            <a:solidFill>
              <a:srgbClr val="A5A5A5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indent="0" algn="ctr"/>
            <a:r>
              <a:rPr lang="zh-CN" altLang="en-US" sz="2400" b="1" dirty="0">
                <a:solidFill>
                  <a:srgbClr val="A5A5A5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研究区概况</a:t>
            </a:r>
            <a:endParaRPr lang="zh-CN" altLang="en-US" sz="2400" b="1" dirty="0">
              <a:solidFill>
                <a:srgbClr val="A5A5A5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079" name="椭圆 21"/>
          <p:cNvSpPr/>
          <p:nvPr/>
        </p:nvSpPr>
        <p:spPr>
          <a:xfrm>
            <a:off x="3590925" y="3276600"/>
            <a:ext cx="625475" cy="625475"/>
          </a:xfrm>
          <a:prstGeom prst="ellipse">
            <a:avLst/>
          </a:prstGeom>
          <a:solidFill>
            <a:schemeClr val="bg1"/>
          </a:solidFill>
          <a:ln w="19050" cap="flat" cmpd="sng">
            <a:solidFill>
              <a:srgbClr val="A5A5A5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indent="0" algn="ctr"/>
            <a:r>
              <a:rPr lang="en-US" altLang="x-none" sz="2800" b="1" dirty="0">
                <a:solidFill>
                  <a:srgbClr val="FFC000"/>
                </a:solidFill>
                <a:latin typeface="Arial Unicode MS" panose="020B0604020202020204" pitchFamily="2" charset="-122"/>
                <a:ea typeface="Arial Unicode MS" panose="020B0604020202020204" pitchFamily="2" charset="-122"/>
                <a:sym typeface="Arial Unicode MS" panose="020B0604020202020204" pitchFamily="2" charset="-122"/>
              </a:rPr>
              <a:t>3</a:t>
            </a:r>
            <a:endParaRPr lang="zh-CN" altLang="en-US" sz="2800" b="1" dirty="0">
              <a:solidFill>
                <a:srgbClr val="FFC000"/>
              </a:solidFill>
              <a:latin typeface="Arial Unicode MS" panose="020B0604020202020204" pitchFamily="2" charset="-122"/>
              <a:ea typeface="Arial Unicode MS" panose="020B0604020202020204" pitchFamily="2" charset="-122"/>
              <a:sym typeface="Arial Unicode MS" panose="020B0604020202020204" pitchFamily="2" charset="-122"/>
            </a:endParaRPr>
          </a:p>
        </p:txBody>
      </p:sp>
      <p:sp>
        <p:nvSpPr>
          <p:cNvPr id="3080" name="TextBox 22"/>
          <p:cNvSpPr/>
          <p:nvPr/>
        </p:nvSpPr>
        <p:spPr>
          <a:xfrm>
            <a:off x="3903663" y="4251325"/>
            <a:ext cx="2319337" cy="841375"/>
          </a:xfrm>
          <a:prstGeom prst="roundRect">
            <a:avLst>
              <a:gd name="adj" fmla="val 8176"/>
            </a:avLst>
          </a:prstGeom>
          <a:noFill/>
          <a:ln w="19050" cap="flat" cmpd="sng">
            <a:solidFill>
              <a:srgbClr val="A5A5A5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indent="0" algn="ctr"/>
            <a:r>
              <a:rPr lang="zh-CN" altLang="en-US" sz="2400" b="1" dirty="0">
                <a:solidFill>
                  <a:srgbClr val="A5A5A5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研究成果</a:t>
            </a:r>
            <a:endParaRPr lang="zh-CN" altLang="en-US" sz="2400" b="1" dirty="0">
              <a:solidFill>
                <a:srgbClr val="A5A5A5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081" name="椭圆 23"/>
          <p:cNvSpPr/>
          <p:nvPr/>
        </p:nvSpPr>
        <p:spPr>
          <a:xfrm>
            <a:off x="3590925" y="4357688"/>
            <a:ext cx="625475" cy="625475"/>
          </a:xfrm>
          <a:prstGeom prst="ellipse">
            <a:avLst/>
          </a:prstGeom>
          <a:solidFill>
            <a:schemeClr val="bg1"/>
          </a:solidFill>
          <a:ln w="19050" cap="flat" cmpd="sng">
            <a:solidFill>
              <a:srgbClr val="A5A5A5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indent="0" algn="ctr"/>
            <a:r>
              <a:rPr lang="en-US" altLang="x-none" sz="2800" b="1" dirty="0">
                <a:solidFill>
                  <a:srgbClr val="FFC000"/>
                </a:solidFill>
                <a:latin typeface="Arial Unicode MS" panose="020B0604020202020204" pitchFamily="2" charset="-122"/>
                <a:ea typeface="Arial Unicode MS" panose="020B0604020202020204" pitchFamily="2" charset="-122"/>
                <a:sym typeface="Arial Unicode MS" panose="020B0604020202020204" pitchFamily="2" charset="-122"/>
              </a:rPr>
              <a:t>4</a:t>
            </a:r>
            <a:endParaRPr lang="zh-CN" altLang="en-US" sz="2800" b="1" dirty="0">
              <a:solidFill>
                <a:srgbClr val="FFC000"/>
              </a:solidFill>
              <a:latin typeface="Arial Unicode MS" panose="020B0604020202020204" pitchFamily="2" charset="-122"/>
              <a:ea typeface="Arial Unicode MS" panose="020B0604020202020204" pitchFamily="2" charset="-122"/>
              <a:sym typeface="Arial Unicode MS" panose="020B0604020202020204" pitchFamily="2" charset="-122"/>
            </a:endParaRPr>
          </a:p>
        </p:txBody>
      </p:sp>
      <p:sp>
        <p:nvSpPr>
          <p:cNvPr id="3082" name="矩形 24"/>
          <p:cNvSpPr/>
          <p:nvPr/>
        </p:nvSpPr>
        <p:spPr>
          <a:xfrm>
            <a:off x="1836738" y="479425"/>
            <a:ext cx="12128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en-US" altLang="x-none" b="1" dirty="0">
                <a:solidFill>
                  <a:srgbClr val="FFC000"/>
                </a:solidFill>
                <a:ea typeface="微软雅黑" panose="020B0503020204020204" pitchFamily="2" charset="-122"/>
                <a:sym typeface="Arial Unicode MS" panose="020B0604020202020204" pitchFamily="2" charset="-122"/>
              </a:rPr>
              <a:t>CONTENTS</a:t>
            </a:r>
            <a:endParaRPr lang="zh-CN" altLang="en-US" b="1" dirty="0">
              <a:solidFill>
                <a:srgbClr val="FFC000"/>
              </a:solidFill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3" name="TextBox 16"/>
          <p:cNvSpPr/>
          <p:nvPr/>
        </p:nvSpPr>
        <p:spPr>
          <a:xfrm>
            <a:off x="3911600" y="5308600"/>
            <a:ext cx="2311400" cy="841375"/>
          </a:xfrm>
          <a:prstGeom prst="roundRect">
            <a:avLst>
              <a:gd name="adj" fmla="val 8176"/>
            </a:avLst>
          </a:prstGeom>
          <a:noFill/>
          <a:ln w="19050" cap="flat" cmpd="sng">
            <a:solidFill>
              <a:srgbClr val="A5A5A5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indent="0" algn="ctr"/>
            <a:r>
              <a:rPr lang="zh-CN" altLang="en-US" sz="2400" b="1" dirty="0">
                <a:solidFill>
                  <a:srgbClr val="A5A5A5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结论与建议</a:t>
            </a:r>
            <a:endParaRPr lang="zh-CN" altLang="en-US" sz="2400" b="1" dirty="0">
              <a:solidFill>
                <a:srgbClr val="A5A5A5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084" name="椭圆 17"/>
          <p:cNvSpPr/>
          <p:nvPr/>
        </p:nvSpPr>
        <p:spPr>
          <a:xfrm>
            <a:off x="3590925" y="5416550"/>
            <a:ext cx="625475" cy="625475"/>
          </a:xfrm>
          <a:prstGeom prst="ellipse">
            <a:avLst/>
          </a:prstGeom>
          <a:solidFill>
            <a:schemeClr val="bg1"/>
          </a:solidFill>
          <a:ln w="19050" cap="flat" cmpd="sng">
            <a:solidFill>
              <a:srgbClr val="A5A5A5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indent="0" algn="ctr"/>
            <a:r>
              <a:rPr lang="en-US" altLang="x-none" sz="2800" b="1" dirty="0">
                <a:solidFill>
                  <a:srgbClr val="FFC000"/>
                </a:solidFill>
                <a:latin typeface="Arial Unicode MS" panose="020B0604020202020204" pitchFamily="2" charset="-122"/>
                <a:ea typeface="Arial Unicode MS" panose="020B0604020202020204" pitchFamily="2" charset="-122"/>
                <a:sym typeface="Arial Unicode MS" panose="020B0604020202020204" pitchFamily="2" charset="-122"/>
              </a:rPr>
              <a:t>5</a:t>
            </a:r>
            <a:endParaRPr lang="en-US" altLang="x-none" sz="2800" b="1" dirty="0">
              <a:solidFill>
                <a:srgbClr val="FFC000"/>
              </a:solidFill>
              <a:latin typeface="Arial Unicode MS" panose="020B0604020202020204" pitchFamily="2" charset="-122"/>
              <a:ea typeface="Arial Unicode MS" panose="020B0604020202020204" pitchFamily="2" charset="-122"/>
              <a:sym typeface="Arial Unicode MS" panose="020B0604020202020204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6"/>
          <p:cNvSpPr/>
          <p:nvPr/>
        </p:nvSpPr>
        <p:spPr>
          <a:xfrm>
            <a:off x="5365750" y="17463"/>
            <a:ext cx="1439863" cy="836612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研究成果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7" name="矩形 7"/>
          <p:cNvSpPr/>
          <p:nvPr/>
        </p:nvSpPr>
        <p:spPr>
          <a:xfrm>
            <a:off x="935038" y="17463"/>
            <a:ext cx="1439862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研究意义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矩形 7"/>
          <p:cNvSpPr/>
          <p:nvPr/>
        </p:nvSpPr>
        <p:spPr>
          <a:xfrm>
            <a:off x="2411413" y="17463"/>
            <a:ext cx="1439862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研究内容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5" name="矩形 7"/>
          <p:cNvSpPr/>
          <p:nvPr/>
        </p:nvSpPr>
        <p:spPr>
          <a:xfrm>
            <a:off x="6883400" y="17463"/>
            <a:ext cx="1439863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结论与建议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6" name="矩形 7"/>
          <p:cNvSpPr/>
          <p:nvPr/>
        </p:nvSpPr>
        <p:spPr>
          <a:xfrm>
            <a:off x="3900488" y="17463"/>
            <a:ext cx="1439862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研究区概况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6390" name="标题 1"/>
          <p:cNvSpPr>
            <a:spLocks noGrp="1"/>
          </p:cNvSpPr>
          <p:nvPr/>
        </p:nvSpPr>
        <p:spPr>
          <a:xfrm>
            <a:off x="2295525" y="6159500"/>
            <a:ext cx="5073650" cy="5953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marL="914400" lvl="0" indent="-914400" algn="r">
              <a:lnSpc>
                <a:spcPct val="80000"/>
              </a:lnSpc>
              <a:buNone/>
            </a:pPr>
            <a:r>
              <a:rPr lang="zh-CN" altLang="en-US" b="1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地下水循环特征</a:t>
            </a:r>
            <a:r>
              <a:rPr lang="zh-CN" altLang="en-US" b="1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 </a:t>
            </a:r>
            <a:r>
              <a:rPr lang="en-US" altLang="x-none" b="1" dirty="0">
                <a:solidFill>
                  <a:srgbClr val="7F7F7F"/>
                </a:solidFill>
                <a:latin typeface="Arial" panose="020B0604020202020204" charset="-122"/>
                <a:ea typeface="微软雅黑" panose="020B0503020204020204" pitchFamily="2" charset="-122"/>
                <a:sym typeface="Arial" panose="020B0604020202020204" charset="-122"/>
              </a:rPr>
              <a:t>• </a:t>
            </a:r>
            <a:r>
              <a:rPr lang="zh-CN" altLang="en-US" b="1" dirty="0">
                <a:solidFill>
                  <a:srgbClr val="FFC000"/>
                </a:solidFill>
                <a:latin typeface="微软雅黑" panose="020B0503020204020204" pitchFamily="2" charset="-122"/>
                <a:ea typeface="微软简综艺" pitchFamily="1" charset="-122"/>
                <a:sym typeface="Calibri" panose="020F0502020204030204" charset="0"/>
              </a:rPr>
              <a:t>地下水循环特征分析</a:t>
            </a:r>
            <a:endParaRPr lang="zh-CN" altLang="en-US" b="1" dirty="0">
              <a:solidFill>
                <a:srgbClr val="FFC000"/>
              </a:solidFill>
              <a:latin typeface="微软雅黑" panose="020B0503020204020204" pitchFamily="2" charset="-122"/>
              <a:ea typeface="微软简综艺" pitchFamily="1" charset="-122"/>
              <a:sym typeface="Calibri" panose="020F05020202040302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15490" y="2849880"/>
            <a:ext cx="6190615" cy="659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水力坡度</a:t>
            </a:r>
            <a:r>
              <a:rPr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大，且</a:t>
            </a:r>
            <a:r>
              <a:rPr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裂隙</a:t>
            </a:r>
            <a:r>
              <a:rPr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发育良好</a:t>
            </a:r>
            <a:r>
              <a:rPr lang="zh-CN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的地区</a:t>
            </a:r>
            <a:r>
              <a:rPr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，地下水循环速度快。水力坡度较小且裂隙不发育</a:t>
            </a:r>
            <a:r>
              <a:rPr lang="zh-CN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地区</a:t>
            </a:r>
            <a:r>
              <a:rPr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，地下水循环速度较慢。</a:t>
            </a:r>
            <a:endParaRPr>
              <a:solidFill>
                <a:schemeClr val="bg1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5367" name="标题 1"/>
          <p:cNvSpPr>
            <a:spLocks noGrp="1"/>
          </p:cNvSpPr>
          <p:nvPr>
            <p:ph type="ctrTitle"/>
          </p:nvPr>
        </p:nvSpPr>
        <p:spPr>
          <a:xfrm>
            <a:off x="144780" y="1292860"/>
            <a:ext cx="8879840" cy="1156335"/>
          </a:xfrm>
        </p:spPr>
        <p:txBody>
          <a:bodyPr anchor="ctr"/>
          <a:p>
            <a:r>
              <a:rPr lang="zh-CN" altLang="en-US" sz="2400" b="1" dirty="0"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玄武岩类孔洞裂隙水</a:t>
            </a:r>
            <a:r>
              <a:rPr lang="en-US" altLang="x-none" sz="2400" b="1" dirty="0">
                <a:solidFill>
                  <a:srgbClr val="A5A5A5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charset="-122"/>
              </a:rPr>
              <a:t>• </a:t>
            </a:r>
            <a:r>
              <a:rPr lang="zh-CN" altLang="en-US" sz="2400" b="1" dirty="0"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碳酸盐岩类岩溶水</a:t>
            </a:r>
            <a:r>
              <a:rPr lang="en-US" altLang="x-none" sz="2400" b="1" dirty="0">
                <a:solidFill>
                  <a:srgbClr val="A5A5A5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charset="-122"/>
              </a:rPr>
              <a:t>• </a:t>
            </a:r>
            <a:r>
              <a:rPr lang="zh-CN" altLang="en-US" sz="2400" b="1" dirty="0"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基岩裂隙水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循环特征</a:t>
            </a:r>
            <a:br>
              <a:rPr lang="zh-CN" altLang="en-US" sz="2400" b="1" kern="1200" dirty="0"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j-cs"/>
                <a:sym typeface="Calibri" panose="020F0502020204030204" charset="0"/>
              </a:rPr>
            </a:br>
            <a:endParaRPr lang="zh-CN" altLang="en-US" sz="2400" b="1" dirty="0">
              <a:solidFill>
                <a:srgbClr val="FFC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charset="0"/>
            </a:endParaRPr>
          </a:p>
        </p:txBody>
      </p:sp>
      <p:sp>
        <p:nvSpPr>
          <p:cNvPr id="4" name="原创作者QQ：598969553            _3"/>
          <p:cNvSpPr/>
          <p:nvPr/>
        </p:nvSpPr>
        <p:spPr>
          <a:xfrm>
            <a:off x="1007110" y="2849880"/>
            <a:ext cx="768350" cy="7683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zh-CN" sz="4000" b="1">
                <a:sym typeface="+mn-lt"/>
              </a:rPr>
              <a:t>1</a:t>
            </a:r>
            <a:endParaRPr lang="en-US" altLang="zh-CN" sz="4000" b="1"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43735" y="4347845"/>
            <a:ext cx="6191250" cy="659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Calibri" panose="020F0502020204030204" charset="0"/>
              </a:rPr>
              <a:t>碳酸盐岩类岩溶水</a:t>
            </a:r>
            <a:r>
              <a:rPr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区地下水的</a:t>
            </a:r>
            <a:r>
              <a:rPr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溶滤作用</a:t>
            </a:r>
            <a:r>
              <a:rPr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较强，对本区和下游河谷平原区的</a:t>
            </a:r>
            <a:r>
              <a:rPr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水化学循环</a:t>
            </a:r>
            <a:r>
              <a:rPr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有一定影响。</a:t>
            </a:r>
            <a:endParaRPr>
              <a:solidFill>
                <a:schemeClr val="bg1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sp>
        <p:nvSpPr>
          <p:cNvPr id="6" name="原创作者QQ：598969553            _3"/>
          <p:cNvSpPr/>
          <p:nvPr/>
        </p:nvSpPr>
        <p:spPr>
          <a:xfrm>
            <a:off x="935355" y="4289425"/>
            <a:ext cx="768350" cy="7683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zh-CN" sz="4000" b="1">
                <a:sym typeface="+mn-lt"/>
              </a:rPr>
              <a:t>2</a:t>
            </a:r>
            <a:endParaRPr lang="en-US" altLang="zh-CN" sz="4000" b="1"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7" grpId="0" bldLvl="0" animBg="1"/>
      <p:bldP spid="14" grpId="0" bldLvl="0" animBg="1"/>
      <p:bldP spid="15" grpId="0" bldLvl="0" animBg="1"/>
      <p:bldP spid="16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6"/>
          <p:cNvSpPr/>
          <p:nvPr/>
        </p:nvSpPr>
        <p:spPr>
          <a:xfrm>
            <a:off x="5365750" y="17463"/>
            <a:ext cx="1439863" cy="836612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研究成果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7" name="矩形 7"/>
          <p:cNvSpPr/>
          <p:nvPr/>
        </p:nvSpPr>
        <p:spPr>
          <a:xfrm>
            <a:off x="935038" y="17463"/>
            <a:ext cx="1439862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研究意义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矩形 7"/>
          <p:cNvSpPr/>
          <p:nvPr/>
        </p:nvSpPr>
        <p:spPr>
          <a:xfrm>
            <a:off x="2411413" y="17463"/>
            <a:ext cx="1439862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研究内容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5" name="矩形 7"/>
          <p:cNvSpPr/>
          <p:nvPr/>
        </p:nvSpPr>
        <p:spPr>
          <a:xfrm>
            <a:off x="6883400" y="17463"/>
            <a:ext cx="1439863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结论与建议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6" name="矩形 7"/>
          <p:cNvSpPr/>
          <p:nvPr/>
        </p:nvSpPr>
        <p:spPr>
          <a:xfrm>
            <a:off x="3900488" y="17463"/>
            <a:ext cx="1439862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研究区概况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7414" name="标题 1"/>
          <p:cNvSpPr>
            <a:spLocks noGrp="1"/>
          </p:cNvSpPr>
          <p:nvPr/>
        </p:nvSpPr>
        <p:spPr>
          <a:xfrm>
            <a:off x="2295525" y="6159500"/>
            <a:ext cx="5073650" cy="5953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marL="914400" lvl="0" indent="-914400" algn="r">
              <a:lnSpc>
                <a:spcPct val="80000"/>
              </a:lnSpc>
              <a:buNone/>
            </a:pPr>
            <a:r>
              <a:rPr lang="zh-CN" altLang="en-US" b="1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地下水循环特征</a:t>
            </a:r>
            <a:r>
              <a:rPr lang="zh-CN" altLang="en-US" b="1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 </a:t>
            </a:r>
            <a:r>
              <a:rPr lang="en-US" altLang="x-none" b="1" dirty="0">
                <a:solidFill>
                  <a:srgbClr val="7F7F7F"/>
                </a:solidFill>
                <a:latin typeface="Arial" panose="020B0604020202020204" charset="-122"/>
                <a:ea typeface="微软雅黑" panose="020B0503020204020204" pitchFamily="2" charset="-122"/>
                <a:sym typeface="Arial" panose="020B0604020202020204" charset="-122"/>
              </a:rPr>
              <a:t>• </a:t>
            </a:r>
            <a:r>
              <a:rPr lang="zh-CN" altLang="en-US" b="1" dirty="0">
                <a:solidFill>
                  <a:srgbClr val="FFC000"/>
                </a:solidFill>
                <a:latin typeface="微软雅黑" panose="020B0503020204020204" pitchFamily="2" charset="-122"/>
                <a:ea typeface="微软简综艺" pitchFamily="1" charset="-122"/>
                <a:sym typeface="Calibri" panose="020F0502020204030204" charset="0"/>
              </a:rPr>
              <a:t>地下水化学循环特征</a:t>
            </a:r>
            <a:endParaRPr lang="zh-CN" altLang="en-US" b="1" dirty="0">
              <a:solidFill>
                <a:srgbClr val="FFC000"/>
              </a:solidFill>
              <a:latin typeface="微软雅黑" panose="020B0503020204020204" pitchFamily="2" charset="-122"/>
              <a:ea typeface="微软简综艺" pitchFamily="1" charset="-122"/>
              <a:sym typeface="Calibri" panose="020F0502020204030204" charset="0"/>
            </a:endParaRPr>
          </a:p>
        </p:txBody>
      </p:sp>
      <p:pic>
        <p:nvPicPr>
          <p:cNvPr id="17415" name="图片 27" descr="水化学1998-2005.3.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0395" y="854075"/>
            <a:ext cx="5902325" cy="44338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6" name="矩形 17"/>
          <p:cNvSpPr/>
          <p:nvPr/>
        </p:nvSpPr>
        <p:spPr>
          <a:xfrm>
            <a:off x="528638" y="5397183"/>
            <a:ext cx="7993062" cy="6464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fontAlgn="base">
              <a:lnSpc>
                <a:spcPct val="114000"/>
              </a:lnSpc>
            </a:pPr>
            <a:r>
              <a:rPr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研究区地下水阳离子以Ca</a:t>
            </a:r>
            <a:r>
              <a:rPr sz="1600" baseline="30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+和Mg</a:t>
            </a:r>
            <a:r>
              <a:rPr sz="1600" baseline="30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+为主，阴离子以SO</a:t>
            </a:r>
            <a:r>
              <a:rPr sz="1600" baseline="-25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sz="1600" baseline="30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-为主。研究区主要的地下水类型为</a:t>
            </a:r>
            <a:r>
              <a:rPr sz="1600" b="1" dirty="0"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SO</a:t>
            </a:r>
            <a:r>
              <a:rPr sz="1600" b="1" baseline="-25000" dirty="0"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sz="1600" b="1" dirty="0"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-Ca</a:t>
            </a:r>
            <a:r>
              <a:rPr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型，局部地区为</a:t>
            </a:r>
            <a:r>
              <a:rPr sz="1600" b="1" dirty="0"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SO</a:t>
            </a:r>
            <a:r>
              <a:rPr sz="1600" b="1" baseline="-25000" dirty="0"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sz="1600" b="1" dirty="0"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-Mg</a:t>
            </a:r>
            <a:r>
              <a:rPr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型。</a:t>
            </a:r>
            <a:endParaRPr lang="zh-CN" altLang="en-US" sz="1600" dirty="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7" grpId="0" bldLvl="0" animBg="1"/>
      <p:bldP spid="14" grpId="0" bldLvl="0" animBg="1"/>
      <p:bldP spid="15" grpId="0" bldLvl="0" animBg="1"/>
      <p:bldP spid="16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6"/>
          <p:cNvSpPr/>
          <p:nvPr/>
        </p:nvSpPr>
        <p:spPr>
          <a:xfrm>
            <a:off x="5365750" y="17463"/>
            <a:ext cx="1439863" cy="836612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研究成果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7" name="矩形 7"/>
          <p:cNvSpPr/>
          <p:nvPr/>
        </p:nvSpPr>
        <p:spPr>
          <a:xfrm>
            <a:off x="935038" y="17463"/>
            <a:ext cx="1439862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研究意义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矩形 7"/>
          <p:cNvSpPr/>
          <p:nvPr/>
        </p:nvSpPr>
        <p:spPr>
          <a:xfrm>
            <a:off x="2411413" y="17463"/>
            <a:ext cx="1439862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研究内容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5" name="矩形 7"/>
          <p:cNvSpPr/>
          <p:nvPr/>
        </p:nvSpPr>
        <p:spPr>
          <a:xfrm>
            <a:off x="6883400" y="17463"/>
            <a:ext cx="1439863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结论与建议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6" name="矩形 7"/>
          <p:cNvSpPr/>
          <p:nvPr/>
        </p:nvSpPr>
        <p:spPr>
          <a:xfrm>
            <a:off x="3900488" y="17463"/>
            <a:ext cx="1439862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研究区概况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7414" name="标题 1"/>
          <p:cNvSpPr>
            <a:spLocks noGrp="1"/>
          </p:cNvSpPr>
          <p:nvPr/>
        </p:nvSpPr>
        <p:spPr>
          <a:xfrm>
            <a:off x="2295525" y="6159500"/>
            <a:ext cx="5073650" cy="5953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marL="914400" lvl="0" indent="-914400" algn="r">
              <a:lnSpc>
                <a:spcPct val="80000"/>
              </a:lnSpc>
              <a:buNone/>
            </a:pPr>
            <a:r>
              <a:rPr lang="zh-CN" altLang="en-US" b="1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地下水循环特征</a:t>
            </a:r>
            <a:r>
              <a:rPr lang="zh-CN" altLang="en-US" b="1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 </a:t>
            </a:r>
            <a:r>
              <a:rPr lang="en-US" altLang="x-none" b="1" dirty="0">
                <a:solidFill>
                  <a:srgbClr val="7F7F7F"/>
                </a:solidFill>
                <a:latin typeface="Arial" panose="020B0604020202020204" charset="-122"/>
                <a:ea typeface="微软雅黑" panose="020B0503020204020204" pitchFamily="2" charset="-122"/>
                <a:sym typeface="Arial" panose="020B0604020202020204" charset="-122"/>
              </a:rPr>
              <a:t>• </a:t>
            </a:r>
            <a:r>
              <a:rPr lang="zh-CN" altLang="en-US" b="1" dirty="0">
                <a:solidFill>
                  <a:srgbClr val="FFC000"/>
                </a:solidFill>
                <a:latin typeface="微软雅黑" panose="020B0503020204020204" pitchFamily="2" charset="-122"/>
                <a:ea typeface="微软简综艺" pitchFamily="1" charset="-122"/>
                <a:sym typeface="Calibri" panose="020F0502020204030204" charset="0"/>
              </a:rPr>
              <a:t>地下水化学循环特征</a:t>
            </a:r>
            <a:endParaRPr lang="zh-CN" altLang="en-US" b="1" dirty="0">
              <a:solidFill>
                <a:srgbClr val="FFC000"/>
              </a:solidFill>
              <a:latin typeface="微软雅黑" panose="020B0503020204020204" pitchFamily="2" charset="-122"/>
              <a:ea typeface="微软简综艺" pitchFamily="1" charset="-122"/>
              <a:sym typeface="Calibri" panose="020F0502020204030204" charset="0"/>
            </a:endParaRPr>
          </a:p>
        </p:txBody>
      </p:sp>
      <p:pic>
        <p:nvPicPr>
          <p:cNvPr id="17415" name="图片 27" descr="水化学1998-2005.3.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4155" y="944880"/>
            <a:ext cx="5902325" cy="44338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6" name="矩形 17"/>
          <p:cNvSpPr/>
          <p:nvPr/>
        </p:nvSpPr>
        <p:spPr>
          <a:xfrm>
            <a:off x="528638" y="5468938"/>
            <a:ext cx="7993062" cy="6461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>
              <a:lnSpc>
                <a:spcPct val="114000"/>
              </a:lnSpc>
            </a:pPr>
            <a:r>
              <a:rPr lang="en-US" altLang="zh-CN" sz="16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</a:t>
            </a:r>
            <a:r>
              <a:rPr lang="zh-CN" altLang="en-US" sz="16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其中，黑色点反映了在1998年从各观测井所得样本测得的水化学成分分布状态，红色点则反映了2005年的水化学成分分布状态。</a:t>
            </a:r>
            <a:endParaRPr lang="zh-CN" altLang="en-US" sz="1600" dirty="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8480" y="997585"/>
            <a:ext cx="2038985" cy="4346575"/>
          </a:xfrm>
          <a:prstGeom prst="rect">
            <a:avLst/>
          </a:pr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lvl="0" fontAlgn="base">
              <a:lnSpc>
                <a:spcPct val="114000"/>
              </a:lnSpc>
            </a:pPr>
            <a:r>
              <a:rPr b="1" strike="noStrike" noProof="1" dirty="0"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时间变化</a:t>
            </a:r>
            <a:r>
              <a:rPr lang="zh-CN" strike="noStrike" noProof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：</a:t>
            </a:r>
            <a:endParaRPr lang="zh-CN" strike="noStrike" noProof="1" dirty="0">
              <a:solidFill>
                <a:schemeClr val="bg1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fontAlgn="base">
              <a:lnSpc>
                <a:spcPct val="114000"/>
              </a:lnSpc>
            </a:pPr>
            <a:r>
              <a:rPr strike="noStrike" noProof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地下水化学成分由单一到复杂，且离子总量及矿化度升高。春季测得的矿化度远超秋季。</a:t>
            </a:r>
            <a:endParaRPr strike="noStrike" noProof="1" dirty="0">
              <a:solidFill>
                <a:schemeClr val="bg1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fontAlgn="base">
              <a:lnSpc>
                <a:spcPct val="114000"/>
              </a:lnSpc>
            </a:pPr>
            <a:r>
              <a:rPr lang="zh-CN" b="1" dirty="0"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空间</a:t>
            </a:r>
            <a:r>
              <a:rPr b="1" dirty="0"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变化</a:t>
            </a:r>
            <a:r>
              <a:rPr 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：</a:t>
            </a:r>
            <a:endParaRPr lang="zh-CN" strike="noStrike" noProof="1" dirty="0">
              <a:solidFill>
                <a:schemeClr val="bg1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fontAlgn="base">
              <a:lnSpc>
                <a:spcPct val="114000"/>
              </a:lnSpc>
            </a:pPr>
            <a:r>
              <a:rPr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从补给区到排泄区，离子浓度更高化学成分更复杂。</a:t>
            </a:r>
            <a:r>
              <a:rPr 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一是由于溶滤作用，二是受人类活动影响。</a:t>
            </a:r>
            <a:endParaRPr dirty="0">
              <a:solidFill>
                <a:schemeClr val="bg1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7" grpId="0" bldLvl="0" animBg="1"/>
      <p:bldP spid="14" grpId="0" bldLvl="0" animBg="1"/>
      <p:bldP spid="15" grpId="0" bldLvl="0" animBg="1"/>
      <p:bldP spid="16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6"/>
          <p:cNvSpPr/>
          <p:nvPr/>
        </p:nvSpPr>
        <p:spPr>
          <a:xfrm>
            <a:off x="5365750" y="17463"/>
            <a:ext cx="1439863" cy="836612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研究成果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7" name="矩形 7"/>
          <p:cNvSpPr/>
          <p:nvPr/>
        </p:nvSpPr>
        <p:spPr>
          <a:xfrm>
            <a:off x="935038" y="17463"/>
            <a:ext cx="1439862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研究意义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矩形 7"/>
          <p:cNvSpPr/>
          <p:nvPr/>
        </p:nvSpPr>
        <p:spPr>
          <a:xfrm>
            <a:off x="2411413" y="17463"/>
            <a:ext cx="1439862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研究内容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5" name="矩形 7"/>
          <p:cNvSpPr/>
          <p:nvPr/>
        </p:nvSpPr>
        <p:spPr>
          <a:xfrm>
            <a:off x="6883400" y="17463"/>
            <a:ext cx="1439863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结论与建议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6" name="矩形 7"/>
          <p:cNvSpPr/>
          <p:nvPr/>
        </p:nvSpPr>
        <p:spPr>
          <a:xfrm>
            <a:off x="3900488" y="17463"/>
            <a:ext cx="1439862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研究区概况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8438" name="标题 1"/>
          <p:cNvSpPr>
            <a:spLocks noGrp="1"/>
          </p:cNvSpPr>
          <p:nvPr/>
        </p:nvSpPr>
        <p:spPr>
          <a:xfrm>
            <a:off x="2295525" y="6159500"/>
            <a:ext cx="5073650" cy="5953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marL="914400" lvl="0" indent="-914400" algn="r">
              <a:lnSpc>
                <a:spcPct val="80000"/>
              </a:lnSpc>
              <a:buNone/>
            </a:pPr>
            <a:r>
              <a:rPr lang="zh-CN" altLang="en-US" b="1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地下水的开发利用</a:t>
            </a:r>
            <a:r>
              <a:rPr lang="zh-CN" altLang="en-US" b="1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 </a:t>
            </a:r>
            <a:r>
              <a:rPr lang="en-US" altLang="x-none" b="1" dirty="0">
                <a:solidFill>
                  <a:srgbClr val="7F7F7F"/>
                </a:solidFill>
                <a:latin typeface="Arial" panose="020B0604020202020204" charset="-122"/>
                <a:ea typeface="微软雅黑" panose="020B0503020204020204" pitchFamily="2" charset="-122"/>
                <a:sym typeface="Arial" panose="020B0604020202020204" charset="-122"/>
              </a:rPr>
              <a:t>• </a:t>
            </a:r>
            <a:r>
              <a:rPr lang="zh-CN" altLang="en-US" b="1" dirty="0">
                <a:solidFill>
                  <a:srgbClr val="FFC000"/>
                </a:solidFill>
                <a:latin typeface="微软雅黑" panose="020B0503020204020204" pitchFamily="2" charset="-122"/>
                <a:ea typeface="微软简综艺" pitchFamily="1" charset="-122"/>
                <a:sym typeface="Calibri" panose="020F0502020204030204" charset="0"/>
              </a:rPr>
              <a:t>地下水资源评价</a:t>
            </a:r>
            <a:endParaRPr lang="zh-CN" altLang="en-US" b="1" dirty="0">
              <a:solidFill>
                <a:srgbClr val="FFC000"/>
              </a:solidFill>
              <a:latin typeface="微软雅黑" panose="020B0503020204020204" pitchFamily="2" charset="-122"/>
              <a:ea typeface="微软简综艺" pitchFamily="1" charset="-122"/>
              <a:sym typeface="Calibri" panose="020F050202020403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1625" y="912495"/>
            <a:ext cx="5566410" cy="5301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7" grpId="0" bldLvl="0" animBg="1"/>
      <p:bldP spid="14" grpId="0" bldLvl="0" animBg="1"/>
      <p:bldP spid="15" grpId="0" bldLvl="0" animBg="1"/>
      <p:bldP spid="16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6"/>
          <p:cNvSpPr/>
          <p:nvPr/>
        </p:nvSpPr>
        <p:spPr>
          <a:xfrm>
            <a:off x="5365750" y="17463"/>
            <a:ext cx="1439863" cy="836612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研究成果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7" name="矩形 7"/>
          <p:cNvSpPr/>
          <p:nvPr/>
        </p:nvSpPr>
        <p:spPr>
          <a:xfrm>
            <a:off x="935038" y="17463"/>
            <a:ext cx="1439862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研究意义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矩形 7"/>
          <p:cNvSpPr/>
          <p:nvPr/>
        </p:nvSpPr>
        <p:spPr>
          <a:xfrm>
            <a:off x="2411413" y="17463"/>
            <a:ext cx="1439862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研究内容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5" name="矩形 7"/>
          <p:cNvSpPr/>
          <p:nvPr/>
        </p:nvSpPr>
        <p:spPr>
          <a:xfrm>
            <a:off x="6883400" y="17463"/>
            <a:ext cx="1439863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结论与建议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6" name="矩形 7"/>
          <p:cNvSpPr/>
          <p:nvPr/>
        </p:nvSpPr>
        <p:spPr>
          <a:xfrm>
            <a:off x="3900488" y="17463"/>
            <a:ext cx="1439862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研究区概况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9462" name="标题 1"/>
          <p:cNvSpPr>
            <a:spLocks noGrp="1"/>
          </p:cNvSpPr>
          <p:nvPr/>
        </p:nvSpPr>
        <p:spPr>
          <a:xfrm>
            <a:off x="2295525" y="6159500"/>
            <a:ext cx="5073650" cy="5953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marL="914400" lvl="0" indent="-914400" algn="r">
              <a:lnSpc>
                <a:spcPct val="80000"/>
              </a:lnSpc>
              <a:buNone/>
            </a:pPr>
            <a:r>
              <a:rPr lang="zh-CN" altLang="en-US" b="1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地下水的开发利用</a:t>
            </a:r>
            <a:r>
              <a:rPr lang="zh-CN" altLang="en-US" b="1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 </a:t>
            </a:r>
            <a:r>
              <a:rPr lang="en-US" altLang="x-none" b="1" dirty="0">
                <a:solidFill>
                  <a:srgbClr val="7F7F7F"/>
                </a:solidFill>
                <a:latin typeface="Arial" panose="020B0604020202020204" charset="-122"/>
                <a:ea typeface="微软雅黑" panose="020B0503020204020204" pitchFamily="2" charset="-122"/>
                <a:sym typeface="Arial" panose="020B0604020202020204" charset="-122"/>
              </a:rPr>
              <a:t>• </a:t>
            </a:r>
            <a:r>
              <a:rPr lang="zh-CN" altLang="en-US" b="1" dirty="0">
                <a:solidFill>
                  <a:srgbClr val="FFC000"/>
                </a:solidFill>
                <a:latin typeface="微软雅黑" panose="020B0503020204020204" pitchFamily="2" charset="-122"/>
                <a:ea typeface="微软简综艺" pitchFamily="1" charset="-122"/>
                <a:sym typeface="Calibri" panose="020F0502020204030204" charset="0"/>
              </a:rPr>
              <a:t>地下水资源评价</a:t>
            </a:r>
            <a:endParaRPr lang="zh-CN" altLang="en-US" b="1" dirty="0">
              <a:solidFill>
                <a:srgbClr val="FFC000"/>
              </a:solidFill>
              <a:latin typeface="微软雅黑" panose="020B0503020204020204" pitchFamily="2" charset="-122"/>
              <a:ea typeface="微软简综艺" pitchFamily="1" charset="-122"/>
              <a:sym typeface="Calibri" panose="020F0502020204030204" charset="0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1238250" y="974725"/>
          <a:ext cx="6822440" cy="49110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4930"/>
                <a:gridCol w="3277870"/>
                <a:gridCol w="1122045"/>
                <a:gridCol w="1077595"/>
              </a:tblGrid>
              <a:tr h="37782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计算区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计算亚区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区号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面积（</a:t>
                      </a: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km²</a:t>
                      </a: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 row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第四系松散岩类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孔隙水区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（</a:t>
                      </a: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Ⅰ</a:t>
                      </a: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区）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ctr">
                    <a:lnL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第四系松散岩类孔隙水区单井涌水量＜</a:t>
                      </a: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100m</a:t>
                      </a:r>
                      <a:r>
                        <a:rPr lang="en-US" altLang="zh-CN" sz="1000" b="0" u="none" baseline="30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/d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ctr">
                    <a:lnL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Ⅰ-1</a:t>
                      </a: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区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760.85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 vMerge="1">
                  <a:tcPr>
                    <a:lnL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B cap="flat">
                      <a:noFill/>
                    </a:lnB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第四系松散岩类孔隙水区单井涌水量</a:t>
                      </a: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100-1000m</a:t>
                      </a:r>
                      <a:r>
                        <a:rPr lang="en-US" altLang="zh-CN" sz="1000" b="0" u="none" baseline="30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/d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ctr">
                    <a:lnL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Ⅰ-2</a:t>
                      </a: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区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ctr">
                    <a:lnL>
                      <a:noFill/>
                    </a:lnL>
                    <a:lnR>
                      <a:noFill/>
                    </a:lnR>
                    <a:lnT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82.78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ctr">
                    <a:lnL>
                      <a:noFill/>
                    </a:lnL>
                    <a:lnR>
                      <a:noFill/>
                    </a:lnR>
                    <a:lnT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 row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碎屑岩类孔隙裂隙水及裂隙孔隙水区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（</a:t>
                      </a: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Ⅱ</a:t>
                      </a: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区）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ctr">
                    <a:lnL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碎屑岩类孔隙裂隙水区单井涌水量＜</a:t>
                      </a: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100m</a:t>
                      </a:r>
                      <a:r>
                        <a:rPr lang="en-US" altLang="zh-CN" sz="1000" b="0" u="none" baseline="30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/d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ctr">
                    <a:lnL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Ⅱ-1</a:t>
                      </a: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区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ctr">
                    <a:lnL>
                      <a:noFill/>
                    </a:lnL>
                    <a:lnR>
                      <a:noFill/>
                    </a:lnR>
                    <a:lnT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280.02</a:t>
                      </a:r>
                      <a:endParaRPr lang="en-US" altLang="zh-CN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ctr">
                    <a:lnL>
                      <a:noFill/>
                    </a:lnL>
                    <a:lnR>
                      <a:noFill/>
                    </a:lnR>
                    <a:lnT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 vMerge="1">
                  <a:tcPr>
                    <a:lnL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碎屑岩类孔隙裂隙水区单井涌水量</a:t>
                      </a: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100-1000m</a:t>
                      </a:r>
                      <a:r>
                        <a:rPr lang="en-US" altLang="zh-CN" sz="1000" b="0" u="none" baseline="30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/d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ctr">
                    <a:lnL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Ⅱ-2</a:t>
                      </a: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区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ctr">
                    <a:lnL>
                      <a:noFill/>
                    </a:lnL>
                    <a:lnR>
                      <a:noFill/>
                    </a:lnR>
                    <a:lnT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599.47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ctr">
                    <a:lnL>
                      <a:noFill/>
                    </a:lnL>
                    <a:lnR>
                      <a:noFill/>
                    </a:lnR>
                    <a:lnT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 rowSpan="3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碳酸盐岩类岩溶水区（</a:t>
                      </a: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Ⅲ</a:t>
                      </a: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区）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ctr">
                    <a:lnL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碳酸盐岩类裂隙溶洞水区泉流量</a:t>
                      </a: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1.0-10.0L/s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ctr">
                    <a:lnL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Ⅲ-1</a:t>
                      </a: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区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ctr">
                    <a:lnL>
                      <a:noFill/>
                    </a:lnL>
                    <a:lnR>
                      <a:noFill/>
                    </a:lnR>
                    <a:lnT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394.12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ctr">
                    <a:lnL>
                      <a:noFill/>
                    </a:lnL>
                    <a:lnR>
                      <a:noFill/>
                    </a:lnR>
                    <a:lnT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190">
                <a:tc vMerge="1">
                  <a:tcPr>
                    <a:lnL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碳酸盐岩与碎屑岩互层裂隙溶洞水区泉流量＜</a:t>
                      </a: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1.0L/s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ctr">
                    <a:lnL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Ⅲ-2</a:t>
                      </a: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区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ctr">
                    <a:lnL>
                      <a:noFill/>
                    </a:lnL>
                    <a:lnR>
                      <a:noFill/>
                    </a:lnR>
                    <a:lnT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594.66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ctr">
                    <a:lnL>
                      <a:noFill/>
                    </a:lnL>
                    <a:lnR>
                      <a:noFill/>
                    </a:lnR>
                    <a:lnT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 vMerge="1">
                  <a:tcPr>
                    <a:lnL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B cap="flat">
                      <a:noFill/>
                    </a:lnB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碎屑岩夹碳酸盐岩裂隙溶洞水区泉流量</a:t>
                      </a: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0.1-1.0L/s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ctr">
                    <a:lnL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Ⅲ-3</a:t>
                      </a: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区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ctr">
                    <a:lnL>
                      <a:noFill/>
                    </a:lnL>
                    <a:lnR>
                      <a:noFill/>
                    </a:lnR>
                    <a:lnT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101.32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ctr">
                    <a:lnL>
                      <a:noFill/>
                    </a:lnL>
                    <a:lnR>
                      <a:noFill/>
                    </a:lnR>
                    <a:lnT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 row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玄武岩孔洞裂隙水区（</a:t>
                      </a: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Ⅳ</a:t>
                      </a: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区）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ctr">
                    <a:lnL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玄武岩孔洞裂隙水区泉流量＜</a:t>
                      </a: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1.0L/s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ctr">
                    <a:lnL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Ⅳ-1</a:t>
                      </a: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区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ctr">
                    <a:lnL>
                      <a:noFill/>
                    </a:lnL>
                    <a:lnR>
                      <a:noFill/>
                    </a:lnR>
                    <a:lnT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511.49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ctr">
                    <a:lnL>
                      <a:noFill/>
                    </a:lnL>
                    <a:lnR>
                      <a:noFill/>
                    </a:lnR>
                    <a:lnT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 vMerge="1">
                  <a:tcPr>
                    <a:lnL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B cap="flat">
                      <a:noFill/>
                    </a:lnB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玄武岩孔洞裂隙水区泉流量</a:t>
                      </a: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1.0-10.0L/s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ctr">
                    <a:lnL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Ⅳ-2</a:t>
                      </a: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区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ctr">
                    <a:lnL>
                      <a:noFill/>
                    </a:lnL>
                    <a:lnR>
                      <a:noFill/>
                    </a:lnR>
                    <a:lnT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576.28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ctr">
                    <a:lnL>
                      <a:noFill/>
                    </a:lnL>
                    <a:lnR>
                      <a:noFill/>
                    </a:lnR>
                    <a:lnT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 row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基岩裂隙水区（</a:t>
                      </a: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Ⅴ</a:t>
                      </a: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区）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ctr">
                    <a:lnL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构造裂隙水区泉流量＜</a:t>
                      </a: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1.0L/s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ctr">
                    <a:lnL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Ⅴ-1</a:t>
                      </a: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区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ctr">
                    <a:lnL>
                      <a:noFill/>
                    </a:lnL>
                    <a:lnR>
                      <a:noFill/>
                    </a:lnR>
                    <a:lnT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676.84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ctr">
                    <a:lnL>
                      <a:noFill/>
                    </a:lnL>
                    <a:lnR>
                      <a:noFill/>
                    </a:lnR>
                    <a:lnT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 vMerge="1">
                  <a:tcPr>
                    <a:lnL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B cap="flat">
                      <a:noFill/>
                    </a:lnB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构造裂隙水区泉流量</a:t>
                      </a: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1.0-10.0L/s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ctr">
                    <a:lnL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Ⅴ-2</a:t>
                      </a: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区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ctr">
                    <a:lnL>
                      <a:noFill/>
                    </a:lnL>
                    <a:lnR>
                      <a:noFill/>
                    </a:lnR>
                    <a:lnT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1672.16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ctr">
                    <a:lnL>
                      <a:noFill/>
                    </a:lnL>
                    <a:lnR>
                      <a:noFill/>
                    </a:lnR>
                    <a:lnT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合计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ctr">
                    <a:lnL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ctr">
                    <a:lnL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6250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ctr">
                    <a:lnL>
                      <a:noFill/>
                    </a:lnL>
                    <a:lnR>
                      <a:noFill/>
                    </a:lnR>
                    <a:lnT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7" grpId="0" bldLvl="0" animBg="1"/>
      <p:bldP spid="14" grpId="0" bldLvl="0" animBg="1"/>
      <p:bldP spid="15" grpId="0" bldLvl="0" animBg="1"/>
      <p:bldP spid="16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6"/>
          <p:cNvSpPr/>
          <p:nvPr/>
        </p:nvSpPr>
        <p:spPr>
          <a:xfrm>
            <a:off x="5365750" y="17463"/>
            <a:ext cx="1439863" cy="836612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研究成果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7" name="矩形 7"/>
          <p:cNvSpPr/>
          <p:nvPr/>
        </p:nvSpPr>
        <p:spPr>
          <a:xfrm>
            <a:off x="935038" y="17463"/>
            <a:ext cx="1439862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研究意义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矩形 7"/>
          <p:cNvSpPr/>
          <p:nvPr/>
        </p:nvSpPr>
        <p:spPr>
          <a:xfrm>
            <a:off x="2411413" y="17463"/>
            <a:ext cx="1439862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研究内容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5" name="矩形 7"/>
          <p:cNvSpPr/>
          <p:nvPr/>
        </p:nvSpPr>
        <p:spPr>
          <a:xfrm>
            <a:off x="6883400" y="17463"/>
            <a:ext cx="1439863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结论与建议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6" name="矩形 7"/>
          <p:cNvSpPr/>
          <p:nvPr/>
        </p:nvSpPr>
        <p:spPr>
          <a:xfrm>
            <a:off x="3900488" y="17463"/>
            <a:ext cx="1439862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研究区概况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0486" name="标题 1"/>
          <p:cNvSpPr>
            <a:spLocks noGrp="1"/>
          </p:cNvSpPr>
          <p:nvPr/>
        </p:nvSpPr>
        <p:spPr>
          <a:xfrm>
            <a:off x="2295525" y="6159500"/>
            <a:ext cx="5073650" cy="5953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marL="914400" lvl="0" indent="-914400" algn="r">
              <a:lnSpc>
                <a:spcPct val="80000"/>
              </a:lnSpc>
              <a:buNone/>
            </a:pPr>
            <a:r>
              <a:rPr lang="zh-CN" altLang="en-US" b="1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地下水的开发利用</a:t>
            </a:r>
            <a:r>
              <a:rPr lang="zh-CN" altLang="en-US" b="1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 </a:t>
            </a:r>
            <a:r>
              <a:rPr lang="en-US" altLang="x-none" b="1" dirty="0">
                <a:solidFill>
                  <a:srgbClr val="7F7F7F"/>
                </a:solidFill>
                <a:latin typeface="Arial" panose="020B0604020202020204" charset="-122"/>
                <a:ea typeface="微软雅黑" panose="020B0503020204020204" pitchFamily="2" charset="-122"/>
                <a:sym typeface="Arial" panose="020B0604020202020204" charset="-122"/>
              </a:rPr>
              <a:t>• </a:t>
            </a:r>
            <a:r>
              <a:rPr lang="zh-CN" altLang="en-US" b="1" dirty="0">
                <a:solidFill>
                  <a:srgbClr val="FFC000"/>
                </a:solidFill>
                <a:latin typeface="微软雅黑" panose="020B0503020204020204" pitchFamily="2" charset="-122"/>
                <a:ea typeface="微软简综艺" pitchFamily="1" charset="-122"/>
                <a:sym typeface="Calibri" panose="020F0502020204030204" charset="0"/>
              </a:rPr>
              <a:t>地下水资源评价</a:t>
            </a:r>
            <a:endParaRPr lang="zh-CN" altLang="en-US" b="1" dirty="0">
              <a:solidFill>
                <a:srgbClr val="FFC000"/>
              </a:solidFill>
              <a:latin typeface="微软雅黑" panose="020B0503020204020204" pitchFamily="2" charset="-122"/>
              <a:ea typeface="微软简综艺" pitchFamily="1" charset="-122"/>
              <a:sym typeface="Calibri" panose="020F0502020204030204" charset="0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1216343" y="1045845"/>
          <a:ext cx="7107238" cy="42068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3670"/>
                <a:gridCol w="1423035"/>
                <a:gridCol w="1423670"/>
                <a:gridCol w="1423035"/>
                <a:gridCol w="1413510"/>
              </a:tblGrid>
              <a:tr h="35052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区号</a:t>
                      </a:r>
                      <a:endParaRPr lang="zh-CN" altLang="en-US" sz="1400" b="0" u="none"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t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1" i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pitchFamily="2" charset="-122"/>
                        </a:rPr>
                        <a:t>μ</a:t>
                      </a:r>
                      <a:endParaRPr lang="en-US" altLang="zh-CN" sz="1400" b="1" i="1" u="none">
                        <a:latin typeface="宋体" panose="02010600030101010101" pitchFamily="2" charset="-122"/>
                        <a:ea typeface="宋体" panose="02010600030101010101" pitchFamily="2" charset="-122"/>
                        <a:cs typeface="微软雅黑" panose="020B0503020204020204" pitchFamily="2" charset="-122"/>
                      </a:endParaRPr>
                    </a:p>
                  </a:txBody>
                  <a:tcPr marL="0" marR="0" marT="99060" marB="99060" vert="horz" anchor="t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i="1" u="none"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K</a:t>
                      </a:r>
                      <a:endParaRPr lang="en-US" altLang="zh-CN" sz="1400" b="0" i="1" u="none"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t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i="1" u="none">
                          <a:latin typeface="黑体" panose="02010609060101010101" charset="-122"/>
                          <a:ea typeface="黑体" panose="02010609060101010101" charset="-122"/>
                          <a:cs typeface="微软雅黑" panose="020B0503020204020204" pitchFamily="2" charset="-122"/>
                        </a:rPr>
                        <a:t>α</a:t>
                      </a:r>
                      <a:endParaRPr lang="en-US" altLang="zh-CN" sz="1400" b="0" i="1" u="none">
                        <a:latin typeface="黑体" panose="02010609060101010101" charset="-122"/>
                        <a:ea typeface="黑体" panose="02010609060101010101" charset="-122"/>
                        <a:cs typeface="微软雅黑" panose="020B0503020204020204" pitchFamily="2" charset="-122"/>
                      </a:endParaRPr>
                    </a:p>
                  </a:txBody>
                  <a:tcPr marL="0" marR="0" marT="99060" marB="99060" vert="horz" anchor="t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1" i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pitchFamily="2" charset="-122"/>
                        </a:rPr>
                        <a:t>β</a:t>
                      </a:r>
                      <a:endParaRPr lang="en-US" altLang="zh-CN" sz="1400" b="1" i="1" u="none">
                        <a:latin typeface="宋体" panose="02010600030101010101" pitchFamily="2" charset="-122"/>
                        <a:ea typeface="宋体" panose="02010600030101010101" pitchFamily="2" charset="-122"/>
                        <a:cs typeface="微软雅黑" panose="020B0503020204020204" pitchFamily="2" charset="-122"/>
                      </a:endParaRPr>
                    </a:p>
                  </a:txBody>
                  <a:tcPr marL="0" marR="0" marT="99060" marB="99060" vert="horz" anchor="t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Ⅰ-1</a:t>
                      </a:r>
                      <a:r>
                        <a:rPr lang="zh-CN" altLang="en-US" sz="1400" b="0" u="none"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区</a:t>
                      </a:r>
                      <a:endParaRPr lang="zh-CN" altLang="en-US" sz="1400" b="0" u="none"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0.10</a:t>
                      </a:r>
                      <a:endParaRPr lang="en-US" altLang="zh-CN" sz="1400" b="0" u="none"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t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16.48</a:t>
                      </a:r>
                      <a:endParaRPr lang="en-US" altLang="zh-CN" sz="1400" b="0" u="none"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t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0.13</a:t>
                      </a:r>
                      <a:endParaRPr lang="en-US" altLang="zh-CN" sz="1400" b="0" u="none"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t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0.15</a:t>
                      </a:r>
                      <a:endParaRPr lang="en-US" altLang="zh-CN" sz="1400" b="0" u="none"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t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Ⅰ-2</a:t>
                      </a:r>
                      <a:r>
                        <a:rPr lang="zh-CN" altLang="en-US" sz="1400" b="0" u="none"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区</a:t>
                      </a:r>
                      <a:endParaRPr lang="zh-CN" altLang="en-US" sz="1400" b="0" u="none"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highlight>
                            <a:srgbClr val="00FFFF"/>
                          </a:highlight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0.1</a:t>
                      </a:r>
                      <a:r>
                        <a:rPr lang="en-US" altLang="zh-CN" sz="1400" b="0" u="none"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zh-CN" sz="1400" b="0" u="none">
                        <a:highlight>
                          <a:srgbClr val="00FFFF"/>
                        </a:highlight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27.81</a:t>
                      </a:r>
                      <a:endParaRPr lang="en-US" altLang="zh-CN" sz="1400" b="0" u="none"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0.18</a:t>
                      </a:r>
                      <a:endParaRPr lang="en-US" altLang="zh-CN" sz="1400" b="0" u="none"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0.18</a:t>
                      </a:r>
                      <a:endParaRPr lang="en-US" altLang="zh-CN" sz="1400" b="0" u="none"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highlight>
                            <a:srgbClr val="00FFFF"/>
                          </a:highlight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Ⅱ-1</a:t>
                      </a:r>
                      <a:r>
                        <a:rPr lang="zh-CN" altLang="en-US" sz="1400" b="0" u="none">
                          <a:highlight>
                            <a:srgbClr val="00FFFF"/>
                          </a:highlight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区</a:t>
                      </a:r>
                      <a:endParaRPr lang="zh-CN" altLang="en-US" sz="1400" b="0" u="none">
                        <a:highlight>
                          <a:srgbClr val="00FFFF"/>
                        </a:highlight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highlight>
                            <a:srgbClr val="00FFFF"/>
                          </a:highlight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0.03</a:t>
                      </a:r>
                      <a:endParaRPr lang="en-US" altLang="zh-CN" sz="1400" b="0" u="none">
                        <a:highlight>
                          <a:srgbClr val="00FFFF"/>
                        </a:highlight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zh-CN" sz="1400" b="0" u="none"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0.05</a:t>
                      </a:r>
                      <a:endParaRPr lang="en-US" altLang="zh-CN" sz="1400" b="0" u="none"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400" b="0" u="none"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highlight>
                            <a:srgbClr val="00FFFF"/>
                          </a:highlight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Ⅱ-2</a:t>
                      </a:r>
                      <a:r>
                        <a:rPr lang="zh-CN" altLang="en-US" sz="1400" b="0" u="none">
                          <a:highlight>
                            <a:srgbClr val="00FFFF"/>
                          </a:highlight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区</a:t>
                      </a:r>
                      <a:endParaRPr lang="zh-CN" altLang="en-US" sz="1400" b="0" u="none">
                        <a:highlight>
                          <a:srgbClr val="00FFFF"/>
                        </a:highlight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highlight>
                            <a:srgbClr val="00FFFF"/>
                          </a:highlight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0.05</a:t>
                      </a:r>
                      <a:endParaRPr lang="en-US" altLang="zh-CN" sz="1400" b="0" u="none">
                        <a:highlight>
                          <a:srgbClr val="00FFFF"/>
                        </a:highlight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zh-CN" sz="1400" b="0" u="none"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0.08</a:t>
                      </a:r>
                      <a:endParaRPr lang="en-US" altLang="zh-CN" sz="1400" b="0" u="none"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400" b="0" u="none"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Ⅲ-1</a:t>
                      </a:r>
                      <a:r>
                        <a:rPr lang="zh-CN" altLang="en-US" sz="1400" b="0" u="none"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区</a:t>
                      </a:r>
                      <a:endParaRPr lang="zh-CN" altLang="en-US" sz="1400" b="0" u="none"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0.05</a:t>
                      </a:r>
                      <a:endParaRPr lang="en-US" altLang="zh-CN" sz="1400" b="0" u="none"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zh-CN" sz="1400" b="0" u="none"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0.05</a:t>
                      </a:r>
                      <a:endParaRPr lang="en-US" altLang="zh-CN" sz="1400" b="0" u="none"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400" b="0" u="none"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Ⅲ-2</a:t>
                      </a:r>
                      <a:r>
                        <a:rPr lang="zh-CN" altLang="en-US" sz="1400" b="0" u="none"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区</a:t>
                      </a:r>
                      <a:endParaRPr lang="zh-CN" altLang="en-US" sz="1400" b="0" u="none"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0.08</a:t>
                      </a:r>
                      <a:endParaRPr lang="en-US" altLang="zh-CN" sz="1400" b="0" u="none"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zh-CN" sz="1400" b="0" u="none"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0.07</a:t>
                      </a:r>
                      <a:endParaRPr lang="en-US" altLang="zh-CN" sz="1400" b="0" u="none"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400" b="0" u="none"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Ⅲ-3</a:t>
                      </a:r>
                      <a:r>
                        <a:rPr lang="zh-CN" altLang="en-US" sz="1400" b="0" u="none"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区</a:t>
                      </a:r>
                      <a:endParaRPr lang="zh-CN" altLang="en-US" sz="1400" b="0" u="none"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0.10</a:t>
                      </a:r>
                      <a:endParaRPr lang="en-US" altLang="zh-CN" sz="1400" b="0" u="none"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zh-CN" sz="1400" b="0" u="none"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0.09</a:t>
                      </a:r>
                      <a:endParaRPr lang="en-US" altLang="zh-CN" sz="1400" b="0" u="none"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400" b="0" u="none"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Ⅳ-1</a:t>
                      </a:r>
                      <a:r>
                        <a:rPr lang="zh-CN" altLang="en-US" sz="1400" b="0" u="none"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区</a:t>
                      </a:r>
                      <a:endParaRPr lang="zh-CN" altLang="en-US" sz="1400" b="0" u="none"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0.02</a:t>
                      </a:r>
                      <a:endParaRPr lang="en-US" altLang="zh-CN" sz="1400" b="0" u="none"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zh-CN" sz="1400" b="0" u="none"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0.06</a:t>
                      </a:r>
                      <a:endParaRPr lang="en-US" altLang="zh-CN" sz="1400" b="0" u="none"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400" b="0" u="none"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Ⅳ-2</a:t>
                      </a:r>
                      <a:r>
                        <a:rPr lang="zh-CN" altLang="en-US" sz="1400" b="0" u="none"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区</a:t>
                      </a:r>
                      <a:endParaRPr lang="zh-CN" altLang="en-US" sz="1400" b="0" u="none"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0.07</a:t>
                      </a:r>
                      <a:endParaRPr lang="en-US" altLang="zh-CN" sz="1400" b="0" u="none"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&gt;10</a:t>
                      </a:r>
                      <a:endParaRPr lang="en-US" altLang="zh-CN" sz="1400" b="0" u="none"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0.08</a:t>
                      </a:r>
                      <a:endParaRPr lang="en-US" altLang="zh-CN" sz="1400" b="0" u="none"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400" b="0" u="none"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Ⅴ-1</a:t>
                      </a:r>
                      <a:r>
                        <a:rPr lang="zh-CN" altLang="en-US" sz="1400" b="0" u="none"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区</a:t>
                      </a:r>
                      <a:endParaRPr lang="zh-CN" altLang="en-US" sz="1400" b="0" u="none"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0.008</a:t>
                      </a:r>
                      <a:endParaRPr lang="en-US" altLang="zh-CN" sz="1400" b="0" u="none"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400" b="0" u="none"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0.03</a:t>
                      </a:r>
                      <a:endParaRPr lang="en-US" altLang="zh-CN" sz="1400" b="0" u="none"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400" b="0" u="none"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Ⅴ-2</a:t>
                      </a:r>
                      <a:r>
                        <a:rPr lang="zh-CN" altLang="en-US" sz="1400" b="0" u="none"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区</a:t>
                      </a:r>
                      <a:endParaRPr lang="zh-CN" altLang="en-US" sz="1400" b="0" u="none"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0.01</a:t>
                      </a:r>
                      <a:endParaRPr lang="en-US" altLang="zh-CN" sz="1400" b="0" u="none"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400" b="0" u="none"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0.05</a:t>
                      </a:r>
                      <a:endParaRPr lang="en-US" altLang="zh-CN" sz="1400" b="0" u="none"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400" b="0" u="none"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7" grpId="0" bldLvl="0" animBg="1"/>
      <p:bldP spid="14" grpId="0" bldLvl="0" animBg="1"/>
      <p:bldP spid="15" grpId="0" bldLvl="0" animBg="1"/>
      <p:bldP spid="16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6"/>
          <p:cNvSpPr/>
          <p:nvPr/>
        </p:nvSpPr>
        <p:spPr>
          <a:xfrm>
            <a:off x="5365750" y="17463"/>
            <a:ext cx="1439863" cy="836612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研究成果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7" name="矩形 7"/>
          <p:cNvSpPr/>
          <p:nvPr/>
        </p:nvSpPr>
        <p:spPr>
          <a:xfrm>
            <a:off x="935038" y="17463"/>
            <a:ext cx="1439862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研究意义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矩形 7"/>
          <p:cNvSpPr/>
          <p:nvPr/>
        </p:nvSpPr>
        <p:spPr>
          <a:xfrm>
            <a:off x="2403475" y="17463"/>
            <a:ext cx="1439863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研究内容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5" name="矩形 7"/>
          <p:cNvSpPr/>
          <p:nvPr/>
        </p:nvSpPr>
        <p:spPr>
          <a:xfrm>
            <a:off x="6883400" y="17463"/>
            <a:ext cx="1439863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结论与建议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6" name="矩形 7"/>
          <p:cNvSpPr/>
          <p:nvPr/>
        </p:nvSpPr>
        <p:spPr>
          <a:xfrm>
            <a:off x="3900488" y="17463"/>
            <a:ext cx="1439862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研究区概况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1510" name="标题 1"/>
          <p:cNvSpPr>
            <a:spLocks noGrp="1"/>
          </p:cNvSpPr>
          <p:nvPr/>
        </p:nvSpPr>
        <p:spPr>
          <a:xfrm>
            <a:off x="2295525" y="6159500"/>
            <a:ext cx="5073650" cy="5953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marL="914400" lvl="0" indent="-914400" algn="r">
              <a:lnSpc>
                <a:spcPct val="80000"/>
              </a:lnSpc>
              <a:buNone/>
            </a:pPr>
            <a:r>
              <a:rPr lang="zh-CN" altLang="en-US" b="1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地下水的开发利用</a:t>
            </a:r>
            <a:r>
              <a:rPr lang="zh-CN" altLang="en-US" b="1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 </a:t>
            </a:r>
            <a:r>
              <a:rPr lang="en-US" altLang="x-none" b="1" dirty="0">
                <a:solidFill>
                  <a:srgbClr val="7F7F7F"/>
                </a:solidFill>
                <a:latin typeface="Arial" panose="020B0604020202020204" charset="-122"/>
                <a:ea typeface="微软雅黑" panose="020B0503020204020204" pitchFamily="2" charset="-122"/>
                <a:sym typeface="Arial" panose="020B0604020202020204" charset="-122"/>
              </a:rPr>
              <a:t>• </a:t>
            </a:r>
            <a:r>
              <a:rPr lang="zh-CN" altLang="en-US" b="1" dirty="0">
                <a:solidFill>
                  <a:srgbClr val="FFC000"/>
                </a:solidFill>
                <a:latin typeface="微软雅黑" panose="020B0503020204020204" pitchFamily="2" charset="-122"/>
                <a:ea typeface="微软简综艺" pitchFamily="1" charset="-122"/>
                <a:sym typeface="Calibri" panose="020F0502020204030204" charset="0"/>
              </a:rPr>
              <a:t>地下水资源评价</a:t>
            </a:r>
            <a:endParaRPr lang="zh-CN" altLang="en-US" b="1" dirty="0">
              <a:solidFill>
                <a:srgbClr val="FFC000"/>
              </a:solidFill>
              <a:latin typeface="微软雅黑" panose="020B0503020204020204" pitchFamily="2" charset="-122"/>
              <a:ea typeface="微软简综艺" pitchFamily="1" charset="-122"/>
              <a:sym typeface="Calibri" panose="020F0502020204030204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70865" y="2748280"/>
            <a:ext cx="1260000" cy="1260000"/>
          </a:xfrm>
          <a:prstGeom prst="ellipse">
            <a:avLst/>
          </a:prstGeom>
          <a:gradFill flip="none">
            <a:gsLst>
              <a:gs pos="0">
                <a:srgbClr val="FECF40"/>
              </a:gs>
              <a:gs pos="100000">
                <a:srgbClr val="846C21"/>
              </a:gs>
            </a:gsLst>
            <a:lin ang="138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3600" strike="noStrike" noProof="1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Q</a:t>
            </a:r>
            <a:r>
              <a:rPr lang="zh-CN" altLang="en-US" sz="3600" strike="noStrike" baseline="-25000" noProof="1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补</a:t>
            </a:r>
            <a:endParaRPr lang="zh-CN" altLang="en-US" sz="3600" strike="noStrike" baseline="-25000" noProof="1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2562225" y="3995738"/>
            <a:ext cx="127000" cy="1446212"/>
            <a:chOff x="2993381" y="4211085"/>
            <a:chExt cx="127000" cy="1446905"/>
          </a:xfrm>
        </p:grpSpPr>
        <p:sp>
          <p:nvSpPr>
            <p:cNvPr id="32" name="椭圆 31"/>
            <p:cNvSpPr/>
            <p:nvPr/>
          </p:nvSpPr>
          <p:spPr>
            <a:xfrm>
              <a:off x="2993381" y="4211085"/>
              <a:ext cx="127000" cy="127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 fontAlgn="base"/>
              <a:endParaRPr lang="zh-CN" altLang="en-US" strike="noStrike" noProof="1" dirty="0"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>
            <a:xfrm>
              <a:off x="3053074" y="4335376"/>
              <a:ext cx="0" cy="132261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5540375" y="4122738"/>
            <a:ext cx="127000" cy="1338262"/>
            <a:chOff x="5350716" y="4593572"/>
            <a:chExt cx="127000" cy="1337328"/>
          </a:xfrm>
        </p:grpSpPr>
        <p:sp>
          <p:nvSpPr>
            <p:cNvPr id="35" name="椭圆 34"/>
            <p:cNvSpPr/>
            <p:nvPr/>
          </p:nvSpPr>
          <p:spPr>
            <a:xfrm>
              <a:off x="5350716" y="4593572"/>
              <a:ext cx="127000" cy="127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 fontAlgn="base"/>
              <a:endParaRPr lang="zh-CN" altLang="en-US" strike="noStrike" noProof="1" dirty="0"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cxnSp>
          <p:nvCxnSpPr>
            <p:cNvPr id="36" name="直接连接符 35"/>
            <p:cNvCxnSpPr>
              <a:stCxn id="35" idx="4"/>
            </p:cNvCxnSpPr>
            <p:nvPr/>
          </p:nvCxnSpPr>
          <p:spPr>
            <a:xfrm>
              <a:off x="5414216" y="4720572"/>
              <a:ext cx="0" cy="1210328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椭圆 9"/>
          <p:cNvSpPr/>
          <p:nvPr/>
        </p:nvSpPr>
        <p:spPr>
          <a:xfrm>
            <a:off x="2482850" y="3032125"/>
            <a:ext cx="792163" cy="79216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ctr">
            <a:normAutofit/>
          </a:bodyPr>
          <a:p>
            <a:pPr algn="ctr" fontAlgn="base"/>
            <a:r>
              <a:rPr lang="zh-CN" altLang="en-US" sz="2000" strike="noStrike" noProof="1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Q</a:t>
            </a:r>
            <a:r>
              <a:rPr lang="zh-CN" altLang="en-US" sz="2000" strike="noStrike" baseline="-25000" noProof="1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降</a:t>
            </a:r>
            <a:endParaRPr lang="zh-CN" altLang="en-US" sz="2000" strike="noStrike" baseline="-25000" noProof="1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3787775" y="1730375"/>
            <a:ext cx="127000" cy="1401763"/>
            <a:chOff x="935336" y="1565378"/>
            <a:chExt cx="127000" cy="1402328"/>
          </a:xfrm>
        </p:grpSpPr>
        <p:sp>
          <p:nvSpPr>
            <p:cNvPr id="24" name="椭圆 23"/>
            <p:cNvSpPr/>
            <p:nvPr/>
          </p:nvSpPr>
          <p:spPr>
            <a:xfrm>
              <a:off x="935336" y="2840706"/>
              <a:ext cx="127000" cy="127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 fontAlgn="base"/>
              <a:endParaRPr lang="zh-CN" altLang="en-US" strike="noStrike" noProof="1" dirty="0"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cxnSp>
          <p:nvCxnSpPr>
            <p:cNvPr id="25" name="直接连接符 24"/>
            <p:cNvCxnSpPr>
              <a:stCxn id="35" idx="4"/>
            </p:cNvCxnSpPr>
            <p:nvPr/>
          </p:nvCxnSpPr>
          <p:spPr>
            <a:xfrm flipV="1">
              <a:off x="998836" y="1565378"/>
              <a:ext cx="0" cy="127532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加号 5"/>
          <p:cNvSpPr/>
          <p:nvPr/>
        </p:nvSpPr>
        <p:spPr>
          <a:xfrm>
            <a:off x="3275013" y="3159125"/>
            <a:ext cx="539750" cy="539750"/>
          </a:xfrm>
          <a:prstGeom prst="mathPlus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8" name="加号 7"/>
          <p:cNvSpPr/>
          <p:nvPr/>
        </p:nvSpPr>
        <p:spPr>
          <a:xfrm>
            <a:off x="6013450" y="3159125"/>
            <a:ext cx="541338" cy="541338"/>
          </a:xfrm>
          <a:prstGeom prst="mathPlus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9" name="加号 8"/>
          <p:cNvSpPr/>
          <p:nvPr/>
        </p:nvSpPr>
        <p:spPr>
          <a:xfrm>
            <a:off x="4597400" y="3159125"/>
            <a:ext cx="539750" cy="541338"/>
          </a:xfrm>
          <a:prstGeom prst="mathPlus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7" name="椭圆 26"/>
          <p:cNvSpPr/>
          <p:nvPr/>
        </p:nvSpPr>
        <p:spPr>
          <a:xfrm>
            <a:off x="3805238" y="3033713"/>
            <a:ext cx="792163" cy="79216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ctr">
            <a:normAutofit/>
          </a:bodyPr>
          <a:p>
            <a:pPr algn="ctr" fontAlgn="base"/>
            <a:r>
              <a:rPr lang="en-US" altLang="zh-CN" sz="2000" strike="noStrike" noProof="1" dirty="0">
                <a:latin typeface="微软雅黑" panose="020B0503020204020204" pitchFamily="2" charset="-122"/>
                <a:ea typeface="微软雅黑" panose="020B0503020204020204" pitchFamily="2" charset="-122"/>
              </a:rPr>
              <a:t>Q</a:t>
            </a:r>
            <a:r>
              <a:rPr lang="zh-CN" altLang="en-US" sz="2000" strike="noStrike" baseline="-25000" noProof="1" dirty="0">
                <a:latin typeface="微软雅黑" panose="020B0503020204020204" pitchFamily="2" charset="-122"/>
                <a:ea typeface="微软雅黑" panose="020B0503020204020204" pitchFamily="2" charset="-122"/>
              </a:rPr>
              <a:t>灌</a:t>
            </a:r>
            <a:endParaRPr lang="zh-CN" altLang="en-US" sz="2000" strike="noStrike" baseline="-25000" noProof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5208588" y="3033713"/>
            <a:ext cx="792163" cy="79216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ctr">
            <a:normAutofit/>
          </a:bodyPr>
          <a:p>
            <a:pPr algn="ctr" fontAlgn="base"/>
            <a:r>
              <a:rPr lang="en-US" altLang="zh-CN" sz="2000" strike="noStrike" noProof="1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Q</a:t>
            </a:r>
            <a:r>
              <a:rPr lang="zh-CN" altLang="en-US" sz="2000" strike="noStrike" baseline="-25000" noProof="1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河补</a:t>
            </a:r>
            <a:endParaRPr lang="zh-CN" altLang="en-US" sz="2000" strike="noStrike" baseline="-25000" noProof="1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6626225" y="3033713"/>
            <a:ext cx="790575" cy="79216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ctr">
            <a:normAutofit/>
          </a:bodyPr>
          <a:p>
            <a:pPr algn="ctr" fontAlgn="base"/>
            <a:r>
              <a:rPr lang="en-US" altLang="zh-CN" sz="2000" strike="noStrike" noProof="1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Q</a:t>
            </a:r>
            <a:r>
              <a:rPr lang="zh-CN" altLang="en-US" sz="2000" strike="noStrike" baseline="-25000" noProof="1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侧补</a:t>
            </a:r>
            <a:endParaRPr lang="zh-CN" altLang="en-US" sz="2000" strike="noStrike" baseline="-25000" noProof="1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7926388" y="3032125"/>
            <a:ext cx="792163" cy="79216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ctr">
            <a:normAutofit/>
          </a:bodyPr>
          <a:p>
            <a:pPr algn="ctr" fontAlgn="base"/>
            <a:r>
              <a:rPr lang="en-US" altLang="zh-CN" sz="2000" strike="noStrike" noProof="1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Q</a:t>
            </a:r>
            <a:r>
              <a:rPr lang="zh-CN" altLang="en-US" sz="2000" strike="noStrike" baseline="-25000" noProof="1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重</a:t>
            </a:r>
            <a:endParaRPr lang="zh-CN" altLang="en-US" sz="2000" strike="noStrike" baseline="-25000" noProof="1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41" name="等于号 40"/>
          <p:cNvSpPr/>
          <p:nvPr/>
        </p:nvSpPr>
        <p:spPr>
          <a:xfrm>
            <a:off x="1863725" y="3108325"/>
            <a:ext cx="541338" cy="539750"/>
          </a:xfrm>
          <a:prstGeom prst="mathEqual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solidFill>
                <a:schemeClr val="tx1"/>
              </a:solidFill>
            </a:endParaRPr>
          </a:p>
        </p:txBody>
      </p:sp>
      <p:sp>
        <p:nvSpPr>
          <p:cNvPr id="49" name="减号 48"/>
          <p:cNvSpPr/>
          <p:nvPr/>
        </p:nvSpPr>
        <p:spPr>
          <a:xfrm>
            <a:off x="7405688" y="3159125"/>
            <a:ext cx="539750" cy="539750"/>
          </a:xfrm>
          <a:prstGeom prst="mathMinus">
            <a:avLst/>
          </a:prstGeom>
          <a:solidFill>
            <a:schemeClr val="bg1">
              <a:lumMod val="5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graphicFrame>
        <p:nvGraphicFramePr>
          <p:cNvPr id="21531" name="对象 9"/>
          <p:cNvGraphicFramePr>
            <a:graphicFrameLocks noChangeAspect="1"/>
          </p:cNvGraphicFramePr>
          <p:nvPr/>
        </p:nvGraphicFramePr>
        <p:xfrm>
          <a:off x="647700" y="5153025"/>
          <a:ext cx="19034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1130300" imgH="241300" progId="Equation.KSEE3">
                  <p:embed/>
                </p:oleObj>
              </mc:Choice>
              <mc:Fallback>
                <p:oleObj name="" r:id="rId1" imgW="1130300" imgH="241300" progId="Equation.KSEE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47700" y="5153025"/>
                        <a:ext cx="1903413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2" name="对象 11"/>
          <p:cNvGraphicFramePr>
            <a:graphicFrameLocks noChangeAspect="1"/>
          </p:cNvGraphicFramePr>
          <p:nvPr/>
        </p:nvGraphicFramePr>
        <p:xfrm>
          <a:off x="1758950" y="1730375"/>
          <a:ext cx="2092325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1219200" imgH="241300" progId="Equation.KSEE3">
                  <p:embed/>
                </p:oleObj>
              </mc:Choice>
              <mc:Fallback>
                <p:oleObj name="" r:id="rId3" imgW="1219200" imgH="241300" progId="Equation.KSEE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8950" y="1730375"/>
                        <a:ext cx="2092325" cy="398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3" name="对象 16"/>
          <p:cNvGraphicFramePr>
            <a:graphicFrameLocks noChangeAspect="1"/>
          </p:cNvGraphicFramePr>
          <p:nvPr/>
        </p:nvGraphicFramePr>
        <p:xfrm>
          <a:off x="2905125" y="5146675"/>
          <a:ext cx="267652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5" imgW="1676400" imgH="241300" progId="Equation.KSEE3">
                  <p:embed/>
                </p:oleObj>
              </mc:Choice>
              <mc:Fallback>
                <p:oleObj name="" r:id="rId5" imgW="1676400" imgH="241300" progId="Equation.KSEE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05125" y="5146675"/>
                        <a:ext cx="2676525" cy="385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4" name="对象 13"/>
          <p:cNvGraphicFramePr>
            <a:graphicFrameLocks noChangeAspect="1"/>
          </p:cNvGraphicFramePr>
          <p:nvPr/>
        </p:nvGraphicFramePr>
        <p:xfrm>
          <a:off x="4659313" y="1746250"/>
          <a:ext cx="272097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7" imgW="1905000" imgH="254000" progId="Equation.KSEE3">
                  <p:embed/>
                </p:oleObj>
              </mc:Choice>
              <mc:Fallback>
                <p:oleObj name="" r:id="rId7" imgW="1905000" imgH="254000" progId="Equation.KSEE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59313" y="1746250"/>
                        <a:ext cx="2720975" cy="363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" name="组合 52"/>
          <p:cNvGrpSpPr/>
          <p:nvPr/>
        </p:nvGrpSpPr>
        <p:grpSpPr>
          <a:xfrm>
            <a:off x="7316788" y="1746250"/>
            <a:ext cx="127000" cy="1403350"/>
            <a:chOff x="935336" y="1565378"/>
            <a:chExt cx="127000" cy="1402328"/>
          </a:xfrm>
        </p:grpSpPr>
        <p:sp>
          <p:nvSpPr>
            <p:cNvPr id="54" name="椭圆 53"/>
            <p:cNvSpPr/>
            <p:nvPr/>
          </p:nvSpPr>
          <p:spPr>
            <a:xfrm>
              <a:off x="935336" y="2840706"/>
              <a:ext cx="127000" cy="127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 fontAlgn="base"/>
              <a:endParaRPr lang="zh-CN" altLang="en-US" strike="noStrike" noProof="1" dirty="0"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cxnSp>
          <p:nvCxnSpPr>
            <p:cNvPr id="55" name="直接连接符 54"/>
            <p:cNvCxnSpPr>
              <a:stCxn id="35" idx="4"/>
            </p:cNvCxnSpPr>
            <p:nvPr/>
          </p:nvCxnSpPr>
          <p:spPr>
            <a:xfrm flipV="1">
              <a:off x="998836" y="1565378"/>
              <a:ext cx="0" cy="127532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1538" name="对象 17"/>
          <p:cNvGraphicFramePr>
            <a:graphicFrameLocks noChangeAspect="1"/>
          </p:cNvGraphicFramePr>
          <p:nvPr/>
        </p:nvGraphicFramePr>
        <p:xfrm>
          <a:off x="6151563" y="5095875"/>
          <a:ext cx="21685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9" imgW="1270000" imgH="241300" progId="Equation.KSEE3">
                  <p:embed/>
                </p:oleObj>
              </mc:Choice>
              <mc:Fallback>
                <p:oleObj name="" r:id="rId9" imgW="1270000" imgH="2413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51563" y="5095875"/>
                        <a:ext cx="2168525" cy="412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" name="组合 56"/>
          <p:cNvGrpSpPr/>
          <p:nvPr/>
        </p:nvGrpSpPr>
        <p:grpSpPr>
          <a:xfrm>
            <a:off x="8264525" y="3995738"/>
            <a:ext cx="127000" cy="1338262"/>
            <a:chOff x="5350716" y="4593572"/>
            <a:chExt cx="127000" cy="1337328"/>
          </a:xfrm>
        </p:grpSpPr>
        <p:sp>
          <p:nvSpPr>
            <p:cNvPr id="58" name="椭圆 57"/>
            <p:cNvSpPr/>
            <p:nvPr/>
          </p:nvSpPr>
          <p:spPr>
            <a:xfrm>
              <a:off x="5350716" y="4593572"/>
              <a:ext cx="127000" cy="127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 fontAlgn="base"/>
              <a:endParaRPr lang="zh-CN" altLang="en-US" strike="noStrike" noProof="1" dirty="0"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cxnSp>
          <p:nvCxnSpPr>
            <p:cNvPr id="59" name="直接连接符 58"/>
            <p:cNvCxnSpPr>
              <a:stCxn id="58" idx="4"/>
            </p:cNvCxnSpPr>
            <p:nvPr/>
          </p:nvCxnSpPr>
          <p:spPr>
            <a:xfrm>
              <a:off x="5414216" y="4720572"/>
              <a:ext cx="0" cy="1210328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542" name="标题 19"/>
          <p:cNvSpPr>
            <a:spLocks noGrp="1"/>
          </p:cNvSpPr>
          <p:nvPr>
            <p:ph type="ctrTitle"/>
          </p:nvPr>
        </p:nvSpPr>
        <p:spPr>
          <a:xfrm>
            <a:off x="2020570" y="829945"/>
            <a:ext cx="5622925" cy="828675"/>
          </a:xfrm>
        </p:spPr>
        <p:txBody>
          <a:bodyPr anchor="ctr"/>
          <a:p>
            <a:r>
              <a:rPr lang="zh-CN" altLang="en-US" sz="2800" b="1" kern="1200" dirty="0">
                <a:solidFill>
                  <a:srgbClr val="A5A5A5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j-cs"/>
                <a:sym typeface="微软雅黑" panose="020B0503020204020204" pitchFamily="2" charset="-122"/>
              </a:rPr>
              <a:t>地下水资源量计算</a:t>
            </a:r>
            <a:r>
              <a:rPr lang="en-US" altLang="x-none" sz="2800" b="1" kern="1200" dirty="0">
                <a:solidFill>
                  <a:srgbClr val="A5A5A5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j-cs"/>
                <a:sym typeface="Arial" panose="020B0604020202020204" charset="-122"/>
              </a:rPr>
              <a:t>• </a:t>
            </a:r>
            <a:r>
              <a:rPr lang="zh-CN" altLang="en-US" sz="2800" b="1" kern="1200" dirty="0"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j-cs"/>
                <a:sym typeface="Calibri" panose="020F0502020204030204" charset="0"/>
              </a:rPr>
              <a:t>河谷平原区</a:t>
            </a:r>
            <a:endParaRPr lang="zh-CN" altLang="en-US" sz="2800" b="1" kern="1200" dirty="0">
              <a:solidFill>
                <a:srgbClr val="FFC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j-cs"/>
              <a:sym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0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6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0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4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7" grpId="0" bldLvl="0" animBg="1"/>
      <p:bldP spid="14" grpId="0" bldLvl="0" animBg="1"/>
      <p:bldP spid="15" grpId="0" bldLvl="0" animBg="1"/>
      <p:bldP spid="16" grpId="0" bldLvl="0" animBg="1"/>
      <p:bldP spid="10" grpId="0" bldLvl="0" animBg="1"/>
      <p:bldP spid="17" grpId="0" bldLvl="0" animBg="1"/>
      <p:bldP spid="27" grpId="0" bldLvl="0" animBg="1"/>
      <p:bldP spid="28" grpId="0" bldLvl="0" animBg="1"/>
      <p:bldP spid="29" grpId="0" bldLvl="0" animBg="1"/>
      <p:bldP spid="30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6"/>
          <p:cNvSpPr/>
          <p:nvPr/>
        </p:nvSpPr>
        <p:spPr>
          <a:xfrm>
            <a:off x="5365750" y="17463"/>
            <a:ext cx="1439863" cy="836612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研究成果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7" name="矩形 7"/>
          <p:cNvSpPr/>
          <p:nvPr/>
        </p:nvSpPr>
        <p:spPr>
          <a:xfrm>
            <a:off x="935038" y="17463"/>
            <a:ext cx="1439862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研究意义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矩形 7"/>
          <p:cNvSpPr/>
          <p:nvPr/>
        </p:nvSpPr>
        <p:spPr>
          <a:xfrm>
            <a:off x="2403475" y="17463"/>
            <a:ext cx="1439863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研究内容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5" name="矩形 7"/>
          <p:cNvSpPr/>
          <p:nvPr/>
        </p:nvSpPr>
        <p:spPr>
          <a:xfrm>
            <a:off x="6883400" y="17463"/>
            <a:ext cx="1439863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结论与建议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6" name="矩形 7"/>
          <p:cNvSpPr/>
          <p:nvPr/>
        </p:nvSpPr>
        <p:spPr>
          <a:xfrm>
            <a:off x="3900488" y="17463"/>
            <a:ext cx="1439862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研究区概况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2534" name="标题 1"/>
          <p:cNvSpPr>
            <a:spLocks noGrp="1"/>
          </p:cNvSpPr>
          <p:nvPr/>
        </p:nvSpPr>
        <p:spPr>
          <a:xfrm>
            <a:off x="2295525" y="6159500"/>
            <a:ext cx="5073650" cy="5953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marL="914400" lvl="0" indent="-914400" algn="r">
              <a:lnSpc>
                <a:spcPct val="80000"/>
              </a:lnSpc>
              <a:buNone/>
            </a:pPr>
            <a:r>
              <a:rPr lang="zh-CN" altLang="en-US" b="1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地下水的开发利用</a:t>
            </a:r>
            <a:r>
              <a:rPr lang="zh-CN" altLang="en-US" b="1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 </a:t>
            </a:r>
            <a:r>
              <a:rPr lang="en-US" altLang="x-none" b="1" dirty="0">
                <a:solidFill>
                  <a:srgbClr val="7F7F7F"/>
                </a:solidFill>
                <a:latin typeface="Arial" panose="020B0604020202020204" charset="-122"/>
                <a:ea typeface="微软雅黑" panose="020B0503020204020204" pitchFamily="2" charset="-122"/>
                <a:sym typeface="Arial" panose="020B0604020202020204" charset="-122"/>
              </a:rPr>
              <a:t>• </a:t>
            </a:r>
            <a:r>
              <a:rPr lang="zh-CN" altLang="en-US" b="1" dirty="0">
                <a:solidFill>
                  <a:srgbClr val="FFC000"/>
                </a:solidFill>
                <a:latin typeface="微软雅黑" panose="020B0503020204020204" pitchFamily="2" charset="-122"/>
                <a:ea typeface="微软简综艺" pitchFamily="1" charset="-122"/>
                <a:sym typeface="Calibri" panose="020F0502020204030204" charset="0"/>
              </a:rPr>
              <a:t>地下水资源评价</a:t>
            </a:r>
            <a:endParaRPr lang="zh-CN" altLang="en-US" b="1" dirty="0">
              <a:solidFill>
                <a:srgbClr val="FFC000"/>
              </a:solidFill>
              <a:latin typeface="微软雅黑" panose="020B0503020204020204" pitchFamily="2" charset="-122"/>
              <a:ea typeface="微软简综艺" pitchFamily="1" charset="-122"/>
              <a:sym typeface="Calibri" panose="020F0502020204030204" charset="0"/>
            </a:endParaRPr>
          </a:p>
        </p:txBody>
      </p:sp>
      <p:sp>
        <p:nvSpPr>
          <p:cNvPr id="22535" name="标题 19"/>
          <p:cNvSpPr>
            <a:spLocks noGrp="1"/>
          </p:cNvSpPr>
          <p:nvPr>
            <p:ph type="ctrTitle"/>
          </p:nvPr>
        </p:nvSpPr>
        <p:spPr>
          <a:xfrm>
            <a:off x="2006600" y="845185"/>
            <a:ext cx="5622925" cy="828675"/>
          </a:xfrm>
        </p:spPr>
        <p:txBody>
          <a:bodyPr anchor="ctr"/>
          <a:p>
            <a:r>
              <a:rPr lang="zh-CN" altLang="en-US" sz="2800" b="1" kern="1200" dirty="0">
                <a:solidFill>
                  <a:srgbClr val="A5A5A5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j-cs"/>
                <a:sym typeface="微软雅黑" panose="020B0503020204020204" pitchFamily="2" charset="-122"/>
              </a:rPr>
              <a:t>地下水资源量计算</a:t>
            </a:r>
            <a:r>
              <a:rPr lang="en-US" altLang="x-none" sz="2800" b="1" kern="1200" dirty="0">
                <a:solidFill>
                  <a:srgbClr val="A5A5A5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j-cs"/>
                <a:sym typeface="Arial" panose="020B0604020202020204" charset="-122"/>
              </a:rPr>
              <a:t>• </a:t>
            </a:r>
            <a:r>
              <a:rPr lang="zh-CN" altLang="en-US" sz="2800" b="1" kern="1200" dirty="0"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j-cs"/>
                <a:sym typeface="Calibri" panose="020F0502020204030204" charset="0"/>
              </a:rPr>
              <a:t>河谷平原区</a:t>
            </a:r>
            <a:endParaRPr lang="zh-CN" altLang="en-US" sz="2800" b="1" kern="1200" dirty="0">
              <a:solidFill>
                <a:srgbClr val="FFC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j-cs"/>
              <a:sym typeface="Calibri" panose="020F0502020204030204" charset="0"/>
            </a:endParaRPr>
          </a:p>
        </p:txBody>
      </p:sp>
      <p:sp>
        <p:nvSpPr>
          <p:cNvPr id="22536" name="文本框 99"/>
          <p:cNvSpPr txBox="1"/>
          <p:nvPr/>
        </p:nvSpPr>
        <p:spPr>
          <a:xfrm>
            <a:off x="2006600" y="2171700"/>
            <a:ext cx="5080000" cy="4191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 algn="ctr"/>
            <a:r>
              <a:rPr lang="en-US" altLang="zh-CN" sz="2000" u="none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Ⅰ-1</a:t>
            </a:r>
            <a:r>
              <a:rPr lang="zh-CN" altLang="en-US" sz="2000" u="none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区、</a:t>
            </a:r>
            <a:r>
              <a:rPr lang="en-US" altLang="zh-CN" sz="2000" u="none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Ⅰ-2</a:t>
            </a:r>
            <a:r>
              <a:rPr lang="zh-CN" altLang="en-US" sz="2000" u="none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区地下水资源量计算表</a:t>
            </a:r>
            <a:endParaRPr lang="zh-CN" altLang="en-US" sz="2000" u="none">
              <a:solidFill>
                <a:schemeClr val="bg1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768350" y="2836863"/>
          <a:ext cx="7557135" cy="22904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860"/>
                <a:gridCol w="1374140"/>
                <a:gridCol w="1077595"/>
                <a:gridCol w="1080135"/>
                <a:gridCol w="1078865"/>
                <a:gridCol w="1081405"/>
                <a:gridCol w="1080135"/>
              </a:tblGrid>
              <a:tr h="91249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区号</a:t>
                      </a:r>
                      <a:endParaRPr lang="zh-CN" altLang="en-US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大气降水</a:t>
                      </a:r>
                      <a:endParaRPr lang="zh-CN" altLang="en-US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zh-CN" altLang="en-US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入渗补给量</a:t>
                      </a:r>
                      <a:endParaRPr lang="zh-CN" altLang="en-US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灌溉渗漏</a:t>
                      </a:r>
                      <a:endParaRPr lang="zh-CN" altLang="en-US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zh-CN" altLang="en-US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补给量</a:t>
                      </a:r>
                      <a:endParaRPr lang="zh-CN" altLang="en-US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河流入渗</a:t>
                      </a:r>
                      <a:endParaRPr lang="zh-CN" altLang="en-US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zh-CN" altLang="en-US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补给量</a:t>
                      </a:r>
                      <a:endParaRPr lang="zh-CN" altLang="en-US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地下水侧向径流补给量</a:t>
                      </a:r>
                      <a:endParaRPr lang="zh-CN" altLang="en-US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重复计算量</a:t>
                      </a:r>
                      <a:endParaRPr lang="zh-CN" altLang="en-US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地下水</a:t>
                      </a:r>
                      <a:endParaRPr lang="zh-CN" altLang="en-US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zh-CN" altLang="en-US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资源量</a:t>
                      </a:r>
                      <a:endParaRPr lang="zh-CN" altLang="en-US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897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Ⅰ-1</a:t>
                      </a:r>
                      <a:r>
                        <a:rPr lang="zh-CN" altLang="en-US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区</a:t>
                      </a:r>
                      <a:endParaRPr lang="zh-CN" altLang="en-US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7527.88</a:t>
                      </a:r>
                      <a:endParaRPr lang="en-US" altLang="zh-CN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9843.50</a:t>
                      </a:r>
                      <a:endParaRPr lang="en-US" altLang="zh-CN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324.62</a:t>
                      </a:r>
                      <a:endParaRPr lang="en-US" altLang="zh-CN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301.63</a:t>
                      </a:r>
                      <a:endParaRPr lang="en-US" altLang="zh-CN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6398.28</a:t>
                      </a:r>
                      <a:endParaRPr lang="en-US" altLang="zh-CN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11599.35</a:t>
                      </a:r>
                      <a:endParaRPr lang="en-US" altLang="zh-CN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897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Ⅰ-2</a:t>
                      </a:r>
                      <a:r>
                        <a:rPr lang="zh-CN" altLang="en-US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区</a:t>
                      </a:r>
                      <a:endParaRPr lang="zh-CN" altLang="en-US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1134.04</a:t>
                      </a:r>
                      <a:endParaRPr lang="en-US" altLang="zh-CN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1285.16</a:t>
                      </a:r>
                      <a:endParaRPr lang="en-US" altLang="zh-CN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60.00</a:t>
                      </a:r>
                      <a:endParaRPr lang="en-US" altLang="zh-CN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55.38</a:t>
                      </a:r>
                      <a:endParaRPr lang="en-US" altLang="zh-CN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835.36</a:t>
                      </a:r>
                      <a:endParaRPr lang="en-US" altLang="zh-CN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1699.22</a:t>
                      </a:r>
                      <a:endParaRPr lang="en-US" altLang="zh-CN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7" grpId="0" bldLvl="0" animBg="1"/>
      <p:bldP spid="14" grpId="0" bldLvl="0" animBg="1"/>
      <p:bldP spid="15" grpId="0" bldLvl="0" animBg="1"/>
      <p:bldP spid="16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6"/>
          <p:cNvSpPr/>
          <p:nvPr/>
        </p:nvSpPr>
        <p:spPr>
          <a:xfrm>
            <a:off x="5365750" y="17463"/>
            <a:ext cx="1439863" cy="836612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研究成果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7" name="矩形 7"/>
          <p:cNvSpPr/>
          <p:nvPr/>
        </p:nvSpPr>
        <p:spPr>
          <a:xfrm>
            <a:off x="935038" y="17463"/>
            <a:ext cx="1439862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研究意义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矩形 7"/>
          <p:cNvSpPr/>
          <p:nvPr/>
        </p:nvSpPr>
        <p:spPr>
          <a:xfrm>
            <a:off x="2403475" y="17463"/>
            <a:ext cx="1439863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研究内容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5" name="矩形 7"/>
          <p:cNvSpPr/>
          <p:nvPr/>
        </p:nvSpPr>
        <p:spPr>
          <a:xfrm>
            <a:off x="6883400" y="17463"/>
            <a:ext cx="1439863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结论与建议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6" name="矩形 7"/>
          <p:cNvSpPr/>
          <p:nvPr/>
        </p:nvSpPr>
        <p:spPr>
          <a:xfrm>
            <a:off x="3900488" y="17463"/>
            <a:ext cx="1439862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研究区概况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4582" name="标题 1"/>
          <p:cNvSpPr>
            <a:spLocks noGrp="1"/>
          </p:cNvSpPr>
          <p:nvPr/>
        </p:nvSpPr>
        <p:spPr>
          <a:xfrm>
            <a:off x="2295525" y="6159500"/>
            <a:ext cx="5073650" cy="5953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marL="914400" lvl="0" indent="-914400" algn="r">
              <a:lnSpc>
                <a:spcPct val="80000"/>
              </a:lnSpc>
              <a:buNone/>
            </a:pPr>
            <a:r>
              <a:rPr lang="zh-CN" altLang="en-US" b="1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地下水的开发利用</a:t>
            </a:r>
            <a:r>
              <a:rPr lang="zh-CN" altLang="en-US" b="1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 </a:t>
            </a:r>
            <a:r>
              <a:rPr lang="en-US" altLang="x-none" b="1" dirty="0">
                <a:solidFill>
                  <a:srgbClr val="7F7F7F"/>
                </a:solidFill>
                <a:latin typeface="Arial" panose="020B0604020202020204" charset="-122"/>
                <a:ea typeface="微软雅黑" panose="020B0503020204020204" pitchFamily="2" charset="-122"/>
                <a:sym typeface="Arial" panose="020B0604020202020204" charset="-122"/>
              </a:rPr>
              <a:t>• </a:t>
            </a:r>
            <a:r>
              <a:rPr lang="zh-CN" altLang="en-US" b="1" dirty="0">
                <a:solidFill>
                  <a:srgbClr val="FFC000"/>
                </a:solidFill>
                <a:latin typeface="微软雅黑" panose="020B0503020204020204" pitchFamily="2" charset="-122"/>
                <a:ea typeface="微软简综艺" pitchFamily="1" charset="-122"/>
                <a:sym typeface="Calibri" panose="020F0502020204030204" charset="0"/>
              </a:rPr>
              <a:t>地下水资源评价</a:t>
            </a:r>
            <a:endParaRPr lang="zh-CN" altLang="en-US" b="1" dirty="0">
              <a:solidFill>
                <a:srgbClr val="FFC000"/>
              </a:solidFill>
              <a:latin typeface="微软雅黑" panose="020B0503020204020204" pitchFamily="2" charset="-122"/>
              <a:ea typeface="微软简综艺" pitchFamily="1" charset="-122"/>
              <a:sym typeface="Calibri" panose="020F0502020204030204" charset="0"/>
            </a:endParaRPr>
          </a:p>
        </p:txBody>
      </p:sp>
      <p:sp>
        <p:nvSpPr>
          <p:cNvPr id="24583" name="标题 19"/>
          <p:cNvSpPr>
            <a:spLocks noGrp="1"/>
          </p:cNvSpPr>
          <p:nvPr>
            <p:ph type="ctrTitle"/>
          </p:nvPr>
        </p:nvSpPr>
        <p:spPr>
          <a:xfrm>
            <a:off x="2020570" y="925830"/>
            <a:ext cx="5622925" cy="828675"/>
          </a:xfrm>
        </p:spPr>
        <p:txBody>
          <a:bodyPr anchor="ctr"/>
          <a:p>
            <a:r>
              <a:rPr lang="zh-CN" altLang="en-US" sz="2800" b="1" kern="1200" dirty="0">
                <a:solidFill>
                  <a:srgbClr val="A5A5A5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j-cs"/>
                <a:sym typeface="微软雅黑" panose="020B0503020204020204" pitchFamily="2" charset="-122"/>
              </a:rPr>
              <a:t>地下水资源量计算</a:t>
            </a:r>
            <a:r>
              <a:rPr lang="en-US" altLang="x-none" sz="2800" b="1" kern="1200" dirty="0">
                <a:solidFill>
                  <a:srgbClr val="A5A5A5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j-cs"/>
                <a:sym typeface="Arial" panose="020B0604020202020204" charset="-122"/>
              </a:rPr>
              <a:t>• </a:t>
            </a:r>
            <a:r>
              <a:rPr lang="zh-CN" altLang="en-US" sz="2800" b="1" kern="1200" dirty="0"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j-cs"/>
                <a:sym typeface="Calibri" panose="020F0502020204030204" charset="0"/>
              </a:rPr>
              <a:t>低山丘陵区</a:t>
            </a:r>
            <a:endParaRPr lang="zh-CN" altLang="en-US" sz="2800" b="1" kern="1200" dirty="0">
              <a:solidFill>
                <a:srgbClr val="FFC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j-cs"/>
              <a:sym typeface="Calibri" panose="020F0502020204030204" charset="0"/>
            </a:endParaRPr>
          </a:p>
        </p:txBody>
      </p:sp>
      <p:sp>
        <p:nvSpPr>
          <p:cNvPr id="24584" name="文本框 4"/>
          <p:cNvSpPr txBox="1"/>
          <p:nvPr/>
        </p:nvSpPr>
        <p:spPr>
          <a:xfrm>
            <a:off x="2032000" y="2317750"/>
            <a:ext cx="5080000" cy="41783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 algn="ctr"/>
            <a:r>
              <a:rPr lang="zh-CN" altLang="en-US" sz="2000" u="none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地下水基流量</a:t>
            </a:r>
            <a:endParaRPr lang="zh-CN" altLang="en-US" sz="2000" u="none">
              <a:solidFill>
                <a:schemeClr val="bg1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890588" y="3016250"/>
          <a:ext cx="7361238" cy="23844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6185"/>
                <a:gridCol w="1228725"/>
                <a:gridCol w="1226185"/>
                <a:gridCol w="1228090"/>
                <a:gridCol w="1226185"/>
                <a:gridCol w="1226185"/>
              </a:tblGrid>
              <a:tr h="46736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区号</a:t>
                      </a:r>
                      <a:endParaRPr lang="zh-CN" altLang="en-US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Ⅱ-1</a:t>
                      </a:r>
                      <a:r>
                        <a:rPr lang="zh-CN" altLang="en-US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区</a:t>
                      </a:r>
                      <a:endParaRPr lang="zh-CN" altLang="en-US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Ⅱ-2</a:t>
                      </a:r>
                      <a:r>
                        <a:rPr lang="zh-CN" altLang="en-US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区</a:t>
                      </a:r>
                      <a:endParaRPr lang="zh-CN" altLang="en-US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Ⅲ-1</a:t>
                      </a:r>
                      <a:r>
                        <a:rPr lang="zh-CN" altLang="en-US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区</a:t>
                      </a:r>
                      <a:endParaRPr lang="zh-CN" altLang="en-US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Ⅲ-2</a:t>
                      </a:r>
                      <a:r>
                        <a:rPr lang="zh-CN" altLang="en-US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区</a:t>
                      </a:r>
                      <a:endParaRPr lang="zh-CN" altLang="en-US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Ⅲ-3</a:t>
                      </a:r>
                      <a:r>
                        <a:rPr lang="zh-CN" altLang="en-US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区</a:t>
                      </a:r>
                      <a:endParaRPr lang="zh-CN" altLang="en-US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517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基流量（</a:t>
                      </a: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10</a:t>
                      </a:r>
                      <a:r>
                        <a:rPr lang="en-US" altLang="zh-CN" sz="1600" b="0" u="none" baseline="30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4</a:t>
                      </a: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m</a:t>
                      </a:r>
                      <a:r>
                        <a:rPr lang="en-US" altLang="zh-CN" sz="1600" b="0" u="none" baseline="30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3</a:t>
                      </a: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/a</a:t>
                      </a:r>
                      <a:r>
                        <a:rPr lang="zh-CN" altLang="en-US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lang="zh-CN" altLang="en-US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845.66</a:t>
                      </a:r>
                      <a:endParaRPr lang="en-US" altLang="zh-CN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2595.71</a:t>
                      </a:r>
                      <a:endParaRPr lang="en-US" altLang="zh-CN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1190.24</a:t>
                      </a:r>
                      <a:endParaRPr lang="en-US" altLang="zh-CN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1795.87</a:t>
                      </a:r>
                      <a:endParaRPr lang="en-US" altLang="zh-CN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305.99</a:t>
                      </a:r>
                      <a:endParaRPr lang="en-US" altLang="zh-CN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区号</a:t>
                      </a:r>
                      <a:endParaRPr lang="zh-CN" altLang="en-US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Ⅳ-1</a:t>
                      </a:r>
                      <a:r>
                        <a:rPr lang="zh-CN" altLang="en-US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区</a:t>
                      </a:r>
                      <a:endParaRPr lang="zh-CN" altLang="en-US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Ⅳ-2</a:t>
                      </a:r>
                      <a:r>
                        <a:rPr lang="zh-CN" altLang="en-US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区</a:t>
                      </a:r>
                      <a:endParaRPr lang="zh-CN" altLang="en-US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Ⅴ-1</a:t>
                      </a:r>
                      <a:r>
                        <a:rPr lang="zh-CN" altLang="en-US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区</a:t>
                      </a:r>
                      <a:endParaRPr lang="zh-CN" altLang="en-US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Ⅴ-2</a:t>
                      </a:r>
                      <a:r>
                        <a:rPr lang="zh-CN" altLang="en-US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区</a:t>
                      </a:r>
                      <a:endParaRPr lang="zh-CN" altLang="en-US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517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基流量（</a:t>
                      </a: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10</a:t>
                      </a:r>
                      <a:r>
                        <a:rPr lang="en-US" altLang="zh-CN" sz="1600" b="0" u="none" baseline="30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4</a:t>
                      </a: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m</a:t>
                      </a:r>
                      <a:r>
                        <a:rPr lang="en-US" altLang="zh-CN" sz="1600" b="0" u="none" baseline="30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3</a:t>
                      </a: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/a</a:t>
                      </a:r>
                      <a:r>
                        <a:rPr lang="zh-CN" altLang="en-US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lang="zh-CN" altLang="en-US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1544.70</a:t>
                      </a:r>
                      <a:endParaRPr lang="en-US" altLang="zh-CN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2063.08</a:t>
                      </a:r>
                      <a:endParaRPr lang="en-US" altLang="zh-CN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2044.06</a:t>
                      </a:r>
                      <a:endParaRPr lang="en-US" altLang="zh-CN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5986.33</a:t>
                      </a:r>
                      <a:endParaRPr lang="en-US" altLang="zh-CN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endParaRPr lang="zh-CN" altLang="en-US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7" grpId="0" bldLvl="0" animBg="1"/>
      <p:bldP spid="14" grpId="0" bldLvl="0" animBg="1"/>
      <p:bldP spid="15" grpId="0" bldLvl="0" animBg="1"/>
      <p:bldP spid="16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6"/>
          <p:cNvSpPr/>
          <p:nvPr/>
        </p:nvSpPr>
        <p:spPr>
          <a:xfrm>
            <a:off x="5365750" y="17463"/>
            <a:ext cx="1439863" cy="836612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研究成果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7" name="矩形 7"/>
          <p:cNvSpPr/>
          <p:nvPr/>
        </p:nvSpPr>
        <p:spPr>
          <a:xfrm>
            <a:off x="935038" y="17463"/>
            <a:ext cx="1439862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研究意义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矩形 7"/>
          <p:cNvSpPr/>
          <p:nvPr/>
        </p:nvSpPr>
        <p:spPr>
          <a:xfrm>
            <a:off x="2403475" y="17463"/>
            <a:ext cx="1439863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研究内容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5" name="矩形 7"/>
          <p:cNvSpPr/>
          <p:nvPr/>
        </p:nvSpPr>
        <p:spPr>
          <a:xfrm>
            <a:off x="6883400" y="17463"/>
            <a:ext cx="1439863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结论与建议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6" name="矩形 7"/>
          <p:cNvSpPr/>
          <p:nvPr/>
        </p:nvSpPr>
        <p:spPr>
          <a:xfrm>
            <a:off x="3900488" y="17463"/>
            <a:ext cx="1439862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研究区概况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4582" name="标题 1"/>
          <p:cNvSpPr>
            <a:spLocks noGrp="1"/>
          </p:cNvSpPr>
          <p:nvPr/>
        </p:nvSpPr>
        <p:spPr>
          <a:xfrm>
            <a:off x="2295525" y="6159500"/>
            <a:ext cx="5073650" cy="5953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marL="914400" lvl="0" indent="-914400" algn="r">
              <a:lnSpc>
                <a:spcPct val="80000"/>
              </a:lnSpc>
              <a:buNone/>
            </a:pPr>
            <a:r>
              <a:rPr lang="zh-CN" altLang="en-US" b="1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地下水的开发利用</a:t>
            </a:r>
            <a:r>
              <a:rPr lang="zh-CN" altLang="en-US" b="1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 </a:t>
            </a:r>
            <a:r>
              <a:rPr lang="en-US" altLang="x-none" b="1" dirty="0">
                <a:solidFill>
                  <a:srgbClr val="7F7F7F"/>
                </a:solidFill>
                <a:latin typeface="Arial" panose="020B0604020202020204" charset="-122"/>
                <a:ea typeface="微软雅黑" panose="020B0503020204020204" pitchFamily="2" charset="-122"/>
                <a:sym typeface="Arial" panose="020B0604020202020204" charset="-122"/>
              </a:rPr>
              <a:t>• </a:t>
            </a:r>
            <a:r>
              <a:rPr lang="zh-CN" altLang="en-US" b="1" dirty="0">
                <a:solidFill>
                  <a:srgbClr val="FFC000"/>
                </a:solidFill>
                <a:latin typeface="微软雅黑" panose="020B0503020204020204" pitchFamily="2" charset="-122"/>
                <a:ea typeface="微软简综艺" pitchFamily="1" charset="-122"/>
                <a:sym typeface="Calibri" panose="020F0502020204030204" charset="0"/>
              </a:rPr>
              <a:t>地下水资源评价</a:t>
            </a:r>
            <a:endParaRPr lang="zh-CN" altLang="en-US" b="1" dirty="0">
              <a:solidFill>
                <a:srgbClr val="FFC000"/>
              </a:solidFill>
              <a:latin typeface="微软雅黑" panose="020B0503020204020204" pitchFamily="2" charset="-122"/>
              <a:ea typeface="微软简综艺" pitchFamily="1" charset="-122"/>
              <a:sym typeface="Calibri" panose="020F0502020204030204" charset="0"/>
            </a:endParaRPr>
          </a:p>
        </p:txBody>
      </p:sp>
      <p:sp>
        <p:nvSpPr>
          <p:cNvPr id="24583" name="标题 19"/>
          <p:cNvSpPr>
            <a:spLocks noGrp="1"/>
          </p:cNvSpPr>
          <p:nvPr>
            <p:ph type="ctrTitle"/>
          </p:nvPr>
        </p:nvSpPr>
        <p:spPr>
          <a:xfrm>
            <a:off x="1734185" y="854075"/>
            <a:ext cx="5622925" cy="828675"/>
          </a:xfrm>
        </p:spPr>
        <p:txBody>
          <a:bodyPr anchor="ctr"/>
          <a:p>
            <a:r>
              <a:rPr lang="zh-CN" altLang="en-US" sz="2800" b="1" kern="1200" dirty="0">
                <a:solidFill>
                  <a:srgbClr val="A5A5A5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j-cs"/>
                <a:sym typeface="微软雅黑" panose="020B0503020204020204" pitchFamily="2" charset="-122"/>
              </a:rPr>
              <a:t>地下水资源量计算</a:t>
            </a:r>
            <a:r>
              <a:rPr lang="en-US" altLang="x-none" sz="2800" b="1" kern="1200" dirty="0">
                <a:solidFill>
                  <a:srgbClr val="A5A5A5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j-cs"/>
                <a:sym typeface="Arial" panose="020B0604020202020204" charset="-122"/>
              </a:rPr>
              <a:t>• </a:t>
            </a:r>
            <a:r>
              <a:rPr lang="zh-CN" altLang="en-US" sz="2800" b="1" kern="1200" dirty="0"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j-cs"/>
                <a:sym typeface="Calibri" panose="020F0502020204030204" charset="0"/>
              </a:rPr>
              <a:t>结果</a:t>
            </a:r>
            <a:endParaRPr lang="zh-CN" altLang="en-US" sz="2800" b="1" kern="1200" dirty="0">
              <a:solidFill>
                <a:srgbClr val="FFC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j-cs"/>
              <a:sym typeface="Calibri" panose="020F0502020204030204" charset="0"/>
            </a:endParaRPr>
          </a:p>
        </p:txBody>
      </p:sp>
      <p:graphicFrame>
        <p:nvGraphicFramePr>
          <p:cNvPr id="0" name="表格 -1"/>
          <p:cNvGraphicFramePr/>
          <p:nvPr/>
        </p:nvGraphicFramePr>
        <p:xfrm>
          <a:off x="935355" y="1802130"/>
          <a:ext cx="7044055" cy="4065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8940"/>
                <a:gridCol w="1771015"/>
                <a:gridCol w="1797685"/>
                <a:gridCol w="1796415"/>
              </a:tblGrid>
              <a:tr h="50482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区号</a:t>
                      </a:r>
                      <a:endParaRPr lang="zh-CN" altLang="en-US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面积（</a:t>
                      </a: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km</a:t>
                      </a:r>
                      <a:r>
                        <a:rPr lang="en-US" altLang="zh-CN" sz="1600" b="0" u="none" baseline="30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lang="zh-CN" altLang="en-US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地下水资源量（</a:t>
                      </a: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10</a:t>
                      </a:r>
                      <a:r>
                        <a:rPr lang="en-US" altLang="zh-CN" sz="1600" b="0" u="none" baseline="30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4</a:t>
                      </a: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m</a:t>
                      </a:r>
                      <a:r>
                        <a:rPr lang="en-US" altLang="zh-CN" sz="1600" b="0" u="none" baseline="30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3</a:t>
                      </a: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/a</a:t>
                      </a:r>
                      <a:r>
                        <a:rPr lang="zh-CN" altLang="en-US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lang="zh-CN" altLang="en-US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地下水资源量模数</a:t>
                      </a:r>
                      <a:endParaRPr lang="zh-CN" altLang="en-US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98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Ⅰ-1</a:t>
                      </a:r>
                      <a:r>
                        <a:rPr lang="zh-CN" altLang="en-US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区</a:t>
                      </a:r>
                      <a:endParaRPr lang="zh-CN" altLang="en-US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760.85</a:t>
                      </a:r>
                      <a:endParaRPr lang="en-US" altLang="zh-CN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11602.96 </a:t>
                      </a:r>
                      <a:endParaRPr lang="en-US" altLang="zh-CN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15.25</a:t>
                      </a:r>
                      <a:endParaRPr lang="en-US" altLang="zh-CN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99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Ⅰ-2</a:t>
                      </a:r>
                      <a:r>
                        <a:rPr lang="zh-CN" altLang="en-US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区</a:t>
                      </a:r>
                      <a:endParaRPr lang="zh-CN" altLang="en-US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82.78</a:t>
                      </a:r>
                      <a:endParaRPr lang="en-US" altLang="zh-CN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1699.47 </a:t>
                      </a:r>
                      <a:endParaRPr lang="en-US" altLang="zh-CN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20.53</a:t>
                      </a:r>
                      <a:endParaRPr lang="en-US" altLang="zh-CN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639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Ⅱ-1</a:t>
                      </a:r>
                      <a:r>
                        <a:rPr lang="zh-CN" altLang="en-US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区</a:t>
                      </a:r>
                      <a:endParaRPr lang="zh-CN" altLang="en-US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280.02</a:t>
                      </a:r>
                      <a:endParaRPr lang="en-US" altLang="zh-CN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845.66 </a:t>
                      </a:r>
                      <a:endParaRPr lang="en-US" altLang="zh-CN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3.02</a:t>
                      </a:r>
                      <a:endParaRPr lang="en-US" altLang="zh-CN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99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Ⅱ-2</a:t>
                      </a:r>
                      <a:r>
                        <a:rPr lang="zh-CN" altLang="en-US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区</a:t>
                      </a:r>
                      <a:endParaRPr lang="zh-CN" altLang="en-US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599.47</a:t>
                      </a:r>
                      <a:endParaRPr lang="en-US" altLang="zh-CN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2595.71 </a:t>
                      </a:r>
                      <a:endParaRPr lang="en-US" altLang="zh-CN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4.33</a:t>
                      </a:r>
                      <a:endParaRPr lang="en-US" altLang="zh-CN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98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Ⅲ-1</a:t>
                      </a:r>
                      <a:r>
                        <a:rPr lang="zh-CN" altLang="en-US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区</a:t>
                      </a:r>
                      <a:endParaRPr lang="zh-CN" altLang="en-US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394.12</a:t>
                      </a:r>
                      <a:endParaRPr lang="en-US" altLang="zh-CN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1190.24 </a:t>
                      </a:r>
                      <a:endParaRPr lang="en-US" altLang="zh-CN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3.02</a:t>
                      </a:r>
                      <a:endParaRPr lang="en-US" altLang="zh-CN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98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Ⅲ-2</a:t>
                      </a:r>
                      <a:r>
                        <a:rPr lang="zh-CN" altLang="en-US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区</a:t>
                      </a:r>
                      <a:endParaRPr lang="zh-CN" altLang="en-US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594.66</a:t>
                      </a:r>
                      <a:endParaRPr lang="en-US" altLang="zh-CN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1795.87 </a:t>
                      </a:r>
                      <a:endParaRPr lang="en-US" altLang="zh-CN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3.02</a:t>
                      </a:r>
                      <a:endParaRPr lang="en-US" altLang="zh-CN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98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Ⅲ-3</a:t>
                      </a:r>
                      <a:r>
                        <a:rPr lang="zh-CN" altLang="en-US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区</a:t>
                      </a:r>
                      <a:endParaRPr lang="zh-CN" altLang="en-US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101.32</a:t>
                      </a:r>
                      <a:endParaRPr lang="en-US" altLang="zh-CN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305.99 </a:t>
                      </a:r>
                      <a:endParaRPr lang="en-US" altLang="zh-CN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3.02</a:t>
                      </a:r>
                      <a:endParaRPr lang="en-US" altLang="zh-CN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369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Ⅳ-1</a:t>
                      </a:r>
                      <a:r>
                        <a:rPr lang="zh-CN" altLang="en-US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区</a:t>
                      </a:r>
                      <a:endParaRPr lang="zh-CN" altLang="en-US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511.49</a:t>
                      </a:r>
                      <a:endParaRPr lang="en-US" altLang="zh-CN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1544.70 </a:t>
                      </a:r>
                      <a:endParaRPr lang="en-US" altLang="zh-CN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3.02</a:t>
                      </a:r>
                      <a:endParaRPr lang="en-US" altLang="zh-CN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45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Ⅳ-2</a:t>
                      </a:r>
                      <a:r>
                        <a:rPr lang="zh-CN" altLang="en-US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区</a:t>
                      </a:r>
                      <a:endParaRPr lang="zh-CN" altLang="en-US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576.28</a:t>
                      </a:r>
                      <a:endParaRPr lang="en-US" altLang="zh-CN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2063.08 </a:t>
                      </a:r>
                      <a:endParaRPr lang="en-US" altLang="zh-CN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3.58</a:t>
                      </a:r>
                      <a:endParaRPr lang="en-US" altLang="zh-CN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305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Ⅴ-1</a:t>
                      </a:r>
                      <a:r>
                        <a:rPr lang="zh-CN" altLang="en-US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区</a:t>
                      </a:r>
                      <a:endParaRPr lang="zh-CN" altLang="en-US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676.84</a:t>
                      </a:r>
                      <a:endParaRPr lang="en-US" altLang="zh-CN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2044.06 </a:t>
                      </a:r>
                      <a:endParaRPr lang="en-US" altLang="zh-CN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3.02</a:t>
                      </a:r>
                      <a:endParaRPr lang="en-US" altLang="zh-CN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Ⅴ-2</a:t>
                      </a:r>
                      <a:r>
                        <a:rPr lang="zh-CN" altLang="en-US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区</a:t>
                      </a:r>
                      <a:endParaRPr lang="zh-CN" altLang="en-US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1672.16</a:t>
                      </a:r>
                      <a:endParaRPr lang="en-US" altLang="zh-CN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5986.33 </a:t>
                      </a:r>
                      <a:endParaRPr lang="en-US" altLang="zh-CN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3.58</a:t>
                      </a:r>
                      <a:endParaRPr lang="en-US" altLang="zh-CN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98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合计</a:t>
                      </a:r>
                      <a:endParaRPr lang="zh-CN" altLang="en-US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6250</a:t>
                      </a:r>
                      <a:endParaRPr lang="en-US" altLang="zh-CN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31674.08 </a:t>
                      </a:r>
                      <a:endParaRPr lang="en-US" altLang="zh-CN" sz="1600" b="1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5.07</a:t>
                      </a:r>
                      <a:endParaRPr lang="en-US" altLang="zh-CN" sz="1600" b="1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7" grpId="0" bldLvl="0" animBg="1"/>
      <p:bldP spid="14" grpId="0" bldLvl="0" animBg="1"/>
      <p:bldP spid="15" grpId="0" bldLvl="0" animBg="1"/>
      <p:bldP spid="16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矩形 4"/>
          <p:cNvSpPr/>
          <p:nvPr/>
        </p:nvSpPr>
        <p:spPr>
          <a:xfrm>
            <a:off x="1235075" y="1913255"/>
            <a:ext cx="6673850" cy="28346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>
              <a:lnSpc>
                <a:spcPct val="150000"/>
              </a:lnSpc>
            </a:pPr>
            <a:r>
              <a:rPr lang="en-US" altLang="zh-CN" sz="24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桦甸市</a:t>
            </a:r>
            <a:r>
              <a:rPr lang="zh-CN" altLang="en-US" sz="2400" dirty="0"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矿产资源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丰富，区内大规模的</a:t>
            </a:r>
            <a:r>
              <a:rPr lang="zh-CN" altLang="en-US" sz="2400" dirty="0"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开采活动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会对地下水</a:t>
            </a:r>
            <a:r>
              <a:rPr lang="zh-CN" altLang="en-US" sz="2400" dirty="0"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水量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、</a:t>
            </a:r>
            <a:r>
              <a:rPr lang="zh-CN" altLang="en-US" sz="2400" dirty="0"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水质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产生影响。</a:t>
            </a:r>
            <a:r>
              <a:rPr lang="zh-CN" altLang="en-US" sz="24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通过本次研究，掌握区域地下水</a:t>
            </a:r>
            <a:r>
              <a:rPr lang="zh-CN" altLang="en-US" sz="2400" dirty="0"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分布特征</a:t>
            </a:r>
            <a:r>
              <a:rPr lang="zh-CN" altLang="en-US" sz="24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</a:t>
            </a:r>
            <a:r>
              <a:rPr lang="zh-CN" altLang="en-US" sz="2400" dirty="0"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循环特征</a:t>
            </a:r>
            <a:r>
              <a:rPr lang="zh-CN" altLang="en-US" sz="24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，进行地下水资源评价，提出</a:t>
            </a:r>
            <a:r>
              <a:rPr lang="zh-CN" altLang="en-US" sz="2400" dirty="0"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开发利用方案，</a:t>
            </a:r>
            <a:r>
              <a:rPr lang="zh-CN" altLang="en-US" sz="2400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为桦甸市地下水资源保护管理提供依据。</a:t>
            </a:r>
            <a:endParaRPr lang="zh-CN" altLang="en-US" sz="2400" dirty="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矩形 6"/>
          <p:cNvSpPr/>
          <p:nvPr/>
        </p:nvSpPr>
        <p:spPr>
          <a:xfrm>
            <a:off x="915988" y="17463"/>
            <a:ext cx="1439862" cy="836612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研究意义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7" name="矩形 7"/>
          <p:cNvSpPr/>
          <p:nvPr/>
        </p:nvSpPr>
        <p:spPr>
          <a:xfrm>
            <a:off x="2441575" y="17463"/>
            <a:ext cx="1439863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研究内容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矩形 7"/>
          <p:cNvSpPr/>
          <p:nvPr/>
        </p:nvSpPr>
        <p:spPr>
          <a:xfrm>
            <a:off x="3917950" y="17463"/>
            <a:ext cx="1439863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研究区概况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5" name="矩形 7"/>
          <p:cNvSpPr/>
          <p:nvPr/>
        </p:nvSpPr>
        <p:spPr>
          <a:xfrm>
            <a:off x="6883400" y="17463"/>
            <a:ext cx="1439863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结论与建议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6" name="矩形 7"/>
          <p:cNvSpPr/>
          <p:nvPr/>
        </p:nvSpPr>
        <p:spPr>
          <a:xfrm>
            <a:off x="5407025" y="17463"/>
            <a:ext cx="1439863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研究成果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7" grpId="0" bldLvl="0" animBg="1"/>
      <p:bldP spid="14" grpId="0" bldLvl="0" animBg="1"/>
      <p:bldP spid="15" grpId="0" bldLvl="0" animBg="1"/>
      <p:bldP spid="16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6"/>
          <p:cNvSpPr/>
          <p:nvPr/>
        </p:nvSpPr>
        <p:spPr>
          <a:xfrm>
            <a:off x="5365750" y="17463"/>
            <a:ext cx="1439863" cy="836612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研究成果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7" name="矩形 7"/>
          <p:cNvSpPr/>
          <p:nvPr/>
        </p:nvSpPr>
        <p:spPr>
          <a:xfrm>
            <a:off x="935038" y="17463"/>
            <a:ext cx="1439862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研究意义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矩形 7"/>
          <p:cNvSpPr/>
          <p:nvPr/>
        </p:nvSpPr>
        <p:spPr>
          <a:xfrm>
            <a:off x="2403475" y="17463"/>
            <a:ext cx="1439863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研究内容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5" name="矩形 7"/>
          <p:cNvSpPr/>
          <p:nvPr/>
        </p:nvSpPr>
        <p:spPr>
          <a:xfrm>
            <a:off x="6883400" y="17463"/>
            <a:ext cx="1439863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结论与建议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6" name="矩形 7"/>
          <p:cNvSpPr/>
          <p:nvPr/>
        </p:nvSpPr>
        <p:spPr>
          <a:xfrm>
            <a:off x="3900488" y="17463"/>
            <a:ext cx="1439862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研究区概况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4582" name="标题 1"/>
          <p:cNvSpPr>
            <a:spLocks noGrp="1"/>
          </p:cNvSpPr>
          <p:nvPr/>
        </p:nvSpPr>
        <p:spPr>
          <a:xfrm>
            <a:off x="2295525" y="6159500"/>
            <a:ext cx="5073650" cy="5953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marL="914400" lvl="0" indent="-914400" algn="r">
              <a:lnSpc>
                <a:spcPct val="80000"/>
              </a:lnSpc>
              <a:buNone/>
            </a:pPr>
            <a:r>
              <a:rPr lang="zh-CN" altLang="en-US" b="1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地下水的开发利用</a:t>
            </a:r>
            <a:r>
              <a:rPr lang="zh-CN" altLang="en-US" b="1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 </a:t>
            </a:r>
            <a:r>
              <a:rPr lang="en-US" altLang="x-none" b="1" dirty="0">
                <a:solidFill>
                  <a:srgbClr val="7F7F7F"/>
                </a:solidFill>
                <a:latin typeface="Arial" panose="020B0604020202020204" charset="-122"/>
                <a:ea typeface="微软雅黑" panose="020B0503020204020204" pitchFamily="2" charset="-122"/>
                <a:sym typeface="Arial" panose="020B0604020202020204" charset="-122"/>
              </a:rPr>
              <a:t>• </a:t>
            </a:r>
            <a:r>
              <a:rPr lang="zh-CN" altLang="en-US" b="1" dirty="0">
                <a:solidFill>
                  <a:srgbClr val="FFC000"/>
                </a:solidFill>
                <a:latin typeface="微软雅黑" panose="020B0503020204020204" pitchFamily="2" charset="-122"/>
                <a:ea typeface="微软简综艺" pitchFamily="1" charset="-122"/>
                <a:sym typeface="Calibri" panose="020F0502020204030204" charset="0"/>
              </a:rPr>
              <a:t>地下水资源评价</a:t>
            </a:r>
            <a:endParaRPr lang="zh-CN" altLang="en-US" b="1" dirty="0">
              <a:solidFill>
                <a:srgbClr val="FFC000"/>
              </a:solidFill>
              <a:latin typeface="微软雅黑" panose="020B0503020204020204" pitchFamily="2" charset="-122"/>
              <a:ea typeface="微软简综艺" pitchFamily="1" charset="-122"/>
              <a:sym typeface="Calibri" panose="020F0502020204030204" charset="0"/>
            </a:endParaRPr>
          </a:p>
        </p:txBody>
      </p:sp>
      <p:sp>
        <p:nvSpPr>
          <p:cNvPr id="24583" name="标题 19"/>
          <p:cNvSpPr>
            <a:spLocks noGrp="1"/>
          </p:cNvSpPr>
          <p:nvPr>
            <p:ph type="ctrTitle"/>
          </p:nvPr>
        </p:nvSpPr>
        <p:spPr>
          <a:xfrm>
            <a:off x="1746250" y="1250950"/>
            <a:ext cx="5622925" cy="828675"/>
          </a:xfrm>
        </p:spPr>
        <p:txBody>
          <a:bodyPr anchor="ctr"/>
          <a:p>
            <a:r>
              <a:rPr lang="zh-CN" altLang="en-US" sz="2800" b="1" kern="1200" dirty="0">
                <a:solidFill>
                  <a:srgbClr val="A5A5A5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j-cs"/>
                <a:sym typeface="微软雅黑" panose="020B0503020204020204" pitchFamily="2" charset="-122"/>
              </a:rPr>
              <a:t>地下水可开采量计算</a:t>
            </a:r>
            <a:r>
              <a:rPr lang="en-US" altLang="x-none" sz="2800" b="1" kern="1200" dirty="0">
                <a:solidFill>
                  <a:srgbClr val="A5A5A5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j-cs"/>
                <a:sym typeface="Arial" panose="020B0604020202020204" charset="-122"/>
              </a:rPr>
              <a:t>• </a:t>
            </a:r>
            <a:r>
              <a:rPr lang="zh-CN" altLang="en-US" sz="2800" b="1" kern="1200" dirty="0"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j-cs"/>
                <a:sym typeface="Calibri" panose="020F0502020204030204" charset="0"/>
              </a:rPr>
              <a:t>开采系数</a:t>
            </a:r>
            <a:endParaRPr lang="zh-CN" altLang="en-US" sz="2800" b="1" kern="1200" dirty="0">
              <a:solidFill>
                <a:srgbClr val="FFC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j-cs"/>
              <a:sym typeface="Calibri" panose="020F0502020204030204" charset="0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1508125" y="2438400"/>
          <a:ext cx="6127750" cy="21653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815"/>
                <a:gridCol w="939165"/>
                <a:gridCol w="941705"/>
                <a:gridCol w="939800"/>
                <a:gridCol w="939800"/>
                <a:gridCol w="926465"/>
              </a:tblGrid>
              <a:tr h="54165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区号</a:t>
                      </a:r>
                      <a:endParaRPr lang="zh-CN" altLang="en-US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Ⅰ-1</a:t>
                      </a:r>
                      <a:r>
                        <a:rPr lang="zh-CN" altLang="en-US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区</a:t>
                      </a:r>
                      <a:endParaRPr lang="zh-CN" altLang="en-US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Ⅰ-2</a:t>
                      </a:r>
                      <a:r>
                        <a:rPr lang="zh-CN" altLang="en-US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区</a:t>
                      </a:r>
                      <a:endParaRPr lang="zh-CN" altLang="en-US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Ⅱ-1</a:t>
                      </a:r>
                      <a:r>
                        <a:rPr lang="zh-CN" altLang="en-US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区</a:t>
                      </a:r>
                      <a:endParaRPr lang="zh-CN" altLang="en-US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Ⅱ-2</a:t>
                      </a:r>
                      <a:r>
                        <a:rPr lang="zh-CN" altLang="en-US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区</a:t>
                      </a:r>
                      <a:endParaRPr lang="zh-CN" altLang="en-US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Ⅲ-1</a:t>
                      </a:r>
                      <a:r>
                        <a:rPr lang="zh-CN" altLang="en-US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区</a:t>
                      </a:r>
                      <a:endParaRPr lang="zh-CN" altLang="en-US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102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开采系数</a:t>
                      </a:r>
                      <a:r>
                        <a:rPr lang="en-US" altLang="zh-CN" sz="1600" b="0" i="1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ρ</a:t>
                      </a:r>
                      <a:endParaRPr lang="en-US" altLang="zh-CN" sz="1600" b="0" i="1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0.5</a:t>
                      </a:r>
                      <a:endParaRPr lang="en-US" altLang="zh-CN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0.75</a:t>
                      </a:r>
                      <a:endParaRPr lang="en-US" altLang="zh-CN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0.3</a:t>
                      </a:r>
                      <a:endParaRPr lang="en-US" altLang="zh-CN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0.4</a:t>
                      </a:r>
                      <a:endParaRPr lang="en-US" altLang="zh-CN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0.3</a:t>
                      </a:r>
                      <a:endParaRPr lang="en-US" altLang="zh-CN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165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区号</a:t>
                      </a:r>
                      <a:endParaRPr lang="zh-CN" altLang="en-US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Ⅲ-2</a:t>
                      </a:r>
                      <a:r>
                        <a:rPr lang="zh-CN" altLang="en-US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区</a:t>
                      </a:r>
                      <a:endParaRPr lang="zh-CN" altLang="en-US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Ⅲ-3</a:t>
                      </a:r>
                      <a:r>
                        <a:rPr lang="zh-CN" altLang="en-US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区</a:t>
                      </a:r>
                      <a:endParaRPr lang="zh-CN" altLang="en-US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Ⅳ-1</a:t>
                      </a:r>
                      <a:r>
                        <a:rPr lang="zh-CN" altLang="en-US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区</a:t>
                      </a:r>
                      <a:endParaRPr lang="zh-CN" altLang="en-US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Ⅳ-2</a:t>
                      </a:r>
                      <a:r>
                        <a:rPr lang="zh-CN" altLang="en-US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区</a:t>
                      </a:r>
                      <a:endParaRPr lang="zh-CN" altLang="en-US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endParaRPr lang="zh-CN" altLang="en-US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102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开采系数</a:t>
                      </a:r>
                      <a:r>
                        <a:rPr lang="en-US" altLang="zh-CN" sz="1600" b="0" i="1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ρ</a:t>
                      </a:r>
                      <a:endParaRPr lang="en-US" altLang="zh-CN" sz="1600" b="0" i="1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0.3</a:t>
                      </a:r>
                      <a:endParaRPr lang="en-US" altLang="zh-CN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0.3</a:t>
                      </a:r>
                      <a:endParaRPr lang="en-US" altLang="zh-CN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0.3</a:t>
                      </a:r>
                      <a:endParaRPr lang="en-US" altLang="zh-CN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0.4</a:t>
                      </a:r>
                      <a:endParaRPr lang="en-US" altLang="zh-CN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endParaRPr lang="en-US" altLang="zh-CN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16" name="矩形 17"/>
          <p:cNvSpPr/>
          <p:nvPr/>
        </p:nvSpPr>
        <p:spPr>
          <a:xfrm>
            <a:off x="1071245" y="5059045"/>
            <a:ext cx="7045960" cy="7162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>
              <a:lnSpc>
                <a:spcPct val="114000"/>
              </a:lnSpc>
            </a:pPr>
            <a:r>
              <a:rPr lang="en-US" altLang="zh-CN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</a:t>
            </a:r>
            <a:r>
              <a:rPr lang="zh-CN" altLang="en-US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由于研究区内大面积的基岩裂隙水不易集中开采的特点，不计入地下水可开采量的计算。</a:t>
            </a:r>
            <a:endParaRPr lang="zh-CN" altLang="en-US" dirty="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7" grpId="0" bldLvl="0" animBg="1"/>
      <p:bldP spid="14" grpId="0" bldLvl="0" animBg="1"/>
      <p:bldP spid="15" grpId="0" bldLvl="0" animBg="1"/>
      <p:bldP spid="16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6"/>
          <p:cNvSpPr/>
          <p:nvPr/>
        </p:nvSpPr>
        <p:spPr>
          <a:xfrm>
            <a:off x="5365750" y="17463"/>
            <a:ext cx="1439863" cy="836612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研究成果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7" name="矩形 7"/>
          <p:cNvSpPr/>
          <p:nvPr/>
        </p:nvSpPr>
        <p:spPr>
          <a:xfrm>
            <a:off x="935038" y="17463"/>
            <a:ext cx="1439862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研究意义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矩形 7"/>
          <p:cNvSpPr/>
          <p:nvPr/>
        </p:nvSpPr>
        <p:spPr>
          <a:xfrm>
            <a:off x="2403475" y="17463"/>
            <a:ext cx="1439863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研究内容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5" name="矩形 7"/>
          <p:cNvSpPr/>
          <p:nvPr/>
        </p:nvSpPr>
        <p:spPr>
          <a:xfrm>
            <a:off x="6883400" y="17463"/>
            <a:ext cx="1439863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结论与建议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6" name="矩形 7"/>
          <p:cNvSpPr/>
          <p:nvPr/>
        </p:nvSpPr>
        <p:spPr>
          <a:xfrm>
            <a:off x="3900488" y="17463"/>
            <a:ext cx="1439862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研究区概况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4582" name="标题 1"/>
          <p:cNvSpPr>
            <a:spLocks noGrp="1"/>
          </p:cNvSpPr>
          <p:nvPr/>
        </p:nvSpPr>
        <p:spPr>
          <a:xfrm>
            <a:off x="2295525" y="6159500"/>
            <a:ext cx="5073650" cy="5953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marL="914400" lvl="0" indent="-914400" algn="r">
              <a:lnSpc>
                <a:spcPct val="80000"/>
              </a:lnSpc>
              <a:buNone/>
            </a:pPr>
            <a:r>
              <a:rPr lang="zh-CN" altLang="en-US" b="1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地下水的开发利用</a:t>
            </a:r>
            <a:r>
              <a:rPr lang="zh-CN" altLang="en-US" b="1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 </a:t>
            </a:r>
            <a:r>
              <a:rPr lang="en-US" altLang="x-none" b="1" dirty="0">
                <a:solidFill>
                  <a:srgbClr val="7F7F7F"/>
                </a:solidFill>
                <a:latin typeface="Arial" panose="020B0604020202020204" charset="-122"/>
                <a:ea typeface="微软雅黑" panose="020B0503020204020204" pitchFamily="2" charset="-122"/>
                <a:sym typeface="Arial" panose="020B0604020202020204" charset="-122"/>
              </a:rPr>
              <a:t>• </a:t>
            </a:r>
            <a:r>
              <a:rPr lang="zh-CN" altLang="en-US" b="1" dirty="0">
                <a:solidFill>
                  <a:srgbClr val="FFC000"/>
                </a:solidFill>
                <a:latin typeface="微软雅黑" panose="020B0503020204020204" pitchFamily="2" charset="-122"/>
                <a:ea typeface="微软简综艺" pitchFamily="1" charset="-122"/>
                <a:sym typeface="Calibri" panose="020F0502020204030204" charset="0"/>
              </a:rPr>
              <a:t>地下水资源评价</a:t>
            </a:r>
            <a:endParaRPr lang="zh-CN" altLang="en-US" b="1" dirty="0">
              <a:solidFill>
                <a:srgbClr val="FFC000"/>
              </a:solidFill>
              <a:latin typeface="微软雅黑" panose="020B0503020204020204" pitchFamily="2" charset="-122"/>
              <a:ea typeface="微软简综艺" pitchFamily="1" charset="-122"/>
              <a:sym typeface="Calibri" panose="020F0502020204030204" charset="0"/>
            </a:endParaRPr>
          </a:p>
        </p:txBody>
      </p:sp>
      <p:sp>
        <p:nvSpPr>
          <p:cNvPr id="24583" name="标题 19"/>
          <p:cNvSpPr>
            <a:spLocks noGrp="1"/>
          </p:cNvSpPr>
          <p:nvPr>
            <p:ph type="ctrTitle"/>
          </p:nvPr>
        </p:nvSpPr>
        <p:spPr>
          <a:xfrm>
            <a:off x="1760220" y="1037590"/>
            <a:ext cx="5622925" cy="828675"/>
          </a:xfrm>
        </p:spPr>
        <p:txBody>
          <a:bodyPr anchor="ctr"/>
          <a:p>
            <a:r>
              <a:rPr lang="zh-CN" altLang="en-US" sz="2800" b="1" kern="1200" dirty="0">
                <a:solidFill>
                  <a:srgbClr val="A5A5A5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j-cs"/>
                <a:sym typeface="微软雅黑" panose="020B0503020204020204" pitchFamily="2" charset="-122"/>
              </a:rPr>
              <a:t>地下水可开采量计算</a:t>
            </a:r>
            <a:r>
              <a:rPr lang="en-US" altLang="x-none" sz="2800" b="1" kern="1200" dirty="0">
                <a:solidFill>
                  <a:srgbClr val="A5A5A5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j-cs"/>
                <a:sym typeface="Arial" panose="020B0604020202020204" charset="-122"/>
              </a:rPr>
              <a:t>• </a:t>
            </a:r>
            <a:r>
              <a:rPr lang="zh-CN" altLang="en-US" sz="2800" b="1" kern="1200" dirty="0"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j-cs"/>
                <a:sym typeface="Calibri" panose="020F0502020204030204" charset="0"/>
              </a:rPr>
              <a:t>计算结果</a:t>
            </a:r>
            <a:endParaRPr lang="zh-CN" altLang="en-US" sz="2800" b="1" kern="1200" dirty="0">
              <a:solidFill>
                <a:srgbClr val="FFC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j-cs"/>
              <a:sym typeface="Calibri" panose="020F0502020204030204" charset="0"/>
            </a:endParaRPr>
          </a:p>
        </p:txBody>
      </p:sp>
      <p:graphicFrame>
        <p:nvGraphicFramePr>
          <p:cNvPr id="8" name="表格 7"/>
          <p:cNvGraphicFramePr/>
          <p:nvPr/>
        </p:nvGraphicFramePr>
        <p:xfrm>
          <a:off x="1209040" y="2050415"/>
          <a:ext cx="6823075" cy="3621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5610"/>
                <a:gridCol w="1706245"/>
                <a:gridCol w="1705610"/>
                <a:gridCol w="1705610"/>
              </a:tblGrid>
              <a:tr h="69278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微软雅黑" panose="020B0503020204020204" pitchFamily="2" charset="-122"/>
                        </a:rPr>
                        <a:t>区号</a:t>
                      </a:r>
                      <a:endParaRPr lang="zh-CN" altLang="en-US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微软雅黑" panose="020B0503020204020204" pitchFamily="2" charset="-122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微软雅黑" panose="020B0503020204020204" pitchFamily="2" charset="-122"/>
                        </a:rPr>
                        <a:t>面积（</a:t>
                      </a: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微软雅黑" panose="020B0503020204020204" pitchFamily="2" charset="-122"/>
                        </a:rPr>
                        <a:t>km</a:t>
                      </a:r>
                      <a:r>
                        <a:rPr lang="en-US" altLang="zh-CN" sz="1600" b="0" u="none" baseline="30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微软雅黑" panose="020B0503020204020204" pitchFamily="2" charset="-122"/>
                        </a:rPr>
                        <a:t>2</a:t>
                      </a:r>
                      <a:r>
                        <a:rPr lang="zh-CN" altLang="en-US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微软雅黑" panose="020B0503020204020204" pitchFamily="2" charset="-122"/>
                        </a:rPr>
                        <a:t>）</a:t>
                      </a:r>
                      <a:endParaRPr lang="zh-CN" altLang="en-US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微软雅黑" panose="020B0503020204020204" pitchFamily="2" charset="-122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微软雅黑" panose="020B0503020204020204" pitchFamily="2" charset="-122"/>
                        </a:rPr>
                        <a:t>地下水资源量（</a:t>
                      </a: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微软雅黑" panose="020B0503020204020204" pitchFamily="2" charset="-122"/>
                        </a:rPr>
                        <a:t>10</a:t>
                      </a:r>
                      <a:r>
                        <a:rPr lang="en-US" altLang="zh-CN" sz="1600" b="0" u="none" baseline="30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微软雅黑" panose="020B0503020204020204" pitchFamily="2" charset="-122"/>
                        </a:rPr>
                        <a:t>4</a:t>
                      </a: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微软雅黑" panose="020B0503020204020204" pitchFamily="2" charset="-122"/>
                        </a:rPr>
                        <a:t>m</a:t>
                      </a:r>
                      <a:r>
                        <a:rPr lang="en-US" altLang="zh-CN" sz="1600" b="0" u="none" baseline="30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微软雅黑" panose="020B0503020204020204" pitchFamily="2" charset="-122"/>
                        </a:rPr>
                        <a:t>3</a:t>
                      </a: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微软雅黑" panose="020B0503020204020204" pitchFamily="2" charset="-122"/>
                        </a:rPr>
                        <a:t>/a</a:t>
                      </a:r>
                      <a:r>
                        <a:rPr lang="zh-CN" altLang="en-US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微软雅黑" panose="020B0503020204020204" pitchFamily="2" charset="-122"/>
                        </a:rPr>
                        <a:t>）</a:t>
                      </a:r>
                      <a:endParaRPr lang="zh-CN" altLang="en-US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微软雅黑" panose="020B0503020204020204" pitchFamily="2" charset="-122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微软雅黑" panose="020B0503020204020204" pitchFamily="2" charset="-122"/>
                        </a:rPr>
                        <a:t>地下水可开采量（</a:t>
                      </a: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微软雅黑" panose="020B0503020204020204" pitchFamily="2" charset="-122"/>
                        </a:rPr>
                        <a:t>10</a:t>
                      </a:r>
                      <a:r>
                        <a:rPr lang="en-US" altLang="zh-CN" sz="1600" b="0" u="none" baseline="30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微软雅黑" panose="020B0503020204020204" pitchFamily="2" charset="-122"/>
                        </a:rPr>
                        <a:t>4</a:t>
                      </a: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微软雅黑" panose="020B0503020204020204" pitchFamily="2" charset="-122"/>
                        </a:rPr>
                        <a:t>m</a:t>
                      </a:r>
                      <a:r>
                        <a:rPr lang="en-US" altLang="zh-CN" sz="1600" b="0" u="none" baseline="30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微软雅黑" panose="020B0503020204020204" pitchFamily="2" charset="-122"/>
                        </a:rPr>
                        <a:t>3</a:t>
                      </a: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微软雅黑" panose="020B0503020204020204" pitchFamily="2" charset="-122"/>
                        </a:rPr>
                        <a:t>/a</a:t>
                      </a:r>
                      <a:r>
                        <a:rPr lang="zh-CN" altLang="en-US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微软雅黑" panose="020B0503020204020204" pitchFamily="2" charset="-122"/>
                        </a:rPr>
                        <a:t>）</a:t>
                      </a:r>
                      <a:endParaRPr lang="zh-CN" altLang="en-US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微软雅黑" panose="020B0503020204020204" pitchFamily="2" charset="-122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微软雅黑" panose="020B0503020204020204" pitchFamily="2" charset="-122"/>
                        </a:rPr>
                        <a:t>Ⅰ-1</a:t>
                      </a:r>
                      <a:r>
                        <a:rPr lang="zh-CN" altLang="en-US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微软雅黑" panose="020B0503020204020204" pitchFamily="2" charset="-122"/>
                        </a:rPr>
                        <a:t>区</a:t>
                      </a:r>
                      <a:endParaRPr lang="zh-CN" altLang="en-US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微软雅黑" panose="020B0503020204020204" pitchFamily="2" charset="-122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微软雅黑" panose="020B0503020204020204" pitchFamily="2" charset="-122"/>
                        </a:rPr>
                        <a:t>760.85</a:t>
                      </a:r>
                      <a:endParaRPr lang="en-US" altLang="zh-CN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微软雅黑" panose="020B0503020204020204" pitchFamily="2" charset="-122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11602.96 </a:t>
                      </a:r>
                      <a:endParaRPr lang="en-US" altLang="zh-CN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5801.48</a:t>
                      </a:r>
                      <a:endParaRPr lang="en-US" altLang="zh-CN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微软雅黑" panose="020B0503020204020204" pitchFamily="2" charset="-122"/>
                        </a:rPr>
                        <a:t>Ⅰ-2</a:t>
                      </a:r>
                      <a:r>
                        <a:rPr lang="zh-CN" altLang="en-US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微软雅黑" panose="020B0503020204020204" pitchFamily="2" charset="-122"/>
                        </a:rPr>
                        <a:t>区</a:t>
                      </a:r>
                      <a:endParaRPr lang="zh-CN" altLang="en-US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微软雅黑" panose="020B0503020204020204" pitchFamily="2" charset="-122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微软雅黑" panose="020B0503020204020204" pitchFamily="2" charset="-122"/>
                        </a:rPr>
                        <a:t>82.78</a:t>
                      </a:r>
                      <a:endParaRPr lang="en-US" altLang="zh-CN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微软雅黑" panose="020B0503020204020204" pitchFamily="2" charset="-122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1699.47 </a:t>
                      </a:r>
                      <a:endParaRPr lang="en-US" altLang="zh-CN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1274.60</a:t>
                      </a:r>
                      <a:endParaRPr lang="en-US" altLang="zh-CN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微软雅黑" panose="020B0503020204020204" pitchFamily="2" charset="-122"/>
                        </a:rPr>
                        <a:t>Ⅱ-1</a:t>
                      </a:r>
                      <a:r>
                        <a:rPr lang="zh-CN" altLang="en-US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微软雅黑" panose="020B0503020204020204" pitchFamily="2" charset="-122"/>
                        </a:rPr>
                        <a:t>区</a:t>
                      </a:r>
                      <a:endParaRPr lang="zh-CN" altLang="en-US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微软雅黑" panose="020B0503020204020204" pitchFamily="2" charset="-122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微软雅黑" panose="020B0503020204020204" pitchFamily="2" charset="-122"/>
                        </a:rPr>
                        <a:t>280.02</a:t>
                      </a:r>
                      <a:endParaRPr lang="en-US" altLang="zh-CN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微软雅黑" panose="020B0503020204020204" pitchFamily="2" charset="-122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845.66 </a:t>
                      </a:r>
                      <a:endParaRPr lang="en-US" altLang="zh-CN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253.70</a:t>
                      </a:r>
                      <a:endParaRPr lang="en-US" altLang="zh-CN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37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微软雅黑" panose="020B0503020204020204" pitchFamily="2" charset="-122"/>
                        </a:rPr>
                        <a:t>Ⅱ-2</a:t>
                      </a:r>
                      <a:r>
                        <a:rPr lang="zh-CN" altLang="en-US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微软雅黑" panose="020B0503020204020204" pitchFamily="2" charset="-122"/>
                        </a:rPr>
                        <a:t>区</a:t>
                      </a:r>
                      <a:endParaRPr lang="zh-CN" altLang="en-US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微软雅黑" panose="020B0503020204020204" pitchFamily="2" charset="-122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微软雅黑" panose="020B0503020204020204" pitchFamily="2" charset="-122"/>
                        </a:rPr>
                        <a:t>599.47</a:t>
                      </a:r>
                      <a:endParaRPr lang="en-US" altLang="zh-CN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微软雅黑" panose="020B0503020204020204" pitchFamily="2" charset="-122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2595.71 </a:t>
                      </a:r>
                      <a:endParaRPr lang="en-US" altLang="zh-CN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1038.28</a:t>
                      </a:r>
                      <a:endParaRPr lang="en-US" altLang="zh-CN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微软雅黑" panose="020B0503020204020204" pitchFamily="2" charset="-122"/>
                        </a:rPr>
                        <a:t>Ⅲ-1</a:t>
                      </a:r>
                      <a:r>
                        <a:rPr lang="zh-CN" altLang="en-US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微软雅黑" panose="020B0503020204020204" pitchFamily="2" charset="-122"/>
                        </a:rPr>
                        <a:t>区</a:t>
                      </a:r>
                      <a:endParaRPr lang="zh-CN" altLang="en-US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微软雅黑" panose="020B0503020204020204" pitchFamily="2" charset="-122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微软雅黑" panose="020B0503020204020204" pitchFamily="2" charset="-122"/>
                        </a:rPr>
                        <a:t>394.12</a:t>
                      </a:r>
                      <a:endParaRPr lang="en-US" altLang="zh-CN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微软雅黑" panose="020B0503020204020204" pitchFamily="2" charset="-122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1190.24 </a:t>
                      </a:r>
                      <a:endParaRPr lang="en-US" altLang="zh-CN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357.07</a:t>
                      </a:r>
                      <a:endParaRPr lang="en-US" altLang="zh-CN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微软雅黑" panose="020B0503020204020204" pitchFamily="2" charset="-122"/>
                        </a:rPr>
                        <a:t>Ⅲ-2</a:t>
                      </a:r>
                      <a:r>
                        <a:rPr lang="zh-CN" altLang="en-US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微软雅黑" panose="020B0503020204020204" pitchFamily="2" charset="-122"/>
                        </a:rPr>
                        <a:t>区</a:t>
                      </a:r>
                      <a:endParaRPr lang="zh-CN" altLang="en-US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微软雅黑" panose="020B0503020204020204" pitchFamily="2" charset="-122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微软雅黑" panose="020B0503020204020204" pitchFamily="2" charset="-122"/>
                        </a:rPr>
                        <a:t>594.66</a:t>
                      </a:r>
                      <a:endParaRPr lang="en-US" altLang="zh-CN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微软雅黑" panose="020B0503020204020204" pitchFamily="2" charset="-122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1795.87 </a:t>
                      </a:r>
                      <a:endParaRPr lang="en-US" altLang="zh-CN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538.76</a:t>
                      </a:r>
                      <a:endParaRPr lang="en-US" altLang="zh-CN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微软雅黑" panose="020B0503020204020204" pitchFamily="2" charset="-122"/>
                        </a:rPr>
                        <a:t>Ⅲ-3</a:t>
                      </a:r>
                      <a:r>
                        <a:rPr lang="zh-CN" altLang="en-US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微软雅黑" panose="020B0503020204020204" pitchFamily="2" charset="-122"/>
                        </a:rPr>
                        <a:t>区</a:t>
                      </a:r>
                      <a:endParaRPr lang="zh-CN" altLang="en-US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微软雅黑" panose="020B0503020204020204" pitchFamily="2" charset="-122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微软雅黑" panose="020B0503020204020204" pitchFamily="2" charset="-122"/>
                        </a:rPr>
                        <a:t>101.32</a:t>
                      </a:r>
                      <a:endParaRPr lang="en-US" altLang="zh-CN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微软雅黑" panose="020B0503020204020204" pitchFamily="2" charset="-122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305.99 </a:t>
                      </a:r>
                      <a:endParaRPr lang="en-US" altLang="zh-CN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91.80</a:t>
                      </a:r>
                      <a:endParaRPr lang="en-US" altLang="zh-CN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37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微软雅黑" panose="020B0503020204020204" pitchFamily="2" charset="-122"/>
                        </a:rPr>
                        <a:t>Ⅳ-1</a:t>
                      </a:r>
                      <a:r>
                        <a:rPr lang="zh-CN" altLang="en-US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微软雅黑" panose="020B0503020204020204" pitchFamily="2" charset="-122"/>
                        </a:rPr>
                        <a:t>区</a:t>
                      </a:r>
                      <a:endParaRPr lang="zh-CN" altLang="en-US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微软雅黑" panose="020B0503020204020204" pitchFamily="2" charset="-122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微软雅黑" panose="020B0503020204020204" pitchFamily="2" charset="-122"/>
                        </a:rPr>
                        <a:t>511.49</a:t>
                      </a:r>
                      <a:endParaRPr lang="en-US" altLang="zh-CN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微软雅黑" panose="020B0503020204020204" pitchFamily="2" charset="-122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1544.70 </a:t>
                      </a:r>
                      <a:endParaRPr lang="en-US" altLang="zh-CN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463.41</a:t>
                      </a:r>
                      <a:endParaRPr lang="en-US" altLang="zh-CN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微软雅黑" panose="020B0503020204020204" pitchFamily="2" charset="-122"/>
                        </a:rPr>
                        <a:t>Ⅳ-2</a:t>
                      </a:r>
                      <a:r>
                        <a:rPr lang="zh-CN" altLang="en-US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微软雅黑" panose="020B0503020204020204" pitchFamily="2" charset="-122"/>
                        </a:rPr>
                        <a:t>区</a:t>
                      </a:r>
                      <a:endParaRPr lang="zh-CN" altLang="en-US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微软雅黑" panose="020B0503020204020204" pitchFamily="2" charset="-122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微软雅黑" panose="020B0503020204020204" pitchFamily="2" charset="-122"/>
                        </a:rPr>
                        <a:t>576.28</a:t>
                      </a:r>
                      <a:endParaRPr lang="en-US" altLang="zh-CN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微软雅黑" panose="020B0503020204020204" pitchFamily="2" charset="-122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2063.08 </a:t>
                      </a:r>
                      <a:endParaRPr lang="en-US" altLang="zh-CN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825.23</a:t>
                      </a:r>
                      <a:endParaRPr lang="en-US" altLang="zh-CN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微软雅黑" panose="020B0503020204020204" pitchFamily="2" charset="-122"/>
                        </a:rPr>
                        <a:t>合计</a:t>
                      </a:r>
                      <a:endParaRPr lang="zh-CN" altLang="en-US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微软雅黑" panose="020B0503020204020204" pitchFamily="2" charset="-122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微软雅黑" panose="020B0503020204020204" pitchFamily="2" charset="-122"/>
                        </a:rPr>
                        <a:t>6250</a:t>
                      </a:r>
                      <a:endParaRPr lang="en-US" altLang="zh-CN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微软雅黑" panose="020B0503020204020204" pitchFamily="2" charset="-122"/>
                      </a:endParaRPr>
                    </a:p>
                  </a:txBody>
                  <a:tcPr marL="0" marR="0" marT="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23643.68</a:t>
                      </a:r>
                      <a:endParaRPr lang="en-US" altLang="zh-CN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10644.34</a:t>
                      </a:r>
                      <a:endParaRPr lang="en-US" altLang="zh-CN" sz="1600" b="1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7" grpId="0" bldLvl="0" animBg="1"/>
      <p:bldP spid="14" grpId="0" bldLvl="0" animBg="1"/>
      <p:bldP spid="15" grpId="0" bldLvl="0" animBg="1"/>
      <p:bldP spid="16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6"/>
          <p:cNvSpPr/>
          <p:nvPr/>
        </p:nvSpPr>
        <p:spPr>
          <a:xfrm>
            <a:off x="5365750" y="17463"/>
            <a:ext cx="1439863" cy="836612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研究成果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7" name="矩形 7"/>
          <p:cNvSpPr/>
          <p:nvPr/>
        </p:nvSpPr>
        <p:spPr>
          <a:xfrm>
            <a:off x="935038" y="17463"/>
            <a:ext cx="1439862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研究意义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矩形 7"/>
          <p:cNvSpPr/>
          <p:nvPr/>
        </p:nvSpPr>
        <p:spPr>
          <a:xfrm>
            <a:off x="2403475" y="17463"/>
            <a:ext cx="1439863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研究内容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5" name="矩形 7"/>
          <p:cNvSpPr/>
          <p:nvPr/>
        </p:nvSpPr>
        <p:spPr>
          <a:xfrm>
            <a:off x="6883400" y="17463"/>
            <a:ext cx="1439863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结论与建议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6" name="矩形 7"/>
          <p:cNvSpPr/>
          <p:nvPr/>
        </p:nvSpPr>
        <p:spPr>
          <a:xfrm>
            <a:off x="3900488" y="17463"/>
            <a:ext cx="1439862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研究区概况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4582" name="标题 1"/>
          <p:cNvSpPr>
            <a:spLocks noGrp="1"/>
          </p:cNvSpPr>
          <p:nvPr/>
        </p:nvSpPr>
        <p:spPr>
          <a:xfrm>
            <a:off x="2295525" y="6159500"/>
            <a:ext cx="5073650" cy="5953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marL="914400" lvl="0" indent="-914400" algn="r">
              <a:lnSpc>
                <a:spcPct val="80000"/>
              </a:lnSpc>
              <a:buNone/>
            </a:pPr>
            <a:r>
              <a:rPr lang="zh-CN" altLang="en-US" b="1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地下水的开发利用</a:t>
            </a:r>
            <a:r>
              <a:rPr lang="zh-CN" altLang="en-US" b="1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 </a:t>
            </a:r>
            <a:r>
              <a:rPr lang="en-US" altLang="x-none" b="1" dirty="0">
                <a:solidFill>
                  <a:srgbClr val="7F7F7F"/>
                </a:solidFill>
                <a:latin typeface="Arial" panose="020B0604020202020204" charset="-122"/>
                <a:ea typeface="微软雅黑" panose="020B0503020204020204" pitchFamily="2" charset="-122"/>
                <a:sym typeface="Arial" panose="020B0604020202020204" charset="-122"/>
              </a:rPr>
              <a:t>• </a:t>
            </a:r>
            <a:r>
              <a:rPr lang="zh-CN" altLang="en-US" b="1" dirty="0">
                <a:solidFill>
                  <a:srgbClr val="FFC000"/>
                </a:solidFill>
                <a:latin typeface="微软雅黑" panose="020B0503020204020204" pitchFamily="2" charset="-122"/>
                <a:ea typeface="微软简综艺" pitchFamily="1" charset="-122"/>
                <a:sym typeface="Calibri" panose="020F0502020204030204" charset="0"/>
              </a:rPr>
              <a:t>地下水资源评价</a:t>
            </a:r>
            <a:endParaRPr lang="zh-CN" altLang="en-US" b="1" dirty="0">
              <a:solidFill>
                <a:srgbClr val="FFC000"/>
              </a:solidFill>
              <a:latin typeface="微软雅黑" panose="020B0503020204020204" pitchFamily="2" charset="-122"/>
              <a:ea typeface="微软简综艺" pitchFamily="1" charset="-122"/>
              <a:sym typeface="Calibri" panose="020F0502020204030204" charset="0"/>
            </a:endParaRPr>
          </a:p>
        </p:txBody>
      </p:sp>
      <p:sp>
        <p:nvSpPr>
          <p:cNvPr id="24583" name="标题 19"/>
          <p:cNvSpPr>
            <a:spLocks noGrp="1"/>
          </p:cNvSpPr>
          <p:nvPr>
            <p:ph type="ctrTitle"/>
          </p:nvPr>
        </p:nvSpPr>
        <p:spPr>
          <a:xfrm>
            <a:off x="880745" y="825500"/>
            <a:ext cx="7479030" cy="828675"/>
          </a:xfrm>
        </p:spPr>
        <p:txBody>
          <a:bodyPr anchor="ctr"/>
          <a:p>
            <a:r>
              <a:rPr lang="zh-CN" altLang="en-US" sz="2800" b="1" kern="1200" dirty="0">
                <a:solidFill>
                  <a:srgbClr val="A5A5A5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j-cs"/>
                <a:sym typeface="微软雅黑" panose="020B0503020204020204" pitchFamily="2" charset="-122"/>
              </a:rPr>
              <a:t>地下水开发潜力评价</a:t>
            </a:r>
            <a:r>
              <a:rPr lang="en-US" altLang="x-none" sz="2800" b="1" kern="1200" dirty="0">
                <a:solidFill>
                  <a:srgbClr val="A5A5A5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j-cs"/>
                <a:sym typeface="Arial" panose="020B0604020202020204" charset="-122"/>
              </a:rPr>
              <a:t>• </a:t>
            </a:r>
            <a:r>
              <a:rPr lang="zh-CN" altLang="en-US" sz="2800" b="1" kern="1200" dirty="0"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j-cs"/>
                <a:sym typeface="Calibri" panose="020F0502020204030204" charset="0"/>
              </a:rPr>
              <a:t>地下水开发潜力指数</a:t>
            </a:r>
            <a:endParaRPr lang="zh-CN" altLang="en-US" sz="2800" b="1" kern="1200" dirty="0">
              <a:solidFill>
                <a:srgbClr val="FFC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j-cs"/>
              <a:sym typeface="Calibri" panose="020F0502020204030204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031365" y="1725930"/>
            <a:ext cx="5080000" cy="352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 algn="ctr"/>
            <a:r>
              <a:rPr lang="zh-CN" altLang="en-US" sz="1600" b="0" u="none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宋体" panose="02010600030101010101" pitchFamily="2" charset="-122"/>
              </a:rPr>
              <a:t>研究区地下水开发潜力指数计算表</a:t>
            </a:r>
            <a:endParaRPr lang="zh-CN" altLang="en-US" sz="1600" b="0" u="none">
              <a:solidFill>
                <a:schemeClr val="bg1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1358265" y="2150110"/>
          <a:ext cx="6438900" cy="97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2340"/>
                <a:gridCol w="2415540"/>
                <a:gridCol w="1811020"/>
              </a:tblGrid>
              <a:tr h="57658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2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地下水可开采量</a:t>
                      </a:r>
                      <a:endParaRPr lang="zh-CN" altLang="en-US" sz="12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zh-CN" altLang="en-US" sz="12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（</a:t>
                      </a:r>
                      <a:r>
                        <a:rPr lang="en-US" altLang="zh-CN" sz="12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10</a:t>
                      </a:r>
                      <a:r>
                        <a:rPr lang="en-US" altLang="zh-CN" sz="1200" b="0" u="none" baseline="30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8</a:t>
                      </a:r>
                      <a:r>
                        <a:rPr lang="en-US" altLang="zh-CN" sz="12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m</a:t>
                      </a:r>
                      <a:r>
                        <a:rPr lang="en-US" altLang="zh-CN" sz="1200" b="0" u="none" baseline="30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3</a:t>
                      </a:r>
                      <a:r>
                        <a:rPr lang="en-US" altLang="zh-CN" sz="12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/a</a:t>
                      </a:r>
                      <a:r>
                        <a:rPr lang="zh-CN" altLang="en-US" sz="12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lang="zh-CN" altLang="en-US" sz="12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2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地下水实际开采量</a:t>
                      </a:r>
                      <a:endParaRPr lang="zh-CN" altLang="en-US" sz="12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zh-CN" altLang="en-US" sz="12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（</a:t>
                      </a:r>
                      <a:r>
                        <a:rPr lang="en-US" altLang="zh-CN" sz="12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10</a:t>
                      </a:r>
                      <a:r>
                        <a:rPr lang="en-US" altLang="zh-CN" sz="1200" b="0" u="none" baseline="30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8</a:t>
                      </a:r>
                      <a:r>
                        <a:rPr lang="en-US" altLang="zh-CN" sz="12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m</a:t>
                      </a:r>
                      <a:r>
                        <a:rPr lang="en-US" altLang="zh-CN" sz="1200" b="0" u="none" baseline="30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3</a:t>
                      </a:r>
                      <a:r>
                        <a:rPr lang="en-US" altLang="zh-CN" sz="12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/a</a:t>
                      </a:r>
                      <a:r>
                        <a:rPr lang="zh-CN" altLang="en-US" sz="12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lang="zh-CN" altLang="en-US" sz="12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2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地下水开采潜力指数</a:t>
                      </a:r>
                      <a:r>
                        <a:rPr lang="en-US" altLang="zh-CN" sz="1200" b="0" i="1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P</a:t>
                      </a:r>
                      <a:endParaRPr lang="en-US" altLang="zh-CN" sz="1200" b="0" i="1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1.06</a:t>
                      </a:r>
                      <a:endParaRPr lang="en-US" altLang="zh-CN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0.44</a:t>
                      </a:r>
                      <a:endParaRPr lang="en-US" altLang="zh-CN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2.41</a:t>
                      </a:r>
                      <a:endParaRPr lang="en-US" altLang="zh-CN" sz="16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032000" y="3324860"/>
            <a:ext cx="5080000" cy="352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304800" algn="ctr"/>
            <a:r>
              <a:rPr lang="zh-CN" altLang="en-US" sz="1600" b="0" u="none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宋体" panose="02010600030101010101" pitchFamily="2" charset="-122"/>
              </a:rPr>
              <a:t>地下水资源开采潜力评价标准表</a:t>
            </a:r>
            <a:endParaRPr lang="zh-CN" altLang="en-US" sz="1600" b="0" u="none">
              <a:solidFill>
                <a:schemeClr val="bg1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1358900" y="3738880"/>
          <a:ext cx="6437630" cy="2362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4395"/>
                <a:gridCol w="2148840"/>
                <a:gridCol w="2144395"/>
              </a:tblGrid>
              <a:tr h="39370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2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开采潜力指数</a:t>
                      </a:r>
                      <a:endParaRPr lang="zh-CN" altLang="en-US" sz="12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2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开采程度评价</a:t>
                      </a:r>
                      <a:endParaRPr lang="zh-CN" altLang="en-US" sz="12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2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开采潜力评价</a:t>
                      </a:r>
                      <a:endParaRPr lang="zh-CN" altLang="en-US" sz="12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200" b="0" i="1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P</a:t>
                      </a:r>
                      <a:r>
                        <a:rPr lang="zh-CN" altLang="en-US" sz="12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＞</a:t>
                      </a:r>
                      <a:r>
                        <a:rPr lang="en-US" altLang="zh-CN" sz="12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1.4</a:t>
                      </a:r>
                      <a:endParaRPr lang="en-US" altLang="zh-CN" sz="1200" b="0" i="1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2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开采程度低</a:t>
                      </a:r>
                      <a:endParaRPr lang="zh-CN" altLang="en-US" sz="12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2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可扩大开采</a:t>
                      </a:r>
                      <a:endParaRPr lang="zh-CN" altLang="en-US" sz="12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1.2≤</a:t>
                      </a:r>
                      <a:r>
                        <a:rPr lang="en-US" altLang="zh-CN" sz="1200" b="0" i="1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P</a:t>
                      </a:r>
                      <a:r>
                        <a:rPr lang="zh-CN" altLang="en-US" sz="12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＜</a:t>
                      </a:r>
                      <a:r>
                        <a:rPr lang="en-US" altLang="zh-CN" sz="12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1.4</a:t>
                      </a:r>
                      <a:endParaRPr lang="en-US" altLang="zh-CN" sz="12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t">
                    <a:lnL>
                      <a:noFill/>
                    </a:lnL>
                    <a:lnR>
                      <a:noFill/>
                    </a:lnR>
                    <a:lnT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2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开采程度较低</a:t>
                      </a:r>
                      <a:endParaRPr lang="zh-CN" altLang="en-US" sz="12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t">
                    <a:lnL>
                      <a:noFill/>
                    </a:lnL>
                    <a:lnR>
                      <a:noFill/>
                    </a:lnR>
                    <a:lnT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2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可适度扩大开采</a:t>
                      </a:r>
                      <a:endParaRPr lang="zh-CN" altLang="en-US" sz="12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t">
                    <a:lnL>
                      <a:noFill/>
                    </a:lnL>
                    <a:lnR>
                      <a:noFill/>
                    </a:lnR>
                    <a:lnT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0.8≤</a:t>
                      </a:r>
                      <a:r>
                        <a:rPr lang="en-US" altLang="zh-CN" sz="1200" b="0" i="1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P</a:t>
                      </a:r>
                      <a:r>
                        <a:rPr lang="zh-CN" altLang="en-US" sz="12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＜</a:t>
                      </a:r>
                      <a:r>
                        <a:rPr lang="en-US" altLang="zh-CN" sz="12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1.2</a:t>
                      </a:r>
                      <a:endParaRPr lang="en-US" altLang="zh-CN" sz="12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t">
                    <a:lnL>
                      <a:noFill/>
                    </a:lnL>
                    <a:lnR>
                      <a:noFill/>
                    </a:lnR>
                    <a:lnT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2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采补平衡</a:t>
                      </a:r>
                      <a:endParaRPr lang="zh-CN" altLang="en-US" sz="12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t">
                    <a:lnL>
                      <a:noFill/>
                    </a:lnL>
                    <a:lnR>
                      <a:noFill/>
                    </a:lnR>
                    <a:lnT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2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可维持现状开采</a:t>
                      </a:r>
                      <a:endParaRPr lang="zh-CN" altLang="en-US" sz="12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t">
                    <a:lnL>
                      <a:noFill/>
                    </a:lnL>
                    <a:lnR>
                      <a:noFill/>
                    </a:lnR>
                    <a:lnT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0.6≤</a:t>
                      </a:r>
                      <a:r>
                        <a:rPr lang="en-US" altLang="zh-CN" sz="1200" b="0" i="1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P</a:t>
                      </a:r>
                      <a:r>
                        <a:rPr lang="zh-CN" altLang="en-US" sz="12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＜</a:t>
                      </a:r>
                      <a:r>
                        <a:rPr lang="en-US" altLang="zh-CN" sz="12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0.8</a:t>
                      </a:r>
                      <a:endParaRPr lang="en-US" altLang="zh-CN" sz="12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t">
                    <a:lnL>
                      <a:noFill/>
                    </a:lnL>
                    <a:lnR>
                      <a:noFill/>
                    </a:lnR>
                    <a:lnT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2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超采</a:t>
                      </a:r>
                      <a:endParaRPr lang="zh-CN" altLang="en-US" sz="12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t">
                    <a:lnL>
                      <a:noFill/>
                    </a:lnL>
                    <a:lnR>
                      <a:noFill/>
                    </a:lnR>
                    <a:lnT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2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适度控制开采</a:t>
                      </a:r>
                      <a:endParaRPr lang="zh-CN" altLang="en-US" sz="12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t">
                    <a:lnL>
                      <a:noFill/>
                    </a:lnL>
                    <a:lnR>
                      <a:noFill/>
                    </a:lnR>
                    <a:lnT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200" b="0" i="1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P</a:t>
                      </a:r>
                      <a:r>
                        <a:rPr lang="zh-CN" altLang="en-US" sz="12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＜</a:t>
                      </a:r>
                      <a:r>
                        <a:rPr lang="en-US" altLang="zh-CN" sz="12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0.6</a:t>
                      </a:r>
                      <a:endParaRPr lang="en-US" altLang="zh-CN" sz="1200" b="0" i="1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t">
                    <a:lnL>
                      <a:noFill/>
                    </a:lnL>
                    <a:lnR>
                      <a:noFill/>
                    </a:lnR>
                    <a:lnT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2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严重超采</a:t>
                      </a:r>
                      <a:endParaRPr lang="zh-CN" altLang="en-US" sz="12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t">
                    <a:lnL>
                      <a:noFill/>
                    </a:lnL>
                    <a:lnR>
                      <a:noFill/>
                    </a:lnR>
                    <a:lnT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2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宋体" panose="02010600030101010101" pitchFamily="2" charset="-122"/>
                        </a:rPr>
                        <a:t>严格控制开采</a:t>
                      </a:r>
                      <a:endParaRPr lang="zh-CN" altLang="en-US" sz="12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t">
                    <a:lnL>
                      <a:noFill/>
                    </a:lnL>
                    <a:lnR>
                      <a:noFill/>
                    </a:lnR>
                    <a:lnT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188085" y="3284855"/>
            <a:ext cx="6768465" cy="2880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>
              <a:lnSpc>
                <a:spcPct val="200000"/>
              </a:lnSpc>
            </a:pP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总体上研究区地下</a:t>
            </a:r>
            <a:r>
              <a:rPr lang="zh-CN" altLang="en-US"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水量丰富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且类型齐全，开发程度较低，</a:t>
            </a:r>
            <a:r>
              <a:rPr lang="zh-CN" altLang="en-US"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开发潜力较大，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但</a:t>
            </a:r>
            <a:r>
              <a:rPr lang="zh-CN" altLang="en-US"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开发程度不均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。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7" grpId="0" bldLvl="0" animBg="1"/>
      <p:bldP spid="14" grpId="0" bldLvl="0" animBg="1"/>
      <p:bldP spid="15" grpId="0" bldLvl="0" animBg="1"/>
      <p:bldP spid="16" grpId="0" bldLvl="0" animBg="1"/>
      <p:bldP spid="8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6"/>
          <p:cNvSpPr/>
          <p:nvPr/>
        </p:nvSpPr>
        <p:spPr>
          <a:xfrm>
            <a:off x="5365750" y="17463"/>
            <a:ext cx="1439863" cy="836612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研究成果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7" name="矩形 7"/>
          <p:cNvSpPr/>
          <p:nvPr/>
        </p:nvSpPr>
        <p:spPr>
          <a:xfrm>
            <a:off x="935038" y="17463"/>
            <a:ext cx="1439862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研究意义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矩形 7"/>
          <p:cNvSpPr/>
          <p:nvPr/>
        </p:nvSpPr>
        <p:spPr>
          <a:xfrm>
            <a:off x="2403475" y="17463"/>
            <a:ext cx="1439863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研究内容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5" name="矩形 7"/>
          <p:cNvSpPr/>
          <p:nvPr/>
        </p:nvSpPr>
        <p:spPr>
          <a:xfrm>
            <a:off x="6883400" y="17463"/>
            <a:ext cx="1439863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结论与建议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6" name="矩形 7"/>
          <p:cNvSpPr/>
          <p:nvPr/>
        </p:nvSpPr>
        <p:spPr>
          <a:xfrm>
            <a:off x="3900488" y="17463"/>
            <a:ext cx="1439862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研究区概况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4582" name="标题 1"/>
          <p:cNvSpPr>
            <a:spLocks noGrp="1"/>
          </p:cNvSpPr>
          <p:nvPr/>
        </p:nvSpPr>
        <p:spPr>
          <a:xfrm>
            <a:off x="2295525" y="6159500"/>
            <a:ext cx="5073650" cy="5953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marL="914400" lvl="0" indent="-914400" algn="r">
              <a:lnSpc>
                <a:spcPct val="80000"/>
              </a:lnSpc>
              <a:buNone/>
            </a:pPr>
            <a:r>
              <a:rPr lang="zh-CN" altLang="en-US" b="1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地下水的开发利用</a:t>
            </a:r>
            <a:r>
              <a:rPr lang="zh-CN" altLang="en-US" b="1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 </a:t>
            </a:r>
            <a:r>
              <a:rPr lang="en-US" altLang="x-none" b="1" dirty="0">
                <a:solidFill>
                  <a:srgbClr val="7F7F7F"/>
                </a:solidFill>
                <a:latin typeface="Arial" panose="020B0604020202020204" charset="-122"/>
                <a:ea typeface="微软雅黑" panose="020B0503020204020204" pitchFamily="2" charset="-122"/>
                <a:sym typeface="Arial" panose="020B0604020202020204" charset="-122"/>
              </a:rPr>
              <a:t>• </a:t>
            </a:r>
            <a:r>
              <a:rPr lang="zh-CN" altLang="en-US" b="1" dirty="0">
                <a:solidFill>
                  <a:srgbClr val="FFC000"/>
                </a:solidFill>
                <a:latin typeface="微软雅黑" panose="020B0503020204020204" pitchFamily="2" charset="-122"/>
                <a:ea typeface="微软简综艺" pitchFamily="1" charset="-122"/>
                <a:sym typeface="Calibri" panose="020F0502020204030204" charset="0"/>
              </a:rPr>
              <a:t>地下水开发利用方案</a:t>
            </a:r>
            <a:endParaRPr lang="zh-CN" altLang="en-US" b="1" dirty="0">
              <a:solidFill>
                <a:srgbClr val="FFC000"/>
              </a:solidFill>
              <a:latin typeface="微软雅黑" panose="020B0503020204020204" pitchFamily="2" charset="-122"/>
              <a:ea typeface="微软简综艺" pitchFamily="1" charset="-122"/>
              <a:sym typeface="Calibri" panose="020F050202020403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87830" y="1635125"/>
            <a:ext cx="6480000" cy="933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   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研究区内</a:t>
            </a:r>
            <a:r>
              <a:rPr lang="zh-CN" altLang="en-US"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第四系松散岩类孔隙水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开发程度较高，为了防止区域地下水超采，建议结合</a:t>
            </a:r>
            <a:r>
              <a:rPr lang="zh-CN" altLang="en-US"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地表水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以及在临近的</a:t>
            </a:r>
            <a:r>
              <a:rPr lang="zh-CN" altLang="en-US"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碎屑岩类孔隙裂隙水打井取水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。</a:t>
            </a:r>
            <a:endParaRPr lang="zh-CN">
              <a:solidFill>
                <a:schemeClr val="bg1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" name="原创作者QQ：598969553            _3"/>
          <p:cNvSpPr/>
          <p:nvPr/>
        </p:nvSpPr>
        <p:spPr>
          <a:xfrm>
            <a:off x="1007110" y="1831975"/>
            <a:ext cx="540000" cy="54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zh-CN" sz="3200" b="1">
                <a:sym typeface="+mn-lt"/>
              </a:rPr>
              <a:t>1</a:t>
            </a:r>
            <a:endParaRPr lang="en-US" altLang="zh-CN" sz="3200" b="1"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87830" y="2963545"/>
            <a:ext cx="64800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    </a:t>
            </a:r>
            <a:r>
              <a:rPr lang="zh-CN" altLang="en-US"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碳酸盐岩类岩溶水区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宜采用</a:t>
            </a:r>
            <a:r>
              <a:rPr lang="zh-CN" altLang="en-US"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井泉结合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的模式开采地下水。</a:t>
            </a:r>
            <a:endParaRPr lang="zh-CN" altLang="en-US">
              <a:solidFill>
                <a:schemeClr val="bg1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sp>
        <p:nvSpPr>
          <p:cNvPr id="17" name="原创作者QQ：598969553            _3"/>
          <p:cNvSpPr/>
          <p:nvPr/>
        </p:nvSpPr>
        <p:spPr>
          <a:xfrm>
            <a:off x="990600" y="2891790"/>
            <a:ext cx="540000" cy="54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zh-CN" sz="3200" b="1">
                <a:sym typeface="+mn-lt"/>
              </a:rPr>
              <a:t>2</a:t>
            </a:r>
            <a:endParaRPr lang="en-US" altLang="zh-CN" sz="3200" b="1"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687830" y="3893185"/>
            <a:ext cx="64800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    </a:t>
            </a:r>
            <a:r>
              <a:rPr lang="zh-CN" altLang="en-US"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玄武岩类孔洞裂隙水区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采用</a:t>
            </a:r>
            <a:r>
              <a:rPr lang="zh-CN" altLang="en-US"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少井多泉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的地下水开采模式。</a:t>
            </a:r>
            <a:endParaRPr lang="zh-CN" altLang="en-US">
              <a:solidFill>
                <a:schemeClr val="bg1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sp>
        <p:nvSpPr>
          <p:cNvPr id="20" name="原创作者QQ：598969553            _3"/>
          <p:cNvSpPr/>
          <p:nvPr/>
        </p:nvSpPr>
        <p:spPr>
          <a:xfrm>
            <a:off x="1007110" y="3821430"/>
            <a:ext cx="540000" cy="54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zh-CN" sz="3200" b="1">
                <a:sym typeface="+mn-lt"/>
              </a:rPr>
              <a:t>3</a:t>
            </a:r>
            <a:endParaRPr lang="en-US" altLang="zh-CN" sz="3200" b="1"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687830" y="4737735"/>
            <a:ext cx="6480000" cy="659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   </a:t>
            </a:r>
            <a:r>
              <a:rPr lang="zh-CN" altLang="en-US"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基岩裂隙水区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地下水不宜集中开采应尽量截取</a:t>
            </a:r>
            <a:r>
              <a:rPr lang="zh-CN" altLang="en-US"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地表水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加以利用，辅以取用部分</a:t>
            </a:r>
            <a:r>
              <a:rPr lang="zh-CN" altLang="en-US"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构造裂隙处出露的泉水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。</a:t>
            </a:r>
            <a:endParaRPr lang="zh-CN" altLang="en-US">
              <a:solidFill>
                <a:schemeClr val="bg1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sp>
        <p:nvSpPr>
          <p:cNvPr id="22" name="原创作者QQ：598969553            _3"/>
          <p:cNvSpPr/>
          <p:nvPr/>
        </p:nvSpPr>
        <p:spPr>
          <a:xfrm>
            <a:off x="1007110" y="4797425"/>
            <a:ext cx="540000" cy="54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zh-CN" sz="3200" b="1">
                <a:sym typeface="+mn-lt"/>
              </a:rPr>
              <a:t>4</a:t>
            </a:r>
            <a:endParaRPr lang="en-US" altLang="zh-CN" sz="3200" b="1"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7" grpId="0" bldLvl="0" animBg="1"/>
      <p:bldP spid="14" grpId="0" bldLvl="0" animBg="1"/>
      <p:bldP spid="15" grpId="0" bldLvl="0" animBg="1"/>
      <p:bldP spid="16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6"/>
          <p:cNvSpPr/>
          <p:nvPr/>
        </p:nvSpPr>
        <p:spPr>
          <a:xfrm>
            <a:off x="6872605" y="17463"/>
            <a:ext cx="1439863" cy="836612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sz="19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结论与建议</a:t>
            </a:r>
            <a:endParaRPr lang="zh-CN" altLang="en-US" sz="19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7" name="矩形 7"/>
          <p:cNvSpPr/>
          <p:nvPr/>
        </p:nvSpPr>
        <p:spPr>
          <a:xfrm>
            <a:off x="935038" y="17463"/>
            <a:ext cx="1439862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研究意义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矩形 7"/>
          <p:cNvSpPr/>
          <p:nvPr/>
        </p:nvSpPr>
        <p:spPr>
          <a:xfrm>
            <a:off x="2403475" y="17463"/>
            <a:ext cx="1439863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研究内容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5" name="矩形 7"/>
          <p:cNvSpPr/>
          <p:nvPr/>
        </p:nvSpPr>
        <p:spPr>
          <a:xfrm>
            <a:off x="5376545" y="17463"/>
            <a:ext cx="1439863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研究成果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6" name="矩形 7"/>
          <p:cNvSpPr/>
          <p:nvPr/>
        </p:nvSpPr>
        <p:spPr>
          <a:xfrm>
            <a:off x="3900488" y="17463"/>
            <a:ext cx="1439862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研究区概况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4582" name="标题 1"/>
          <p:cNvSpPr>
            <a:spLocks noGrp="1"/>
          </p:cNvSpPr>
          <p:nvPr/>
        </p:nvSpPr>
        <p:spPr>
          <a:xfrm>
            <a:off x="2295525" y="6159500"/>
            <a:ext cx="5073650" cy="5953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marL="914400" lvl="0" indent="-914400" algn="r">
              <a:lnSpc>
                <a:spcPct val="80000"/>
              </a:lnSpc>
              <a:buNone/>
            </a:pPr>
            <a:r>
              <a:rPr lang="zh-CN" altLang="en-US" b="1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结论与建议</a:t>
            </a:r>
            <a:r>
              <a:rPr lang="zh-CN" altLang="en-US" b="1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 </a:t>
            </a:r>
            <a:r>
              <a:rPr lang="en-US" altLang="x-none" b="1" dirty="0">
                <a:solidFill>
                  <a:srgbClr val="7F7F7F"/>
                </a:solidFill>
                <a:latin typeface="Arial" panose="020B0604020202020204" charset="-122"/>
                <a:ea typeface="微软雅黑" panose="020B0503020204020204" pitchFamily="2" charset="-122"/>
                <a:sym typeface="Arial" panose="020B0604020202020204" charset="-122"/>
              </a:rPr>
              <a:t>• </a:t>
            </a:r>
            <a:r>
              <a:rPr lang="zh-CN" altLang="en-US" b="1" dirty="0">
                <a:solidFill>
                  <a:srgbClr val="FFC000"/>
                </a:solidFill>
                <a:latin typeface="微软雅黑" panose="020B0503020204020204" pitchFamily="2" charset="-122"/>
                <a:ea typeface="微软简综艺" pitchFamily="1" charset="-122"/>
                <a:sym typeface="Calibri" panose="020F0502020204030204" charset="0"/>
              </a:rPr>
              <a:t>结论</a:t>
            </a:r>
            <a:endParaRPr lang="zh-CN" altLang="en-US" b="1" dirty="0">
              <a:solidFill>
                <a:srgbClr val="FFC000"/>
              </a:solidFill>
              <a:latin typeface="微软雅黑" panose="020B0503020204020204" pitchFamily="2" charset="-122"/>
              <a:ea typeface="微软简综艺" pitchFamily="1" charset="-122"/>
              <a:sym typeface="Calibri" panose="020F05020202040302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43735" y="1271270"/>
            <a:ext cx="6190615" cy="933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    </a:t>
            </a:r>
            <a:r>
              <a:rPr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研究区</a:t>
            </a:r>
            <a:r>
              <a:rPr lang="zh-CN"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含水层</a:t>
            </a:r>
            <a:r>
              <a:rPr lang="zh-CN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有第四系松散岩类孔隙含水层、碎屑岩类孔隙裂隙含水层、碳酸盐岩岩溶裂隙含水层、玄武岩类孔洞裂隙含水层及基岩裂隙含水层。</a:t>
            </a:r>
            <a:endParaRPr lang="zh-CN">
              <a:solidFill>
                <a:schemeClr val="bg1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sp>
        <p:nvSpPr>
          <p:cNvPr id="4" name="原创作者QQ：598969553            _3"/>
          <p:cNvSpPr/>
          <p:nvPr/>
        </p:nvSpPr>
        <p:spPr>
          <a:xfrm>
            <a:off x="935355" y="1343025"/>
            <a:ext cx="768350" cy="7683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zh-CN" sz="4000" b="1">
                <a:sym typeface="+mn-lt"/>
              </a:rPr>
              <a:t>1</a:t>
            </a:r>
            <a:endParaRPr lang="en-US" altLang="zh-CN" sz="4000" b="1"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43735" y="2840990"/>
            <a:ext cx="6191250" cy="933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    </a:t>
            </a:r>
            <a:r>
              <a:rPr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研究区</a:t>
            </a:r>
            <a:r>
              <a:rPr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地下水循环</a:t>
            </a:r>
            <a:r>
              <a:rPr lang="zh-CN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方面</a:t>
            </a:r>
            <a:r>
              <a:rPr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中，</a:t>
            </a:r>
            <a:r>
              <a:rPr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第四系松散岩类孔隙</a:t>
            </a:r>
            <a:r>
              <a:rPr lang="zh-CN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水</a:t>
            </a:r>
            <a:r>
              <a:rPr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循环速度较快。</a:t>
            </a:r>
            <a:r>
              <a:rPr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碎屑岩类</a:t>
            </a:r>
            <a:r>
              <a:rPr lang="zh-CN"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孔</a:t>
            </a:r>
            <a:r>
              <a:rPr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隙裂隙水</a:t>
            </a:r>
            <a:r>
              <a:rPr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循环速度较慢。其余地下水循环特征都与地区</a:t>
            </a:r>
            <a:r>
              <a:rPr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构造裂隙</a:t>
            </a:r>
            <a:r>
              <a:rPr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发育程度有关。</a:t>
            </a:r>
            <a:endParaRPr>
              <a:solidFill>
                <a:schemeClr val="bg1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6" name="原创作者QQ：598969553            _3"/>
          <p:cNvSpPr/>
          <p:nvPr/>
        </p:nvSpPr>
        <p:spPr>
          <a:xfrm>
            <a:off x="935355" y="2926080"/>
            <a:ext cx="768350" cy="7683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zh-CN" sz="4000" b="1">
                <a:sym typeface="+mn-lt"/>
              </a:rPr>
              <a:t>2</a:t>
            </a:r>
            <a:endParaRPr lang="en-US" altLang="zh-CN" sz="4000" b="1"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43735" y="4403090"/>
            <a:ext cx="6191250" cy="12077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   研究区地下水资源量</a:t>
            </a:r>
            <a:r>
              <a:rPr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3.2亿m</a:t>
            </a:r>
            <a:r>
              <a:rPr baseline="30000"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3</a:t>
            </a:r>
            <a:r>
              <a:rPr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,地下水可开采量为</a:t>
            </a:r>
            <a:r>
              <a:rPr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1.06亿m</a:t>
            </a:r>
            <a:r>
              <a:rPr baseline="30000"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3</a:t>
            </a:r>
            <a:r>
              <a:rPr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。从整体上看</a:t>
            </a:r>
            <a:r>
              <a:rPr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开发程度较低</a:t>
            </a:r>
            <a:r>
              <a:rPr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，</a:t>
            </a:r>
            <a:r>
              <a:rPr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开采潜力较大</a:t>
            </a:r>
            <a:r>
              <a:rPr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，但</a:t>
            </a:r>
            <a:r>
              <a:rPr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开发程度不均</a:t>
            </a:r>
            <a:r>
              <a:rPr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。</a:t>
            </a:r>
            <a:r>
              <a:rPr lang="zh-CN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在中部平原区，建议结合</a:t>
            </a:r>
            <a:r>
              <a:rPr lang="zh-CN"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地表水</a:t>
            </a:r>
            <a:r>
              <a:rPr lang="zh-CN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供水。低山丘陵区宜采用</a:t>
            </a:r>
            <a:r>
              <a:rPr lang="zh-CN"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井泉结合</a:t>
            </a:r>
            <a:r>
              <a:rPr lang="zh-CN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的开采模式。</a:t>
            </a:r>
            <a:endParaRPr lang="zh-CN">
              <a:solidFill>
                <a:schemeClr val="bg1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sp>
        <p:nvSpPr>
          <p:cNvPr id="9" name="原创作者QQ：598969553            _3"/>
          <p:cNvSpPr/>
          <p:nvPr/>
        </p:nvSpPr>
        <p:spPr>
          <a:xfrm>
            <a:off x="935355" y="4546600"/>
            <a:ext cx="768350" cy="7683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zh-CN" sz="4000" b="1">
                <a:sym typeface="+mn-lt"/>
              </a:rPr>
              <a:t>3</a:t>
            </a:r>
            <a:endParaRPr lang="en-US" altLang="zh-CN" sz="4000" b="1"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7" grpId="0" bldLvl="0" animBg="1"/>
      <p:bldP spid="14" grpId="0" bldLvl="0" animBg="1"/>
      <p:bldP spid="15" grpId="0" bldLvl="0" animBg="1"/>
      <p:bldP spid="16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6"/>
          <p:cNvSpPr/>
          <p:nvPr/>
        </p:nvSpPr>
        <p:spPr>
          <a:xfrm>
            <a:off x="6872605" y="17463"/>
            <a:ext cx="1439863" cy="836612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sz="19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结论与建议</a:t>
            </a:r>
            <a:endParaRPr lang="zh-CN" altLang="en-US" sz="19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7" name="矩形 7"/>
          <p:cNvSpPr/>
          <p:nvPr/>
        </p:nvSpPr>
        <p:spPr>
          <a:xfrm>
            <a:off x="935038" y="17463"/>
            <a:ext cx="1439862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研究意义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矩形 7"/>
          <p:cNvSpPr/>
          <p:nvPr/>
        </p:nvSpPr>
        <p:spPr>
          <a:xfrm>
            <a:off x="2403475" y="17463"/>
            <a:ext cx="1439863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研究内容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5" name="矩形 7"/>
          <p:cNvSpPr/>
          <p:nvPr/>
        </p:nvSpPr>
        <p:spPr>
          <a:xfrm>
            <a:off x="5376545" y="17463"/>
            <a:ext cx="1439863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研究成果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6" name="矩形 7"/>
          <p:cNvSpPr/>
          <p:nvPr/>
        </p:nvSpPr>
        <p:spPr>
          <a:xfrm>
            <a:off x="3900488" y="17463"/>
            <a:ext cx="1439862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研究区概况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4582" name="标题 1"/>
          <p:cNvSpPr>
            <a:spLocks noGrp="1"/>
          </p:cNvSpPr>
          <p:nvPr/>
        </p:nvSpPr>
        <p:spPr>
          <a:xfrm>
            <a:off x="2295525" y="6159500"/>
            <a:ext cx="5073650" cy="5953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marL="914400" lvl="0" indent="-914400" algn="r">
              <a:lnSpc>
                <a:spcPct val="80000"/>
              </a:lnSpc>
              <a:buNone/>
            </a:pPr>
            <a:r>
              <a:rPr lang="zh-CN" altLang="en-US" b="1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结论与建议</a:t>
            </a:r>
            <a:r>
              <a:rPr lang="zh-CN" altLang="en-US" b="1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 </a:t>
            </a:r>
            <a:r>
              <a:rPr lang="en-US" altLang="x-none" b="1" dirty="0">
                <a:solidFill>
                  <a:srgbClr val="7F7F7F"/>
                </a:solidFill>
                <a:latin typeface="Arial" panose="020B0604020202020204" charset="-122"/>
                <a:ea typeface="微软雅黑" panose="020B0503020204020204" pitchFamily="2" charset="-122"/>
                <a:sym typeface="Arial" panose="020B0604020202020204" charset="-122"/>
              </a:rPr>
              <a:t>• </a:t>
            </a:r>
            <a:r>
              <a:rPr lang="zh-CN" altLang="en-US" b="1" dirty="0">
                <a:solidFill>
                  <a:srgbClr val="FFC000"/>
                </a:solidFill>
                <a:latin typeface="微软雅黑" panose="020B0503020204020204" pitchFamily="2" charset="-122"/>
                <a:ea typeface="微软简综艺" pitchFamily="1" charset="-122"/>
                <a:sym typeface="Calibri" panose="020F0502020204030204" charset="0"/>
              </a:rPr>
              <a:t>建议</a:t>
            </a:r>
            <a:endParaRPr lang="zh-CN" altLang="en-US" b="1" dirty="0">
              <a:solidFill>
                <a:srgbClr val="FFC000"/>
              </a:solidFill>
              <a:latin typeface="微软雅黑" panose="020B0503020204020204" pitchFamily="2" charset="-122"/>
              <a:ea typeface="微软简综艺" pitchFamily="1" charset="-122"/>
              <a:sym typeface="Calibri" panose="020F05020202040302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43735" y="2778125"/>
            <a:ext cx="6190615" cy="933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    </a:t>
            </a:r>
            <a:r>
              <a:rPr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研究区</a:t>
            </a:r>
            <a:r>
              <a:rPr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第四系松散岩类孔隙含水层</a:t>
            </a:r>
            <a:r>
              <a:rPr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埋藏潜，与地表水力联系密切，且地处研究区中部平原人口密集易受污染区，建议在进行本区的地下水开发利用时</a:t>
            </a:r>
            <a:r>
              <a:rPr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警惕工业污染</a:t>
            </a:r>
            <a:r>
              <a:rPr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。</a:t>
            </a:r>
            <a:endParaRPr>
              <a:solidFill>
                <a:schemeClr val="bg1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" name="原创作者QQ：598969553            _3"/>
          <p:cNvSpPr/>
          <p:nvPr/>
        </p:nvSpPr>
        <p:spPr>
          <a:xfrm>
            <a:off x="935355" y="2849880"/>
            <a:ext cx="768350" cy="7683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zh-CN" sz="4000" b="1">
                <a:sym typeface="+mn-lt"/>
              </a:rPr>
              <a:t>1</a:t>
            </a:r>
            <a:endParaRPr lang="en-US" altLang="zh-CN" sz="4000" b="1"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7" grpId="0" bldLvl="0" animBg="1"/>
      <p:bldP spid="14" grpId="0" bldLvl="0" animBg="1"/>
      <p:bldP spid="15" grpId="0" bldLvl="0" animBg="1"/>
      <p:bldP spid="16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7649" name="直接连接符 3"/>
          <p:cNvSpPr/>
          <p:nvPr/>
        </p:nvSpPr>
        <p:spPr>
          <a:xfrm>
            <a:off x="0" y="2813050"/>
            <a:ext cx="4572000" cy="0"/>
          </a:xfrm>
          <a:prstGeom prst="line">
            <a:avLst/>
          </a:prstGeom>
          <a:ln w="9525" cap="flat" cmpd="sng">
            <a:solidFill>
              <a:srgbClr val="A5A5A5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7650" name="直接连接符 4"/>
          <p:cNvSpPr/>
          <p:nvPr/>
        </p:nvSpPr>
        <p:spPr>
          <a:xfrm flipV="1">
            <a:off x="4632325" y="2349500"/>
            <a:ext cx="0" cy="431800"/>
          </a:xfrm>
          <a:prstGeom prst="line">
            <a:avLst/>
          </a:prstGeom>
          <a:ln w="38100" cap="flat" cmpd="sng">
            <a:solidFill>
              <a:srgbClr val="A5A5A5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7651" name="TextBox 5"/>
          <p:cNvSpPr/>
          <p:nvPr/>
        </p:nvSpPr>
        <p:spPr>
          <a:xfrm>
            <a:off x="4719320" y="2082800"/>
            <a:ext cx="3825240" cy="8743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 sz="4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Verdana" panose="020B0604030504040204" pitchFamily="2" charset="0"/>
              </a:rPr>
              <a:t>谢谢指导</a:t>
            </a:r>
            <a:endParaRPr lang="zh-CN" altLang="en-US" sz="4800" dirty="0">
              <a:solidFill>
                <a:schemeClr val="bg1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Verdana" panose="020B0604030504040204" pitchFamily="2" charset="0"/>
            </a:endParaRPr>
          </a:p>
        </p:txBody>
      </p:sp>
      <p:sp>
        <p:nvSpPr>
          <p:cNvPr id="27652" name="直接连接符 6"/>
          <p:cNvSpPr/>
          <p:nvPr/>
        </p:nvSpPr>
        <p:spPr>
          <a:xfrm flipV="1">
            <a:off x="4716463" y="2492375"/>
            <a:ext cx="0" cy="288925"/>
          </a:xfrm>
          <a:prstGeom prst="line">
            <a:avLst/>
          </a:prstGeom>
          <a:ln w="381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6"/>
          <p:cNvSpPr/>
          <p:nvPr/>
        </p:nvSpPr>
        <p:spPr>
          <a:xfrm>
            <a:off x="2422525" y="17463"/>
            <a:ext cx="1439863" cy="836612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研究内容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7" name="矩形 7"/>
          <p:cNvSpPr/>
          <p:nvPr/>
        </p:nvSpPr>
        <p:spPr>
          <a:xfrm>
            <a:off x="935038" y="17463"/>
            <a:ext cx="1439862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研究意义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矩形 7"/>
          <p:cNvSpPr/>
          <p:nvPr/>
        </p:nvSpPr>
        <p:spPr>
          <a:xfrm>
            <a:off x="3917950" y="17463"/>
            <a:ext cx="1439863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研究区概况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5" name="矩形 7"/>
          <p:cNvSpPr/>
          <p:nvPr/>
        </p:nvSpPr>
        <p:spPr>
          <a:xfrm>
            <a:off x="6883400" y="17463"/>
            <a:ext cx="1439863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结论与建议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6" name="矩形 7"/>
          <p:cNvSpPr/>
          <p:nvPr/>
        </p:nvSpPr>
        <p:spPr>
          <a:xfrm>
            <a:off x="5407025" y="17463"/>
            <a:ext cx="1439863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研究成果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876550" y="2060575"/>
            <a:ext cx="619061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对研究区</a:t>
            </a:r>
            <a:r>
              <a:rPr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水文地质条件</a:t>
            </a:r>
            <a:r>
              <a:rPr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进行分析</a:t>
            </a:r>
            <a:r>
              <a:rPr lang="zh-CN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。</a:t>
            </a:r>
            <a:endParaRPr lang="zh-CN">
              <a:solidFill>
                <a:schemeClr val="bg1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" name="原创作者QQ：598969553            _3"/>
          <p:cNvSpPr/>
          <p:nvPr/>
        </p:nvSpPr>
        <p:spPr>
          <a:xfrm>
            <a:off x="1868170" y="1845310"/>
            <a:ext cx="768350" cy="7683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zh-CN" sz="4000" b="1">
                <a:sym typeface="+mn-lt"/>
              </a:rPr>
              <a:t>1</a:t>
            </a:r>
            <a:endParaRPr lang="en-US" altLang="zh-CN" sz="4000" b="1"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76550" y="3415030"/>
            <a:ext cx="619125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分析</a:t>
            </a:r>
            <a:r>
              <a:rPr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地下水</a:t>
            </a:r>
            <a:r>
              <a:rPr lang="zh-CN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的</a:t>
            </a:r>
            <a:r>
              <a:rPr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循环特征</a:t>
            </a:r>
            <a:r>
              <a:rPr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。</a:t>
            </a:r>
            <a:endParaRPr>
              <a:solidFill>
                <a:schemeClr val="bg1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6" name="原创作者QQ：598969553            _3"/>
          <p:cNvSpPr/>
          <p:nvPr/>
        </p:nvSpPr>
        <p:spPr>
          <a:xfrm>
            <a:off x="1868170" y="3213100"/>
            <a:ext cx="768350" cy="7683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zh-CN" sz="4000" b="1">
                <a:sym typeface="+mn-lt"/>
              </a:rPr>
              <a:t>2</a:t>
            </a:r>
            <a:endParaRPr lang="en-US" altLang="zh-CN" sz="4000" b="1"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76550" y="4690110"/>
            <a:ext cx="619125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提出地下水</a:t>
            </a:r>
            <a:r>
              <a:rPr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开发利用方案</a:t>
            </a:r>
            <a:r>
              <a:rPr lang="zh-CN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。</a:t>
            </a:r>
            <a:endParaRPr lang="zh-CN">
              <a:solidFill>
                <a:schemeClr val="bg1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sp>
        <p:nvSpPr>
          <p:cNvPr id="9" name="原创作者QQ：598969553            _3"/>
          <p:cNvSpPr/>
          <p:nvPr/>
        </p:nvSpPr>
        <p:spPr>
          <a:xfrm>
            <a:off x="1868170" y="4546600"/>
            <a:ext cx="768350" cy="7683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zh-CN" sz="4000" b="1">
                <a:sym typeface="+mn-lt"/>
              </a:rPr>
              <a:t>3</a:t>
            </a:r>
            <a:endParaRPr lang="en-US" altLang="zh-CN" sz="4000" b="1"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7" grpId="0" bldLvl="0" animBg="1"/>
      <p:bldP spid="14" grpId="0" bldLvl="0" animBg="1"/>
      <p:bldP spid="15" grpId="0" bldLvl="0" animBg="1"/>
      <p:bldP spid="16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6"/>
          <p:cNvSpPr/>
          <p:nvPr/>
        </p:nvSpPr>
        <p:spPr>
          <a:xfrm>
            <a:off x="2422525" y="17463"/>
            <a:ext cx="1439863" cy="836612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研究内容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7" name="矩形 7"/>
          <p:cNvSpPr/>
          <p:nvPr/>
        </p:nvSpPr>
        <p:spPr>
          <a:xfrm>
            <a:off x="935038" y="17463"/>
            <a:ext cx="1439862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研究意义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矩形 7"/>
          <p:cNvSpPr/>
          <p:nvPr/>
        </p:nvSpPr>
        <p:spPr>
          <a:xfrm>
            <a:off x="3917950" y="17463"/>
            <a:ext cx="1439863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研究区概况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5" name="矩形 7"/>
          <p:cNvSpPr/>
          <p:nvPr/>
        </p:nvSpPr>
        <p:spPr>
          <a:xfrm>
            <a:off x="6883400" y="17463"/>
            <a:ext cx="1439863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结论与建议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6" name="矩形 7"/>
          <p:cNvSpPr/>
          <p:nvPr/>
        </p:nvSpPr>
        <p:spPr>
          <a:xfrm>
            <a:off x="5407025" y="17463"/>
            <a:ext cx="1439863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研究成果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7390" y="1012190"/>
            <a:ext cx="5189220" cy="52304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7" grpId="0" bldLvl="0" animBg="1"/>
      <p:bldP spid="14" grpId="0" bldLvl="0" animBg="1"/>
      <p:bldP spid="15" grpId="0" bldLvl="0" animBg="1"/>
      <p:bldP spid="16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6"/>
          <p:cNvSpPr/>
          <p:nvPr/>
        </p:nvSpPr>
        <p:spPr>
          <a:xfrm>
            <a:off x="3930650" y="17463"/>
            <a:ext cx="1439863" cy="836612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sz="19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研究区概况</a:t>
            </a:r>
            <a:endParaRPr lang="zh-CN" altLang="en-US" sz="19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7" name="矩形 7"/>
          <p:cNvSpPr/>
          <p:nvPr/>
        </p:nvSpPr>
        <p:spPr>
          <a:xfrm>
            <a:off x="935038" y="17463"/>
            <a:ext cx="1439862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研究意义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矩形 7"/>
          <p:cNvSpPr/>
          <p:nvPr/>
        </p:nvSpPr>
        <p:spPr>
          <a:xfrm>
            <a:off x="2411413" y="17463"/>
            <a:ext cx="1439862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研究内容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5" name="矩形 7"/>
          <p:cNvSpPr/>
          <p:nvPr/>
        </p:nvSpPr>
        <p:spPr>
          <a:xfrm>
            <a:off x="6883400" y="17463"/>
            <a:ext cx="1439863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结论与建议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6" name="矩形 7"/>
          <p:cNvSpPr/>
          <p:nvPr/>
        </p:nvSpPr>
        <p:spPr>
          <a:xfrm>
            <a:off x="5407025" y="17463"/>
            <a:ext cx="1439863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研究成果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6" name="圆角矩形 4"/>
          <p:cNvSpPr/>
          <p:nvPr/>
        </p:nvSpPr>
        <p:spPr>
          <a:xfrm>
            <a:off x="448310" y="2217738"/>
            <a:ext cx="8281988" cy="2651125"/>
          </a:xfrm>
          <a:prstGeom prst="roundRect">
            <a:avLst>
              <a:gd name="adj" fmla="val 2949"/>
            </a:avLst>
          </a:prstGeom>
          <a:solidFill>
            <a:schemeClr val="bg1"/>
          </a:solidFill>
          <a:ln w="6350" cap="flat" cmpd="sng">
            <a:solidFill>
              <a:srgbClr val="F2F2F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/>
          <a:p>
            <a:pPr marL="285750" lvl="0" indent="-285750">
              <a:lnSpc>
                <a:spcPct val="150000"/>
              </a:lnSpc>
              <a:buChar char="•"/>
            </a:pPr>
            <a:endParaRPr lang="zh-CN" altLang="en-US">
              <a:solidFill>
                <a:srgbClr val="A5A5A5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7" name="TextBox 5"/>
          <p:cNvSpPr/>
          <p:nvPr/>
        </p:nvSpPr>
        <p:spPr>
          <a:xfrm>
            <a:off x="682625" y="2357438"/>
            <a:ext cx="2305050" cy="554059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 algn="ctr"/>
            <a:r>
              <a:rPr lang="zh-CN" altLang="en-US" sz="2300" b="1" dirty="0"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自然地理概况</a:t>
            </a:r>
            <a:endParaRPr lang="zh-CN" altLang="en-US" sz="2300" b="1" dirty="0">
              <a:solidFill>
                <a:srgbClr val="FFC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8" name="TextBox 6"/>
          <p:cNvSpPr/>
          <p:nvPr/>
        </p:nvSpPr>
        <p:spPr>
          <a:xfrm>
            <a:off x="3204210" y="2357438"/>
            <a:ext cx="2339975" cy="517583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 algn="ctr"/>
            <a:r>
              <a:rPr lang="zh-CN" altLang="en-US" sz="2300" b="1" dirty="0"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区域地质条件</a:t>
            </a:r>
            <a:endParaRPr lang="zh-CN" altLang="en-US" sz="2300" b="1" dirty="0">
              <a:solidFill>
                <a:srgbClr val="FFC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9" name="TextBox 7"/>
          <p:cNvSpPr/>
          <p:nvPr/>
        </p:nvSpPr>
        <p:spPr>
          <a:xfrm>
            <a:off x="5869305" y="2357438"/>
            <a:ext cx="2305050" cy="517583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 algn="ctr"/>
            <a:r>
              <a:rPr lang="zh-CN" altLang="en-US" sz="2300" b="1" dirty="0"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水文地质条件</a:t>
            </a:r>
            <a:endParaRPr lang="zh-CN" altLang="en-US" sz="2300" b="1" dirty="0">
              <a:solidFill>
                <a:srgbClr val="FFC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30" name="TextBox 8"/>
          <p:cNvSpPr/>
          <p:nvPr/>
        </p:nvSpPr>
        <p:spPr>
          <a:xfrm>
            <a:off x="845185" y="3086100"/>
            <a:ext cx="1948180" cy="1579880"/>
          </a:xfrm>
          <a:prstGeom prst="roundRect">
            <a:avLst>
              <a:gd name="adj" fmla="val 3023"/>
            </a:avLst>
          </a:prstGeom>
          <a:solidFill>
            <a:srgbClr val="F2F2F2"/>
          </a:solidFill>
          <a:ln w="38100" cap="flat" cmpd="sng">
            <a:solidFill>
              <a:srgbClr val="F2F2F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/>
          <a:p>
            <a:pPr marL="285750" lvl="0" indent="-285750">
              <a:lnSpc>
                <a:spcPct val="150000"/>
              </a:lnSpc>
              <a:buChar char="•"/>
            </a:pPr>
            <a:r>
              <a:rPr lang="zh-CN" altLang="en-US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Calibri" panose="020F0502020204030204" charset="0"/>
              </a:rPr>
              <a:t>交通位置</a:t>
            </a:r>
            <a:endParaRPr lang="zh-CN" altLang="en-US" dirty="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285750" lvl="0" indent="-285750">
              <a:lnSpc>
                <a:spcPct val="150000"/>
              </a:lnSpc>
              <a:buChar char="•"/>
            </a:pPr>
            <a:r>
              <a:rPr lang="zh-CN" altLang="en-US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水文气象</a:t>
            </a:r>
            <a:endParaRPr lang="zh-CN" altLang="en-US" dirty="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285750" lvl="0" indent="-285750">
              <a:lnSpc>
                <a:spcPct val="150000"/>
              </a:lnSpc>
              <a:buChar char="•"/>
            </a:pPr>
            <a:r>
              <a:rPr lang="zh-CN" altLang="en-US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地形地貌</a:t>
            </a:r>
            <a:endParaRPr lang="zh-CN" altLang="en-US" dirty="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285750" lvl="0" indent="-285750">
              <a:lnSpc>
                <a:spcPct val="150000"/>
              </a:lnSpc>
              <a:buChar char="•"/>
            </a:pPr>
            <a:endParaRPr lang="zh-CN" altLang="en-US" dirty="0">
              <a:solidFill>
                <a:srgbClr val="A5A5A5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31" name="TextBox 9"/>
          <p:cNvSpPr/>
          <p:nvPr/>
        </p:nvSpPr>
        <p:spPr>
          <a:xfrm>
            <a:off x="3168968" y="3086100"/>
            <a:ext cx="2303462" cy="1579563"/>
          </a:xfrm>
          <a:prstGeom prst="roundRect">
            <a:avLst>
              <a:gd name="adj" fmla="val 3023"/>
            </a:avLst>
          </a:prstGeom>
          <a:solidFill>
            <a:srgbClr val="F2F2F2"/>
          </a:solidFill>
          <a:ln w="38100" cap="flat" cmpd="sng">
            <a:solidFill>
              <a:srgbClr val="F2F2F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/>
          <a:p>
            <a:pPr marL="285750" lvl="0" indent="-285750">
              <a:lnSpc>
                <a:spcPct val="150000"/>
              </a:lnSpc>
              <a:buChar char="•"/>
            </a:pPr>
            <a:r>
              <a:rPr lang="zh-CN" altLang="en-US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区域地层</a:t>
            </a:r>
            <a:endParaRPr lang="zh-CN" altLang="en-US" dirty="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285750" lvl="0" indent="-285750">
              <a:lnSpc>
                <a:spcPct val="150000"/>
              </a:lnSpc>
              <a:buChar char="•"/>
            </a:pPr>
            <a:endParaRPr lang="zh-CN" altLang="en-US" dirty="0">
              <a:solidFill>
                <a:srgbClr val="A5A5A5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32" name="TextBox 10"/>
          <p:cNvSpPr/>
          <p:nvPr/>
        </p:nvSpPr>
        <p:spPr>
          <a:xfrm>
            <a:off x="5869305" y="3086100"/>
            <a:ext cx="2574925" cy="1579880"/>
          </a:xfrm>
          <a:prstGeom prst="roundRect">
            <a:avLst>
              <a:gd name="adj" fmla="val 3023"/>
            </a:avLst>
          </a:prstGeom>
          <a:solidFill>
            <a:srgbClr val="F2F2F2"/>
          </a:solidFill>
          <a:ln w="38100" cap="flat" cmpd="sng">
            <a:solidFill>
              <a:srgbClr val="F2F2F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/>
          <a:p>
            <a:pPr marL="285750" lvl="0" indent="-285750">
              <a:lnSpc>
                <a:spcPct val="150000"/>
              </a:lnSpc>
              <a:buChar char="•"/>
            </a:pPr>
            <a:r>
              <a:rPr lang="zh-CN" altLang="en-US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含水层与地下水类型</a:t>
            </a:r>
            <a:endParaRPr lang="zh-CN" altLang="en-US" dirty="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285750" lvl="0" indent="-285750">
              <a:lnSpc>
                <a:spcPct val="150000"/>
              </a:lnSpc>
              <a:buChar char="•"/>
            </a:pPr>
            <a:r>
              <a:rPr lang="zh-CN" altLang="en-US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补径排条件</a:t>
            </a:r>
            <a:endParaRPr lang="zh-CN" altLang="en-US" dirty="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285750" lvl="0" indent="-285750">
              <a:lnSpc>
                <a:spcPct val="150000"/>
              </a:lnSpc>
              <a:buChar char="•"/>
            </a:pPr>
            <a:r>
              <a:rPr lang="zh-CN" altLang="en-US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地下水位动态特征</a:t>
            </a:r>
            <a:endParaRPr lang="zh-CN" altLang="en-US" dirty="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285750" lvl="0" indent="-285750">
              <a:lnSpc>
                <a:spcPct val="150000"/>
              </a:lnSpc>
              <a:buChar char="•"/>
            </a:pPr>
            <a:endParaRPr lang="zh-CN" altLang="en-US" dirty="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285750" lvl="0" indent="-285750">
              <a:lnSpc>
                <a:spcPct val="150000"/>
              </a:lnSpc>
              <a:buChar char="•"/>
            </a:pPr>
            <a:endParaRPr lang="zh-CN" altLang="en-US" dirty="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285750" lvl="0" indent="-285750">
              <a:lnSpc>
                <a:spcPct val="150000"/>
              </a:lnSpc>
              <a:buChar char="•"/>
            </a:pPr>
            <a:endParaRPr lang="zh-CN" altLang="en-US" dirty="0">
              <a:solidFill>
                <a:srgbClr val="A5A5A5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33" name="圆角矩形 12"/>
          <p:cNvSpPr/>
          <p:nvPr/>
        </p:nvSpPr>
        <p:spPr>
          <a:xfrm>
            <a:off x="2988310" y="2217738"/>
            <a:ext cx="2736850" cy="2651125"/>
          </a:xfrm>
          <a:prstGeom prst="roundRect">
            <a:avLst>
              <a:gd name="adj" fmla="val 2949"/>
            </a:avLst>
          </a:prstGeom>
          <a:noFill/>
          <a:ln w="6350" cap="flat" cmpd="sng">
            <a:solidFill>
              <a:srgbClr val="F2F2F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/>
          <a:p>
            <a:pPr marL="285750" lvl="0" indent="-285750">
              <a:lnSpc>
                <a:spcPct val="150000"/>
              </a:lnSpc>
              <a:buChar char="•"/>
            </a:pPr>
            <a:endParaRPr lang="zh-CN" altLang="en-US">
              <a:solidFill>
                <a:srgbClr val="A5A5A5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7" grpId="0" bldLvl="0" animBg="1"/>
      <p:bldP spid="14" grpId="0" bldLvl="0" animBg="1"/>
      <p:bldP spid="15" grpId="0" bldLvl="0" animBg="1"/>
      <p:bldP spid="16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738505" y="1210945"/>
            <a:ext cx="1588770" cy="4694555"/>
          </a:xfrm>
          <a:prstGeom prst="rect">
            <a:avLst/>
          </a:pr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lvl="0">
              <a:lnSpc>
                <a:spcPct val="150000"/>
              </a:lnSpc>
            </a:pPr>
            <a:r>
              <a:rPr lang="en-US" altLang="zh-CN" strike="noStrike" noProof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</a:t>
            </a:r>
            <a:r>
              <a:rPr strike="noStrike" noProof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桦甸市位于吉林省东南部，处于</a:t>
            </a:r>
            <a:r>
              <a:rPr strike="noStrike" noProof="1" dirty="0"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松花江上游</a:t>
            </a:r>
            <a:r>
              <a:rPr lang="zh-CN" strike="noStrike" noProof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。</a:t>
            </a:r>
            <a:r>
              <a:rPr strike="noStrike" noProof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地理位置优越，交通较为便捷。</a:t>
            </a:r>
            <a:endParaRPr strike="noStrike" noProof="1" dirty="0">
              <a:solidFill>
                <a:schemeClr val="bg1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>
              <a:lnSpc>
                <a:spcPct val="150000"/>
              </a:lnSpc>
            </a:pPr>
            <a:r>
              <a:rPr strike="noStrike" noProof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</a:t>
            </a:r>
            <a:endParaRPr strike="noStrike" noProof="1" dirty="0">
              <a:solidFill>
                <a:schemeClr val="bg1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9219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0780" y="1211580"/>
            <a:ext cx="6016625" cy="46939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6"/>
          <p:cNvSpPr/>
          <p:nvPr/>
        </p:nvSpPr>
        <p:spPr>
          <a:xfrm>
            <a:off x="3930650" y="17463"/>
            <a:ext cx="1439863" cy="836612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sz="19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研究区概况</a:t>
            </a:r>
            <a:endParaRPr lang="zh-CN" altLang="en-US" sz="19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7" name="矩形 7"/>
          <p:cNvSpPr/>
          <p:nvPr/>
        </p:nvSpPr>
        <p:spPr>
          <a:xfrm>
            <a:off x="935038" y="17463"/>
            <a:ext cx="1439862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研究意义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矩形 7"/>
          <p:cNvSpPr/>
          <p:nvPr/>
        </p:nvSpPr>
        <p:spPr>
          <a:xfrm>
            <a:off x="2411413" y="17463"/>
            <a:ext cx="1439862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研究内容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5" name="矩形 7"/>
          <p:cNvSpPr/>
          <p:nvPr/>
        </p:nvSpPr>
        <p:spPr>
          <a:xfrm>
            <a:off x="6883400" y="17463"/>
            <a:ext cx="1439863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结论与建议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6" name="矩形 7"/>
          <p:cNvSpPr/>
          <p:nvPr/>
        </p:nvSpPr>
        <p:spPr>
          <a:xfrm>
            <a:off x="5407025" y="17463"/>
            <a:ext cx="1439863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研究成果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7174" name="标题 1"/>
          <p:cNvSpPr>
            <a:spLocks noGrp="1"/>
          </p:cNvSpPr>
          <p:nvPr/>
        </p:nvSpPr>
        <p:spPr>
          <a:xfrm>
            <a:off x="2533650" y="6278880"/>
            <a:ext cx="4828540" cy="53467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marL="914400" lvl="0" indent="-914400" algn="r">
              <a:buNone/>
            </a:pPr>
            <a:r>
              <a:rPr lang="zh-CN" altLang="en-US" b="1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自然地理概况</a:t>
            </a:r>
            <a:r>
              <a:rPr lang="zh-CN" altLang="en-US" b="1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 </a:t>
            </a:r>
            <a:r>
              <a:rPr lang="en-US" altLang="x-none" b="1" dirty="0">
                <a:solidFill>
                  <a:srgbClr val="7F7F7F"/>
                </a:solidFill>
                <a:latin typeface="Arial" panose="020B0604020202020204" charset="-122"/>
                <a:ea typeface="微软雅黑" panose="020B0503020204020204" pitchFamily="2" charset="-122"/>
                <a:sym typeface="Arial" panose="020B0604020202020204" charset="-122"/>
              </a:rPr>
              <a:t>• </a:t>
            </a:r>
            <a:r>
              <a:rPr lang="zh-CN" altLang="en-US" b="1" dirty="0">
                <a:solidFill>
                  <a:srgbClr val="FFC000"/>
                </a:solidFill>
                <a:latin typeface="微软雅黑" panose="020B0503020204020204" pitchFamily="2" charset="-122"/>
                <a:ea typeface="微软简综艺" pitchFamily="1" charset="-122"/>
                <a:sym typeface="Calibri" panose="020F0502020204030204" charset="0"/>
              </a:rPr>
              <a:t>交通位置</a:t>
            </a:r>
            <a:endParaRPr lang="zh-CN" altLang="en-US" b="1" dirty="0">
              <a:solidFill>
                <a:srgbClr val="FFC000"/>
              </a:solidFill>
              <a:latin typeface="微软雅黑" panose="020B0503020204020204" pitchFamily="2" charset="-122"/>
              <a:ea typeface="微软简综艺" pitchFamily="1" charset="-122"/>
              <a:sym typeface="Calibri" panose="020F0502020204030204" charset="0"/>
            </a:endParaRPr>
          </a:p>
          <a:p>
            <a:pPr marL="914400" lvl="0" indent="-914400">
              <a:buNone/>
            </a:pPr>
            <a:endParaRPr lang="en-US" altLang="zh-CN" b="1" dirty="0">
              <a:solidFill>
                <a:srgbClr val="FFC000"/>
              </a:solidFill>
              <a:latin typeface="微软雅黑" panose="020B0503020204020204" pitchFamily="2" charset="-122"/>
              <a:ea typeface="微软简综艺" pitchFamily="1" charset="-122"/>
              <a:sym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7" grpId="0" bldLvl="0" animBg="1"/>
      <p:bldP spid="14" grpId="0" bldLvl="0" animBg="1"/>
      <p:bldP spid="15" grpId="0" bldLvl="0" animBg="1"/>
      <p:bldP spid="16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610235" y="1212215"/>
            <a:ext cx="1600200" cy="476504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lvl="0">
              <a:lnSpc>
                <a:spcPct val="150000"/>
              </a:lnSpc>
            </a:pPr>
            <a:r>
              <a:rPr strike="noStrike" noProof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境内有</a:t>
            </a:r>
            <a:r>
              <a:rPr strike="noStrike" noProof="1" dirty="0"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二道松花江</a:t>
            </a:r>
            <a:r>
              <a:rPr strike="noStrike" noProof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、</a:t>
            </a:r>
            <a:r>
              <a:rPr strike="noStrike" noProof="1" dirty="0"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松花江</a:t>
            </a:r>
            <a:r>
              <a:rPr strike="noStrike" noProof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、</a:t>
            </a:r>
            <a:r>
              <a:rPr strike="noStrike" noProof="1" dirty="0"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辉发河</a:t>
            </a:r>
            <a:r>
              <a:rPr strike="noStrike" noProof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贯穿全境。</a:t>
            </a:r>
            <a:endParaRPr strike="noStrike" noProof="1" dirty="0">
              <a:solidFill>
                <a:schemeClr val="bg1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>
              <a:lnSpc>
                <a:spcPct val="150000"/>
              </a:lnSpc>
            </a:pPr>
            <a:r>
              <a:rPr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</a:t>
            </a:r>
            <a:r>
              <a:rPr strike="noStrike" noProof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年平均气温为4℃。</a:t>
            </a:r>
            <a:r>
              <a:rPr strike="noStrike" noProof="1" dirty="0"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降雨多集中七、八月份</a:t>
            </a:r>
            <a:r>
              <a:rPr strike="noStrike" noProof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，年平均降水量为</a:t>
            </a:r>
            <a:r>
              <a:rPr strike="noStrike" noProof="1" dirty="0"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748mm</a:t>
            </a:r>
            <a:r>
              <a:rPr strike="noStrike" noProof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。</a:t>
            </a:r>
            <a:endParaRPr strike="noStrike" noProof="1" dirty="0">
              <a:solidFill>
                <a:schemeClr val="bg1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9219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0140" y="1139190"/>
            <a:ext cx="6200775" cy="48380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6"/>
          <p:cNvSpPr/>
          <p:nvPr/>
        </p:nvSpPr>
        <p:spPr>
          <a:xfrm>
            <a:off x="3930650" y="17463"/>
            <a:ext cx="1439863" cy="836612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sz="19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研究区概况</a:t>
            </a:r>
            <a:endParaRPr lang="zh-CN" altLang="en-US" sz="19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7" name="矩形 7"/>
          <p:cNvSpPr/>
          <p:nvPr/>
        </p:nvSpPr>
        <p:spPr>
          <a:xfrm>
            <a:off x="935038" y="17463"/>
            <a:ext cx="1439862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研究意义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矩形 7"/>
          <p:cNvSpPr/>
          <p:nvPr/>
        </p:nvSpPr>
        <p:spPr>
          <a:xfrm>
            <a:off x="2411413" y="17463"/>
            <a:ext cx="1439862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研究内容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5" name="矩形 7"/>
          <p:cNvSpPr/>
          <p:nvPr/>
        </p:nvSpPr>
        <p:spPr>
          <a:xfrm>
            <a:off x="6883400" y="17463"/>
            <a:ext cx="1439863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结论与建议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6" name="矩形 7"/>
          <p:cNvSpPr/>
          <p:nvPr/>
        </p:nvSpPr>
        <p:spPr>
          <a:xfrm>
            <a:off x="5407025" y="17463"/>
            <a:ext cx="1439863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研究成果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7174" name="标题 1"/>
          <p:cNvSpPr>
            <a:spLocks noGrp="1"/>
          </p:cNvSpPr>
          <p:nvPr/>
        </p:nvSpPr>
        <p:spPr>
          <a:xfrm>
            <a:off x="2533650" y="6054725"/>
            <a:ext cx="4828540" cy="7588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marL="914400" lvl="0" indent="-914400" algn="r">
              <a:buNone/>
            </a:pPr>
            <a:r>
              <a:rPr lang="zh-CN" altLang="en-US" b="1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自然地理概况</a:t>
            </a:r>
            <a:r>
              <a:rPr lang="zh-CN" altLang="en-US" b="1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 </a:t>
            </a:r>
            <a:r>
              <a:rPr lang="en-US" altLang="x-none" b="1" dirty="0">
                <a:solidFill>
                  <a:srgbClr val="7F7F7F"/>
                </a:solidFill>
                <a:latin typeface="Arial" panose="020B0604020202020204" charset="-122"/>
                <a:ea typeface="微软雅黑" panose="020B0503020204020204" pitchFamily="2" charset="-122"/>
                <a:sym typeface="Arial" panose="020B0604020202020204" charset="-122"/>
              </a:rPr>
              <a:t>• </a:t>
            </a:r>
            <a:r>
              <a:rPr lang="zh-CN" altLang="en-US" b="1" dirty="0">
                <a:solidFill>
                  <a:srgbClr val="FFC000"/>
                </a:solidFill>
                <a:latin typeface="微软雅黑" panose="020B0503020204020204" pitchFamily="2" charset="-122"/>
                <a:ea typeface="微软简综艺" pitchFamily="1" charset="-122"/>
                <a:sym typeface="Calibri" panose="020F0502020204030204" charset="0"/>
              </a:rPr>
              <a:t>水文气象</a:t>
            </a:r>
            <a:endParaRPr lang="en-US" altLang="zh-CN" b="1" dirty="0">
              <a:solidFill>
                <a:srgbClr val="FFC000"/>
              </a:solidFill>
              <a:latin typeface="微软雅黑" panose="020B0503020204020204" pitchFamily="2" charset="-122"/>
              <a:ea typeface="微软简综艺" pitchFamily="1" charset="-122"/>
              <a:sym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7" grpId="0" bldLvl="0" animBg="1"/>
      <p:bldP spid="14" grpId="0" bldLvl="0" animBg="1"/>
      <p:bldP spid="15" grpId="0" bldLvl="0" animBg="1"/>
      <p:bldP spid="16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551815" y="959485"/>
            <a:ext cx="1452245" cy="493903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lvl="0" fontAlgn="base">
              <a:lnSpc>
                <a:spcPct val="114000"/>
              </a:lnSpc>
            </a:pPr>
            <a:endParaRPr strike="noStrike" noProof="1" dirty="0">
              <a:solidFill>
                <a:schemeClr val="bg1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>
              <a:lnSpc>
                <a:spcPct val="150000"/>
              </a:lnSpc>
            </a:pPr>
            <a:r>
              <a:rPr strike="noStrike" noProof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桦甸市全境</a:t>
            </a:r>
            <a:r>
              <a:rPr strike="noStrike" noProof="1" dirty="0"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起伏不平</a:t>
            </a:r>
            <a:r>
              <a:rPr strike="noStrike" noProof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。</a:t>
            </a:r>
            <a:r>
              <a:rPr strike="noStrike" noProof="1" dirty="0"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东南和西北高</a:t>
            </a:r>
            <a:r>
              <a:rPr lang="zh-CN" strike="noStrike" noProof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、</a:t>
            </a:r>
            <a:r>
              <a:rPr strike="noStrike" noProof="1" dirty="0"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中部低</a:t>
            </a:r>
            <a:r>
              <a:rPr strike="noStrike" noProof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。</a:t>
            </a:r>
            <a:endParaRPr strike="noStrike" noProof="1" dirty="0">
              <a:solidFill>
                <a:schemeClr val="bg1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>
              <a:lnSpc>
                <a:spcPct val="150000"/>
              </a:lnSpc>
            </a:pPr>
            <a:r>
              <a:rPr strike="noStrike" noProof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主要的地貌形态有</a:t>
            </a:r>
            <a:r>
              <a:rPr strike="noStrike" noProof="1" dirty="0"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中山低山</a:t>
            </a:r>
            <a:r>
              <a:rPr strike="noStrike" noProof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、</a:t>
            </a:r>
            <a:r>
              <a:rPr strike="noStrike" noProof="1" dirty="0"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丘陵</a:t>
            </a:r>
            <a:r>
              <a:rPr strike="noStrike" noProof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</a:t>
            </a:r>
            <a:r>
              <a:rPr strike="noStrike" noProof="1" dirty="0"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河谷平原</a:t>
            </a:r>
            <a:r>
              <a:rPr strike="noStrike" noProof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。</a:t>
            </a:r>
            <a:endParaRPr strike="noStrike" noProof="1" dirty="0">
              <a:solidFill>
                <a:schemeClr val="bg1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9219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6305" y="868045"/>
            <a:ext cx="6548120" cy="51092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6"/>
          <p:cNvSpPr/>
          <p:nvPr/>
        </p:nvSpPr>
        <p:spPr>
          <a:xfrm>
            <a:off x="3930650" y="17463"/>
            <a:ext cx="1439863" cy="836612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sz="19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研究区概况</a:t>
            </a:r>
            <a:endParaRPr lang="zh-CN" altLang="en-US" sz="19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7" name="矩形 7"/>
          <p:cNvSpPr/>
          <p:nvPr/>
        </p:nvSpPr>
        <p:spPr>
          <a:xfrm>
            <a:off x="935038" y="17463"/>
            <a:ext cx="1439862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研究意义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矩形 7"/>
          <p:cNvSpPr/>
          <p:nvPr/>
        </p:nvSpPr>
        <p:spPr>
          <a:xfrm>
            <a:off x="2411413" y="17463"/>
            <a:ext cx="1439862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研究内容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5" name="矩形 7"/>
          <p:cNvSpPr/>
          <p:nvPr/>
        </p:nvSpPr>
        <p:spPr>
          <a:xfrm>
            <a:off x="6883400" y="17463"/>
            <a:ext cx="1439863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结论与建议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6" name="矩形 7"/>
          <p:cNvSpPr/>
          <p:nvPr/>
        </p:nvSpPr>
        <p:spPr>
          <a:xfrm>
            <a:off x="5407025" y="17463"/>
            <a:ext cx="1439863" cy="549275"/>
          </a:xfrm>
          <a:prstGeom prst="rect">
            <a:avLst/>
          </a:prstGeom>
          <a:solidFill>
            <a:srgbClr val="A6A6A6"/>
          </a:solidFill>
          <a:ln w="9525">
            <a:noFill/>
          </a:ln>
        </p:spPr>
        <p:txBody>
          <a:bodyPr anchor="ctr"/>
          <a:p>
            <a:pPr lvl="0" indent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研究成果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7174" name="标题 1"/>
          <p:cNvSpPr>
            <a:spLocks noGrp="1"/>
          </p:cNvSpPr>
          <p:nvPr/>
        </p:nvSpPr>
        <p:spPr>
          <a:xfrm>
            <a:off x="2533650" y="6292215"/>
            <a:ext cx="4828540" cy="53467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marL="914400" lvl="0" indent="-914400" algn="r">
              <a:buNone/>
            </a:pPr>
            <a:r>
              <a:rPr lang="zh-CN" altLang="en-US" b="1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自然地理概况</a:t>
            </a:r>
            <a:r>
              <a:rPr lang="zh-CN" altLang="en-US" b="1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 </a:t>
            </a:r>
            <a:r>
              <a:rPr lang="en-US" altLang="x-none" b="1" dirty="0">
                <a:solidFill>
                  <a:srgbClr val="7F7F7F"/>
                </a:solidFill>
                <a:latin typeface="Arial" panose="020B0604020202020204" charset="-122"/>
                <a:ea typeface="微软雅黑" panose="020B0503020204020204" pitchFamily="2" charset="-122"/>
                <a:sym typeface="Arial" panose="020B0604020202020204" charset="-122"/>
              </a:rPr>
              <a:t>• </a:t>
            </a:r>
            <a:r>
              <a:rPr lang="zh-CN" altLang="en-US" b="1" dirty="0">
                <a:solidFill>
                  <a:srgbClr val="FFC000"/>
                </a:solidFill>
                <a:latin typeface="微软雅黑" panose="020B0503020204020204" pitchFamily="2" charset="-122"/>
                <a:ea typeface="微软简综艺" pitchFamily="1" charset="-122"/>
                <a:sym typeface="Calibri" panose="020F0502020204030204" charset="0"/>
              </a:rPr>
              <a:t>地形地貌</a:t>
            </a:r>
            <a:endParaRPr lang="zh-CN" altLang="en-US" b="1" dirty="0">
              <a:solidFill>
                <a:srgbClr val="FFC000"/>
              </a:solidFill>
              <a:latin typeface="微软雅黑" panose="020B0503020204020204" pitchFamily="2" charset="-122"/>
              <a:ea typeface="微软简综艺" pitchFamily="1" charset="-122"/>
              <a:sym typeface="Calibri" panose="020F0502020204030204" charset="0"/>
            </a:endParaRPr>
          </a:p>
          <a:p>
            <a:pPr marL="914400" lvl="0" indent="-914400">
              <a:buNone/>
            </a:pPr>
            <a:endParaRPr lang="en-US" altLang="zh-CN" b="1" dirty="0">
              <a:solidFill>
                <a:srgbClr val="FFC000"/>
              </a:solidFill>
              <a:latin typeface="微软雅黑" panose="020B0503020204020204" pitchFamily="2" charset="-122"/>
              <a:ea typeface="微软简综艺" pitchFamily="1" charset="-122"/>
              <a:sym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7" grpId="0" bldLvl="0" animBg="1"/>
      <p:bldP spid="14" grpId="0" bldLvl="0" animBg="1"/>
      <p:bldP spid="15" grpId="0" bldLvl="0" animBg="1"/>
      <p:bldP spid="16" grpId="0" bldLvl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5526</Words>
  <Application>WPS 演示</Application>
  <PresentationFormat>全屏显示(4:3)</PresentationFormat>
  <Paragraphs>1268</Paragraphs>
  <Slides>36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36</vt:i4>
      </vt:variant>
    </vt:vector>
  </HeadingPairs>
  <TitlesOfParts>
    <vt:vector size="52" baseType="lpstr">
      <vt:lpstr>Arial</vt:lpstr>
      <vt:lpstr>宋体</vt:lpstr>
      <vt:lpstr>Wingdings</vt:lpstr>
      <vt:lpstr>Arial</vt:lpstr>
      <vt:lpstr>Verdana</vt:lpstr>
      <vt:lpstr>Calibri</vt:lpstr>
      <vt:lpstr>微软雅黑</vt:lpstr>
      <vt:lpstr>Arial Unicode MS</vt:lpstr>
      <vt:lpstr>微软简综艺</vt:lpstr>
      <vt:lpstr>黑体</vt:lpstr>
      <vt:lpstr>Office 主题​​</vt:lpstr>
      <vt:lpstr>Equation.KSEE3</vt:lpstr>
      <vt:lpstr>Equation.KSEE3</vt:lpstr>
      <vt:lpstr>Equation.KSEE3</vt:lpstr>
      <vt:lpstr>Equation.KSEE3</vt:lpstr>
      <vt:lpstr>Equation.KSEE3</vt:lpstr>
      <vt:lpstr>桦甸市地下水循环特征及开发利用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年内变化• 大气降水入渗型-蒸发型</vt:lpstr>
      <vt:lpstr>年内变化• 水文型</vt:lpstr>
      <vt:lpstr>年内变化• 大气降水入渗-人工开采型</vt:lpstr>
      <vt:lpstr>年际变化• 1997-2000年地下水位动态曲线图</vt:lpstr>
      <vt:lpstr>PowerPoint 演示文稿</vt:lpstr>
      <vt:lpstr>地下水循环特征分析• 第四系松散岩类孔隙水循环特征</vt:lpstr>
      <vt:lpstr>地下水循环特征分析• 碎屑岩类孔隙裂隙水循环特征</vt:lpstr>
      <vt:lpstr>玄武岩类孔洞裂隙水• 碳酸盐岩类岩溶水• 基岩裂隙水循环特征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地下水资源量计算• 河谷平原区</vt:lpstr>
      <vt:lpstr>地下水资源量计算• 河谷平原区</vt:lpstr>
      <vt:lpstr>地下水资源量计算• 低山丘陵区</vt:lpstr>
      <vt:lpstr>地下水资源量计算• 结果</vt:lpstr>
      <vt:lpstr>地下水可开采量计算• 开采系数</vt:lpstr>
      <vt:lpstr>地下水可开采量计算• 计算结果</vt:lpstr>
      <vt:lpstr>地下水开发潜力评价• 地下水开发潜力指数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Sophie</dc:creator>
  <cp:lastModifiedBy>Administrator</cp:lastModifiedBy>
  <cp:revision>51</cp:revision>
  <dcterms:created xsi:type="dcterms:W3CDTF">2011-03-30T14:55:00Z</dcterms:created>
  <dcterms:modified xsi:type="dcterms:W3CDTF">2017-06-10T22:53:16Z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