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1">
  <p:sldMasterIdLst>
    <p:sldMasterId id="2147483732" r:id="rId1"/>
  </p:sldMasterIdLst>
  <p:notesMasterIdLst>
    <p:notesMasterId r:id="rId64"/>
  </p:notesMasterIdLst>
  <p:sldIdLst>
    <p:sldId id="256" r:id="rId2"/>
    <p:sldId id="280" r:id="rId3"/>
    <p:sldId id="267" r:id="rId4"/>
    <p:sldId id="257" r:id="rId5"/>
    <p:sldId id="293" r:id="rId6"/>
    <p:sldId id="269" r:id="rId7"/>
    <p:sldId id="265" r:id="rId8"/>
    <p:sldId id="295" r:id="rId9"/>
    <p:sldId id="342" r:id="rId10"/>
    <p:sldId id="299" r:id="rId11"/>
    <p:sldId id="304" r:id="rId12"/>
    <p:sldId id="296" r:id="rId13"/>
    <p:sldId id="274" r:id="rId14"/>
    <p:sldId id="300" r:id="rId15"/>
    <p:sldId id="277" r:id="rId16"/>
    <p:sldId id="305" r:id="rId17"/>
    <p:sldId id="343" r:id="rId18"/>
    <p:sldId id="344" r:id="rId19"/>
    <p:sldId id="301" r:id="rId20"/>
    <p:sldId id="302" r:id="rId21"/>
    <p:sldId id="303" r:id="rId22"/>
    <p:sldId id="340" r:id="rId23"/>
    <p:sldId id="306" r:id="rId24"/>
    <p:sldId id="276" r:id="rId25"/>
    <p:sldId id="308" r:id="rId26"/>
    <p:sldId id="313" r:id="rId27"/>
    <p:sldId id="345" r:id="rId28"/>
    <p:sldId id="346" r:id="rId29"/>
    <p:sldId id="314" r:id="rId30"/>
    <p:sldId id="316" r:id="rId31"/>
    <p:sldId id="317" r:id="rId32"/>
    <p:sldId id="318" r:id="rId33"/>
    <p:sldId id="307" r:id="rId34"/>
    <p:sldId id="319" r:id="rId35"/>
    <p:sldId id="320" r:id="rId36"/>
    <p:sldId id="321" r:id="rId37"/>
    <p:sldId id="309" r:id="rId38"/>
    <p:sldId id="283" r:id="rId39"/>
    <p:sldId id="322" r:id="rId40"/>
    <p:sldId id="284" r:id="rId41"/>
    <p:sldId id="310" r:id="rId42"/>
    <p:sldId id="292" r:id="rId43"/>
    <p:sldId id="323" r:id="rId44"/>
    <p:sldId id="347" r:id="rId45"/>
    <p:sldId id="325" r:id="rId46"/>
    <p:sldId id="326" r:id="rId47"/>
    <p:sldId id="327" r:id="rId48"/>
    <p:sldId id="328" r:id="rId49"/>
    <p:sldId id="329" r:id="rId50"/>
    <p:sldId id="330" r:id="rId51"/>
    <p:sldId id="331" r:id="rId52"/>
    <p:sldId id="332" r:id="rId53"/>
    <p:sldId id="311" r:id="rId54"/>
    <p:sldId id="297" r:id="rId55"/>
    <p:sldId id="333" r:id="rId56"/>
    <p:sldId id="334" r:id="rId57"/>
    <p:sldId id="312" r:id="rId58"/>
    <p:sldId id="348" r:id="rId59"/>
    <p:sldId id="338" r:id="rId60"/>
    <p:sldId id="341" r:id="rId61"/>
    <p:sldId id="336" r:id="rId62"/>
    <p:sldId id="339"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n sui" initials="xs" lastIdx="1" clrIdx="0">
    <p:extLst>
      <p:ext uri="{19B8F6BF-5375-455C-9EA6-DF929625EA0E}">
        <p15:presenceInfo xmlns:p15="http://schemas.microsoft.com/office/powerpoint/2012/main" userId="396c77521a8dfe7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307"/>
    <a:srgbClr val="E685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harts/_rels/chart1.xml.rels><?xml version="1.0" encoding="UTF-8" standalone="yes"?>
<Relationships xmlns="http://schemas.openxmlformats.org/package/2006/relationships"><Relationship Id="rId3" Type="http://schemas.openxmlformats.org/officeDocument/2006/relationships/oleObject" Target="file:///S:\NUS\Master%20thesis\Report\figure\problem%20statemen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S:\NUS\Master%20thesis\Report\figure\San%20Antonio%20Population%20growth%20rate.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0992872752830579E-2"/>
          <c:y val="3.7414965986394558E-2"/>
          <c:w val="0.89906409725100145"/>
          <c:h val="0.72965363846135545"/>
        </c:manualLayout>
      </c:layout>
      <c:scatterChart>
        <c:scatterStyle val="smoothMarker"/>
        <c:varyColors val="0"/>
        <c:ser>
          <c:idx val="0"/>
          <c:order val="0"/>
          <c:tx>
            <c:strRef>
              <c:f>Sheet1!$G$1</c:f>
              <c:strCache>
                <c:ptCount val="1"/>
                <c:pt idx="0">
                  <c:v>Rural Areas</c:v>
                </c:pt>
              </c:strCache>
            </c:strRef>
          </c:tx>
          <c:spPr>
            <a:ln w="19050" cap="rnd">
              <a:solidFill>
                <a:schemeClr val="accent1"/>
              </a:solidFill>
              <a:prstDash val="sysDot"/>
              <a:round/>
            </a:ln>
            <a:effectLst/>
          </c:spPr>
          <c:marker>
            <c:symbol val="none"/>
          </c:marker>
          <c:xVal>
            <c:numRef>
              <c:f>Sheet1!$F$2:$F$20</c:f>
              <c:numCache>
                <c:formatCode>General</c:formatCode>
                <c:ptCount val="19"/>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numCache>
            </c:numRef>
          </c:xVal>
          <c:yVal>
            <c:numRef>
              <c:f>Sheet1!$G$2:$G$20</c:f>
              <c:numCache>
                <c:formatCode>General</c:formatCode>
                <c:ptCount val="19"/>
                <c:pt idx="0">
                  <c:v>0.1</c:v>
                </c:pt>
                <c:pt idx="1">
                  <c:v>0.1</c:v>
                </c:pt>
                <c:pt idx="2">
                  <c:v>0.11</c:v>
                </c:pt>
                <c:pt idx="3">
                  <c:v>0.13</c:v>
                </c:pt>
                <c:pt idx="4">
                  <c:v>0.15000000000000002</c:v>
                </c:pt>
                <c:pt idx="5">
                  <c:v>0.17</c:v>
                </c:pt>
                <c:pt idx="6">
                  <c:v>0.2</c:v>
                </c:pt>
                <c:pt idx="7">
                  <c:v>0.24000000000000002</c:v>
                </c:pt>
                <c:pt idx="8">
                  <c:v>0.30000000000000004</c:v>
                </c:pt>
                <c:pt idx="9">
                  <c:v>0.36</c:v>
                </c:pt>
                <c:pt idx="10">
                  <c:v>0.41000000000000003</c:v>
                </c:pt>
                <c:pt idx="11">
                  <c:v>0.44000000000000006</c:v>
                </c:pt>
                <c:pt idx="12">
                  <c:v>0.44999999999999996</c:v>
                </c:pt>
                <c:pt idx="13">
                  <c:v>0.42000000000000004</c:v>
                </c:pt>
                <c:pt idx="14">
                  <c:v>0.35</c:v>
                </c:pt>
                <c:pt idx="15">
                  <c:v>0.27</c:v>
                </c:pt>
                <c:pt idx="16">
                  <c:v>0.2</c:v>
                </c:pt>
                <c:pt idx="17">
                  <c:v>0.14000000000000001</c:v>
                </c:pt>
                <c:pt idx="18">
                  <c:v>0.1</c:v>
                </c:pt>
              </c:numCache>
            </c:numRef>
          </c:yVal>
          <c:smooth val="1"/>
          <c:extLst>
            <c:ext xmlns:c16="http://schemas.microsoft.com/office/drawing/2014/chart" uri="{C3380CC4-5D6E-409C-BE32-E72D297353CC}">
              <c16:uniqueId val="{00000000-60CB-4780-AA0F-FC113E052A5E}"/>
            </c:ext>
          </c:extLst>
        </c:ser>
        <c:ser>
          <c:idx val="1"/>
          <c:order val="1"/>
          <c:tx>
            <c:strRef>
              <c:f>Sheet1!$H$1</c:f>
              <c:strCache>
                <c:ptCount val="1"/>
                <c:pt idx="0">
                  <c:v>CD Urban Areas</c:v>
                </c:pt>
              </c:strCache>
            </c:strRef>
          </c:tx>
          <c:spPr>
            <a:ln w="19050" cap="rnd">
              <a:solidFill>
                <a:schemeClr val="bg1">
                  <a:lumMod val="65000"/>
                </a:schemeClr>
              </a:solidFill>
              <a:prstDash val="dash"/>
              <a:round/>
            </a:ln>
            <a:effectLst/>
          </c:spPr>
          <c:marker>
            <c:symbol val="none"/>
          </c:marker>
          <c:xVal>
            <c:numRef>
              <c:f>Sheet1!$F$2:$F$20</c:f>
              <c:numCache>
                <c:formatCode>General</c:formatCode>
                <c:ptCount val="19"/>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numCache>
            </c:numRef>
          </c:xVal>
          <c:yVal>
            <c:numRef>
              <c:f>Sheet1!$H$2:$H$20</c:f>
              <c:numCache>
                <c:formatCode>General</c:formatCode>
                <c:ptCount val="19"/>
                <c:pt idx="0">
                  <c:v>0.1</c:v>
                </c:pt>
                <c:pt idx="1">
                  <c:v>0.18</c:v>
                </c:pt>
                <c:pt idx="2">
                  <c:v>0.28000000000000003</c:v>
                </c:pt>
                <c:pt idx="3">
                  <c:v>0.4</c:v>
                </c:pt>
                <c:pt idx="4">
                  <c:v>0.55000000000000004</c:v>
                </c:pt>
                <c:pt idx="5">
                  <c:v>0.75</c:v>
                </c:pt>
                <c:pt idx="6">
                  <c:v>0.88</c:v>
                </c:pt>
                <c:pt idx="7">
                  <c:v>0.9</c:v>
                </c:pt>
                <c:pt idx="8">
                  <c:v>0.83</c:v>
                </c:pt>
                <c:pt idx="9">
                  <c:v>0.69</c:v>
                </c:pt>
                <c:pt idx="10">
                  <c:v>0.5</c:v>
                </c:pt>
                <c:pt idx="11">
                  <c:v>0.38</c:v>
                </c:pt>
                <c:pt idx="12">
                  <c:v>0.30000000000000004</c:v>
                </c:pt>
                <c:pt idx="13">
                  <c:v>0.23</c:v>
                </c:pt>
                <c:pt idx="14">
                  <c:v>0.17</c:v>
                </c:pt>
                <c:pt idx="15">
                  <c:v>0.12000000000000001</c:v>
                </c:pt>
                <c:pt idx="16">
                  <c:v>0.10500000000000001</c:v>
                </c:pt>
                <c:pt idx="17">
                  <c:v>0.1</c:v>
                </c:pt>
                <c:pt idx="18">
                  <c:v>0.1</c:v>
                </c:pt>
              </c:numCache>
            </c:numRef>
          </c:yVal>
          <c:smooth val="1"/>
          <c:extLst>
            <c:ext xmlns:c16="http://schemas.microsoft.com/office/drawing/2014/chart" uri="{C3380CC4-5D6E-409C-BE32-E72D297353CC}">
              <c16:uniqueId val="{00000001-60CB-4780-AA0F-FC113E052A5E}"/>
            </c:ext>
          </c:extLst>
        </c:ser>
        <c:ser>
          <c:idx val="2"/>
          <c:order val="2"/>
          <c:tx>
            <c:strRef>
              <c:f>Sheet1!$I$1</c:f>
              <c:strCache>
                <c:ptCount val="1"/>
                <c:pt idx="0">
                  <c:v>LID Urban Areas</c:v>
                </c:pt>
              </c:strCache>
            </c:strRef>
          </c:tx>
          <c:spPr>
            <a:ln w="19050" cap="rnd">
              <a:solidFill>
                <a:schemeClr val="accent6"/>
              </a:solidFill>
              <a:prstDash val="dash"/>
              <a:round/>
            </a:ln>
            <a:effectLst/>
          </c:spPr>
          <c:marker>
            <c:symbol val="none"/>
          </c:marker>
          <c:xVal>
            <c:numRef>
              <c:f>Sheet1!$F$2:$F$20</c:f>
              <c:numCache>
                <c:formatCode>General</c:formatCode>
                <c:ptCount val="19"/>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numCache>
            </c:numRef>
          </c:xVal>
          <c:yVal>
            <c:numRef>
              <c:f>Sheet1!$I$2:$I$20</c:f>
              <c:numCache>
                <c:formatCode>General</c:formatCode>
                <c:ptCount val="19"/>
                <c:pt idx="0">
                  <c:v>0.1</c:v>
                </c:pt>
                <c:pt idx="1">
                  <c:v>0.1</c:v>
                </c:pt>
                <c:pt idx="2">
                  <c:v>0.13500000000000001</c:v>
                </c:pt>
                <c:pt idx="3">
                  <c:v>0.18</c:v>
                </c:pt>
                <c:pt idx="4">
                  <c:v>0.24000000000000002</c:v>
                </c:pt>
                <c:pt idx="5">
                  <c:v>0.32</c:v>
                </c:pt>
                <c:pt idx="6">
                  <c:v>0.4</c:v>
                </c:pt>
                <c:pt idx="7">
                  <c:v>0.49</c:v>
                </c:pt>
                <c:pt idx="8">
                  <c:v>0.6</c:v>
                </c:pt>
                <c:pt idx="9">
                  <c:v>0.72</c:v>
                </c:pt>
                <c:pt idx="10">
                  <c:v>0.75</c:v>
                </c:pt>
                <c:pt idx="11">
                  <c:v>0.7</c:v>
                </c:pt>
                <c:pt idx="12">
                  <c:v>0.57999999999999996</c:v>
                </c:pt>
                <c:pt idx="13">
                  <c:v>0.47</c:v>
                </c:pt>
                <c:pt idx="14">
                  <c:v>0.38</c:v>
                </c:pt>
                <c:pt idx="15">
                  <c:v>0.30000000000000004</c:v>
                </c:pt>
                <c:pt idx="16">
                  <c:v>0.22</c:v>
                </c:pt>
                <c:pt idx="17">
                  <c:v>0.15000000000000002</c:v>
                </c:pt>
                <c:pt idx="18">
                  <c:v>0.1</c:v>
                </c:pt>
              </c:numCache>
            </c:numRef>
          </c:yVal>
          <c:smooth val="1"/>
          <c:extLst>
            <c:ext xmlns:c16="http://schemas.microsoft.com/office/drawing/2014/chart" uri="{C3380CC4-5D6E-409C-BE32-E72D297353CC}">
              <c16:uniqueId val="{00000002-60CB-4780-AA0F-FC113E052A5E}"/>
            </c:ext>
          </c:extLst>
        </c:ser>
        <c:ser>
          <c:idx val="3"/>
          <c:order val="3"/>
          <c:tx>
            <c:strRef>
              <c:f>Sheet1!$J$1</c:f>
              <c:strCache>
                <c:ptCount val="1"/>
                <c:pt idx="0">
                  <c:v>CD catchment</c:v>
                </c:pt>
              </c:strCache>
            </c:strRef>
          </c:tx>
          <c:spPr>
            <a:ln w="19050" cap="rnd">
              <a:solidFill>
                <a:schemeClr val="bg1">
                  <a:lumMod val="65000"/>
                </a:schemeClr>
              </a:solidFill>
              <a:round/>
            </a:ln>
            <a:effectLst/>
          </c:spPr>
          <c:marker>
            <c:symbol val="none"/>
          </c:marker>
          <c:xVal>
            <c:numRef>
              <c:f>Sheet1!$F$2:$F$20</c:f>
              <c:numCache>
                <c:formatCode>General</c:formatCode>
                <c:ptCount val="19"/>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numCache>
            </c:numRef>
          </c:xVal>
          <c:yVal>
            <c:numRef>
              <c:f>Sheet1!$J$2:$J$20</c:f>
              <c:numCache>
                <c:formatCode>General</c:formatCode>
                <c:ptCount val="19"/>
                <c:pt idx="0">
                  <c:v>0.2</c:v>
                </c:pt>
                <c:pt idx="1">
                  <c:v>0.28000000000000003</c:v>
                </c:pt>
                <c:pt idx="2">
                  <c:v>0.39</c:v>
                </c:pt>
                <c:pt idx="3">
                  <c:v>0.53</c:v>
                </c:pt>
                <c:pt idx="4">
                  <c:v>0.70000000000000007</c:v>
                </c:pt>
                <c:pt idx="5">
                  <c:v>0.92</c:v>
                </c:pt>
                <c:pt idx="6">
                  <c:v>1.08</c:v>
                </c:pt>
                <c:pt idx="7">
                  <c:v>1.1400000000000001</c:v>
                </c:pt>
                <c:pt idx="8">
                  <c:v>1.1299999999999999</c:v>
                </c:pt>
                <c:pt idx="9">
                  <c:v>1.0499999999999998</c:v>
                </c:pt>
                <c:pt idx="10">
                  <c:v>0.91</c:v>
                </c:pt>
                <c:pt idx="11">
                  <c:v>0.82000000000000006</c:v>
                </c:pt>
                <c:pt idx="12">
                  <c:v>0.75</c:v>
                </c:pt>
                <c:pt idx="13">
                  <c:v>0.65</c:v>
                </c:pt>
                <c:pt idx="14">
                  <c:v>0.52</c:v>
                </c:pt>
                <c:pt idx="15">
                  <c:v>0.39</c:v>
                </c:pt>
                <c:pt idx="16">
                  <c:v>0.30500000000000005</c:v>
                </c:pt>
                <c:pt idx="17">
                  <c:v>0.24000000000000002</c:v>
                </c:pt>
                <c:pt idx="18">
                  <c:v>0.2</c:v>
                </c:pt>
              </c:numCache>
            </c:numRef>
          </c:yVal>
          <c:smooth val="1"/>
          <c:extLst>
            <c:ext xmlns:c16="http://schemas.microsoft.com/office/drawing/2014/chart" uri="{C3380CC4-5D6E-409C-BE32-E72D297353CC}">
              <c16:uniqueId val="{00000003-60CB-4780-AA0F-FC113E052A5E}"/>
            </c:ext>
          </c:extLst>
        </c:ser>
        <c:ser>
          <c:idx val="4"/>
          <c:order val="4"/>
          <c:tx>
            <c:strRef>
              <c:f>Sheet1!$K$1</c:f>
              <c:strCache>
                <c:ptCount val="1"/>
                <c:pt idx="0">
                  <c:v>LID catchment</c:v>
                </c:pt>
              </c:strCache>
            </c:strRef>
          </c:tx>
          <c:spPr>
            <a:ln w="19050" cap="rnd">
              <a:solidFill>
                <a:schemeClr val="accent6"/>
              </a:solidFill>
              <a:round/>
            </a:ln>
            <a:effectLst/>
          </c:spPr>
          <c:marker>
            <c:symbol val="none"/>
          </c:marker>
          <c:xVal>
            <c:numRef>
              <c:f>Sheet1!$F$2:$F$20</c:f>
              <c:numCache>
                <c:formatCode>General</c:formatCode>
                <c:ptCount val="19"/>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numCache>
            </c:numRef>
          </c:xVal>
          <c:yVal>
            <c:numRef>
              <c:f>Sheet1!$K$2:$K$20</c:f>
              <c:numCache>
                <c:formatCode>General</c:formatCode>
                <c:ptCount val="19"/>
                <c:pt idx="0">
                  <c:v>0.2</c:v>
                </c:pt>
                <c:pt idx="1">
                  <c:v>0.2</c:v>
                </c:pt>
                <c:pt idx="2">
                  <c:v>0.245</c:v>
                </c:pt>
                <c:pt idx="3">
                  <c:v>0.31</c:v>
                </c:pt>
                <c:pt idx="4">
                  <c:v>0.39</c:v>
                </c:pt>
                <c:pt idx="5">
                  <c:v>0.49</c:v>
                </c:pt>
                <c:pt idx="6">
                  <c:v>0.60000000000000009</c:v>
                </c:pt>
                <c:pt idx="7">
                  <c:v>0.73</c:v>
                </c:pt>
                <c:pt idx="8">
                  <c:v>0.9</c:v>
                </c:pt>
                <c:pt idx="9">
                  <c:v>1.08</c:v>
                </c:pt>
                <c:pt idx="10">
                  <c:v>1.1600000000000001</c:v>
                </c:pt>
                <c:pt idx="11">
                  <c:v>1.1400000000000001</c:v>
                </c:pt>
                <c:pt idx="12">
                  <c:v>1.0299999999999998</c:v>
                </c:pt>
                <c:pt idx="13">
                  <c:v>0.89</c:v>
                </c:pt>
                <c:pt idx="14">
                  <c:v>0.73</c:v>
                </c:pt>
                <c:pt idx="15">
                  <c:v>0.57000000000000006</c:v>
                </c:pt>
                <c:pt idx="16">
                  <c:v>0.42000000000000004</c:v>
                </c:pt>
                <c:pt idx="17">
                  <c:v>0.29000000000000004</c:v>
                </c:pt>
                <c:pt idx="18">
                  <c:v>0.2</c:v>
                </c:pt>
              </c:numCache>
            </c:numRef>
          </c:yVal>
          <c:smooth val="1"/>
          <c:extLst>
            <c:ext xmlns:c16="http://schemas.microsoft.com/office/drawing/2014/chart" uri="{C3380CC4-5D6E-409C-BE32-E72D297353CC}">
              <c16:uniqueId val="{00000004-60CB-4780-AA0F-FC113E052A5E}"/>
            </c:ext>
          </c:extLst>
        </c:ser>
        <c:dLbls>
          <c:showLegendKey val="0"/>
          <c:showVal val="0"/>
          <c:showCatName val="0"/>
          <c:showSerName val="0"/>
          <c:showPercent val="0"/>
          <c:showBubbleSize val="0"/>
        </c:dLbls>
        <c:axId val="601080216"/>
        <c:axId val="601086120"/>
      </c:scatterChart>
      <c:valAx>
        <c:axId val="601080216"/>
        <c:scaling>
          <c:orientation val="minMax"/>
          <c:max val="9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1086120"/>
        <c:crosses val="autoZero"/>
        <c:crossBetween val="midCat"/>
      </c:valAx>
      <c:valAx>
        <c:axId val="6010861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1080216"/>
        <c:crosses val="autoZero"/>
        <c:crossBetween val="midCat"/>
      </c:valAx>
      <c:spPr>
        <a:noFill/>
        <a:ln>
          <a:noFill/>
        </a:ln>
        <a:effectLst/>
      </c:spPr>
    </c:plotArea>
    <c:legend>
      <c:legendPos val="b"/>
      <c:layout>
        <c:manualLayout>
          <c:xMode val="edge"/>
          <c:yMode val="edge"/>
          <c:x val="4.1115997563959533E-2"/>
          <c:y val="0.86850278919216728"/>
          <c:w val="0.93707322515859592"/>
          <c:h val="0.1195752154847713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030661676549689"/>
          <c:y val="6.9444444444444448E-2"/>
          <c:w val="0.79794441204108746"/>
          <c:h val="0.71967609162491053"/>
        </c:manualLayout>
      </c:layout>
      <c:scatterChart>
        <c:scatterStyle val="smoothMarker"/>
        <c:varyColors val="0"/>
        <c:ser>
          <c:idx val="0"/>
          <c:order val="0"/>
          <c:tx>
            <c:strRef>
              <c:f>Sheet1!$D$1</c:f>
              <c:strCache>
                <c:ptCount val="1"/>
                <c:pt idx="0">
                  <c:v>Annual Growth Rate</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Sheet1!$A$2:$A$9</c:f>
              <c:numCache>
                <c:formatCode>General</c:formatCode>
                <c:ptCount val="8"/>
                <c:pt idx="0">
                  <c:v>2017</c:v>
                </c:pt>
                <c:pt idx="1">
                  <c:v>2016</c:v>
                </c:pt>
                <c:pt idx="2">
                  <c:v>2015</c:v>
                </c:pt>
                <c:pt idx="3">
                  <c:v>2014</c:v>
                </c:pt>
                <c:pt idx="4">
                  <c:v>2013</c:v>
                </c:pt>
                <c:pt idx="5">
                  <c:v>2012</c:v>
                </c:pt>
                <c:pt idx="6">
                  <c:v>2011</c:v>
                </c:pt>
                <c:pt idx="7">
                  <c:v>2010</c:v>
                </c:pt>
              </c:numCache>
            </c:numRef>
          </c:xVal>
          <c:yVal>
            <c:numRef>
              <c:f>Sheet1!$D$2:$D$9</c:f>
              <c:numCache>
                <c:formatCode>0.00%</c:formatCode>
                <c:ptCount val="8"/>
                <c:pt idx="0">
                  <c:v>1.6299999999999999E-2</c:v>
                </c:pt>
                <c:pt idx="1">
                  <c:v>1.61E-2</c:v>
                </c:pt>
                <c:pt idx="2">
                  <c:v>1.9900000000000001E-2</c:v>
                </c:pt>
                <c:pt idx="3">
                  <c:v>1.89E-2</c:v>
                </c:pt>
                <c:pt idx="4">
                  <c:v>1.84E-2</c:v>
                </c:pt>
                <c:pt idx="5">
                  <c:v>1.89E-2</c:v>
                </c:pt>
                <c:pt idx="6">
                  <c:v>1.84E-2</c:v>
                </c:pt>
                <c:pt idx="7">
                  <c:v>1.54E-2</c:v>
                </c:pt>
              </c:numCache>
            </c:numRef>
          </c:yVal>
          <c:smooth val="1"/>
          <c:extLst>
            <c:ext xmlns:c16="http://schemas.microsoft.com/office/drawing/2014/chart" uri="{C3380CC4-5D6E-409C-BE32-E72D297353CC}">
              <c16:uniqueId val="{00000000-D5A1-45EF-979E-E6CE7E4CD41C}"/>
            </c:ext>
          </c:extLst>
        </c:ser>
        <c:dLbls>
          <c:showLegendKey val="0"/>
          <c:showVal val="0"/>
          <c:showCatName val="0"/>
          <c:showSerName val="0"/>
          <c:showPercent val="0"/>
          <c:showBubbleSize val="0"/>
        </c:dLbls>
        <c:axId val="413143240"/>
        <c:axId val="413142256"/>
      </c:scatterChart>
      <c:valAx>
        <c:axId val="41314324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Year</a:t>
                </a:r>
                <a:endParaRPr lang="en-GB"/>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3142256"/>
        <c:crosses val="autoZero"/>
        <c:crossBetween val="midCat"/>
      </c:valAx>
      <c:valAx>
        <c:axId val="413142256"/>
        <c:scaling>
          <c:orientation val="minMax"/>
          <c:min val="1.0000000000000002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Population Growth</a:t>
                </a:r>
                <a:r>
                  <a:rPr lang="en-GB" baseline="0"/>
                  <a:t> Rate</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31432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2BB00D-BE40-4518-9EAB-2F83A06DBB0F}" type="datetimeFigureOut">
              <a:rPr lang="en-GB" smtClean="0"/>
              <a:t>28/10/2019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F5BD79-D636-41D4-8784-F9D6BA344D19}" type="slidenum">
              <a:rPr lang="en-GB" smtClean="0"/>
              <a:t>‹#›</a:t>
            </a:fld>
            <a:endParaRPr lang="en-GB"/>
          </a:p>
        </p:txBody>
      </p:sp>
    </p:spTree>
    <p:extLst>
      <p:ext uri="{BB962C8B-B14F-4D97-AF65-F5344CB8AC3E}">
        <p14:creationId xmlns:p14="http://schemas.microsoft.com/office/powerpoint/2010/main" val="4050805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LID, solve problem by TD; disturbance; concrete, </a:t>
            </a:r>
            <a:r>
              <a:rPr lang="en-GB" sz="1200" b="0" i="0" u="none" strike="noStrike" kern="1200" dirty="0">
                <a:solidFill>
                  <a:schemeClr val="tx1"/>
                </a:solidFill>
                <a:effectLst/>
                <a:latin typeface="+mn-lt"/>
                <a:ea typeface="+mn-ea"/>
                <a:cs typeface="+mn-cs"/>
              </a:rPr>
              <a:t>asphalt, </a:t>
            </a:r>
            <a:r>
              <a:rPr lang="en-US" altLang="zh-CN" dirty="0"/>
              <a:t>remove soil, cut trees</a:t>
            </a:r>
            <a:r>
              <a:rPr lang="en-GB" altLang="zh-CN" dirty="0"/>
              <a:t>,</a:t>
            </a:r>
            <a:r>
              <a:rPr lang="zh-CN" altLang="en-US" dirty="0"/>
              <a:t> </a:t>
            </a:r>
            <a:r>
              <a:rPr lang="en-US" altLang="zh-CN" dirty="0"/>
              <a:t>(dry/flood), water quality; LID Green, Blue e.g. green roof, pervious pavement; decrease impact </a:t>
            </a:r>
            <a:r>
              <a:rPr lang="en-GB" altLang="zh-CN" dirty="0"/>
              <a:t>of</a:t>
            </a:r>
            <a:r>
              <a:rPr lang="zh-CN" altLang="en-US" dirty="0"/>
              <a:t> </a:t>
            </a:r>
            <a:r>
              <a:rPr lang="en-GB" altLang="zh-CN" dirty="0"/>
              <a:t>urban</a:t>
            </a:r>
            <a:r>
              <a:rPr lang="zh-CN" altLang="en-US" dirty="0"/>
              <a:t> </a:t>
            </a:r>
            <a:r>
              <a:rPr lang="en-GB" altLang="zh-CN" dirty="0"/>
              <a:t>construction, at a stable level</a:t>
            </a:r>
            <a:endParaRPr lang="en-GB" dirty="0"/>
          </a:p>
        </p:txBody>
      </p:sp>
      <p:sp>
        <p:nvSpPr>
          <p:cNvPr id="4" name="Slide Number Placeholder 3"/>
          <p:cNvSpPr>
            <a:spLocks noGrp="1"/>
          </p:cNvSpPr>
          <p:nvPr>
            <p:ph type="sldNum" sz="quarter" idx="5"/>
          </p:nvPr>
        </p:nvSpPr>
        <p:spPr/>
        <p:txBody>
          <a:bodyPr/>
          <a:lstStyle/>
          <a:p>
            <a:fld id="{4AF5BD79-D636-41D4-8784-F9D6BA344D19}" type="slidenum">
              <a:rPr lang="en-GB" smtClean="0"/>
              <a:t>3</a:t>
            </a:fld>
            <a:endParaRPr lang="en-GB"/>
          </a:p>
        </p:txBody>
      </p:sp>
    </p:spTree>
    <p:extLst>
      <p:ext uri="{BB962C8B-B14F-4D97-AF65-F5344CB8AC3E}">
        <p14:creationId xmlns:p14="http://schemas.microsoft.com/office/powerpoint/2010/main" val="1564943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5BD79-D636-41D4-8784-F9D6BA344D1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1376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AF5BD79-D636-41D4-8784-F9D6BA344D19}" type="slidenum">
              <a:rPr lang="en-GB" smtClean="0"/>
              <a:t>15</a:t>
            </a:fld>
            <a:endParaRPr lang="en-GB"/>
          </a:p>
        </p:txBody>
      </p:sp>
    </p:spTree>
    <p:extLst>
      <p:ext uri="{BB962C8B-B14F-4D97-AF65-F5344CB8AC3E}">
        <p14:creationId xmlns:p14="http://schemas.microsoft.com/office/powerpoint/2010/main" val="2136277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Bucket as basic model framework is tested among different model generations; among the several models in one generation, different hydrological processes and constitutive functions are tested</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5BD79-D636-41D4-8784-F9D6BA344D1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8591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Bucket as basic model framework is tested among different model generations; among the several models in one generation, different hydrological processes and constitutive functions are tested</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5BD79-D636-41D4-8784-F9D6BA344D1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318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5BD79-D636-41D4-8784-F9D6BA344D1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3784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5BD79-D636-41D4-8784-F9D6BA344D1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0337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 specific parameter value would be selected from this calibration result but the </a:t>
            </a:r>
            <a:r>
              <a:rPr lang="en-GB" altLang="en-US" sz="1200" i="1" dirty="0">
                <a:solidFill>
                  <a:srgbClr val="44546A"/>
                </a:solidFill>
                <a:latin typeface="Calibri" panose="020F0502020204030204" pitchFamily="34" charset="0"/>
                <a:ea typeface="DengXian" panose="02010600030101010101" pitchFamily="2" charset="-122"/>
                <a:cs typeface="Times New Roman" panose="02020603050405020304" pitchFamily="18" charset="0"/>
              </a:rPr>
              <a:t>parameter intervals, which could capture the objective function larger than 0.6, were reserved and used to determine the initial parameter interval in semi-distributed model</a:t>
            </a:r>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5BD79-D636-41D4-8784-F9D6BA344D1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57202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 specific parameter value would be selected from this calibration result but the </a:t>
            </a:r>
            <a:r>
              <a:rPr lang="en-GB" altLang="en-US" sz="1200" i="1" dirty="0">
                <a:solidFill>
                  <a:srgbClr val="44546A"/>
                </a:solidFill>
                <a:latin typeface="Calibri" panose="020F0502020204030204" pitchFamily="34" charset="0"/>
                <a:ea typeface="DengXian" panose="02010600030101010101" pitchFamily="2" charset="-122"/>
                <a:cs typeface="Times New Roman" panose="02020603050405020304" pitchFamily="18" charset="0"/>
              </a:rPr>
              <a:t>parameter intervals, which could capture the objective function larger than 0.6, were reserved and used to determine the initial parameter interval in semi-distributed model</a:t>
            </a:r>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5BD79-D636-41D4-8784-F9D6BA344D1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17821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calibration intervals of some para in semi should be changed.</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5BD79-D636-41D4-8784-F9D6BA344D1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6277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5"/>
          </p:nvPr>
        </p:nvSpPr>
        <p:spPr/>
        <p:txBody>
          <a:bodyPr/>
          <a:lstStyle/>
          <a:p>
            <a:fld id="{4AF5BD79-D636-41D4-8784-F9D6BA344D19}" type="slidenum">
              <a:rPr lang="en-GB" smtClean="0"/>
              <a:t>24</a:t>
            </a:fld>
            <a:endParaRPr lang="en-GB"/>
          </a:p>
        </p:txBody>
      </p:sp>
    </p:spTree>
    <p:extLst>
      <p:ext uri="{BB962C8B-B14F-4D97-AF65-F5344CB8AC3E}">
        <p14:creationId xmlns:p14="http://schemas.microsoft.com/office/powerpoint/2010/main" val="1505205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Delayed function of LID, peak times approach, which cause more stacking</a:t>
            </a:r>
          </a:p>
        </p:txBody>
      </p:sp>
      <p:sp>
        <p:nvSpPr>
          <p:cNvPr id="4" name="Slide Number Placeholder 3"/>
          <p:cNvSpPr>
            <a:spLocks noGrp="1"/>
          </p:cNvSpPr>
          <p:nvPr>
            <p:ph type="sldNum" sz="quarter" idx="5"/>
          </p:nvPr>
        </p:nvSpPr>
        <p:spPr/>
        <p:txBody>
          <a:bodyPr/>
          <a:lstStyle/>
          <a:p>
            <a:fld id="{4AF5BD79-D636-41D4-8784-F9D6BA344D19}" type="slidenum">
              <a:rPr lang="en-GB" smtClean="0"/>
              <a:t>4</a:t>
            </a:fld>
            <a:endParaRPr lang="en-GB"/>
          </a:p>
        </p:txBody>
      </p:sp>
    </p:spTree>
    <p:extLst>
      <p:ext uri="{BB962C8B-B14F-4D97-AF65-F5344CB8AC3E}">
        <p14:creationId xmlns:p14="http://schemas.microsoft.com/office/powerpoint/2010/main" val="13255163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HR: human impact </a:t>
            </a:r>
            <a:r>
              <a:rPr lang="en-US" b="0" dirty="0" err="1"/>
              <a:t>reservior</a:t>
            </a:r>
            <a:endParaRPr lang="en-GB" b="0"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5BD79-D636-41D4-8784-F9D6BA344D1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01884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5BD79-D636-41D4-8784-F9D6BA344D1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85041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1" u="none" strike="noStrike" kern="1200" cap="none" spc="0" normalizeH="0" baseline="0" noProof="0" dirty="0">
                <a:ln>
                  <a:noFill/>
                </a:ln>
                <a:solidFill>
                  <a:srgbClr val="2F5496"/>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b. </a:t>
            </a:r>
            <a:r>
              <a:rPr lang="en-GB" b="1" i="1"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rPr>
              <a:t>Model structure generation of Semi-distributed model</a:t>
            </a:r>
            <a:endParaRPr kumimoji="0" lang="en-GB" sz="1200" b="1" i="1" u="none" strike="noStrike" kern="1200" cap="none" spc="0" normalizeH="0" baseline="0" noProof="0" dirty="0">
              <a:ln>
                <a:noFill/>
              </a:ln>
              <a:solidFill>
                <a:srgbClr val="2F5496"/>
              </a:solidFill>
              <a:effectLst/>
              <a:uLnTx/>
              <a:uFillTx/>
              <a:latin typeface="Calibri Light" panose="020F0302020204030204" pitchFamily="34" charset="0"/>
              <a:ea typeface="DengXian Light" panose="02010600030101010101" pitchFamily="2" charset="-122"/>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4AF5BD79-D636-41D4-8784-F9D6BA344D19}" type="slidenum">
              <a:rPr lang="en-GB" smtClean="0"/>
              <a:t>27</a:t>
            </a:fld>
            <a:endParaRPr lang="en-GB"/>
          </a:p>
        </p:txBody>
      </p:sp>
    </p:spTree>
    <p:extLst>
      <p:ext uri="{BB962C8B-B14F-4D97-AF65-F5344CB8AC3E}">
        <p14:creationId xmlns:p14="http://schemas.microsoft.com/office/powerpoint/2010/main" val="11127522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1" u="none" strike="noStrike" kern="1200" cap="none" spc="0" normalizeH="0" baseline="0" noProof="0" dirty="0">
                <a:ln>
                  <a:noFill/>
                </a:ln>
                <a:solidFill>
                  <a:srgbClr val="2F5496"/>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b. </a:t>
            </a:r>
            <a:r>
              <a:rPr lang="en-GB" b="1" i="1"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rPr>
              <a:t>Model structure generation of Semi-distributed model</a:t>
            </a:r>
            <a:endParaRPr kumimoji="0" lang="en-GB" sz="1200" b="1" i="1" u="none" strike="noStrike" kern="1200" cap="none" spc="0" normalizeH="0" baseline="0" noProof="0" dirty="0">
              <a:ln>
                <a:noFill/>
              </a:ln>
              <a:solidFill>
                <a:srgbClr val="2F5496"/>
              </a:solidFill>
              <a:effectLst/>
              <a:uLnTx/>
              <a:uFillTx/>
              <a:latin typeface="Calibri Light" panose="020F0302020204030204" pitchFamily="34" charset="0"/>
              <a:ea typeface="DengXian Light" panose="02010600030101010101" pitchFamily="2" charset="-122"/>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4AF5BD79-D636-41D4-8784-F9D6BA344D19}" type="slidenum">
              <a:rPr lang="en-GB" smtClean="0"/>
              <a:t>28</a:t>
            </a:fld>
            <a:endParaRPr lang="en-GB"/>
          </a:p>
        </p:txBody>
      </p:sp>
    </p:spTree>
    <p:extLst>
      <p:ext uri="{BB962C8B-B14F-4D97-AF65-F5344CB8AC3E}">
        <p14:creationId xmlns:p14="http://schemas.microsoft.com/office/powerpoint/2010/main" val="5243516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5BD79-D636-41D4-8784-F9D6BA344D1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6138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5BD79-D636-41D4-8784-F9D6BA344D1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992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5BD79-D636-41D4-8784-F9D6BA344D1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95936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5BD79-D636-41D4-8784-F9D6BA344D1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19144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5BD79-D636-41D4-8784-F9D6BA344D1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10411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5BD79-D636-41D4-8784-F9D6BA344D1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31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5BD79-D636-41D4-8784-F9D6BA344D1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77217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t>With the same procedures, the modules for the another three representative LID practices are designed</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5BD79-D636-41D4-8784-F9D6BA344D1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54908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zh-CN" dirty="0"/>
              <a:t>3 urban development scenarios are designed according to different urban expansion extent</a:t>
            </a:r>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5BD79-D636-41D4-8784-F9D6BA344D1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28235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zh-CN" dirty="0"/>
              <a:t>Larger population density, the </a:t>
            </a:r>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5BD79-D636-41D4-8784-F9D6BA344D1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71207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first four LID scenarios are aim to </a:t>
            </a:r>
            <a:r>
              <a:rPr lang="en-GB" sz="1200" kern="1200" dirty="0">
                <a:solidFill>
                  <a:schemeClr val="tx1"/>
                </a:solidFill>
                <a:effectLst/>
                <a:latin typeface="+mn-lt"/>
                <a:ea typeface="+mn-ea"/>
                <a:cs typeface="+mn-cs"/>
              </a:rPr>
              <a:t>compare the different hydrologic performances of LID practices; the ratio of drainage areas and construction areas </a:t>
            </a:r>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5BD79-D636-41D4-8784-F9D6BA344D1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54425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Most of the four parameters for urban areas are smaller than them for rural areas; and these four parameters quantified the E/S/D/GF ability. Therefore with less E/S/D, urban peak larger than rural peak; With less </a:t>
            </a:r>
            <a:r>
              <a:rPr lang="en-GB" dirty="0" err="1"/>
              <a:t>gw</a:t>
            </a:r>
            <a:r>
              <a:rPr lang="en-GB" dirty="0"/>
              <a:t> recharge, the urban base flow will less than rural base flow.</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5BD79-D636-41D4-8784-F9D6BA344D1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25962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5BD79-D636-41D4-8784-F9D6BA344D1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0793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5BD79-D636-41D4-8784-F9D6BA344D1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45932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abnormal phenomenon could be explained by the generation mechanism of peak runoffs; this argument can be proved with this figure; And the output of HR is the main resource of urban runoff. therefore with A, the first vertex increased but the second larger peak decrease.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5BD79-D636-41D4-8784-F9D6BA344D1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9751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zh-CN" dirty="0"/>
              <a:t>Several characteristics of LID performance are founded here</a:t>
            </a:r>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5BD79-D636-41D4-8784-F9D6BA344D1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58128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5BD79-D636-41D4-8784-F9D6BA344D1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6092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AF5BD79-D636-41D4-8784-F9D6BA344D19}" type="slidenum">
              <a:rPr lang="en-GB" smtClean="0"/>
              <a:t>7</a:t>
            </a:fld>
            <a:endParaRPr lang="en-GB"/>
          </a:p>
        </p:txBody>
      </p:sp>
    </p:spTree>
    <p:extLst>
      <p:ext uri="{BB962C8B-B14F-4D97-AF65-F5344CB8AC3E}">
        <p14:creationId xmlns:p14="http://schemas.microsoft.com/office/powerpoint/2010/main" val="33280112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5BD79-D636-41D4-8784-F9D6BA344D1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24762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zh-CN" dirty="0"/>
              <a:t>The hydrological performance of bio could further explored by comparing bio scenario and mixed LID scenario. In </a:t>
            </a:r>
            <a:r>
              <a:rPr lang="en-US" altLang="zh-CN" dirty="0"/>
              <a:t>mixed,</a:t>
            </a:r>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5BD79-D636-41D4-8784-F9D6BA344D1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63845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5BD79-D636-41D4-8784-F9D6BA344D1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0427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5BD79-D636-41D4-8784-F9D6BA344D1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50479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 In conclusion we may say that the stacking effect of LID implementation on total basin runoff is limited in the case of San Antonio basin, partly due to the fact that only a small part of this basin is urbanized.</a:t>
            </a:r>
          </a:p>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5BD79-D636-41D4-8784-F9D6BA344D1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00829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5BD79-D636-41D4-8784-F9D6BA344D1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36763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GB" sz="1200" b="1" i="0" u="none" strike="noStrike" kern="1200" cap="none" spc="0" normalizeH="0" baseline="0" noProof="0" dirty="0">
                <a:ln>
                  <a:noFill/>
                </a:ln>
                <a:solidFill>
                  <a:srgbClr val="FFFFFF"/>
                </a:solidFill>
                <a:effectLst/>
                <a:uLnTx/>
                <a:uFillTx/>
                <a:latin typeface="Corbel" panose="020B0503020204020204"/>
                <a:ea typeface="+mn-ea"/>
                <a:cs typeface="+mn-cs"/>
              </a:rPr>
              <a:t>Scenario limitations are mainly comes from the reliability of the forecast and assumption such as the population forecast and the assumption of uniform construction degree.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5BD79-D636-41D4-8784-F9D6BA344D1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30918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zh-CN" dirty="0"/>
              <a:t>Most of the results are consistent with literatures. And for the result analysis, this research provides some similar arguments as literatures; such as</a:t>
            </a:r>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5BD79-D636-41D4-8784-F9D6BA344D1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31018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5BD79-D636-41D4-8784-F9D6BA344D1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561363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5BD79-D636-41D4-8784-F9D6BA344D1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8270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5BD79-D636-41D4-8784-F9D6BA344D1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54971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zh-CN" dirty="0"/>
              <a:t>Cascade connection, to better balance the different water retention capacity of LID practices.</a:t>
            </a:r>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5BD79-D636-41D4-8784-F9D6BA344D1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3451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5BD79-D636-41D4-8784-F9D6BA344D1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5497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5BD79-D636-41D4-8784-F9D6BA344D1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5163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5BD79-D636-41D4-8784-F9D6BA344D1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004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AF5BD79-D636-41D4-8784-F9D6BA344D19}" type="slidenum">
              <a:rPr lang="en-GB" smtClean="0"/>
              <a:t>13</a:t>
            </a:fld>
            <a:endParaRPr lang="en-GB"/>
          </a:p>
        </p:txBody>
      </p:sp>
    </p:spTree>
    <p:extLst>
      <p:ext uri="{BB962C8B-B14F-4D97-AF65-F5344CB8AC3E}">
        <p14:creationId xmlns:p14="http://schemas.microsoft.com/office/powerpoint/2010/main" val="1146058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909B18-E977-445E-A210-C93D81D22379}" type="datetimeFigureOut">
              <a:rPr lang="en-GB" smtClean="0"/>
              <a:t>28/10/2019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8FC6FD-79A8-4E91-A72D-C85CFED7860A}" type="slidenum">
              <a:rPr lang="en-GB" smtClean="0"/>
              <a:t>‹#›</a:t>
            </a:fld>
            <a:endParaRPr lang="en-GB"/>
          </a:p>
        </p:txBody>
      </p:sp>
    </p:spTree>
    <p:extLst>
      <p:ext uri="{BB962C8B-B14F-4D97-AF65-F5344CB8AC3E}">
        <p14:creationId xmlns:p14="http://schemas.microsoft.com/office/powerpoint/2010/main" val="2019042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909B18-E977-445E-A210-C93D81D22379}" type="datetimeFigureOut">
              <a:rPr lang="en-GB" smtClean="0"/>
              <a:t>28/10/2019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8FC6FD-79A8-4E91-A72D-C85CFED7860A}" type="slidenum">
              <a:rPr lang="en-GB" smtClean="0"/>
              <a:t>‹#›</a:t>
            </a:fld>
            <a:endParaRPr lang="en-GB"/>
          </a:p>
        </p:txBody>
      </p:sp>
    </p:spTree>
    <p:extLst>
      <p:ext uri="{BB962C8B-B14F-4D97-AF65-F5344CB8AC3E}">
        <p14:creationId xmlns:p14="http://schemas.microsoft.com/office/powerpoint/2010/main" val="1497617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A1909B18-E977-445E-A210-C93D81D22379}" type="datetimeFigureOut">
              <a:rPr lang="en-GB" smtClean="0"/>
              <a:t>28/10/2019</a:t>
            </a:fld>
            <a:endParaRPr lang="en-GB"/>
          </a:p>
        </p:txBody>
      </p:sp>
      <p:sp>
        <p:nvSpPr>
          <p:cNvPr id="5" name="Footer Placeholder 4"/>
          <p:cNvSpPr>
            <a:spLocks noGrp="1"/>
          </p:cNvSpPr>
          <p:nvPr>
            <p:ph type="ftr" sz="quarter" idx="11"/>
          </p:nvPr>
        </p:nvSpPr>
        <p:spPr>
          <a:xfrm>
            <a:off x="3776135" y="6422854"/>
            <a:ext cx="4279669" cy="365125"/>
          </a:xfrm>
        </p:spPr>
        <p:txBody>
          <a:bodyPr/>
          <a:lstStyle/>
          <a:p>
            <a:endParaRPr lang="en-GB"/>
          </a:p>
        </p:txBody>
      </p:sp>
      <p:sp>
        <p:nvSpPr>
          <p:cNvPr id="6" name="Slide Number Placeholder 5"/>
          <p:cNvSpPr>
            <a:spLocks noGrp="1"/>
          </p:cNvSpPr>
          <p:nvPr>
            <p:ph type="sldNum" sz="quarter" idx="12"/>
          </p:nvPr>
        </p:nvSpPr>
        <p:spPr>
          <a:xfrm>
            <a:off x="8073048" y="6422854"/>
            <a:ext cx="879759" cy="365125"/>
          </a:xfrm>
        </p:spPr>
        <p:txBody>
          <a:bodyPr/>
          <a:lstStyle/>
          <a:p>
            <a:fld id="{DD8FC6FD-79A8-4E91-A72D-C85CFED7860A}" type="slidenum">
              <a:rPr lang="en-GB" smtClean="0"/>
              <a:t>‹#›</a:t>
            </a:fld>
            <a:endParaRPr lang="en-GB"/>
          </a:p>
        </p:txBody>
      </p:sp>
    </p:spTree>
    <p:extLst>
      <p:ext uri="{BB962C8B-B14F-4D97-AF65-F5344CB8AC3E}">
        <p14:creationId xmlns:p14="http://schemas.microsoft.com/office/powerpoint/2010/main" val="2474385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909B18-E977-445E-A210-C93D81D22379}" type="datetimeFigureOut">
              <a:rPr lang="en-GB" smtClean="0"/>
              <a:t>28/10/2019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8FC6FD-79A8-4E91-A72D-C85CFED7860A}" type="slidenum">
              <a:rPr lang="en-GB" smtClean="0"/>
              <a:t>‹#›</a:t>
            </a:fld>
            <a:endParaRPr lang="en-GB"/>
          </a:p>
        </p:txBody>
      </p:sp>
    </p:spTree>
    <p:extLst>
      <p:ext uri="{BB962C8B-B14F-4D97-AF65-F5344CB8AC3E}">
        <p14:creationId xmlns:p14="http://schemas.microsoft.com/office/powerpoint/2010/main" val="1182513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A1909B18-E977-445E-A210-C93D81D22379}" type="datetimeFigureOut">
              <a:rPr lang="en-GB" smtClean="0"/>
              <a:t>28/10/2019</a:t>
            </a:fld>
            <a:endParaRPr lang="en-GB"/>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D8FC6FD-79A8-4E91-A72D-C85CFED7860A}" type="slidenum">
              <a:rPr lang="en-GB" smtClean="0"/>
              <a:t>‹#›</a:t>
            </a:fld>
            <a:endParaRPr lang="en-GB"/>
          </a:p>
        </p:txBody>
      </p:sp>
    </p:spTree>
    <p:extLst>
      <p:ext uri="{BB962C8B-B14F-4D97-AF65-F5344CB8AC3E}">
        <p14:creationId xmlns:p14="http://schemas.microsoft.com/office/powerpoint/2010/main" val="99924625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909B18-E977-445E-A210-C93D81D22379}" type="datetimeFigureOut">
              <a:rPr lang="en-GB" smtClean="0"/>
              <a:t>28/10/2019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D8FC6FD-79A8-4E91-A72D-C85CFED7860A}" type="slidenum">
              <a:rPr lang="en-GB" smtClean="0"/>
              <a:t>‹#›</a:t>
            </a:fld>
            <a:endParaRPr lang="en-GB"/>
          </a:p>
        </p:txBody>
      </p:sp>
    </p:spTree>
    <p:extLst>
      <p:ext uri="{BB962C8B-B14F-4D97-AF65-F5344CB8AC3E}">
        <p14:creationId xmlns:p14="http://schemas.microsoft.com/office/powerpoint/2010/main" val="1736509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909B18-E977-445E-A210-C93D81D22379}" type="datetimeFigureOut">
              <a:rPr lang="en-GB" smtClean="0"/>
              <a:t>28/10/2019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D8FC6FD-79A8-4E91-A72D-C85CFED7860A}" type="slidenum">
              <a:rPr lang="en-GB" smtClean="0"/>
              <a:t>‹#›</a:t>
            </a:fld>
            <a:endParaRPr lang="en-GB"/>
          </a:p>
        </p:txBody>
      </p:sp>
    </p:spTree>
    <p:extLst>
      <p:ext uri="{BB962C8B-B14F-4D97-AF65-F5344CB8AC3E}">
        <p14:creationId xmlns:p14="http://schemas.microsoft.com/office/powerpoint/2010/main" val="142144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909B18-E977-445E-A210-C93D81D22379}" type="datetimeFigureOut">
              <a:rPr lang="en-GB" smtClean="0"/>
              <a:t>28/10/2019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D8FC6FD-79A8-4E91-A72D-C85CFED7860A}" type="slidenum">
              <a:rPr lang="en-GB" smtClean="0"/>
              <a:t>‹#›</a:t>
            </a:fld>
            <a:endParaRPr lang="en-GB"/>
          </a:p>
        </p:txBody>
      </p:sp>
    </p:spTree>
    <p:extLst>
      <p:ext uri="{BB962C8B-B14F-4D97-AF65-F5344CB8AC3E}">
        <p14:creationId xmlns:p14="http://schemas.microsoft.com/office/powerpoint/2010/main" val="49069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09B18-E977-445E-A210-C93D81D22379}" type="datetimeFigureOut">
              <a:rPr lang="en-GB" smtClean="0"/>
              <a:t>28/10/2019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D8FC6FD-79A8-4E91-A72D-C85CFED7860A}" type="slidenum">
              <a:rPr lang="en-GB" smtClean="0"/>
              <a:t>‹#›</a:t>
            </a:fld>
            <a:endParaRPr lang="en-GB"/>
          </a:p>
        </p:txBody>
      </p:sp>
    </p:spTree>
    <p:extLst>
      <p:ext uri="{BB962C8B-B14F-4D97-AF65-F5344CB8AC3E}">
        <p14:creationId xmlns:p14="http://schemas.microsoft.com/office/powerpoint/2010/main" val="2118496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1909B18-E977-445E-A210-C93D81D22379}" type="datetimeFigureOut">
              <a:rPr lang="en-GB" smtClean="0"/>
              <a:t>28/10/2019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D8FC6FD-79A8-4E91-A72D-C85CFED7860A}" type="slidenum">
              <a:rPr lang="en-GB" smtClean="0"/>
              <a:t>‹#›</a:t>
            </a:fld>
            <a:endParaRPr lang="en-GB"/>
          </a:p>
        </p:txBody>
      </p:sp>
    </p:spTree>
    <p:extLst>
      <p:ext uri="{BB962C8B-B14F-4D97-AF65-F5344CB8AC3E}">
        <p14:creationId xmlns:p14="http://schemas.microsoft.com/office/powerpoint/2010/main" val="74164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1909B18-E977-445E-A210-C93D81D22379}" type="datetimeFigureOut">
              <a:rPr lang="en-GB" smtClean="0"/>
              <a:t>28/10/2019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D8FC6FD-79A8-4E91-A72D-C85CFED7860A}" type="slidenum">
              <a:rPr lang="en-GB" smtClean="0"/>
              <a:t>‹#›</a:t>
            </a:fld>
            <a:endParaRPr lang="en-GB"/>
          </a:p>
        </p:txBody>
      </p:sp>
    </p:spTree>
    <p:extLst>
      <p:ext uri="{BB962C8B-B14F-4D97-AF65-F5344CB8AC3E}">
        <p14:creationId xmlns:p14="http://schemas.microsoft.com/office/powerpoint/2010/main" val="1405998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A1909B18-E977-445E-A210-C93D81D22379}" type="datetimeFigureOut">
              <a:rPr lang="en-GB" smtClean="0"/>
              <a:t>28/10/2019</a:t>
            </a:fld>
            <a:endParaRPr lang="en-GB"/>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GB"/>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DD8FC6FD-79A8-4E91-A72D-C85CFED7860A}" type="slidenum">
              <a:rPr lang="en-GB" smtClean="0"/>
              <a:t>‹#›</a:t>
            </a:fld>
            <a:endParaRPr lang="en-GB"/>
          </a:p>
        </p:txBody>
      </p:sp>
    </p:spTree>
    <p:extLst>
      <p:ext uri="{BB962C8B-B14F-4D97-AF65-F5344CB8AC3E}">
        <p14:creationId xmlns:p14="http://schemas.microsoft.com/office/powerpoint/2010/main" val="4074312846"/>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24.emf"/><Relationship Id="rId7" Type="http://schemas.openxmlformats.org/officeDocument/2006/relationships/image" Target="../media/image28.emf"/><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28.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24.emf"/><Relationship Id="rId7" Type="http://schemas.openxmlformats.org/officeDocument/2006/relationships/image" Target="../media/image28.emf"/><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4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4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666CE8-6A43-4C48-8DD1-1E656101FA53}"/>
              </a:ext>
            </a:extLst>
          </p:cNvPr>
          <p:cNvSpPr>
            <a:spLocks noGrp="1"/>
          </p:cNvSpPr>
          <p:nvPr>
            <p:ph type="ctrTitle"/>
          </p:nvPr>
        </p:nvSpPr>
        <p:spPr>
          <a:xfrm>
            <a:off x="4395166" y="2002128"/>
            <a:ext cx="6280927" cy="2853743"/>
          </a:xfrm>
        </p:spPr>
        <p:txBody>
          <a:bodyPr>
            <a:normAutofit/>
          </a:bodyPr>
          <a:lstStyle/>
          <a:p>
            <a:pPr algn="l"/>
            <a:r>
              <a:rPr lang="en-GB" sz="2400" dirty="0">
                <a:solidFill>
                  <a:schemeClr val="tx2"/>
                </a:solidFill>
              </a:rPr>
              <a:t>The influence of Low Impact Development on rainfall-runoff relationships at catchment scale</a:t>
            </a:r>
          </a:p>
        </p:txBody>
      </p:sp>
      <p:sp>
        <p:nvSpPr>
          <p:cNvPr id="3" name="Subtitle 2">
            <a:extLst>
              <a:ext uri="{FF2B5EF4-FFF2-40B4-BE49-F238E27FC236}">
                <a16:creationId xmlns:a16="http://schemas.microsoft.com/office/drawing/2014/main" id="{F451BE2C-74C0-4B56-9368-6D822E6B76E8}"/>
              </a:ext>
            </a:extLst>
          </p:cNvPr>
          <p:cNvSpPr>
            <a:spLocks noGrp="1"/>
          </p:cNvSpPr>
          <p:nvPr>
            <p:ph type="subTitle" idx="1"/>
          </p:nvPr>
        </p:nvSpPr>
        <p:spPr>
          <a:xfrm>
            <a:off x="1202266" y="2167391"/>
            <a:ext cx="2528600" cy="2523219"/>
          </a:xfrm>
        </p:spPr>
        <p:txBody>
          <a:bodyPr anchor="ctr">
            <a:normAutofit/>
          </a:bodyPr>
          <a:lstStyle/>
          <a:p>
            <a:pPr algn="r"/>
            <a:r>
              <a:rPr lang="en-US" altLang="zh-CN" sz="1800" dirty="0" err="1">
                <a:solidFill>
                  <a:schemeClr val="tx2"/>
                </a:solidFill>
              </a:rPr>
              <a:t>Xinxin</a:t>
            </a:r>
            <a:r>
              <a:rPr lang="en-US" altLang="zh-CN" sz="1800" dirty="0">
                <a:solidFill>
                  <a:schemeClr val="tx2"/>
                </a:solidFill>
              </a:rPr>
              <a:t> Sui</a:t>
            </a:r>
          </a:p>
          <a:p>
            <a:pPr algn="r"/>
            <a:r>
              <a:rPr lang="fr-FR" sz="1800" dirty="0" err="1">
                <a:solidFill>
                  <a:schemeClr val="tx2"/>
                </a:solidFill>
              </a:rPr>
              <a:t>MSc</a:t>
            </a:r>
            <a:r>
              <a:rPr lang="fr-FR" sz="1800" dirty="0">
                <a:solidFill>
                  <a:schemeClr val="tx2"/>
                </a:solidFill>
              </a:rPr>
              <a:t> Water Management  2017-2019</a:t>
            </a:r>
          </a:p>
          <a:p>
            <a:pPr algn="r"/>
            <a:r>
              <a:rPr lang="fr-FR" sz="1800" dirty="0">
                <a:solidFill>
                  <a:schemeClr val="tx2"/>
                </a:solidFill>
              </a:rPr>
              <a:t>TU Delft </a:t>
            </a:r>
            <a:endParaRPr lang="en-US" sz="1800" dirty="0">
              <a:solidFill>
                <a:schemeClr val="tx2"/>
              </a:solidFill>
            </a:endParaRPr>
          </a:p>
        </p:txBody>
      </p:sp>
      <p:sp>
        <p:nvSpPr>
          <p:cNvPr id="10" name="Rectangle 9">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200507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8964"/>
    </mc:Choice>
    <mc:Fallback xmlns="">
      <p:transition spd="slow" advTm="896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5" name="Rectangle 14">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7" name="Rectangle 16">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16" name="Content Placeholder 2">
            <a:extLst>
              <a:ext uri="{FF2B5EF4-FFF2-40B4-BE49-F238E27FC236}">
                <a16:creationId xmlns:a16="http://schemas.microsoft.com/office/drawing/2014/main" id="{C2FEB6CA-62CE-4CDF-A780-265AFFF699A2}"/>
              </a:ext>
            </a:extLst>
          </p:cNvPr>
          <p:cNvSpPr txBox="1">
            <a:spLocks/>
          </p:cNvSpPr>
          <p:nvPr/>
        </p:nvSpPr>
        <p:spPr>
          <a:xfrm>
            <a:off x="260789" y="2234169"/>
            <a:ext cx="3892104" cy="420624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rPr>
              <a:t>Low Impact Development</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rPr>
              <a:t>Problem statement</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rPr>
              <a:t>Research approach</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rPr>
              <a:t>Study area</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US" altLang="zh-CN" sz="2200" b="1"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Data</a:t>
            </a:r>
            <a:endParaRPr kumimoji="0" lang="en-GB" sz="2200" b="1" i="0" u="none" strike="noStrike" kern="1200" cap="none" spc="0" normalizeH="0" baseline="0" noProof="0" dirty="0">
              <a:ln>
                <a:noFill/>
              </a:ln>
              <a:solidFill>
                <a:srgbClr val="FFFFFF"/>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1" i="0" u="none" strike="noStrike" kern="1200" cap="none" spc="0" normalizeH="0" baseline="0" noProof="0" dirty="0">
              <a:ln>
                <a:noFill/>
              </a:ln>
              <a:solidFill>
                <a:srgbClr val="FFFFFF"/>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11" name="Title 1">
            <a:extLst>
              <a:ext uri="{FF2B5EF4-FFF2-40B4-BE49-F238E27FC236}">
                <a16:creationId xmlns:a16="http://schemas.microsoft.com/office/drawing/2014/main" id="{41F00701-A2AC-42DD-9B45-C510882B321B}"/>
              </a:ext>
            </a:extLst>
          </p:cNvPr>
          <p:cNvSpPr txBox="1">
            <a:spLocks/>
          </p:cNvSpPr>
          <p:nvPr/>
        </p:nvSpPr>
        <p:spPr>
          <a:xfrm>
            <a:off x="260789" y="284176"/>
            <a:ext cx="4044362" cy="15087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GB" sz="4000" b="0" i="0" u="none" strike="noStrike" kern="1200" cap="all" spc="0" normalizeH="0" baseline="0" noProof="0">
                <a:ln>
                  <a:noFill/>
                </a:ln>
                <a:solidFill>
                  <a:srgbClr val="099BDD"/>
                </a:solidFill>
                <a:effectLst/>
                <a:uLnTx/>
                <a:uFillTx/>
                <a:latin typeface="Corbel" panose="020B0503020204020204"/>
                <a:ea typeface="+mj-ea"/>
                <a:cs typeface="+mj-cs"/>
              </a:rPr>
              <a:t>Introduction</a:t>
            </a:r>
            <a:endParaRPr kumimoji="0" lang="en-GB" sz="4000" b="0" i="0" u="none" strike="noStrike" kern="1200" cap="all" spc="0" normalizeH="0" baseline="0" noProof="0" dirty="0">
              <a:ln>
                <a:noFill/>
              </a:ln>
              <a:solidFill>
                <a:srgbClr val="099BDD"/>
              </a:solidFill>
              <a:effectLst/>
              <a:uLnTx/>
              <a:uFillTx/>
              <a:latin typeface="Corbel" panose="020B0503020204020204"/>
              <a:ea typeface="+mj-ea"/>
              <a:cs typeface="+mj-cs"/>
            </a:endParaRPr>
          </a:p>
        </p:txBody>
      </p:sp>
      <p:pic>
        <p:nvPicPr>
          <p:cNvPr id="12" name="Picture 11">
            <a:extLst>
              <a:ext uri="{FF2B5EF4-FFF2-40B4-BE49-F238E27FC236}">
                <a16:creationId xmlns:a16="http://schemas.microsoft.com/office/drawing/2014/main" id="{8305A177-B923-4400-A8BB-2FBCA960879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1020" y="397674"/>
            <a:ext cx="5731510" cy="4050030"/>
          </a:xfrm>
          <a:prstGeom prst="rect">
            <a:avLst/>
          </a:prstGeom>
          <a:noFill/>
          <a:ln>
            <a:noFill/>
          </a:ln>
        </p:spPr>
      </p:pic>
      <p:pic>
        <p:nvPicPr>
          <p:cNvPr id="14" name="Picture 13">
            <a:extLst>
              <a:ext uri="{FF2B5EF4-FFF2-40B4-BE49-F238E27FC236}">
                <a16:creationId xmlns:a16="http://schemas.microsoft.com/office/drawing/2014/main" id="{B0CC3F09-C0F4-4B4C-B6FB-381474A7C1FB}"/>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09338" y="397674"/>
            <a:ext cx="5731510" cy="4050030"/>
          </a:xfrm>
          <a:prstGeom prst="rect">
            <a:avLst/>
          </a:prstGeom>
          <a:noFill/>
          <a:ln>
            <a:noFill/>
          </a:ln>
        </p:spPr>
      </p:pic>
      <p:sp>
        <p:nvSpPr>
          <p:cNvPr id="18" name="Content Placeholder 5">
            <a:extLst>
              <a:ext uri="{FF2B5EF4-FFF2-40B4-BE49-F238E27FC236}">
                <a16:creationId xmlns:a16="http://schemas.microsoft.com/office/drawing/2014/main" id="{BD67D9F0-BF9D-491C-88DA-5B03238B5F05}"/>
              </a:ext>
            </a:extLst>
          </p:cNvPr>
          <p:cNvSpPr txBox="1">
            <a:spLocks/>
          </p:cNvSpPr>
          <p:nvPr/>
        </p:nvSpPr>
        <p:spPr>
          <a:xfrm>
            <a:off x="5080933" y="4845378"/>
            <a:ext cx="6655324" cy="183936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r>
              <a:rPr lang="en-GB" u="sng" dirty="0"/>
              <a:t>Type: Precipitation; Discharge; Evaporation </a:t>
            </a:r>
          </a:p>
          <a:p>
            <a:r>
              <a:rPr lang="en-GB" dirty="0"/>
              <a:t>Available period: 2017-04-12 to 2018-12-02 (600 days)</a:t>
            </a:r>
          </a:p>
          <a:p>
            <a:r>
              <a:rPr lang="en-GB" dirty="0"/>
              <a:t>Time scale: 30 minutes (The number of data = 28800)</a:t>
            </a:r>
          </a:p>
          <a:p>
            <a:r>
              <a:rPr lang="en-GB" dirty="0"/>
              <a:t>Resources: USGS website</a:t>
            </a:r>
          </a:p>
        </p:txBody>
      </p:sp>
    </p:spTree>
    <p:extLst>
      <p:ext uri="{BB962C8B-B14F-4D97-AF65-F5344CB8AC3E}">
        <p14:creationId xmlns:p14="http://schemas.microsoft.com/office/powerpoint/2010/main" val="31443170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27895"/>
    </mc:Choice>
    <mc:Fallback xmlns="">
      <p:transition spd="slow" advTm="278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549AE-9899-4FF7-8988-04F1DADCB14F}"/>
              </a:ext>
            </a:extLst>
          </p:cNvPr>
          <p:cNvSpPr>
            <a:spLocks noGrp="1"/>
          </p:cNvSpPr>
          <p:nvPr>
            <p:ph type="title"/>
          </p:nvPr>
        </p:nvSpPr>
        <p:spPr>
          <a:xfrm>
            <a:off x="226243" y="284176"/>
            <a:ext cx="11764652" cy="1508760"/>
          </a:xfrm>
        </p:spPr>
        <p:txBody>
          <a:bodyPr>
            <a:normAutofit/>
          </a:bodyPr>
          <a:lstStyle/>
          <a:p>
            <a:r>
              <a:rPr lang="en-GB" sz="2800" dirty="0"/>
              <a:t>The influence of Low Impact Development on rainfall-runoff relationships at catchment scale</a:t>
            </a:r>
          </a:p>
        </p:txBody>
      </p:sp>
      <p:sp>
        <p:nvSpPr>
          <p:cNvPr id="3" name="Content Placeholder 2">
            <a:extLst>
              <a:ext uri="{FF2B5EF4-FFF2-40B4-BE49-F238E27FC236}">
                <a16:creationId xmlns:a16="http://schemas.microsoft.com/office/drawing/2014/main" id="{F026498E-550D-41E1-8915-8E1ED777BD83}"/>
              </a:ext>
            </a:extLst>
          </p:cNvPr>
          <p:cNvSpPr>
            <a:spLocks noGrp="1"/>
          </p:cNvSpPr>
          <p:nvPr>
            <p:ph idx="1"/>
          </p:nvPr>
        </p:nvSpPr>
        <p:spPr>
          <a:xfrm>
            <a:off x="3624606" y="2558437"/>
            <a:ext cx="5264870" cy="3531278"/>
          </a:xfrm>
        </p:spPr>
        <p:txBody>
          <a:bodyPr>
            <a:normAutofit fontScale="92500" lnSpcReduction="10000"/>
          </a:bodyPr>
          <a:lstStyle/>
          <a:p>
            <a:r>
              <a:rPr lang="en-GB" sz="2800" dirty="0"/>
              <a:t>Introduction</a:t>
            </a:r>
          </a:p>
          <a:p>
            <a:r>
              <a:rPr lang="en-GB" sz="2800" u="sng" dirty="0">
                <a:solidFill>
                  <a:schemeClr val="tx2"/>
                </a:solidFill>
              </a:rPr>
              <a:t>Methodology</a:t>
            </a:r>
          </a:p>
          <a:p>
            <a:r>
              <a:rPr lang="en-GB" sz="2800" dirty="0">
                <a:solidFill>
                  <a:schemeClr val="tx2"/>
                </a:solidFill>
              </a:rPr>
              <a:t>Modelling</a:t>
            </a:r>
          </a:p>
          <a:p>
            <a:r>
              <a:rPr lang="en-GB" sz="2800" dirty="0">
                <a:solidFill>
                  <a:schemeClr val="tx2"/>
                </a:solidFill>
              </a:rPr>
              <a:t>Scenarios</a:t>
            </a:r>
          </a:p>
          <a:p>
            <a:r>
              <a:rPr lang="en-GB" sz="2800" dirty="0">
                <a:solidFill>
                  <a:schemeClr val="tx2"/>
                </a:solidFill>
              </a:rPr>
              <a:t>Results</a:t>
            </a:r>
          </a:p>
          <a:p>
            <a:r>
              <a:rPr lang="en-GB" sz="2800" dirty="0">
                <a:solidFill>
                  <a:schemeClr val="tx2"/>
                </a:solidFill>
              </a:rPr>
              <a:t>Discussions</a:t>
            </a:r>
          </a:p>
          <a:p>
            <a:r>
              <a:rPr lang="en-US" altLang="zh-CN" sz="2800" dirty="0">
                <a:solidFill>
                  <a:schemeClr val="tx2"/>
                </a:solidFill>
              </a:rPr>
              <a:t>Conclusions and recommendations</a:t>
            </a:r>
            <a:endParaRPr lang="en-GB" sz="2800" dirty="0">
              <a:solidFill>
                <a:schemeClr val="tx2"/>
              </a:solidFill>
            </a:endParaRPr>
          </a:p>
          <a:p>
            <a:endParaRPr lang="en-GB" sz="2800" dirty="0">
              <a:solidFill>
                <a:schemeClr val="tx2"/>
              </a:solidFill>
            </a:endParaRPr>
          </a:p>
        </p:txBody>
      </p:sp>
    </p:spTree>
    <p:extLst>
      <p:ext uri="{BB962C8B-B14F-4D97-AF65-F5344CB8AC3E}">
        <p14:creationId xmlns:p14="http://schemas.microsoft.com/office/powerpoint/2010/main" val="2332736401"/>
      </p:ext>
    </p:extLst>
  </p:cSld>
  <p:clrMapOvr>
    <a:masterClrMapping/>
  </p:clrMapOvr>
  <mc:AlternateContent xmlns:mc="http://schemas.openxmlformats.org/markup-compatibility/2006" xmlns:p14="http://schemas.microsoft.com/office/powerpoint/2010/main">
    <mc:Choice Requires="p14">
      <p:transition spd="slow" p14:dur="2000" advTm="7288"/>
    </mc:Choice>
    <mc:Fallback xmlns="">
      <p:transition spd="slow" advTm="7288"/>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5" name="Rectangle 14">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D13F1348-F86C-4FA1-A073-5F548A27C246}"/>
              </a:ext>
            </a:extLst>
          </p:cNvPr>
          <p:cNvSpPr>
            <a:spLocks noGrp="1"/>
          </p:cNvSpPr>
          <p:nvPr>
            <p:ph type="title"/>
          </p:nvPr>
        </p:nvSpPr>
        <p:spPr>
          <a:xfrm>
            <a:off x="256674" y="284176"/>
            <a:ext cx="4048477" cy="1508760"/>
          </a:xfrm>
        </p:spPr>
        <p:txBody>
          <a:bodyPr>
            <a:normAutofit/>
          </a:bodyPr>
          <a:lstStyle/>
          <a:p>
            <a:r>
              <a:rPr lang="en-GB" dirty="0">
                <a:solidFill>
                  <a:schemeClr val="tx2"/>
                </a:solidFill>
              </a:rPr>
              <a:t>Methodology</a:t>
            </a:r>
          </a:p>
        </p:txBody>
      </p:sp>
      <p:sp>
        <p:nvSpPr>
          <p:cNvPr id="17" name="Rectangle 16">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7" name="Content Placeholder 6">
            <a:extLst>
              <a:ext uri="{FF2B5EF4-FFF2-40B4-BE49-F238E27FC236}">
                <a16:creationId xmlns:a16="http://schemas.microsoft.com/office/drawing/2014/main" id="{6A01BBA3-BE14-440E-BF46-2EE3103CAC3F}"/>
              </a:ext>
            </a:extLst>
          </p:cNvPr>
          <p:cNvSpPr txBox="1">
            <a:spLocks/>
          </p:cNvSpPr>
          <p:nvPr/>
        </p:nvSpPr>
        <p:spPr>
          <a:xfrm>
            <a:off x="5193694" y="1792936"/>
            <a:ext cx="6486115" cy="4424984"/>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457200" lvl="0" indent="-457200">
              <a:lnSpc>
                <a:spcPct val="107000"/>
              </a:lnSpc>
              <a:spcAft>
                <a:spcPts val="800"/>
              </a:spcAft>
              <a:buClr>
                <a:srgbClr val="2C2C2C"/>
              </a:buClr>
              <a:buFont typeface="Wingdings" pitchFamily="2" charset="2"/>
              <a:buAutoNum type="arabicPeriod"/>
            </a:pPr>
            <a:r>
              <a:rPr lang="en-GB" b="1" dirty="0"/>
              <a:t>Conceptual</a:t>
            </a:r>
            <a:r>
              <a:rPr lang="en-GB" dirty="0"/>
              <a:t> versus physical-based model: to reduce the equifinality and model uncertainty problems; low data requirement </a:t>
            </a:r>
          </a:p>
          <a:p>
            <a:pPr marL="457200" lvl="0" indent="-457200">
              <a:lnSpc>
                <a:spcPct val="107000"/>
              </a:lnSpc>
              <a:spcAft>
                <a:spcPts val="800"/>
              </a:spcAft>
              <a:buClr>
                <a:srgbClr val="2C2C2C"/>
              </a:buClr>
              <a:buFont typeface="Wingdings" pitchFamily="2" charset="2"/>
              <a:buAutoNum type="arabicPeriod"/>
            </a:pPr>
            <a:r>
              <a:rPr lang="en-GB" b="1" dirty="0"/>
              <a:t>Semi-distributed</a:t>
            </a:r>
            <a:r>
              <a:rPr lang="en-GB" dirty="0"/>
              <a:t> versus distributed model: more simple model, to reduce the equifinality and model uncertainty problems </a:t>
            </a:r>
          </a:p>
          <a:p>
            <a:pPr marL="457200" indent="-457200">
              <a:lnSpc>
                <a:spcPct val="107000"/>
              </a:lnSpc>
              <a:spcAft>
                <a:spcPts val="800"/>
              </a:spcAft>
              <a:buClr>
                <a:srgbClr val="2C2C2C"/>
              </a:buClr>
              <a:buFont typeface="Wingdings" pitchFamily="2" charset="2"/>
              <a:buAutoNum type="arabicPeriod"/>
            </a:pPr>
            <a:r>
              <a:rPr lang="en-GB" b="1" dirty="0">
                <a:solidFill>
                  <a:srgbClr val="2C2C2C"/>
                </a:solidFill>
                <a:latin typeface="Calibri" panose="020F0502020204030204" pitchFamily="34" charset="0"/>
                <a:ea typeface="DengXian" panose="02010600030101010101" pitchFamily="2" charset="-122"/>
                <a:cs typeface="Times New Roman" panose="02020603050405020304" pitchFamily="18" charset="0"/>
                <a:sym typeface="Wingdings" panose="05000000000000000000" pitchFamily="2" charset="2"/>
              </a:rPr>
              <a:t>Flexible framework </a:t>
            </a:r>
            <a:r>
              <a:rPr lang="en-GB" dirty="0">
                <a:solidFill>
                  <a:srgbClr val="2C2C2C"/>
                </a:solidFill>
                <a:latin typeface="Calibri" panose="020F0502020204030204" pitchFamily="34" charset="0"/>
                <a:ea typeface="DengXian" panose="02010600030101010101" pitchFamily="2" charset="-122"/>
                <a:cs typeface="Times New Roman" panose="02020603050405020304" pitchFamily="18" charset="0"/>
                <a:sym typeface="Wingdings" panose="05000000000000000000" pitchFamily="2" charset="2"/>
              </a:rPr>
              <a:t>versus fixed model structure:</a:t>
            </a:r>
            <a:r>
              <a:rPr lang="en-GB" dirty="0"/>
              <a:t> identify the dominant hydrological process and understand the hydrological condition by hypothesizing, building, and testing different model structures;  tailor-made model can fit the condition of study catchment as much as possible.</a:t>
            </a:r>
            <a:endParaRPr lang="en-GB" dirty="0">
              <a:solidFill>
                <a:srgbClr val="2C2C2C"/>
              </a:solidFill>
              <a:latin typeface="Calibri" panose="020F0502020204030204" pitchFamily="34" charset="0"/>
              <a:ea typeface="DengXian" panose="02010600030101010101" pitchFamily="2" charset="-122"/>
              <a:cs typeface="Times New Roman" panose="02020603050405020304" pitchFamily="18" charset="0"/>
              <a:sym typeface="Wingdings" panose="05000000000000000000" pitchFamily="2" charset="2"/>
            </a:endParaRPr>
          </a:p>
          <a:p>
            <a:pPr marL="0" lvl="0" indent="0">
              <a:lnSpc>
                <a:spcPct val="107000"/>
              </a:lnSpc>
              <a:spcAft>
                <a:spcPts val="800"/>
              </a:spcAft>
              <a:buClr>
                <a:srgbClr val="2C2C2C"/>
              </a:buClr>
              <a:buNone/>
              <a:defRPr/>
            </a:pPr>
            <a:r>
              <a:rPr lang="en-GB" dirty="0"/>
              <a:t>Final selection: </a:t>
            </a:r>
            <a:r>
              <a:rPr lang="en-GB" b="1" dirty="0"/>
              <a:t>SUPERFLEX framework </a:t>
            </a:r>
          </a:p>
        </p:txBody>
      </p:sp>
      <p:sp>
        <p:nvSpPr>
          <p:cNvPr id="10" name="Content Placeholder 2">
            <a:extLst>
              <a:ext uri="{FF2B5EF4-FFF2-40B4-BE49-F238E27FC236}">
                <a16:creationId xmlns:a16="http://schemas.microsoft.com/office/drawing/2014/main" id="{DD5BC71C-9AEB-4FCB-902C-0A41B343B7B3}"/>
              </a:ext>
            </a:extLst>
          </p:cNvPr>
          <p:cNvSpPr txBox="1">
            <a:spLocks/>
          </p:cNvSpPr>
          <p:nvPr/>
        </p:nvSpPr>
        <p:spPr>
          <a:xfrm>
            <a:off x="256674" y="2011679"/>
            <a:ext cx="4054281" cy="4669339"/>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1" i="0" u="none" strike="noStrike" kern="1200" cap="none" spc="0" normalizeH="0" baseline="0" noProof="0" dirty="0">
              <a:ln>
                <a:noFill/>
              </a:ln>
              <a:solidFill>
                <a:srgbClr val="FFFFFF"/>
              </a:solidFill>
              <a:effectLst/>
              <a:uLnTx/>
              <a:uFillTx/>
              <a:latin typeface="Corbel" panose="020B0503020204020204"/>
              <a:ea typeface="+mn-ea"/>
              <a:cs typeface="+mn-cs"/>
            </a:endParaRPr>
          </a:p>
          <a:p>
            <a:pPr marL="0" marR="0" lvl="0" indent="0" algn="l" defTabSz="914400" rtl="0" eaLnBrk="1" fontAlgn="auto" latinLnBrk="0" hangingPunct="1">
              <a:lnSpc>
                <a:spcPct val="90000"/>
              </a:lnSpc>
              <a:spcBef>
                <a:spcPts val="1200"/>
              </a:spcBef>
              <a:spcAft>
                <a:spcPts val="200"/>
              </a:spcAft>
              <a:buClr>
                <a:srgbClr val="2C2C2C"/>
              </a:buClr>
              <a:buSzTx/>
              <a:buFont typeface="Wingdings" pitchFamily="2" charset="2"/>
              <a:buNone/>
              <a:tabLst/>
              <a:defRPr/>
            </a:pPr>
            <a:endParaRPr kumimoji="0" lang="en-GB" sz="2200" b="1" i="0" u="none" strike="noStrike" kern="1200" cap="none" spc="0" normalizeH="0" baseline="0" noProof="0" dirty="0">
              <a:ln>
                <a:noFill/>
              </a:ln>
              <a:solidFill>
                <a:srgbClr val="FFFFFF"/>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8" name="Content Placeholder 2">
            <a:extLst>
              <a:ext uri="{FF2B5EF4-FFF2-40B4-BE49-F238E27FC236}">
                <a16:creationId xmlns:a16="http://schemas.microsoft.com/office/drawing/2014/main" id="{2F8660EB-C670-4964-B93F-B6F30B8223DE}"/>
              </a:ext>
            </a:extLst>
          </p:cNvPr>
          <p:cNvSpPr>
            <a:spLocks noGrp="1"/>
          </p:cNvSpPr>
          <p:nvPr>
            <p:ph idx="1"/>
          </p:nvPr>
        </p:nvSpPr>
        <p:spPr>
          <a:xfrm>
            <a:off x="634277" y="2011680"/>
            <a:ext cx="3676678" cy="4206240"/>
          </a:xfrm>
        </p:spPr>
        <p:txBody>
          <a:bodyPr>
            <a:normAutofit/>
          </a:bodyPr>
          <a:lstStyle/>
          <a:p>
            <a:r>
              <a:rPr lang="en-GB" b="1" dirty="0">
                <a:solidFill>
                  <a:schemeClr val="bg1"/>
                </a:solidFill>
              </a:rPr>
              <a:t>Rainfall-runoff model selection</a:t>
            </a:r>
          </a:p>
          <a:p>
            <a:r>
              <a:rPr lang="en-GB" dirty="0">
                <a:solidFill>
                  <a:schemeClr val="bg1"/>
                </a:solidFill>
              </a:rPr>
              <a:t>Modelling Strategy</a:t>
            </a:r>
          </a:p>
          <a:p>
            <a:r>
              <a:rPr lang="en-GB" dirty="0">
                <a:solidFill>
                  <a:schemeClr val="bg1"/>
                </a:solidFill>
              </a:rPr>
              <a:t>The expression of LID in model</a:t>
            </a:r>
          </a:p>
          <a:p>
            <a:endParaRPr lang="en-GB" b="1" dirty="0">
              <a:solidFill>
                <a:schemeClr val="bg1"/>
              </a:solidFill>
            </a:endParaRPr>
          </a:p>
          <a:p>
            <a:endParaRPr lang="en-GB" dirty="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22189135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40001"/>
    </mc:Choice>
    <mc:Fallback xmlns="">
      <p:transition spd="slow" advTm="40001"/>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5" name="Rectangle 14">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D13F1348-F86C-4FA1-A073-5F548A27C246}"/>
              </a:ext>
            </a:extLst>
          </p:cNvPr>
          <p:cNvSpPr>
            <a:spLocks noGrp="1"/>
          </p:cNvSpPr>
          <p:nvPr>
            <p:ph type="title"/>
          </p:nvPr>
        </p:nvSpPr>
        <p:spPr>
          <a:xfrm>
            <a:off x="256674" y="284176"/>
            <a:ext cx="4048477" cy="1508760"/>
          </a:xfrm>
        </p:spPr>
        <p:txBody>
          <a:bodyPr>
            <a:normAutofit/>
          </a:bodyPr>
          <a:lstStyle/>
          <a:p>
            <a:r>
              <a:rPr lang="en-GB" dirty="0">
                <a:solidFill>
                  <a:schemeClr val="tx2"/>
                </a:solidFill>
              </a:rPr>
              <a:t>Methodology</a:t>
            </a:r>
          </a:p>
        </p:txBody>
      </p:sp>
      <p:sp>
        <p:nvSpPr>
          <p:cNvPr id="17" name="Rectangle 16">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7" name="Content Placeholder 6">
            <a:extLst>
              <a:ext uri="{FF2B5EF4-FFF2-40B4-BE49-F238E27FC236}">
                <a16:creationId xmlns:a16="http://schemas.microsoft.com/office/drawing/2014/main" id="{6A01BBA3-BE14-440E-BF46-2EE3103CAC3F}"/>
              </a:ext>
            </a:extLst>
          </p:cNvPr>
          <p:cNvSpPr txBox="1">
            <a:spLocks/>
          </p:cNvSpPr>
          <p:nvPr/>
        </p:nvSpPr>
        <p:spPr>
          <a:xfrm>
            <a:off x="5457645" y="1816579"/>
            <a:ext cx="5963010" cy="4631356"/>
          </a:xfrm>
          <a:prstGeom prst="rect">
            <a:avLst/>
          </a:prstGeom>
        </p:spPr>
        <p:txBody>
          <a:bodyPr vert="horz" lIns="91440" tIns="45720" rIns="91440" bIns="45720" rtlCol="0">
            <a:normAutofit fontScale="77500" lnSpcReduction="20000"/>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457200" lvl="0" indent="-457200">
              <a:lnSpc>
                <a:spcPct val="107000"/>
              </a:lnSpc>
              <a:spcAft>
                <a:spcPts val="800"/>
              </a:spcAft>
              <a:buClr>
                <a:srgbClr val="2C2C2C"/>
              </a:buClr>
              <a:buAutoNum type="arabicPeriod"/>
            </a:pPr>
            <a:r>
              <a:rPr lang="en-GB" b="1" dirty="0"/>
              <a:t>Strategy of model structure design</a:t>
            </a:r>
            <a:r>
              <a:rPr lang="en-GB" dirty="0"/>
              <a:t>: start from two lumped models</a:t>
            </a:r>
          </a:p>
          <a:p>
            <a:pPr marL="457200" lvl="0" indent="-457200">
              <a:lnSpc>
                <a:spcPct val="107000"/>
              </a:lnSpc>
              <a:spcAft>
                <a:spcPts val="800"/>
              </a:spcAft>
              <a:buClr>
                <a:srgbClr val="2C2C2C"/>
              </a:buClr>
              <a:buAutoNum type="arabicPeriod"/>
            </a:pPr>
            <a:r>
              <a:rPr lang="en-GB" b="1" dirty="0"/>
              <a:t>Parameter calibration method: </a:t>
            </a:r>
          </a:p>
          <a:p>
            <a:pPr marL="457200" lvl="0" indent="-457200">
              <a:lnSpc>
                <a:spcPct val="107000"/>
              </a:lnSpc>
              <a:spcAft>
                <a:spcPts val="800"/>
              </a:spcAft>
              <a:buClr>
                <a:srgbClr val="2C2C2C"/>
              </a:buClr>
              <a:buAutoNum type="alphaLcPeriod"/>
            </a:pPr>
            <a:r>
              <a:rPr lang="en-GB" dirty="0"/>
              <a:t>Period: all 600 days for two sub-catchments and the first 365 days of study catchment; </a:t>
            </a:r>
          </a:p>
          <a:p>
            <a:pPr marL="457200" lvl="0" indent="-457200">
              <a:lnSpc>
                <a:spcPct val="107000"/>
              </a:lnSpc>
              <a:spcAft>
                <a:spcPts val="800"/>
              </a:spcAft>
              <a:buClr>
                <a:srgbClr val="2C2C2C"/>
              </a:buClr>
              <a:buAutoNum type="alphaLcPeriod"/>
            </a:pPr>
            <a:r>
              <a:rPr lang="en-GB" dirty="0"/>
              <a:t>Objective function: Nash Sutcliffe Efficiency (NSE) and correlation coefficient (R2); </a:t>
            </a:r>
          </a:p>
          <a:p>
            <a:pPr marL="457200" lvl="0" indent="-457200">
              <a:lnSpc>
                <a:spcPct val="107000"/>
              </a:lnSpc>
              <a:spcAft>
                <a:spcPts val="800"/>
              </a:spcAft>
              <a:buClr>
                <a:srgbClr val="2C2C2C"/>
              </a:buClr>
              <a:buAutoNum type="alphaLcPeriod"/>
            </a:pPr>
            <a:r>
              <a:rPr lang="en-GB" dirty="0"/>
              <a:t>Creating parameter set: </a:t>
            </a:r>
            <a:r>
              <a:rPr lang="en-GB" u="sng" dirty="0"/>
              <a:t>Monte Carlo method</a:t>
            </a:r>
            <a:r>
              <a:rPr lang="en-GB" dirty="0"/>
              <a:t>; More complex models with more parameters will have more set of parameter samples to seek a “fair” calibration scale</a:t>
            </a:r>
          </a:p>
          <a:p>
            <a:pPr marL="457200" lvl="0" indent="-457200">
              <a:lnSpc>
                <a:spcPct val="107000"/>
              </a:lnSpc>
              <a:spcAft>
                <a:spcPts val="800"/>
              </a:spcAft>
              <a:buClr>
                <a:srgbClr val="2C2C2C"/>
              </a:buClr>
              <a:buAutoNum type="alphaLcPeriod"/>
            </a:pPr>
            <a:r>
              <a:rPr lang="en-GB" dirty="0"/>
              <a:t>For the semi-distributed models</a:t>
            </a:r>
            <a:r>
              <a:rPr lang="en-GB" u="sng" dirty="0"/>
              <a:t>, some constraints </a:t>
            </a:r>
            <a:r>
              <a:rPr lang="en-GB" dirty="0"/>
              <a:t>on the rural and urban parameters will be exploited to </a:t>
            </a:r>
            <a:r>
              <a:rPr lang="en-US" altLang="zh-CN" dirty="0"/>
              <a:t>avoid </a:t>
            </a:r>
            <a:r>
              <a:rPr lang="en-GB" dirty="0"/>
              <a:t>unrealistic combinations of parameters</a:t>
            </a:r>
          </a:p>
          <a:p>
            <a:pPr marL="457200" lvl="0" indent="-457200">
              <a:lnSpc>
                <a:spcPct val="107000"/>
              </a:lnSpc>
              <a:spcAft>
                <a:spcPts val="800"/>
              </a:spcAft>
              <a:buClr>
                <a:srgbClr val="2C2C2C"/>
              </a:buClr>
              <a:buAutoNum type="arabicPeriod"/>
            </a:pPr>
            <a:endParaRPr lang="en-GB" dirty="0">
              <a:solidFill>
                <a:srgbClr val="2C2C2C"/>
              </a:solidFill>
              <a:latin typeface="Calibri" panose="020F0502020204030204" pitchFamily="34" charset="0"/>
              <a:ea typeface="DengXian" panose="02010600030101010101" pitchFamily="2" charset="-122"/>
              <a:cs typeface="Times New Roman" panose="02020603050405020304" pitchFamily="18" charset="0"/>
              <a:sym typeface="Wingdings" panose="05000000000000000000" pitchFamily="2" charset="2"/>
            </a:endParaRPr>
          </a:p>
          <a:p>
            <a:pPr marL="0" indent="0">
              <a:lnSpc>
                <a:spcPct val="107000"/>
              </a:lnSpc>
              <a:spcAft>
                <a:spcPts val="800"/>
              </a:spcAft>
              <a:buClr>
                <a:srgbClr val="2C2C2C"/>
              </a:buClr>
              <a:buNone/>
            </a:pPr>
            <a:endParaRPr lang="en-GB" dirty="0">
              <a:solidFill>
                <a:srgbClr val="2C2C2C"/>
              </a:solidFill>
              <a:latin typeface="Calibri" panose="020F0502020204030204" pitchFamily="34" charset="0"/>
              <a:ea typeface="DengXian" panose="02010600030101010101" pitchFamily="2" charset="-122"/>
              <a:cs typeface="Times New Roman" panose="02020603050405020304" pitchFamily="18" charset="0"/>
            </a:endParaRPr>
          </a:p>
        </p:txBody>
      </p:sp>
      <p:sp>
        <p:nvSpPr>
          <p:cNvPr id="10" name="Content Placeholder 2">
            <a:extLst>
              <a:ext uri="{FF2B5EF4-FFF2-40B4-BE49-F238E27FC236}">
                <a16:creationId xmlns:a16="http://schemas.microsoft.com/office/drawing/2014/main" id="{DD5BC71C-9AEB-4FCB-902C-0A41B343B7B3}"/>
              </a:ext>
            </a:extLst>
          </p:cNvPr>
          <p:cNvSpPr txBox="1">
            <a:spLocks/>
          </p:cNvSpPr>
          <p:nvPr/>
        </p:nvSpPr>
        <p:spPr>
          <a:xfrm>
            <a:off x="256674" y="2011679"/>
            <a:ext cx="4054281" cy="4669339"/>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endParaRPr lang="en-GB" b="1" dirty="0">
              <a:solidFill>
                <a:schemeClr val="bg1"/>
              </a:solidFill>
            </a:endParaRPr>
          </a:p>
          <a:p>
            <a:pPr marL="0" indent="0">
              <a:buFont typeface="Wingdings" pitchFamily="2" charset="2"/>
              <a:buNone/>
            </a:pPr>
            <a:endParaRPr lang="en-GB" b="1" dirty="0">
              <a:solidFill>
                <a:schemeClr val="bg1"/>
              </a:solidFill>
            </a:endParaRPr>
          </a:p>
          <a:p>
            <a:endParaRPr lang="en-GB" dirty="0">
              <a:solidFill>
                <a:schemeClr val="bg1"/>
              </a:solidFill>
            </a:endParaRPr>
          </a:p>
        </p:txBody>
      </p:sp>
      <p:sp>
        <p:nvSpPr>
          <p:cNvPr id="14" name="Content Placeholder 2">
            <a:extLst>
              <a:ext uri="{FF2B5EF4-FFF2-40B4-BE49-F238E27FC236}">
                <a16:creationId xmlns:a16="http://schemas.microsoft.com/office/drawing/2014/main" id="{43AA2CFB-A3FD-4C49-897F-43C26B2AF26B}"/>
              </a:ext>
            </a:extLst>
          </p:cNvPr>
          <p:cNvSpPr txBox="1">
            <a:spLocks/>
          </p:cNvSpPr>
          <p:nvPr/>
        </p:nvSpPr>
        <p:spPr>
          <a:xfrm>
            <a:off x="634277" y="2011680"/>
            <a:ext cx="3676678" cy="420624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r>
              <a:rPr lang="en-GB" dirty="0">
                <a:solidFill>
                  <a:schemeClr val="bg1"/>
                </a:solidFill>
              </a:rPr>
              <a:t>(Rainfall-runoff model selection)</a:t>
            </a:r>
          </a:p>
          <a:p>
            <a:r>
              <a:rPr lang="en-GB" b="1" dirty="0">
                <a:solidFill>
                  <a:schemeClr val="bg1"/>
                </a:solidFill>
              </a:rPr>
              <a:t>Modelling Strategy</a:t>
            </a:r>
          </a:p>
          <a:p>
            <a:r>
              <a:rPr lang="en-GB" dirty="0">
                <a:solidFill>
                  <a:schemeClr val="bg1"/>
                </a:solidFill>
              </a:rPr>
              <a:t>The expression of LID in model</a:t>
            </a:r>
          </a:p>
          <a:p>
            <a:endParaRPr lang="en-GB" b="1" dirty="0">
              <a:solidFill>
                <a:schemeClr val="bg1"/>
              </a:solidFill>
            </a:endParaRPr>
          </a:p>
          <a:p>
            <a:endParaRPr lang="en-GB" dirty="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22581277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40001"/>
    </mc:Choice>
    <mc:Fallback xmlns="">
      <p:transition spd="slow" advTm="40001"/>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5" name="Rectangle 14">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D13F1348-F86C-4FA1-A073-5F548A27C246}"/>
              </a:ext>
            </a:extLst>
          </p:cNvPr>
          <p:cNvSpPr>
            <a:spLocks noGrp="1"/>
          </p:cNvSpPr>
          <p:nvPr>
            <p:ph type="title"/>
          </p:nvPr>
        </p:nvSpPr>
        <p:spPr>
          <a:xfrm>
            <a:off x="256674" y="284176"/>
            <a:ext cx="4048477" cy="1508760"/>
          </a:xfrm>
        </p:spPr>
        <p:txBody>
          <a:bodyPr>
            <a:normAutofit/>
          </a:bodyPr>
          <a:lstStyle/>
          <a:p>
            <a:r>
              <a:rPr lang="en-GB" dirty="0">
                <a:solidFill>
                  <a:schemeClr val="tx2"/>
                </a:solidFill>
              </a:rPr>
              <a:t>Methodology</a:t>
            </a:r>
          </a:p>
        </p:txBody>
      </p:sp>
      <p:sp>
        <p:nvSpPr>
          <p:cNvPr id="17" name="Rectangle 16">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7" name="Content Placeholder 6">
            <a:extLst>
              <a:ext uri="{FF2B5EF4-FFF2-40B4-BE49-F238E27FC236}">
                <a16:creationId xmlns:a16="http://schemas.microsoft.com/office/drawing/2014/main" id="{6A01BBA3-BE14-440E-BF46-2EE3103CAC3F}"/>
              </a:ext>
            </a:extLst>
          </p:cNvPr>
          <p:cNvSpPr txBox="1">
            <a:spLocks/>
          </p:cNvSpPr>
          <p:nvPr/>
        </p:nvSpPr>
        <p:spPr>
          <a:xfrm>
            <a:off x="5457645" y="1792935"/>
            <a:ext cx="5963010" cy="4654999"/>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107000"/>
              </a:lnSpc>
              <a:spcBef>
                <a:spcPts val="1200"/>
              </a:spcBef>
              <a:spcAft>
                <a:spcPts val="800"/>
              </a:spcAft>
              <a:buClr>
                <a:srgbClr val="2C2C2C"/>
              </a:buClr>
              <a:buSzTx/>
              <a:buNone/>
              <a:tabLst/>
              <a:defRPr/>
            </a:pPr>
            <a:r>
              <a:rPr kumimoji="0" lang="en-GB" sz="2200" b="0" i="0" u="none" strike="noStrike" kern="1200" cap="none" spc="0" normalizeH="0" baseline="0" noProof="0" dirty="0">
                <a:ln>
                  <a:noFill/>
                </a:ln>
                <a:solidFill>
                  <a:srgbClr val="2C2C2C"/>
                </a:solidFill>
                <a:effectLst/>
                <a:uLnTx/>
                <a:uFillTx/>
                <a:latin typeface="Corbel" panose="020B0503020204020204"/>
                <a:ea typeface="+mn-ea"/>
                <a:cs typeface="+mn-cs"/>
              </a:rPr>
              <a:t>3. </a:t>
            </a:r>
            <a:r>
              <a:rPr kumimoji="0" lang="en-GB" sz="2200" b="1" i="0" strike="noStrike" kern="1200" cap="none" spc="0" normalizeH="0" baseline="0" noProof="0" dirty="0">
                <a:ln>
                  <a:noFill/>
                </a:ln>
                <a:solidFill>
                  <a:srgbClr val="2C2C2C"/>
                </a:solidFill>
                <a:effectLst/>
                <a:uLnTx/>
                <a:uFillTx/>
                <a:latin typeface="Corbel" panose="020B0503020204020204"/>
                <a:ea typeface="+mn-ea"/>
                <a:cs typeface="+mn-cs"/>
              </a:rPr>
              <a:t>Model components or model selection strategy</a:t>
            </a:r>
          </a:p>
          <a:p>
            <a:pPr marL="0" marR="0" lvl="0" indent="0" algn="l" defTabSz="914400" rtl="0" eaLnBrk="1" fontAlgn="auto" latinLnBrk="0" hangingPunct="1">
              <a:lnSpc>
                <a:spcPct val="107000"/>
              </a:lnSpc>
              <a:spcBef>
                <a:spcPts val="1200"/>
              </a:spcBef>
              <a:spcAft>
                <a:spcPts val="800"/>
              </a:spcAft>
              <a:buClr>
                <a:srgbClr val="2C2C2C"/>
              </a:buClr>
              <a:buSzTx/>
              <a:buNone/>
              <a:tabLst/>
              <a:defRPr/>
            </a:pPr>
            <a:r>
              <a:rPr lang="en-GB" u="sng" dirty="0">
                <a:solidFill>
                  <a:srgbClr val="2C2C2C"/>
                </a:solidFill>
                <a:latin typeface="Corbel" panose="020B0503020204020204"/>
              </a:rPr>
              <a:t>For lumped models:</a:t>
            </a:r>
            <a:endParaRPr kumimoji="0" lang="en-GB" sz="2200" b="0" i="0" u="sng" strike="noStrike" kern="1200" cap="none" spc="0" normalizeH="0" baseline="0" noProof="0" dirty="0">
              <a:ln>
                <a:noFill/>
              </a:ln>
              <a:solidFill>
                <a:srgbClr val="2C2C2C"/>
              </a:solidFill>
              <a:effectLst/>
              <a:uLnTx/>
              <a:uFillTx/>
              <a:latin typeface="Corbel" panose="020B0503020204020204"/>
              <a:ea typeface="+mn-ea"/>
              <a:cs typeface="+mn-cs"/>
            </a:endParaRPr>
          </a:p>
          <a:p>
            <a:pPr marL="457200" lvl="0" indent="-457200">
              <a:lnSpc>
                <a:spcPct val="107000"/>
              </a:lnSpc>
              <a:spcAft>
                <a:spcPts val="800"/>
              </a:spcAft>
              <a:buClr>
                <a:srgbClr val="2C2C2C"/>
              </a:buClr>
              <a:buAutoNum type="alphaLcPeriod"/>
            </a:pPr>
            <a:r>
              <a:rPr kumimoji="0" lang="en-GB" sz="2200" b="0" i="0" u="none" strike="noStrike" kern="1200" cap="none" spc="0" normalizeH="0" baseline="0" noProof="0" dirty="0">
                <a:ln>
                  <a:noFill/>
                </a:ln>
                <a:solidFill>
                  <a:srgbClr val="2C2C2C"/>
                </a:solidFill>
                <a:effectLst/>
                <a:uLnTx/>
                <a:uFillTx/>
                <a:latin typeface="Corbel" panose="020B0503020204020204"/>
                <a:ea typeface="+mn-ea"/>
                <a:cs typeface="+mn-cs"/>
              </a:rPr>
              <a:t>dominant water process;</a:t>
            </a:r>
          </a:p>
          <a:p>
            <a:pPr marL="457200" lvl="0" indent="-457200">
              <a:lnSpc>
                <a:spcPct val="107000"/>
              </a:lnSpc>
              <a:spcAft>
                <a:spcPts val="800"/>
              </a:spcAft>
              <a:buClr>
                <a:srgbClr val="2C2C2C"/>
              </a:buClr>
              <a:buAutoNum type="alphaLcPeriod"/>
            </a:pPr>
            <a:r>
              <a:rPr kumimoji="0" lang="en-GB" sz="2200" b="0" i="0" u="none" strike="noStrike" kern="1200" cap="none" spc="0" normalizeH="0" baseline="0" noProof="0" dirty="0">
                <a:ln>
                  <a:noFill/>
                </a:ln>
                <a:solidFill>
                  <a:srgbClr val="2C2C2C"/>
                </a:solidFill>
                <a:effectLst/>
                <a:uLnTx/>
                <a:uFillTx/>
                <a:latin typeface="Corbel" panose="020B0503020204020204"/>
                <a:ea typeface="+mn-ea"/>
                <a:cs typeface="+mn-cs"/>
              </a:rPr>
              <a:t>effective and efficient components;</a:t>
            </a:r>
          </a:p>
          <a:p>
            <a:pPr marL="0" indent="0">
              <a:lnSpc>
                <a:spcPct val="107000"/>
              </a:lnSpc>
              <a:spcAft>
                <a:spcPts val="800"/>
              </a:spcAft>
              <a:buClr>
                <a:srgbClr val="2C2C2C"/>
              </a:buClr>
              <a:buNone/>
            </a:pPr>
            <a:r>
              <a:rPr lang="en-GB" u="sng" dirty="0">
                <a:solidFill>
                  <a:srgbClr val="2C2C2C"/>
                </a:solidFill>
              </a:rPr>
              <a:t>For semi-distributed models</a:t>
            </a:r>
            <a:r>
              <a:rPr lang="en-GB" dirty="0">
                <a:solidFill>
                  <a:srgbClr val="2C2C2C"/>
                </a:solidFill>
              </a:rPr>
              <a:t>:</a:t>
            </a:r>
          </a:p>
          <a:p>
            <a:pPr marL="457200" indent="-457200">
              <a:lnSpc>
                <a:spcPct val="107000"/>
              </a:lnSpc>
              <a:spcAft>
                <a:spcPts val="800"/>
              </a:spcAft>
              <a:buClr>
                <a:srgbClr val="2C2C2C"/>
              </a:buClr>
              <a:buAutoNum type="alphaLcPeriod"/>
            </a:pPr>
            <a:r>
              <a:rPr lang="en-GB" dirty="0"/>
              <a:t>accuracy and precision (selecting model structure)</a:t>
            </a:r>
          </a:p>
          <a:p>
            <a:pPr marL="457200" indent="-457200">
              <a:lnSpc>
                <a:spcPct val="107000"/>
              </a:lnSpc>
              <a:spcAft>
                <a:spcPts val="800"/>
              </a:spcAft>
              <a:buClr>
                <a:srgbClr val="2C2C2C"/>
              </a:buClr>
              <a:buAutoNum type="alphaLcPeriod"/>
            </a:pPr>
            <a:r>
              <a:rPr lang="en-GB" dirty="0"/>
              <a:t>performance of rural and urban sub-flows and peak flow simulation (selecting parameter set)</a:t>
            </a:r>
            <a:endParaRPr kumimoji="0" lang="en-GB" sz="2200" b="0" i="0" u="none" strike="noStrike" kern="1200" cap="none" spc="0" normalizeH="0" baseline="0" noProof="0" dirty="0">
              <a:ln>
                <a:noFill/>
              </a:ln>
              <a:solidFill>
                <a:srgbClr val="2C2C2C"/>
              </a:solidFill>
              <a:effectLst/>
              <a:uLnTx/>
              <a:uFillTx/>
              <a:latin typeface="Corbel" panose="020B0503020204020204"/>
              <a:ea typeface="+mn-ea"/>
              <a:cs typeface="+mn-cs"/>
            </a:endParaRPr>
          </a:p>
          <a:p>
            <a:pPr marL="457200" indent="-457200">
              <a:lnSpc>
                <a:spcPct val="107000"/>
              </a:lnSpc>
              <a:spcAft>
                <a:spcPts val="800"/>
              </a:spcAft>
              <a:buClr>
                <a:srgbClr val="2C2C2C"/>
              </a:buClr>
              <a:buFont typeface="Wingdings" pitchFamily="2" charset="2"/>
              <a:buAutoNum type="alphaLcPeriod"/>
            </a:pPr>
            <a:r>
              <a:rPr lang="en-GB" dirty="0">
                <a:solidFill>
                  <a:srgbClr val="2C2C2C"/>
                </a:solidFill>
              </a:rPr>
              <a:t>distribution comparison (QQ plot)</a:t>
            </a:r>
            <a:r>
              <a:rPr kumimoji="0" lang="en-GB" sz="2200" b="0" i="0" u="none" strike="noStrike" kern="1200" cap="none" spc="0" normalizeH="0" baseline="0" noProof="0" dirty="0">
                <a:ln>
                  <a:noFill/>
                </a:ln>
                <a:solidFill>
                  <a:srgbClr val="2C2C2C"/>
                </a:solidFill>
                <a:effectLst/>
                <a:uLnTx/>
                <a:uFillTx/>
                <a:latin typeface="Corbel" panose="020B0503020204020204"/>
                <a:ea typeface="+mn-ea"/>
                <a:cs typeface="+mn-cs"/>
              </a:rPr>
              <a:t> of observed data and model result </a:t>
            </a:r>
            <a:r>
              <a:rPr lang="en-GB" dirty="0"/>
              <a:t>(selecting parameter set)</a:t>
            </a:r>
            <a:endParaRPr kumimoji="0" lang="en-GB" sz="2200" b="0" i="0" u="none" strike="noStrike" kern="1200" cap="none" spc="0" normalizeH="0" baseline="0" noProof="0" dirty="0">
              <a:ln>
                <a:noFill/>
              </a:ln>
              <a:solidFill>
                <a:srgbClr val="2C2C2C"/>
              </a:solidFill>
              <a:effectLst/>
              <a:uLnTx/>
              <a:uFillTx/>
              <a:latin typeface="Calibri" panose="020F0502020204030204" pitchFamily="34" charset="0"/>
              <a:ea typeface="DengXian" panose="02010600030101010101" pitchFamily="2" charset="-122"/>
              <a:cs typeface="Times New Roman" panose="02020603050405020304" pitchFamily="18" charset="0"/>
              <a:sym typeface="Wingdings" panose="05000000000000000000" pitchFamily="2" charset="2"/>
            </a:endParaRPr>
          </a:p>
          <a:p>
            <a:pPr marL="0" marR="0" lvl="0" indent="0" algn="l" defTabSz="914400" rtl="0" eaLnBrk="1" fontAlgn="auto" latinLnBrk="0" hangingPunct="1">
              <a:lnSpc>
                <a:spcPct val="107000"/>
              </a:lnSpc>
              <a:spcBef>
                <a:spcPts val="1200"/>
              </a:spcBef>
              <a:spcAft>
                <a:spcPts val="800"/>
              </a:spcAft>
              <a:buClr>
                <a:srgbClr val="2C2C2C"/>
              </a:buClr>
              <a:buSzTx/>
              <a:buFont typeface="Wingdings" pitchFamily="2" charset="2"/>
              <a:buNone/>
              <a:tabLst/>
              <a:defRPr/>
            </a:pPr>
            <a:endParaRPr kumimoji="0" lang="en-GB" sz="2200" b="0" i="0" u="none" strike="noStrike" kern="1200" cap="none" spc="0" normalizeH="0" baseline="0" noProof="0" dirty="0">
              <a:ln>
                <a:noFill/>
              </a:ln>
              <a:solidFill>
                <a:srgbClr val="2C2C2C"/>
              </a:solidFill>
              <a:effectLst/>
              <a:uLnTx/>
              <a:uFillTx/>
              <a:latin typeface="Calibri" panose="020F0502020204030204" pitchFamily="34" charset="0"/>
              <a:ea typeface="DengXian" panose="02010600030101010101" pitchFamily="2" charset="-122"/>
              <a:cs typeface="Times New Roman" panose="02020603050405020304" pitchFamily="18" charset="0"/>
            </a:endParaRPr>
          </a:p>
        </p:txBody>
      </p:sp>
      <p:sp>
        <p:nvSpPr>
          <p:cNvPr id="10" name="Content Placeholder 2">
            <a:extLst>
              <a:ext uri="{FF2B5EF4-FFF2-40B4-BE49-F238E27FC236}">
                <a16:creationId xmlns:a16="http://schemas.microsoft.com/office/drawing/2014/main" id="{DD5BC71C-9AEB-4FCB-902C-0A41B343B7B3}"/>
              </a:ext>
            </a:extLst>
          </p:cNvPr>
          <p:cNvSpPr txBox="1">
            <a:spLocks/>
          </p:cNvSpPr>
          <p:nvPr/>
        </p:nvSpPr>
        <p:spPr>
          <a:xfrm>
            <a:off x="256674" y="2011679"/>
            <a:ext cx="4054281" cy="4669339"/>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1" i="0" u="none" strike="noStrike" kern="1200" cap="none" spc="0" normalizeH="0" baseline="0" noProof="0" dirty="0">
              <a:ln>
                <a:noFill/>
              </a:ln>
              <a:solidFill>
                <a:srgbClr val="FFFFFF"/>
              </a:solidFill>
              <a:effectLst/>
              <a:uLnTx/>
              <a:uFillTx/>
              <a:latin typeface="Corbel" panose="020B0503020204020204"/>
              <a:ea typeface="+mn-ea"/>
              <a:cs typeface="+mn-cs"/>
            </a:endParaRPr>
          </a:p>
          <a:p>
            <a:pPr marL="0" marR="0" lvl="0" indent="0" algn="l" defTabSz="914400" rtl="0" eaLnBrk="1" fontAlgn="auto" latinLnBrk="0" hangingPunct="1">
              <a:lnSpc>
                <a:spcPct val="90000"/>
              </a:lnSpc>
              <a:spcBef>
                <a:spcPts val="1200"/>
              </a:spcBef>
              <a:spcAft>
                <a:spcPts val="200"/>
              </a:spcAft>
              <a:buClr>
                <a:srgbClr val="2C2C2C"/>
              </a:buClr>
              <a:buSzTx/>
              <a:buFont typeface="Wingdings" pitchFamily="2" charset="2"/>
              <a:buNone/>
              <a:tabLst/>
              <a:defRPr/>
            </a:pPr>
            <a:endParaRPr kumimoji="0" lang="en-GB" sz="2200" b="1" i="0" u="none" strike="noStrike" kern="1200" cap="none" spc="0" normalizeH="0" baseline="0" noProof="0" dirty="0">
              <a:ln>
                <a:noFill/>
              </a:ln>
              <a:solidFill>
                <a:srgbClr val="FFFFFF"/>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14" name="Content Placeholder 2">
            <a:extLst>
              <a:ext uri="{FF2B5EF4-FFF2-40B4-BE49-F238E27FC236}">
                <a16:creationId xmlns:a16="http://schemas.microsoft.com/office/drawing/2014/main" id="{43AA2CFB-A3FD-4C49-897F-43C26B2AF26B}"/>
              </a:ext>
            </a:extLst>
          </p:cNvPr>
          <p:cNvSpPr txBox="1">
            <a:spLocks/>
          </p:cNvSpPr>
          <p:nvPr/>
        </p:nvSpPr>
        <p:spPr>
          <a:xfrm>
            <a:off x="634277" y="2011680"/>
            <a:ext cx="3676678" cy="420624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rPr>
              <a:t>(Rainfall-runoff model selection)</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GB" sz="2200" b="1" i="0" u="none" strike="noStrike" kern="1200" cap="none" spc="0" normalizeH="0" baseline="0" noProof="0" dirty="0">
                <a:ln>
                  <a:noFill/>
                </a:ln>
                <a:solidFill>
                  <a:srgbClr val="FFFFFF"/>
                </a:solidFill>
                <a:effectLst/>
                <a:uLnTx/>
                <a:uFillTx/>
                <a:latin typeface="Corbel" panose="020B0503020204020204"/>
                <a:ea typeface="+mn-ea"/>
                <a:cs typeface="+mn-cs"/>
              </a:rPr>
              <a:t>Modelling Strategy</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rPr>
              <a:t>The expression of LID in model</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1" i="0" u="none" strike="noStrike" kern="1200" cap="none" spc="0" normalizeH="0" baseline="0" noProof="0" dirty="0">
              <a:ln>
                <a:noFill/>
              </a:ln>
              <a:solidFill>
                <a:srgbClr val="FFFFFF"/>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Tree>
    <p:extLst>
      <p:ext uri="{BB962C8B-B14F-4D97-AF65-F5344CB8AC3E}">
        <p14:creationId xmlns:p14="http://schemas.microsoft.com/office/powerpoint/2010/main" val="9039494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40001"/>
    </mc:Choice>
    <mc:Fallback xmlns="">
      <p:transition spd="slow" advTm="40001"/>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5" name="Rectangle 14">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D13F1348-F86C-4FA1-A073-5F548A27C246}"/>
              </a:ext>
            </a:extLst>
          </p:cNvPr>
          <p:cNvSpPr>
            <a:spLocks noGrp="1"/>
          </p:cNvSpPr>
          <p:nvPr>
            <p:ph type="title"/>
          </p:nvPr>
        </p:nvSpPr>
        <p:spPr>
          <a:xfrm>
            <a:off x="256674" y="284176"/>
            <a:ext cx="4048477" cy="1508760"/>
          </a:xfrm>
        </p:spPr>
        <p:txBody>
          <a:bodyPr>
            <a:normAutofit/>
          </a:bodyPr>
          <a:lstStyle/>
          <a:p>
            <a:r>
              <a:rPr lang="en-GB" dirty="0">
                <a:solidFill>
                  <a:schemeClr val="tx2"/>
                </a:solidFill>
              </a:rPr>
              <a:t>Methodology</a:t>
            </a:r>
          </a:p>
        </p:txBody>
      </p:sp>
      <p:sp>
        <p:nvSpPr>
          <p:cNvPr id="17" name="Rectangle 16">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14" name="Content Placeholder 2">
            <a:extLst>
              <a:ext uri="{FF2B5EF4-FFF2-40B4-BE49-F238E27FC236}">
                <a16:creationId xmlns:a16="http://schemas.microsoft.com/office/drawing/2014/main" id="{BF50ED61-E98F-4399-8D1D-5E9FB45DEE98}"/>
              </a:ext>
            </a:extLst>
          </p:cNvPr>
          <p:cNvSpPr txBox="1">
            <a:spLocks/>
          </p:cNvSpPr>
          <p:nvPr/>
        </p:nvSpPr>
        <p:spPr>
          <a:xfrm>
            <a:off x="634277" y="2011680"/>
            <a:ext cx="3676678" cy="420624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r>
              <a:rPr lang="en-GB" dirty="0">
                <a:solidFill>
                  <a:schemeClr val="bg1"/>
                </a:solidFill>
              </a:rPr>
              <a:t>(Rainfall-runoff model selection)</a:t>
            </a:r>
          </a:p>
          <a:p>
            <a:r>
              <a:rPr lang="en-GB" dirty="0">
                <a:solidFill>
                  <a:schemeClr val="bg1"/>
                </a:solidFill>
              </a:rPr>
              <a:t>Modelling Strategy</a:t>
            </a:r>
          </a:p>
          <a:p>
            <a:r>
              <a:rPr lang="en-GB" b="1" dirty="0">
                <a:solidFill>
                  <a:schemeClr val="bg1"/>
                </a:solidFill>
              </a:rPr>
              <a:t>The expression of LID in model</a:t>
            </a:r>
          </a:p>
          <a:p>
            <a:endParaRPr lang="en-GB" b="1" dirty="0">
              <a:solidFill>
                <a:schemeClr val="bg1"/>
              </a:solidFill>
            </a:endParaRPr>
          </a:p>
          <a:p>
            <a:endParaRPr lang="en-GB" dirty="0">
              <a:solidFill>
                <a:schemeClr val="bg1"/>
              </a:solidFill>
            </a:endParaRPr>
          </a:p>
          <a:p>
            <a:endParaRPr lang="en-GB" dirty="0">
              <a:solidFill>
                <a:schemeClr val="bg1"/>
              </a:solidFill>
            </a:endParaRPr>
          </a:p>
        </p:txBody>
      </p:sp>
      <p:sp>
        <p:nvSpPr>
          <p:cNvPr id="16" name="Content Placeholder 6">
            <a:extLst>
              <a:ext uri="{FF2B5EF4-FFF2-40B4-BE49-F238E27FC236}">
                <a16:creationId xmlns:a16="http://schemas.microsoft.com/office/drawing/2014/main" id="{FE6EA707-4164-4640-8CE1-8B3C7828B4E2}"/>
              </a:ext>
            </a:extLst>
          </p:cNvPr>
          <p:cNvSpPr txBox="1">
            <a:spLocks/>
          </p:cNvSpPr>
          <p:nvPr/>
        </p:nvSpPr>
        <p:spPr>
          <a:xfrm>
            <a:off x="5250615" y="2262433"/>
            <a:ext cx="5891867" cy="4119514"/>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457200" lvl="0" indent="-457200">
              <a:lnSpc>
                <a:spcPct val="107000"/>
              </a:lnSpc>
              <a:spcAft>
                <a:spcPts val="800"/>
              </a:spcAft>
              <a:buClr>
                <a:srgbClr val="2C2C2C"/>
              </a:buClr>
              <a:buAutoNum type="arabicPeriod"/>
            </a:pPr>
            <a:r>
              <a:rPr lang="en-GB" u="sng" dirty="0"/>
              <a:t>Qualitative hydrologic routes design</a:t>
            </a:r>
            <a:r>
              <a:rPr lang="en-GB" dirty="0"/>
              <a:t>: hydrologic functions, e.g. infiltration or transpiration;</a:t>
            </a:r>
          </a:p>
          <a:p>
            <a:pPr marL="457200" lvl="0" indent="-457200">
              <a:lnSpc>
                <a:spcPct val="107000"/>
              </a:lnSpc>
              <a:spcAft>
                <a:spcPts val="800"/>
              </a:spcAft>
              <a:buClr>
                <a:srgbClr val="2C2C2C"/>
              </a:buClr>
              <a:buAutoNum type="arabicPeriod"/>
            </a:pPr>
            <a:r>
              <a:rPr lang="en-GB" u="sng" dirty="0"/>
              <a:t>Quantitative parameters estimation</a:t>
            </a:r>
            <a:r>
              <a:rPr lang="en-GB" dirty="0"/>
              <a:t>: relevant literature, realistic field test results, and local government files of LID practices.</a:t>
            </a:r>
          </a:p>
        </p:txBody>
      </p:sp>
    </p:spTree>
    <p:extLst>
      <p:ext uri="{BB962C8B-B14F-4D97-AF65-F5344CB8AC3E}">
        <p14:creationId xmlns:p14="http://schemas.microsoft.com/office/powerpoint/2010/main" val="18928740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53380"/>
    </mc:Choice>
    <mc:Fallback xmlns="">
      <p:transition spd="slow" advTm="5338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549AE-9899-4FF7-8988-04F1DADCB14F}"/>
              </a:ext>
            </a:extLst>
          </p:cNvPr>
          <p:cNvSpPr>
            <a:spLocks noGrp="1"/>
          </p:cNvSpPr>
          <p:nvPr>
            <p:ph type="title"/>
          </p:nvPr>
        </p:nvSpPr>
        <p:spPr>
          <a:xfrm>
            <a:off x="226243" y="284176"/>
            <a:ext cx="11764652" cy="1508760"/>
          </a:xfrm>
        </p:spPr>
        <p:txBody>
          <a:bodyPr>
            <a:normAutofit/>
          </a:bodyPr>
          <a:lstStyle/>
          <a:p>
            <a:r>
              <a:rPr lang="en-GB" sz="2800" dirty="0"/>
              <a:t>The influence of Low Impact Development on rainfall-runoff relationships at catchment scale</a:t>
            </a:r>
          </a:p>
        </p:txBody>
      </p:sp>
      <p:sp>
        <p:nvSpPr>
          <p:cNvPr id="3" name="Content Placeholder 2">
            <a:extLst>
              <a:ext uri="{FF2B5EF4-FFF2-40B4-BE49-F238E27FC236}">
                <a16:creationId xmlns:a16="http://schemas.microsoft.com/office/drawing/2014/main" id="{F026498E-550D-41E1-8915-8E1ED777BD83}"/>
              </a:ext>
            </a:extLst>
          </p:cNvPr>
          <p:cNvSpPr>
            <a:spLocks noGrp="1"/>
          </p:cNvSpPr>
          <p:nvPr>
            <p:ph idx="1"/>
          </p:nvPr>
        </p:nvSpPr>
        <p:spPr>
          <a:xfrm>
            <a:off x="3624606" y="2558437"/>
            <a:ext cx="5264870" cy="3531278"/>
          </a:xfrm>
        </p:spPr>
        <p:txBody>
          <a:bodyPr>
            <a:normAutofit fontScale="92500" lnSpcReduction="10000"/>
          </a:bodyPr>
          <a:lstStyle/>
          <a:p>
            <a:r>
              <a:rPr lang="en-GB" sz="2800" dirty="0"/>
              <a:t>Introduction</a:t>
            </a:r>
          </a:p>
          <a:p>
            <a:r>
              <a:rPr lang="en-GB" sz="2800" u="sng" dirty="0">
                <a:solidFill>
                  <a:schemeClr val="tx2"/>
                </a:solidFill>
              </a:rPr>
              <a:t>Modelling</a:t>
            </a:r>
          </a:p>
          <a:p>
            <a:r>
              <a:rPr lang="en-GB" sz="2800" dirty="0">
                <a:solidFill>
                  <a:schemeClr val="tx2"/>
                </a:solidFill>
              </a:rPr>
              <a:t>Scenarios</a:t>
            </a:r>
          </a:p>
          <a:p>
            <a:r>
              <a:rPr lang="en-GB" sz="2800" dirty="0">
                <a:solidFill>
                  <a:schemeClr val="tx2"/>
                </a:solidFill>
              </a:rPr>
              <a:t>Results</a:t>
            </a:r>
          </a:p>
          <a:p>
            <a:r>
              <a:rPr lang="en-GB" sz="2800" dirty="0">
                <a:solidFill>
                  <a:schemeClr val="tx2"/>
                </a:solidFill>
              </a:rPr>
              <a:t>Discussions</a:t>
            </a:r>
          </a:p>
          <a:p>
            <a:r>
              <a:rPr lang="en-US" altLang="zh-CN" sz="2800" dirty="0">
                <a:solidFill>
                  <a:schemeClr val="tx2"/>
                </a:solidFill>
              </a:rPr>
              <a:t>Conclusions</a:t>
            </a:r>
          </a:p>
          <a:p>
            <a:r>
              <a:rPr lang="en-US" altLang="zh-CN" sz="2800" dirty="0">
                <a:solidFill>
                  <a:schemeClr val="tx2"/>
                </a:solidFill>
              </a:rPr>
              <a:t>Recommendations</a:t>
            </a:r>
            <a:endParaRPr lang="en-GB" sz="2800" dirty="0">
              <a:solidFill>
                <a:schemeClr val="tx2"/>
              </a:solidFill>
            </a:endParaRPr>
          </a:p>
        </p:txBody>
      </p:sp>
    </p:spTree>
    <p:extLst>
      <p:ext uri="{BB962C8B-B14F-4D97-AF65-F5344CB8AC3E}">
        <p14:creationId xmlns:p14="http://schemas.microsoft.com/office/powerpoint/2010/main" val="2264938208"/>
      </p:ext>
    </p:extLst>
  </p:cSld>
  <p:clrMapOvr>
    <a:masterClrMapping/>
  </p:clrMapOvr>
  <mc:AlternateContent xmlns:mc="http://schemas.openxmlformats.org/markup-compatibility/2006" xmlns:p14="http://schemas.microsoft.com/office/powerpoint/2010/main">
    <mc:Choice Requires="p14">
      <p:transition spd="slow" p14:dur="2000" advTm="7288"/>
    </mc:Choice>
    <mc:Fallback xmlns="">
      <p:transition spd="slow" advTm="7288"/>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5" name="Rectangle 14">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D13F1348-F86C-4FA1-A073-5F548A27C246}"/>
              </a:ext>
            </a:extLst>
          </p:cNvPr>
          <p:cNvSpPr>
            <a:spLocks noGrp="1"/>
          </p:cNvSpPr>
          <p:nvPr>
            <p:ph type="title"/>
          </p:nvPr>
        </p:nvSpPr>
        <p:spPr>
          <a:xfrm>
            <a:off x="256674" y="284176"/>
            <a:ext cx="4048477" cy="1508760"/>
          </a:xfrm>
        </p:spPr>
        <p:txBody>
          <a:bodyPr>
            <a:normAutofit/>
          </a:bodyPr>
          <a:lstStyle/>
          <a:p>
            <a:r>
              <a:rPr lang="en-GB" dirty="0">
                <a:solidFill>
                  <a:schemeClr val="tx2"/>
                </a:solidFill>
              </a:rPr>
              <a:t>Modelling</a:t>
            </a:r>
          </a:p>
        </p:txBody>
      </p:sp>
      <p:sp>
        <p:nvSpPr>
          <p:cNvPr id="17" name="Rectangle 16">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graphicFrame>
        <p:nvGraphicFramePr>
          <p:cNvPr id="12" name="Table 11">
            <a:extLst>
              <a:ext uri="{FF2B5EF4-FFF2-40B4-BE49-F238E27FC236}">
                <a16:creationId xmlns:a16="http://schemas.microsoft.com/office/drawing/2014/main" id="{88EA117F-313F-48AF-9334-C42B56DF785C}"/>
              </a:ext>
            </a:extLst>
          </p:cNvPr>
          <p:cNvGraphicFramePr>
            <a:graphicFrameLocks noGrp="1"/>
          </p:cNvGraphicFramePr>
          <p:nvPr/>
        </p:nvGraphicFramePr>
        <p:xfrm>
          <a:off x="5250615" y="1993559"/>
          <a:ext cx="6694951" cy="4475335"/>
        </p:xfrm>
        <a:graphic>
          <a:graphicData uri="http://schemas.openxmlformats.org/drawingml/2006/table">
            <a:tbl>
              <a:tblPr firstRow="1" bandRow="1">
                <a:tableStyleId>{5C22544A-7EE6-4342-B048-85BDC9FD1C3A}</a:tableStyleId>
              </a:tblPr>
              <a:tblGrid>
                <a:gridCol w="2231650">
                  <a:extLst>
                    <a:ext uri="{9D8B030D-6E8A-4147-A177-3AD203B41FA5}">
                      <a16:colId xmlns:a16="http://schemas.microsoft.com/office/drawing/2014/main" val="4071426333"/>
                    </a:ext>
                  </a:extLst>
                </a:gridCol>
                <a:gridCol w="3602394">
                  <a:extLst>
                    <a:ext uri="{9D8B030D-6E8A-4147-A177-3AD203B41FA5}">
                      <a16:colId xmlns:a16="http://schemas.microsoft.com/office/drawing/2014/main" val="1177035135"/>
                    </a:ext>
                  </a:extLst>
                </a:gridCol>
                <a:gridCol w="860907">
                  <a:extLst>
                    <a:ext uri="{9D8B030D-6E8A-4147-A177-3AD203B41FA5}">
                      <a16:colId xmlns:a16="http://schemas.microsoft.com/office/drawing/2014/main" val="2409850255"/>
                    </a:ext>
                  </a:extLst>
                </a:gridCol>
              </a:tblGrid>
              <a:tr h="895067">
                <a:tc>
                  <a:txBody>
                    <a:bodyPr/>
                    <a:lstStyle/>
                    <a:p>
                      <a:r>
                        <a:rPr lang="en-GB" b="1" dirty="0">
                          <a:solidFill>
                            <a:schemeClr val="tx1"/>
                          </a:solidFill>
                        </a:rPr>
                        <a:t>M01</a:t>
                      </a:r>
                    </a:p>
                  </a:txBody>
                  <a:tcPr>
                    <a:noFill/>
                  </a:tcPr>
                </a:tc>
                <a:tc>
                  <a:txBody>
                    <a:bodyPr/>
                    <a:lstStyle/>
                    <a:p>
                      <a:endParaRPr lang="en-GB" dirty="0"/>
                    </a:p>
                  </a:txBody>
                  <a:tcPr>
                    <a:noFill/>
                  </a:tcPr>
                </a:tc>
                <a:tc>
                  <a:txBody>
                    <a:bodyPr/>
                    <a:lstStyle/>
                    <a:p>
                      <a:endParaRPr lang="en-GB" dirty="0"/>
                    </a:p>
                  </a:txBody>
                  <a:tcPr>
                    <a:noFill/>
                  </a:tcPr>
                </a:tc>
                <a:extLst>
                  <a:ext uri="{0D108BD9-81ED-4DB2-BD59-A6C34878D82A}">
                    <a16:rowId xmlns:a16="http://schemas.microsoft.com/office/drawing/2014/main" val="1592031902"/>
                  </a:ext>
                </a:extLst>
              </a:tr>
              <a:tr h="895067">
                <a:tc>
                  <a:txBody>
                    <a:bodyPr/>
                    <a:lstStyle/>
                    <a:p>
                      <a:endParaRPr lang="en-GB" dirty="0"/>
                    </a:p>
                  </a:txBody>
                  <a:tcPr>
                    <a:noFill/>
                  </a:tcPr>
                </a:tc>
                <a:tc>
                  <a:txBody>
                    <a:bodyPr/>
                    <a:lstStyle/>
                    <a:p>
                      <a:endParaRPr lang="en-GB"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tx1"/>
                          </a:solidFill>
                        </a:rPr>
                        <a:t>M04</a:t>
                      </a:r>
                    </a:p>
                  </a:txBody>
                  <a:tcPr>
                    <a:noFill/>
                  </a:tcPr>
                </a:tc>
                <a:extLst>
                  <a:ext uri="{0D108BD9-81ED-4DB2-BD59-A6C34878D82A}">
                    <a16:rowId xmlns:a16="http://schemas.microsoft.com/office/drawing/2014/main" val="531799504"/>
                  </a:ext>
                </a:extLst>
              </a:tr>
              <a:tr h="8950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tx1"/>
                          </a:solidFill>
                        </a:rPr>
                        <a:t>M02</a:t>
                      </a:r>
                    </a:p>
                  </a:txBody>
                  <a:tcPr>
                    <a:noFill/>
                  </a:tcPr>
                </a:tc>
                <a:tc>
                  <a:txBody>
                    <a:bodyPr/>
                    <a:lstStyle/>
                    <a:p>
                      <a:endParaRPr lang="en-GB" dirty="0"/>
                    </a:p>
                  </a:txBody>
                  <a:tcPr>
                    <a:noFill/>
                  </a:tcPr>
                </a:tc>
                <a:tc>
                  <a:txBody>
                    <a:bodyPr/>
                    <a:lstStyle/>
                    <a:p>
                      <a:endParaRPr lang="en-GB" dirty="0"/>
                    </a:p>
                  </a:txBody>
                  <a:tcPr>
                    <a:noFill/>
                  </a:tcPr>
                </a:tc>
                <a:extLst>
                  <a:ext uri="{0D108BD9-81ED-4DB2-BD59-A6C34878D82A}">
                    <a16:rowId xmlns:a16="http://schemas.microsoft.com/office/drawing/2014/main" val="2848878800"/>
                  </a:ext>
                </a:extLst>
              </a:tr>
              <a:tr h="895067">
                <a:tc>
                  <a:txBody>
                    <a:bodyPr/>
                    <a:lstStyle/>
                    <a:p>
                      <a:endParaRPr lang="en-GB" dirty="0"/>
                    </a:p>
                  </a:txBody>
                  <a:tcPr>
                    <a:noFill/>
                  </a:tcPr>
                </a:tc>
                <a:tc>
                  <a:txBody>
                    <a:bodyPr/>
                    <a:lstStyle/>
                    <a:p>
                      <a:endParaRPr lang="en-GB"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tx1"/>
                          </a:solidFill>
                        </a:rPr>
                        <a:t>M05</a:t>
                      </a:r>
                    </a:p>
                  </a:txBody>
                  <a:tcPr>
                    <a:noFill/>
                  </a:tcPr>
                </a:tc>
                <a:extLst>
                  <a:ext uri="{0D108BD9-81ED-4DB2-BD59-A6C34878D82A}">
                    <a16:rowId xmlns:a16="http://schemas.microsoft.com/office/drawing/2014/main" val="2762392474"/>
                  </a:ext>
                </a:extLst>
              </a:tr>
              <a:tr h="8950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tx1"/>
                          </a:solidFill>
                        </a:rPr>
                        <a:t>M03</a:t>
                      </a:r>
                    </a:p>
                  </a:txBody>
                  <a:tcPr>
                    <a:noFill/>
                  </a:tcPr>
                </a:tc>
                <a:tc>
                  <a:txBody>
                    <a:bodyPr/>
                    <a:lstStyle/>
                    <a:p>
                      <a:endParaRPr lang="en-GB" dirty="0"/>
                    </a:p>
                  </a:txBody>
                  <a:tcPr>
                    <a:noFill/>
                  </a:tcPr>
                </a:tc>
                <a:tc>
                  <a:txBody>
                    <a:bodyPr/>
                    <a:lstStyle/>
                    <a:p>
                      <a:endParaRPr lang="en-GB" dirty="0"/>
                    </a:p>
                  </a:txBody>
                  <a:tcPr>
                    <a:noFill/>
                  </a:tcPr>
                </a:tc>
                <a:extLst>
                  <a:ext uri="{0D108BD9-81ED-4DB2-BD59-A6C34878D82A}">
                    <a16:rowId xmlns:a16="http://schemas.microsoft.com/office/drawing/2014/main" val="1200175427"/>
                  </a:ext>
                </a:extLst>
              </a:tr>
            </a:tbl>
          </a:graphicData>
        </a:graphic>
      </p:graphicFrame>
      <p:pic>
        <p:nvPicPr>
          <p:cNvPr id="23" name="Picture 22">
            <a:extLst>
              <a:ext uri="{FF2B5EF4-FFF2-40B4-BE49-F238E27FC236}">
                <a16:creationId xmlns:a16="http://schemas.microsoft.com/office/drawing/2014/main" id="{0CE597C8-3A2C-4FA5-B2EA-2801944FA01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36210" y="2052673"/>
            <a:ext cx="2270760" cy="716280"/>
          </a:xfrm>
          <a:prstGeom prst="rect">
            <a:avLst/>
          </a:prstGeom>
          <a:noFill/>
          <a:ln>
            <a:noFill/>
          </a:ln>
        </p:spPr>
      </p:pic>
      <p:pic>
        <p:nvPicPr>
          <p:cNvPr id="24" name="Picture 23">
            <a:extLst>
              <a:ext uri="{FF2B5EF4-FFF2-40B4-BE49-F238E27FC236}">
                <a16:creationId xmlns:a16="http://schemas.microsoft.com/office/drawing/2014/main" id="{E6A3BBEB-48FA-4C89-81D5-6887F779C3D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859046" y="3121255"/>
            <a:ext cx="1508760" cy="1356360"/>
          </a:xfrm>
          <a:prstGeom prst="rect">
            <a:avLst/>
          </a:prstGeom>
          <a:noFill/>
          <a:ln>
            <a:noFill/>
          </a:ln>
        </p:spPr>
      </p:pic>
      <p:pic>
        <p:nvPicPr>
          <p:cNvPr id="25" name="Picture 24">
            <a:extLst>
              <a:ext uri="{FF2B5EF4-FFF2-40B4-BE49-F238E27FC236}">
                <a16:creationId xmlns:a16="http://schemas.microsoft.com/office/drawing/2014/main" id="{82D2B50D-F662-44C5-AAB7-A00D9E19ABF9}"/>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865389" y="4947999"/>
            <a:ext cx="2265045" cy="1551940"/>
          </a:xfrm>
          <a:prstGeom prst="rect">
            <a:avLst/>
          </a:prstGeom>
          <a:noFill/>
          <a:ln>
            <a:noFill/>
          </a:ln>
        </p:spPr>
      </p:pic>
      <p:pic>
        <p:nvPicPr>
          <p:cNvPr id="26" name="Picture 25">
            <a:extLst>
              <a:ext uri="{FF2B5EF4-FFF2-40B4-BE49-F238E27FC236}">
                <a16:creationId xmlns:a16="http://schemas.microsoft.com/office/drawing/2014/main" id="{ECAD9B4B-C2E6-4635-B345-C1AD41FDD75B}"/>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8509009" y="1990279"/>
            <a:ext cx="2583815" cy="1870075"/>
          </a:xfrm>
          <a:prstGeom prst="rect">
            <a:avLst/>
          </a:prstGeom>
          <a:noFill/>
          <a:ln>
            <a:noFill/>
          </a:ln>
        </p:spPr>
      </p:pic>
      <p:pic>
        <p:nvPicPr>
          <p:cNvPr id="27" name="Picture 26">
            <a:extLst>
              <a:ext uri="{FF2B5EF4-FFF2-40B4-BE49-F238E27FC236}">
                <a16:creationId xmlns:a16="http://schemas.microsoft.com/office/drawing/2014/main" id="{366C1F3A-7664-4ED6-98F1-29DE5D5D59B6}"/>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8139286" y="4089048"/>
            <a:ext cx="3041356" cy="2469259"/>
          </a:xfrm>
          <a:prstGeom prst="rect">
            <a:avLst/>
          </a:prstGeom>
          <a:noFill/>
          <a:ln>
            <a:noFill/>
          </a:ln>
        </p:spPr>
      </p:pic>
      <p:sp>
        <p:nvSpPr>
          <p:cNvPr id="14" name="Rectangle 13">
            <a:extLst>
              <a:ext uri="{FF2B5EF4-FFF2-40B4-BE49-F238E27FC236}">
                <a16:creationId xmlns:a16="http://schemas.microsoft.com/office/drawing/2014/main" id="{3F1C6661-81E3-4EBE-AEF2-7FCC64F49ED0}"/>
              </a:ext>
            </a:extLst>
          </p:cNvPr>
          <p:cNvSpPr/>
          <p:nvPr/>
        </p:nvSpPr>
        <p:spPr>
          <a:xfrm>
            <a:off x="5081351" y="1394512"/>
            <a:ext cx="5979329" cy="375552"/>
          </a:xfrm>
          <a:prstGeom prst="rect">
            <a:avLst/>
          </a:prstGeom>
        </p:spPr>
        <p:txBody>
          <a:bodyPr wrap="none">
            <a:spAutoFit/>
          </a:bodyPr>
          <a:lstStyle/>
          <a:p>
            <a:pPr marL="0" marR="0" lvl="0" indent="0" algn="l" defTabSz="457200" rtl="0" eaLnBrk="1" fontAlgn="auto" latinLnBrk="0" hangingPunct="1">
              <a:lnSpc>
                <a:spcPct val="107000"/>
              </a:lnSpc>
              <a:spcBef>
                <a:spcPts val="200"/>
              </a:spcBef>
              <a:spcAft>
                <a:spcPts val="0"/>
              </a:spcAft>
              <a:buClrTx/>
              <a:buSzTx/>
              <a:buFontTx/>
              <a:buNone/>
              <a:tabLst/>
              <a:defRPr/>
            </a:pPr>
            <a:r>
              <a:rPr kumimoji="0" lang="en-GB" sz="1800" b="1" i="1" u="none" strike="noStrike" kern="1200" cap="none" spc="0" normalizeH="0" baseline="0" noProof="0" dirty="0">
                <a:ln>
                  <a:noFill/>
                </a:ln>
                <a:solidFill>
                  <a:srgbClr val="2F5496"/>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a. Urban lumped model development (for urban sub-catchment)</a:t>
            </a:r>
          </a:p>
        </p:txBody>
      </p:sp>
      <p:sp>
        <p:nvSpPr>
          <p:cNvPr id="20" name="Content Placeholder 2">
            <a:extLst>
              <a:ext uri="{FF2B5EF4-FFF2-40B4-BE49-F238E27FC236}">
                <a16:creationId xmlns:a16="http://schemas.microsoft.com/office/drawing/2014/main" id="{B8E66FE8-52BD-4246-80D5-1B9354EFF98A}"/>
              </a:ext>
            </a:extLst>
          </p:cNvPr>
          <p:cNvSpPr>
            <a:spLocks noGrp="1"/>
          </p:cNvSpPr>
          <p:nvPr>
            <p:ph idx="1"/>
          </p:nvPr>
        </p:nvSpPr>
        <p:spPr>
          <a:xfrm>
            <a:off x="442573" y="2012403"/>
            <a:ext cx="3676678" cy="4206240"/>
          </a:xfrm>
        </p:spPr>
        <p:txBody>
          <a:bodyPr>
            <a:normAutofit/>
          </a:bodyPr>
          <a:lstStyle/>
          <a:p>
            <a:r>
              <a:rPr lang="en-GB" b="1" dirty="0">
                <a:solidFill>
                  <a:schemeClr val="bg1"/>
                </a:solidFill>
              </a:rPr>
              <a:t>Lumped models for rural and urban sub-catchments</a:t>
            </a:r>
          </a:p>
          <a:p>
            <a:r>
              <a:rPr lang="en-GB" dirty="0">
                <a:solidFill>
                  <a:schemeClr val="bg1"/>
                </a:solidFill>
              </a:rPr>
              <a:t>Semi-distributed model for study catchment</a:t>
            </a:r>
          </a:p>
          <a:p>
            <a:r>
              <a:rPr lang="en-GB" dirty="0">
                <a:solidFill>
                  <a:schemeClr val="bg1"/>
                </a:solidFill>
              </a:rPr>
              <a:t>The expression of LID practices in model</a:t>
            </a:r>
            <a:endParaRPr lang="en-GB" b="1" dirty="0">
              <a:solidFill>
                <a:schemeClr val="bg1"/>
              </a:solidFill>
            </a:endParaRPr>
          </a:p>
          <a:p>
            <a:endParaRPr lang="en-GB" dirty="0">
              <a:solidFill>
                <a:schemeClr val="bg1"/>
              </a:solidFill>
            </a:endParaRPr>
          </a:p>
          <a:p>
            <a:endParaRPr lang="en-GB" dirty="0">
              <a:solidFill>
                <a:schemeClr val="bg1"/>
              </a:solidFill>
            </a:endParaRPr>
          </a:p>
        </p:txBody>
      </p:sp>
      <p:sp>
        <p:nvSpPr>
          <p:cNvPr id="19" name="Rectangle: Rounded Corners 18">
            <a:extLst>
              <a:ext uri="{FF2B5EF4-FFF2-40B4-BE49-F238E27FC236}">
                <a16:creationId xmlns:a16="http://schemas.microsoft.com/office/drawing/2014/main" id="{D4513B02-510D-45DB-833A-6125C90AEEE5}"/>
              </a:ext>
            </a:extLst>
          </p:cNvPr>
          <p:cNvSpPr/>
          <p:nvPr/>
        </p:nvSpPr>
        <p:spPr>
          <a:xfrm>
            <a:off x="6674177" y="4089047"/>
            <a:ext cx="700185" cy="388567"/>
          </a:xfrm>
          <a:prstGeom prst="roundRect">
            <a:avLst/>
          </a:prstGeom>
          <a:noFill/>
          <a:ln w="38100">
            <a:solidFill>
              <a:srgbClr val="E6851A"/>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C000"/>
              </a:solidFill>
              <a:effectLst/>
              <a:uLnTx/>
              <a:uFillTx/>
              <a:latin typeface="Corbel" panose="020B0503020204020204"/>
              <a:ea typeface="+mn-ea"/>
              <a:cs typeface="+mn-cs"/>
            </a:endParaRPr>
          </a:p>
        </p:txBody>
      </p:sp>
      <p:sp>
        <p:nvSpPr>
          <p:cNvPr id="21" name="Rectangle: Rounded Corners 20">
            <a:extLst>
              <a:ext uri="{FF2B5EF4-FFF2-40B4-BE49-F238E27FC236}">
                <a16:creationId xmlns:a16="http://schemas.microsoft.com/office/drawing/2014/main" id="{D0C68392-2EAE-4B3F-9EAF-4B7C6CEB04F2}"/>
              </a:ext>
            </a:extLst>
          </p:cNvPr>
          <p:cNvSpPr/>
          <p:nvPr/>
        </p:nvSpPr>
        <p:spPr>
          <a:xfrm>
            <a:off x="7031726" y="5570782"/>
            <a:ext cx="688827" cy="368105"/>
          </a:xfrm>
          <a:prstGeom prst="roundRect">
            <a:avLst/>
          </a:prstGeom>
          <a:noFill/>
          <a:ln w="38100">
            <a:solidFill>
              <a:srgbClr val="E6851A"/>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C000"/>
              </a:solidFill>
              <a:effectLst/>
              <a:uLnTx/>
              <a:uFillTx/>
              <a:latin typeface="Corbel" panose="020B0503020204020204"/>
              <a:ea typeface="+mn-ea"/>
              <a:cs typeface="+mn-cs"/>
            </a:endParaRPr>
          </a:p>
        </p:txBody>
      </p:sp>
      <p:sp>
        <p:nvSpPr>
          <p:cNvPr id="29" name="Rectangle 28">
            <a:extLst>
              <a:ext uri="{FF2B5EF4-FFF2-40B4-BE49-F238E27FC236}">
                <a16:creationId xmlns:a16="http://schemas.microsoft.com/office/drawing/2014/main" id="{22F0FBBE-C507-4435-AEF3-9AAAF16422AC}"/>
              </a:ext>
            </a:extLst>
          </p:cNvPr>
          <p:cNvSpPr/>
          <p:nvPr/>
        </p:nvSpPr>
        <p:spPr>
          <a:xfrm>
            <a:off x="4611836" y="3787515"/>
            <a:ext cx="1641979" cy="92333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1" i="1" u="none" strike="noStrike" kern="1200" cap="none" spc="0" normalizeH="0" baseline="0" noProof="0" dirty="0">
                <a:ln>
                  <a:noFill/>
                </a:ln>
                <a:solidFill>
                  <a:srgbClr val="E6851A"/>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Slow groundwater Reservoir</a:t>
            </a:r>
            <a:endParaRPr kumimoji="0" lang="en-GB" sz="1800" b="0" i="0" u="none" strike="noStrike" kern="1200" cap="none" spc="0" normalizeH="0" baseline="0" noProof="0" dirty="0">
              <a:ln>
                <a:noFill/>
              </a:ln>
              <a:solidFill>
                <a:srgbClr val="E6851A"/>
              </a:solidFill>
              <a:effectLst/>
              <a:uLnTx/>
              <a:uFillTx/>
              <a:latin typeface="Corbel" panose="020B0503020204020204"/>
              <a:ea typeface="+mn-ea"/>
              <a:cs typeface="+mn-cs"/>
            </a:endParaRPr>
          </a:p>
        </p:txBody>
      </p:sp>
      <p:sp>
        <p:nvSpPr>
          <p:cNvPr id="30" name="Rectangle 29">
            <a:extLst>
              <a:ext uri="{FF2B5EF4-FFF2-40B4-BE49-F238E27FC236}">
                <a16:creationId xmlns:a16="http://schemas.microsoft.com/office/drawing/2014/main" id="{B0F97A23-B0E1-4FDF-AF8B-33FA43986CC6}"/>
              </a:ext>
            </a:extLst>
          </p:cNvPr>
          <p:cNvSpPr/>
          <p:nvPr/>
        </p:nvSpPr>
        <p:spPr>
          <a:xfrm>
            <a:off x="4624823" y="5570782"/>
            <a:ext cx="1641979" cy="92333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1" i="1" u="none" strike="noStrike" kern="1200" cap="none" spc="0" normalizeH="0" baseline="0" noProof="0" dirty="0">
                <a:ln>
                  <a:noFill/>
                </a:ln>
                <a:solidFill>
                  <a:srgbClr val="E6851A"/>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Fast groundwater Reservoir</a:t>
            </a:r>
            <a:endParaRPr kumimoji="0" lang="en-GB" sz="1800" b="0" i="0" u="none" strike="noStrike" kern="1200" cap="none" spc="0" normalizeH="0" baseline="0" noProof="0" dirty="0">
              <a:ln>
                <a:noFill/>
              </a:ln>
              <a:solidFill>
                <a:srgbClr val="E6851A"/>
              </a:solidFill>
              <a:effectLst/>
              <a:uLnTx/>
              <a:uFillTx/>
              <a:latin typeface="Corbel" panose="020B0503020204020204"/>
              <a:ea typeface="+mn-ea"/>
              <a:cs typeface="+mn-cs"/>
            </a:endParaRPr>
          </a:p>
        </p:txBody>
      </p:sp>
      <p:sp>
        <p:nvSpPr>
          <p:cNvPr id="31" name="Rectangle: Rounded Corners 30">
            <a:extLst>
              <a:ext uri="{FF2B5EF4-FFF2-40B4-BE49-F238E27FC236}">
                <a16:creationId xmlns:a16="http://schemas.microsoft.com/office/drawing/2014/main" id="{5774F638-5B4E-4F27-9F04-40294742B601}"/>
              </a:ext>
            </a:extLst>
          </p:cNvPr>
          <p:cNvSpPr/>
          <p:nvPr/>
        </p:nvSpPr>
        <p:spPr>
          <a:xfrm>
            <a:off x="9650537" y="2787807"/>
            <a:ext cx="700185" cy="388567"/>
          </a:xfrm>
          <a:prstGeom prst="roundRect">
            <a:avLst/>
          </a:prstGeom>
          <a:noFill/>
          <a:ln w="38100">
            <a:solidFill>
              <a:srgbClr val="E6851A"/>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C000"/>
              </a:solidFill>
              <a:effectLst/>
              <a:uLnTx/>
              <a:uFillTx/>
              <a:latin typeface="Corbel" panose="020B0503020204020204"/>
              <a:ea typeface="+mn-ea"/>
              <a:cs typeface="+mn-cs"/>
            </a:endParaRPr>
          </a:p>
        </p:txBody>
      </p:sp>
      <p:sp>
        <p:nvSpPr>
          <p:cNvPr id="32" name="Rectangle: Rounded Corners 31">
            <a:extLst>
              <a:ext uri="{FF2B5EF4-FFF2-40B4-BE49-F238E27FC236}">
                <a16:creationId xmlns:a16="http://schemas.microsoft.com/office/drawing/2014/main" id="{0A4C5DA4-D8D9-4072-BDA7-86E2912376B8}"/>
              </a:ext>
            </a:extLst>
          </p:cNvPr>
          <p:cNvSpPr/>
          <p:nvPr/>
        </p:nvSpPr>
        <p:spPr>
          <a:xfrm>
            <a:off x="8959779" y="4467425"/>
            <a:ext cx="808132" cy="388567"/>
          </a:xfrm>
          <a:prstGeom prst="roundRect">
            <a:avLst/>
          </a:prstGeom>
          <a:noFill/>
          <a:ln w="38100">
            <a:solidFill>
              <a:srgbClr val="E6851A"/>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C000"/>
              </a:solidFill>
              <a:effectLst/>
              <a:uLnTx/>
              <a:uFillTx/>
              <a:latin typeface="Corbel" panose="020B0503020204020204"/>
              <a:ea typeface="+mn-ea"/>
              <a:cs typeface="+mn-cs"/>
            </a:endParaRPr>
          </a:p>
        </p:txBody>
      </p:sp>
      <p:sp>
        <p:nvSpPr>
          <p:cNvPr id="3" name="Rectangle 2">
            <a:extLst>
              <a:ext uri="{FF2B5EF4-FFF2-40B4-BE49-F238E27FC236}">
                <a16:creationId xmlns:a16="http://schemas.microsoft.com/office/drawing/2014/main" id="{AD286195-72FB-4ECD-A06C-8309CC79D8DF}"/>
              </a:ext>
            </a:extLst>
          </p:cNvPr>
          <p:cNvSpPr/>
          <p:nvPr/>
        </p:nvSpPr>
        <p:spPr>
          <a:xfrm>
            <a:off x="11088960" y="3154104"/>
            <a:ext cx="1058495" cy="92333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1" i="1" u="none" strike="noStrike" kern="1200" cap="none" spc="0" normalizeH="0" baseline="0" noProof="0" dirty="0">
                <a:ln>
                  <a:noFill/>
                </a:ln>
                <a:solidFill>
                  <a:srgbClr val="E6851A"/>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Human impact Reservoir</a:t>
            </a:r>
            <a:endParaRPr kumimoji="0" lang="en-GB" sz="1800" b="0" i="0" u="none" strike="noStrike" kern="1200" cap="none" spc="0" normalizeH="0" baseline="0" noProof="0" dirty="0">
              <a:ln>
                <a:noFill/>
              </a:ln>
              <a:solidFill>
                <a:srgbClr val="E6851A"/>
              </a:solidFill>
              <a:effectLst/>
              <a:uLnTx/>
              <a:uFillTx/>
              <a:latin typeface="Corbel" panose="020B0503020204020204"/>
              <a:ea typeface="+mn-ea"/>
              <a:cs typeface="+mn-cs"/>
            </a:endParaRPr>
          </a:p>
        </p:txBody>
      </p:sp>
      <p:sp>
        <p:nvSpPr>
          <p:cNvPr id="33" name="Rectangle 32">
            <a:extLst>
              <a:ext uri="{FF2B5EF4-FFF2-40B4-BE49-F238E27FC236}">
                <a16:creationId xmlns:a16="http://schemas.microsoft.com/office/drawing/2014/main" id="{4644EA78-B219-4A66-818D-8484770F3CDB}"/>
              </a:ext>
            </a:extLst>
          </p:cNvPr>
          <p:cNvSpPr/>
          <p:nvPr/>
        </p:nvSpPr>
        <p:spPr>
          <a:xfrm>
            <a:off x="10937588" y="4975206"/>
            <a:ext cx="1303351"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1" i="1" u="none" strike="noStrike" kern="1200" cap="none" spc="0" normalizeH="0" baseline="0" noProof="0" dirty="0">
                <a:ln>
                  <a:noFill/>
                </a:ln>
                <a:solidFill>
                  <a:srgbClr val="E6851A"/>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Interception Reservoir</a:t>
            </a:r>
            <a:endParaRPr kumimoji="0" lang="en-GB" sz="1800" b="0" i="0" u="none" strike="noStrike" kern="1200" cap="none" spc="0" normalizeH="0" baseline="0" noProof="0" dirty="0">
              <a:ln>
                <a:noFill/>
              </a:ln>
              <a:solidFill>
                <a:srgbClr val="E6851A"/>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0785594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43744"/>
    </mc:Choice>
    <mc:Fallback xmlns="">
      <p:transition spd="slow" advTm="43744"/>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5" name="Rectangle 14">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D13F1348-F86C-4FA1-A073-5F548A27C246}"/>
              </a:ext>
            </a:extLst>
          </p:cNvPr>
          <p:cNvSpPr>
            <a:spLocks noGrp="1"/>
          </p:cNvSpPr>
          <p:nvPr>
            <p:ph type="title"/>
          </p:nvPr>
        </p:nvSpPr>
        <p:spPr>
          <a:xfrm>
            <a:off x="256674" y="284176"/>
            <a:ext cx="4048477" cy="1508760"/>
          </a:xfrm>
        </p:spPr>
        <p:txBody>
          <a:bodyPr>
            <a:normAutofit/>
          </a:bodyPr>
          <a:lstStyle/>
          <a:p>
            <a:r>
              <a:rPr lang="en-GB" dirty="0">
                <a:solidFill>
                  <a:schemeClr val="tx2"/>
                </a:solidFill>
              </a:rPr>
              <a:t>Modelling</a:t>
            </a:r>
          </a:p>
        </p:txBody>
      </p:sp>
      <p:sp>
        <p:nvSpPr>
          <p:cNvPr id="17" name="Rectangle 16">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graphicFrame>
        <p:nvGraphicFramePr>
          <p:cNvPr id="12" name="Table 11">
            <a:extLst>
              <a:ext uri="{FF2B5EF4-FFF2-40B4-BE49-F238E27FC236}">
                <a16:creationId xmlns:a16="http://schemas.microsoft.com/office/drawing/2014/main" id="{88EA117F-313F-48AF-9334-C42B56DF785C}"/>
              </a:ext>
            </a:extLst>
          </p:cNvPr>
          <p:cNvGraphicFramePr>
            <a:graphicFrameLocks noGrp="1"/>
          </p:cNvGraphicFramePr>
          <p:nvPr/>
        </p:nvGraphicFramePr>
        <p:xfrm>
          <a:off x="4686301" y="1993559"/>
          <a:ext cx="7505700" cy="4475335"/>
        </p:xfrm>
        <a:graphic>
          <a:graphicData uri="http://schemas.openxmlformats.org/drawingml/2006/table">
            <a:tbl>
              <a:tblPr firstRow="1" bandRow="1">
                <a:tableStyleId>{5C22544A-7EE6-4342-B048-85BDC9FD1C3A}</a:tableStyleId>
              </a:tblPr>
              <a:tblGrid>
                <a:gridCol w="2501900">
                  <a:extLst>
                    <a:ext uri="{9D8B030D-6E8A-4147-A177-3AD203B41FA5}">
                      <a16:colId xmlns:a16="http://schemas.microsoft.com/office/drawing/2014/main" val="4071426333"/>
                    </a:ext>
                  </a:extLst>
                </a:gridCol>
                <a:gridCol w="4038639">
                  <a:extLst>
                    <a:ext uri="{9D8B030D-6E8A-4147-A177-3AD203B41FA5}">
                      <a16:colId xmlns:a16="http://schemas.microsoft.com/office/drawing/2014/main" val="1177035135"/>
                    </a:ext>
                  </a:extLst>
                </a:gridCol>
                <a:gridCol w="965161">
                  <a:extLst>
                    <a:ext uri="{9D8B030D-6E8A-4147-A177-3AD203B41FA5}">
                      <a16:colId xmlns:a16="http://schemas.microsoft.com/office/drawing/2014/main" val="2409850255"/>
                    </a:ext>
                  </a:extLst>
                </a:gridCol>
              </a:tblGrid>
              <a:tr h="895067">
                <a:tc>
                  <a:txBody>
                    <a:bodyPr/>
                    <a:lstStyle/>
                    <a:p>
                      <a:r>
                        <a:rPr lang="en-GB" b="1" dirty="0">
                          <a:solidFill>
                            <a:schemeClr val="tx1"/>
                          </a:solidFill>
                        </a:rPr>
                        <a:t>M04A</a:t>
                      </a:r>
                    </a:p>
                  </a:txBody>
                  <a:tcPr>
                    <a:noFill/>
                  </a:tcPr>
                </a:tc>
                <a:tc>
                  <a:txBody>
                    <a:bodyPr/>
                    <a:lstStyle/>
                    <a:p>
                      <a:endParaRPr lang="en-GB"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tx1"/>
                          </a:solidFill>
                        </a:rPr>
                        <a:t>M04C</a:t>
                      </a:r>
                    </a:p>
                  </a:txBody>
                  <a:tcPr>
                    <a:noFill/>
                  </a:tcPr>
                </a:tc>
                <a:extLst>
                  <a:ext uri="{0D108BD9-81ED-4DB2-BD59-A6C34878D82A}">
                    <a16:rowId xmlns:a16="http://schemas.microsoft.com/office/drawing/2014/main" val="1592031902"/>
                  </a:ext>
                </a:extLst>
              </a:tr>
              <a:tr h="895067">
                <a:tc>
                  <a:txBody>
                    <a:bodyPr/>
                    <a:lstStyle/>
                    <a:p>
                      <a:endParaRPr lang="en-GB" dirty="0"/>
                    </a:p>
                  </a:txBody>
                  <a:tcPr>
                    <a:noFill/>
                  </a:tcPr>
                </a:tc>
                <a:tc>
                  <a:txBody>
                    <a:bodyPr/>
                    <a:lstStyle/>
                    <a:p>
                      <a:endParaRPr lang="en-GB"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tx1"/>
                        </a:solidFill>
                      </a:endParaRPr>
                    </a:p>
                  </a:txBody>
                  <a:tcPr>
                    <a:noFill/>
                  </a:tcPr>
                </a:tc>
                <a:extLst>
                  <a:ext uri="{0D108BD9-81ED-4DB2-BD59-A6C34878D82A}">
                    <a16:rowId xmlns:a16="http://schemas.microsoft.com/office/drawing/2014/main" val="531799504"/>
                  </a:ext>
                </a:extLst>
              </a:tr>
              <a:tr h="8950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tx1"/>
                          </a:solidFill>
                        </a:rPr>
                        <a:t>M04B</a:t>
                      </a:r>
                    </a:p>
                  </a:txBody>
                  <a:tcPr>
                    <a:noFill/>
                  </a:tcPr>
                </a:tc>
                <a:tc>
                  <a:txBody>
                    <a:bodyPr/>
                    <a:lstStyle/>
                    <a:p>
                      <a:endParaRPr lang="en-GB" dirty="0"/>
                    </a:p>
                  </a:txBody>
                  <a:tcPr>
                    <a:noFill/>
                  </a:tcPr>
                </a:tc>
                <a:tc>
                  <a:txBody>
                    <a:bodyPr/>
                    <a:lstStyle/>
                    <a:p>
                      <a:endParaRPr lang="en-GB" dirty="0"/>
                    </a:p>
                  </a:txBody>
                  <a:tcPr>
                    <a:noFill/>
                  </a:tcPr>
                </a:tc>
                <a:extLst>
                  <a:ext uri="{0D108BD9-81ED-4DB2-BD59-A6C34878D82A}">
                    <a16:rowId xmlns:a16="http://schemas.microsoft.com/office/drawing/2014/main" val="2848878800"/>
                  </a:ext>
                </a:extLst>
              </a:tr>
              <a:tr h="895067">
                <a:tc>
                  <a:txBody>
                    <a:bodyPr/>
                    <a:lstStyle/>
                    <a:p>
                      <a:endParaRPr lang="en-GB" dirty="0"/>
                    </a:p>
                  </a:txBody>
                  <a:tcPr>
                    <a:noFill/>
                  </a:tcPr>
                </a:tc>
                <a:tc>
                  <a:txBody>
                    <a:bodyPr/>
                    <a:lstStyle/>
                    <a:p>
                      <a:endParaRPr lang="en-GB"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tx1"/>
                          </a:solidFill>
                        </a:rPr>
                        <a:t>M04D</a:t>
                      </a:r>
                    </a:p>
                  </a:txBody>
                  <a:tcPr>
                    <a:noFill/>
                  </a:tcPr>
                </a:tc>
                <a:extLst>
                  <a:ext uri="{0D108BD9-81ED-4DB2-BD59-A6C34878D82A}">
                    <a16:rowId xmlns:a16="http://schemas.microsoft.com/office/drawing/2014/main" val="2762392474"/>
                  </a:ext>
                </a:extLst>
              </a:tr>
              <a:tr h="8950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tx1"/>
                        </a:solidFill>
                      </a:endParaRPr>
                    </a:p>
                  </a:txBody>
                  <a:tcPr>
                    <a:noFill/>
                  </a:tcPr>
                </a:tc>
                <a:tc>
                  <a:txBody>
                    <a:bodyPr/>
                    <a:lstStyle/>
                    <a:p>
                      <a:endParaRPr lang="en-GB" dirty="0"/>
                    </a:p>
                  </a:txBody>
                  <a:tcPr>
                    <a:noFill/>
                  </a:tcPr>
                </a:tc>
                <a:tc>
                  <a:txBody>
                    <a:bodyPr/>
                    <a:lstStyle/>
                    <a:p>
                      <a:endParaRPr lang="en-GB" dirty="0"/>
                    </a:p>
                  </a:txBody>
                  <a:tcPr>
                    <a:noFill/>
                  </a:tcPr>
                </a:tc>
                <a:extLst>
                  <a:ext uri="{0D108BD9-81ED-4DB2-BD59-A6C34878D82A}">
                    <a16:rowId xmlns:a16="http://schemas.microsoft.com/office/drawing/2014/main" val="1200175427"/>
                  </a:ext>
                </a:extLst>
              </a:tr>
            </a:tbl>
          </a:graphicData>
        </a:graphic>
      </p:graphicFrame>
      <p:sp>
        <p:nvSpPr>
          <p:cNvPr id="14" name="Rectangle 13">
            <a:extLst>
              <a:ext uri="{FF2B5EF4-FFF2-40B4-BE49-F238E27FC236}">
                <a16:creationId xmlns:a16="http://schemas.microsoft.com/office/drawing/2014/main" id="{3F1C6661-81E3-4EBE-AEF2-7FCC64F49ED0}"/>
              </a:ext>
            </a:extLst>
          </p:cNvPr>
          <p:cNvSpPr/>
          <p:nvPr/>
        </p:nvSpPr>
        <p:spPr>
          <a:xfrm>
            <a:off x="5184253" y="1293765"/>
            <a:ext cx="5215787" cy="375552"/>
          </a:xfrm>
          <a:prstGeom prst="rect">
            <a:avLst/>
          </a:prstGeom>
        </p:spPr>
        <p:txBody>
          <a:bodyPr wrap="none">
            <a:spAutoFit/>
          </a:bodyPr>
          <a:lstStyle/>
          <a:p>
            <a:pPr marL="0" marR="0" lvl="0" indent="0" algn="l" defTabSz="457200" rtl="0" eaLnBrk="1" fontAlgn="auto" latinLnBrk="0" hangingPunct="1">
              <a:lnSpc>
                <a:spcPct val="107000"/>
              </a:lnSpc>
              <a:spcBef>
                <a:spcPts val="200"/>
              </a:spcBef>
              <a:spcAft>
                <a:spcPts val="0"/>
              </a:spcAft>
              <a:buClrTx/>
              <a:buSzTx/>
              <a:buFontTx/>
              <a:buNone/>
              <a:tabLst/>
              <a:defRPr/>
            </a:pPr>
            <a:r>
              <a:rPr kumimoji="0" lang="en-GB" sz="1800" b="1" i="1" u="none" strike="noStrike" kern="1200" cap="none" spc="0" normalizeH="0" baseline="0" noProof="0" dirty="0">
                <a:ln>
                  <a:noFill/>
                </a:ln>
                <a:solidFill>
                  <a:srgbClr val="2F5496"/>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a. Urban lumped model development (M04 as example)</a:t>
            </a:r>
          </a:p>
        </p:txBody>
      </p:sp>
      <p:sp>
        <p:nvSpPr>
          <p:cNvPr id="20" name="Content Placeholder 2">
            <a:extLst>
              <a:ext uri="{FF2B5EF4-FFF2-40B4-BE49-F238E27FC236}">
                <a16:creationId xmlns:a16="http://schemas.microsoft.com/office/drawing/2014/main" id="{B8E66FE8-52BD-4246-80D5-1B9354EFF98A}"/>
              </a:ext>
            </a:extLst>
          </p:cNvPr>
          <p:cNvSpPr>
            <a:spLocks noGrp="1"/>
          </p:cNvSpPr>
          <p:nvPr>
            <p:ph idx="1"/>
          </p:nvPr>
        </p:nvSpPr>
        <p:spPr>
          <a:xfrm>
            <a:off x="442573" y="2012403"/>
            <a:ext cx="3676678" cy="4206240"/>
          </a:xfrm>
        </p:spPr>
        <p:txBody>
          <a:bodyPr>
            <a:normAutofit/>
          </a:bodyPr>
          <a:lstStyle/>
          <a:p>
            <a:r>
              <a:rPr lang="en-GB" b="1" dirty="0">
                <a:solidFill>
                  <a:schemeClr val="bg1"/>
                </a:solidFill>
              </a:rPr>
              <a:t>Lumped models for rural and urban sub-catchments</a:t>
            </a:r>
          </a:p>
          <a:p>
            <a:r>
              <a:rPr lang="en-GB" dirty="0">
                <a:solidFill>
                  <a:schemeClr val="bg1"/>
                </a:solidFill>
              </a:rPr>
              <a:t>Semi-distributed model for study catchment</a:t>
            </a:r>
          </a:p>
          <a:p>
            <a:r>
              <a:rPr lang="en-GB" dirty="0">
                <a:solidFill>
                  <a:schemeClr val="bg1"/>
                </a:solidFill>
              </a:rPr>
              <a:t>The expression of LID practices in model</a:t>
            </a:r>
            <a:endParaRPr lang="en-GB" b="1" dirty="0">
              <a:solidFill>
                <a:schemeClr val="bg1"/>
              </a:solidFill>
            </a:endParaRPr>
          </a:p>
          <a:p>
            <a:endParaRPr lang="en-GB" dirty="0">
              <a:solidFill>
                <a:schemeClr val="bg1"/>
              </a:solidFill>
            </a:endParaRPr>
          </a:p>
          <a:p>
            <a:endParaRPr lang="en-GB" dirty="0">
              <a:solidFill>
                <a:schemeClr val="bg1"/>
              </a:solidFill>
            </a:endParaRPr>
          </a:p>
        </p:txBody>
      </p:sp>
      <p:pic>
        <p:nvPicPr>
          <p:cNvPr id="7" name="Picture 6">
            <a:extLst>
              <a:ext uri="{FF2B5EF4-FFF2-40B4-BE49-F238E27FC236}">
                <a16:creationId xmlns:a16="http://schemas.microsoft.com/office/drawing/2014/main" id="{05E505FE-EB71-43A1-95B0-BC21927AE9FB}"/>
              </a:ext>
            </a:extLst>
          </p:cNvPr>
          <p:cNvPicPr>
            <a:picLocks noChangeAspect="1"/>
          </p:cNvPicPr>
          <p:nvPr/>
        </p:nvPicPr>
        <p:blipFill>
          <a:blip r:embed="rId3"/>
          <a:stretch>
            <a:fillRect/>
          </a:stretch>
        </p:blipFill>
        <p:spPr>
          <a:xfrm>
            <a:off x="8340871" y="2012401"/>
            <a:ext cx="2733357" cy="1974715"/>
          </a:xfrm>
          <a:prstGeom prst="rect">
            <a:avLst/>
          </a:prstGeom>
        </p:spPr>
      </p:pic>
      <p:pic>
        <p:nvPicPr>
          <p:cNvPr id="5" name="Picture 4">
            <a:extLst>
              <a:ext uri="{FF2B5EF4-FFF2-40B4-BE49-F238E27FC236}">
                <a16:creationId xmlns:a16="http://schemas.microsoft.com/office/drawing/2014/main" id="{D0F388DE-E5BA-448C-9856-ED0BE73E8F9E}"/>
              </a:ext>
            </a:extLst>
          </p:cNvPr>
          <p:cNvPicPr>
            <a:picLocks noChangeAspect="1"/>
          </p:cNvPicPr>
          <p:nvPr/>
        </p:nvPicPr>
        <p:blipFill>
          <a:blip r:embed="rId4"/>
          <a:stretch>
            <a:fillRect/>
          </a:stretch>
        </p:blipFill>
        <p:spPr>
          <a:xfrm>
            <a:off x="5555175" y="2144380"/>
            <a:ext cx="2730313" cy="1650473"/>
          </a:xfrm>
          <a:prstGeom prst="rect">
            <a:avLst/>
          </a:prstGeom>
        </p:spPr>
      </p:pic>
      <p:pic>
        <p:nvPicPr>
          <p:cNvPr id="6" name="Picture 5">
            <a:extLst>
              <a:ext uri="{FF2B5EF4-FFF2-40B4-BE49-F238E27FC236}">
                <a16:creationId xmlns:a16="http://schemas.microsoft.com/office/drawing/2014/main" id="{E8526103-ABEC-49E5-9972-59B32ED7CD7E}"/>
              </a:ext>
            </a:extLst>
          </p:cNvPr>
          <p:cNvPicPr>
            <a:picLocks noChangeAspect="1"/>
          </p:cNvPicPr>
          <p:nvPr/>
        </p:nvPicPr>
        <p:blipFill>
          <a:blip r:embed="rId5"/>
          <a:stretch>
            <a:fillRect/>
          </a:stretch>
        </p:blipFill>
        <p:spPr>
          <a:xfrm>
            <a:off x="5777757" y="4128521"/>
            <a:ext cx="2733359" cy="1974716"/>
          </a:xfrm>
          <a:prstGeom prst="rect">
            <a:avLst/>
          </a:prstGeom>
        </p:spPr>
      </p:pic>
      <p:pic>
        <p:nvPicPr>
          <p:cNvPr id="8" name="Picture 7">
            <a:extLst>
              <a:ext uri="{FF2B5EF4-FFF2-40B4-BE49-F238E27FC236}">
                <a16:creationId xmlns:a16="http://schemas.microsoft.com/office/drawing/2014/main" id="{B5A24328-AE0E-469E-954F-A378F2CB0706}"/>
              </a:ext>
            </a:extLst>
          </p:cNvPr>
          <p:cNvPicPr>
            <a:picLocks noChangeAspect="1"/>
          </p:cNvPicPr>
          <p:nvPr/>
        </p:nvPicPr>
        <p:blipFill>
          <a:blip r:embed="rId6"/>
          <a:stretch>
            <a:fillRect/>
          </a:stretch>
        </p:blipFill>
        <p:spPr>
          <a:xfrm>
            <a:off x="8564073" y="4115523"/>
            <a:ext cx="2733357" cy="1974715"/>
          </a:xfrm>
          <a:prstGeom prst="rect">
            <a:avLst/>
          </a:prstGeom>
        </p:spPr>
      </p:pic>
      <p:sp>
        <p:nvSpPr>
          <p:cNvPr id="34" name="Rectangle: Rounded Corners 33">
            <a:extLst>
              <a:ext uri="{FF2B5EF4-FFF2-40B4-BE49-F238E27FC236}">
                <a16:creationId xmlns:a16="http://schemas.microsoft.com/office/drawing/2014/main" id="{51ABA903-60E8-49E6-B5D2-F27199D16A50}"/>
              </a:ext>
            </a:extLst>
          </p:cNvPr>
          <p:cNvSpPr/>
          <p:nvPr/>
        </p:nvSpPr>
        <p:spPr>
          <a:xfrm>
            <a:off x="6246832" y="4194928"/>
            <a:ext cx="436775" cy="287556"/>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35" name="Rectangle: Rounded Corners 34">
            <a:extLst>
              <a:ext uri="{FF2B5EF4-FFF2-40B4-BE49-F238E27FC236}">
                <a16:creationId xmlns:a16="http://schemas.microsoft.com/office/drawing/2014/main" id="{5CA950B2-E550-444D-AC5D-60A123C60631}"/>
              </a:ext>
            </a:extLst>
          </p:cNvPr>
          <p:cNvSpPr/>
          <p:nvPr/>
        </p:nvSpPr>
        <p:spPr>
          <a:xfrm>
            <a:off x="10602166" y="2941163"/>
            <a:ext cx="236220" cy="273377"/>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36" name="Rectangle: Rounded Corners 35">
            <a:extLst>
              <a:ext uri="{FF2B5EF4-FFF2-40B4-BE49-F238E27FC236}">
                <a16:creationId xmlns:a16="http://schemas.microsoft.com/office/drawing/2014/main" id="{1E318B8A-FCF6-4616-B646-AB98DF86B25A}"/>
              </a:ext>
            </a:extLst>
          </p:cNvPr>
          <p:cNvSpPr/>
          <p:nvPr/>
        </p:nvSpPr>
        <p:spPr>
          <a:xfrm>
            <a:off x="8545218" y="5123178"/>
            <a:ext cx="655903" cy="627173"/>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37" name="Rectangle 36">
            <a:extLst>
              <a:ext uri="{FF2B5EF4-FFF2-40B4-BE49-F238E27FC236}">
                <a16:creationId xmlns:a16="http://schemas.microsoft.com/office/drawing/2014/main" id="{1A39EB81-EFB0-43BD-A093-F52C3945742C}"/>
              </a:ext>
            </a:extLst>
          </p:cNvPr>
          <p:cNvSpPr/>
          <p:nvPr/>
        </p:nvSpPr>
        <p:spPr>
          <a:xfrm>
            <a:off x="4611573" y="4426092"/>
            <a:ext cx="1641979" cy="1200329"/>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1" i="1" u="none" strike="noStrike" kern="1200" cap="none" spc="0" normalizeH="0" baseline="0" noProof="0" dirty="0">
                <a:ln>
                  <a:noFill/>
                </a:ln>
                <a:solidFill>
                  <a:srgbClr val="FF0000"/>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D</a:t>
            </a:r>
            <a:r>
              <a:rPr kumimoji="0" lang="en-GB" altLang="zh-CN" sz="1800" b="1" i="1" u="none" strike="noStrike" kern="1200" cap="none" spc="0" normalizeH="0" baseline="0" noProof="0" dirty="0">
                <a:ln>
                  <a:noFill/>
                </a:ln>
                <a:solidFill>
                  <a:srgbClr val="FF0000"/>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a:t>
            </a:r>
            <a:endParaRPr kumimoji="0" lang="en-US" altLang="zh-CN" sz="1800" b="1" i="1" u="none" strike="noStrike" kern="1200" cap="none" spc="0" normalizeH="0" baseline="0" noProof="0" dirty="0">
              <a:ln>
                <a:noFill/>
              </a:ln>
              <a:solidFill>
                <a:srgbClr val="FF0000"/>
              </a:solidFill>
              <a:effectLst/>
              <a:uLnTx/>
              <a:uFillTx/>
              <a:latin typeface="Calibri Light" panose="020F0302020204030204" pitchFamily="34"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1" i="1" u="none" strike="noStrike" kern="1200" cap="none" spc="0" normalizeH="0" baseline="0" noProof="0" dirty="0">
                <a:ln>
                  <a:noFill/>
                </a:ln>
                <a:solidFill>
                  <a:srgbClr val="FF0000"/>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precipitation distribution coefficient</a:t>
            </a:r>
            <a:endParaRPr kumimoji="0" lang="en-GB" sz="1800" b="0" i="0" u="none" strike="noStrike" kern="1200" cap="none" spc="0" normalizeH="0" baseline="0" noProof="0" dirty="0">
              <a:ln>
                <a:noFill/>
              </a:ln>
              <a:solidFill>
                <a:srgbClr val="FF0000"/>
              </a:solidFill>
              <a:effectLst/>
              <a:uLnTx/>
              <a:uFillTx/>
              <a:latin typeface="Corbel" panose="020B0503020204020204"/>
              <a:ea typeface="+mn-ea"/>
              <a:cs typeface="+mn-cs"/>
            </a:endParaRPr>
          </a:p>
        </p:txBody>
      </p:sp>
      <p:sp>
        <p:nvSpPr>
          <p:cNvPr id="38" name="Rectangle 37">
            <a:extLst>
              <a:ext uri="{FF2B5EF4-FFF2-40B4-BE49-F238E27FC236}">
                <a16:creationId xmlns:a16="http://schemas.microsoft.com/office/drawing/2014/main" id="{7C7FA902-4C10-4ABB-81B1-EAD7D2F54843}"/>
              </a:ext>
            </a:extLst>
          </p:cNvPr>
          <p:cNvSpPr/>
          <p:nvPr/>
        </p:nvSpPr>
        <p:spPr>
          <a:xfrm>
            <a:off x="10969876" y="2479498"/>
            <a:ext cx="1230976" cy="92333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1" i="1" u="none" strike="noStrike" kern="1200" cap="none" spc="0" normalizeH="0" baseline="0" noProof="0" dirty="0">
                <a:ln>
                  <a:noFill/>
                </a:ln>
                <a:solidFill>
                  <a:srgbClr val="FF0000"/>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Alpha: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1" i="1" u="none" strike="noStrike" kern="1200" cap="none" spc="0" normalizeH="0" baseline="0" noProof="0" dirty="0">
                <a:ln>
                  <a:noFill/>
                </a:ln>
                <a:solidFill>
                  <a:srgbClr val="FF0000"/>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discharge coefficient</a:t>
            </a:r>
            <a:endParaRPr kumimoji="0" lang="en-GB" sz="1800" b="0" i="0" u="none" strike="noStrike" kern="1200" cap="none" spc="0" normalizeH="0" baseline="0" noProof="0" dirty="0">
              <a:ln>
                <a:noFill/>
              </a:ln>
              <a:solidFill>
                <a:srgbClr val="FF0000"/>
              </a:solidFill>
              <a:effectLst/>
              <a:uLnTx/>
              <a:uFillTx/>
              <a:latin typeface="Corbel" panose="020B0503020204020204"/>
              <a:ea typeface="+mn-ea"/>
              <a:cs typeface="+mn-cs"/>
            </a:endParaRPr>
          </a:p>
        </p:txBody>
      </p:sp>
      <p:sp>
        <p:nvSpPr>
          <p:cNvPr id="39" name="Rectangle 38">
            <a:extLst>
              <a:ext uri="{FF2B5EF4-FFF2-40B4-BE49-F238E27FC236}">
                <a16:creationId xmlns:a16="http://schemas.microsoft.com/office/drawing/2014/main" id="{88E77192-CD4C-4A1A-98C6-7EACC13C1BF8}"/>
              </a:ext>
            </a:extLst>
          </p:cNvPr>
          <p:cNvSpPr/>
          <p:nvPr/>
        </p:nvSpPr>
        <p:spPr>
          <a:xfrm>
            <a:off x="11102340" y="4975099"/>
            <a:ext cx="1089660" cy="92333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1" i="1" u="none" strike="noStrike" kern="1200" cap="none" spc="0" normalizeH="0" baseline="0" noProof="0" dirty="0">
                <a:ln>
                  <a:noFill/>
                </a:ln>
                <a:solidFill>
                  <a:srgbClr val="FF0000"/>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Cr: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FF0000"/>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Capillary rise</a:t>
            </a:r>
            <a:endParaRPr kumimoji="0" lang="en-GB" sz="1800" b="0" i="0" u="none" strike="noStrike" kern="1200" cap="none" spc="0" normalizeH="0" baseline="0" noProof="0" dirty="0">
              <a:ln>
                <a:noFill/>
              </a:ln>
              <a:solidFill>
                <a:srgbClr val="FF0000"/>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7211208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43744"/>
    </mc:Choice>
    <mc:Fallback xmlns="">
      <p:transition spd="slow" advTm="43744"/>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5" name="Rectangle 14">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D13F1348-F86C-4FA1-A073-5F548A27C246}"/>
              </a:ext>
            </a:extLst>
          </p:cNvPr>
          <p:cNvSpPr>
            <a:spLocks noGrp="1"/>
          </p:cNvSpPr>
          <p:nvPr>
            <p:ph type="title"/>
          </p:nvPr>
        </p:nvSpPr>
        <p:spPr>
          <a:xfrm>
            <a:off x="256674" y="284176"/>
            <a:ext cx="4048477" cy="1508760"/>
          </a:xfrm>
        </p:spPr>
        <p:txBody>
          <a:bodyPr>
            <a:normAutofit/>
          </a:bodyPr>
          <a:lstStyle/>
          <a:p>
            <a:r>
              <a:rPr lang="en-GB" dirty="0">
                <a:solidFill>
                  <a:schemeClr val="tx2"/>
                </a:solidFill>
              </a:rPr>
              <a:t>Modelling</a:t>
            </a:r>
          </a:p>
        </p:txBody>
      </p:sp>
      <p:sp>
        <p:nvSpPr>
          <p:cNvPr id="17" name="Rectangle 16">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14" name="Rectangle 13">
            <a:extLst>
              <a:ext uri="{FF2B5EF4-FFF2-40B4-BE49-F238E27FC236}">
                <a16:creationId xmlns:a16="http://schemas.microsoft.com/office/drawing/2014/main" id="{3F1C6661-81E3-4EBE-AEF2-7FCC64F49ED0}"/>
              </a:ext>
            </a:extLst>
          </p:cNvPr>
          <p:cNvSpPr/>
          <p:nvPr/>
        </p:nvSpPr>
        <p:spPr>
          <a:xfrm>
            <a:off x="5184253" y="68075"/>
            <a:ext cx="2882520" cy="375552"/>
          </a:xfrm>
          <a:prstGeom prst="rect">
            <a:avLst/>
          </a:prstGeom>
        </p:spPr>
        <p:txBody>
          <a:bodyPr wrap="none">
            <a:spAutoFit/>
          </a:bodyPr>
          <a:lstStyle/>
          <a:p>
            <a:pPr lvl="0">
              <a:lnSpc>
                <a:spcPct val="107000"/>
              </a:lnSpc>
              <a:spcBef>
                <a:spcPts val="200"/>
              </a:spcBef>
            </a:pPr>
            <a:r>
              <a:rPr kumimoji="0" lang="en-GB" sz="1800" b="1" i="1" u="none" strike="noStrike" kern="1200" cap="none" spc="0" normalizeH="0" baseline="0" noProof="0" dirty="0">
                <a:ln>
                  <a:noFill/>
                </a:ln>
                <a:solidFill>
                  <a:srgbClr val="2F5496"/>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b</a:t>
            </a:r>
            <a:r>
              <a:rPr lang="en-GB" b="1" i="1"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rPr>
              <a:t>. Urban lumped model result</a:t>
            </a:r>
            <a:endParaRPr kumimoji="0" lang="en-GB" sz="1800" b="1" i="1" u="none" strike="noStrike" kern="1200" cap="none" spc="0" normalizeH="0" baseline="0" noProof="0" dirty="0">
              <a:ln>
                <a:noFill/>
              </a:ln>
              <a:solidFill>
                <a:srgbClr val="2F5496"/>
              </a:solidFill>
              <a:effectLst/>
              <a:uLnTx/>
              <a:uFillTx/>
              <a:latin typeface="Calibri Light" panose="020F0302020204030204" pitchFamily="34" charset="0"/>
              <a:ea typeface="DengXian Light" panose="02010600030101010101" pitchFamily="2" charset="-122"/>
              <a:cs typeface="Times New Roman" panose="02020603050405020304" pitchFamily="18" charset="0"/>
            </a:endParaRPr>
          </a:p>
        </p:txBody>
      </p:sp>
      <p:pic>
        <p:nvPicPr>
          <p:cNvPr id="16" name="Picture 15">
            <a:extLst>
              <a:ext uri="{FF2B5EF4-FFF2-40B4-BE49-F238E27FC236}">
                <a16:creationId xmlns:a16="http://schemas.microsoft.com/office/drawing/2014/main" id="{75DBF35F-7086-41C6-AB7E-68B86E8B39A5}"/>
              </a:ext>
            </a:extLst>
          </p:cNvPr>
          <p:cNvPicPr/>
          <p:nvPr/>
        </p:nvPicPr>
        <p:blipFill>
          <a:blip r:embed="rId3"/>
          <a:stretch>
            <a:fillRect/>
          </a:stretch>
        </p:blipFill>
        <p:spPr>
          <a:xfrm>
            <a:off x="5184253" y="526276"/>
            <a:ext cx="5379985" cy="2902724"/>
          </a:xfrm>
          <a:prstGeom prst="rect">
            <a:avLst/>
          </a:prstGeom>
        </p:spPr>
      </p:pic>
      <p:sp>
        <p:nvSpPr>
          <p:cNvPr id="3" name="Rectangle 2">
            <a:extLst>
              <a:ext uri="{FF2B5EF4-FFF2-40B4-BE49-F238E27FC236}">
                <a16:creationId xmlns:a16="http://schemas.microsoft.com/office/drawing/2014/main" id="{38A252BF-F15F-4181-9074-30E41C7F070F}"/>
              </a:ext>
            </a:extLst>
          </p:cNvPr>
          <p:cNvSpPr>
            <a:spLocks noChangeArrowheads="1"/>
          </p:cNvSpPr>
          <p:nvPr/>
        </p:nvSpPr>
        <p:spPr bwMode="auto">
          <a:xfrm>
            <a:off x="5142804" y="2802392"/>
            <a:ext cx="7714034" cy="504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pic>
        <p:nvPicPr>
          <p:cNvPr id="2049" name="Picture 124">
            <a:extLst>
              <a:ext uri="{FF2B5EF4-FFF2-40B4-BE49-F238E27FC236}">
                <a16:creationId xmlns:a16="http://schemas.microsoft.com/office/drawing/2014/main" id="{A5482D43-2A71-4A9A-ACBC-B6A49A4420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2804" y="3550751"/>
            <a:ext cx="5847938" cy="327615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27382E2-D250-4CA6-8066-057A3D3DA527}"/>
              </a:ext>
            </a:extLst>
          </p:cNvPr>
          <p:cNvSpPr>
            <a:spLocks noChangeArrowheads="1"/>
          </p:cNvSpPr>
          <p:nvPr/>
        </p:nvSpPr>
        <p:spPr bwMode="auto">
          <a:xfrm>
            <a:off x="5142804" y="6627168"/>
            <a:ext cx="7714034"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900" b="0" i="1" u="none" strike="noStrike" cap="none" normalizeH="0" baseline="0">
                <a:ln>
                  <a:noFill/>
                </a:ln>
                <a:solidFill>
                  <a:srgbClr val="44546A"/>
                </a:solidFill>
                <a:effectLst/>
                <a:latin typeface="Calibri" panose="020F0502020204030204" pitchFamily="34" charset="0"/>
                <a:ea typeface="DengXian" panose="02010600030101010101" pitchFamily="2" charset="-122"/>
                <a:cs typeface="Times New Roman" panose="02020603050405020304" pitchFamily="18" charset="0"/>
              </a:rPr>
              <a:t>F</a:t>
            </a:r>
            <a:r>
              <a:rPr kumimoji="0" lang="en-GB" altLang="en-US" sz="900" b="0" i="1" u="none" strike="noStrike" cap="none" normalizeH="0" baseline="0" bmk="">
                <a:ln>
                  <a:noFill/>
                </a:ln>
                <a:solidFill>
                  <a:srgbClr val="44546A"/>
                </a:solidFill>
                <a:effectLst/>
                <a:latin typeface="Calibri" panose="020F0502020204030204" pitchFamily="34" charset="0"/>
                <a:ea typeface="DengXian" panose="02010600030101010101" pitchFamily="2" charset="-122"/>
                <a:cs typeface="Times New Roman" panose="02020603050405020304" pitchFamily="18" charset="0"/>
              </a:rPr>
              <a:t>igure </a:t>
            </a:r>
            <a:r>
              <a:rPr kumimoji="0" lang="en-GB" altLang="en-US" sz="900" b="0" i="1" u="none" strike="noStrike" cap="none" normalizeH="0" baseline="0" bmk="_Ref8739439">
                <a:ln>
                  <a:noFill/>
                </a:ln>
                <a:solidFill>
                  <a:srgbClr val="44546A"/>
                </a:solidFill>
                <a:effectLst/>
                <a:latin typeface="Calibri" panose="020F0502020204030204" pitchFamily="34" charset="0"/>
                <a:ea typeface="DengXian" panose="02010600030101010101" pitchFamily="2" charset="-122"/>
                <a:cs typeface="Times New Roman" panose="02020603050405020304" pitchFamily="18" charset="0"/>
              </a:rPr>
              <a:t>12</a:t>
            </a:r>
            <a:r>
              <a:rPr kumimoji="0" lang="en-GB" altLang="en-US" sz="900" b="0" i="1" u="none" strike="noStrike" cap="none" normalizeH="0" baseline="0">
                <a:ln>
                  <a:noFill/>
                </a:ln>
                <a:solidFill>
                  <a:srgbClr val="44546A"/>
                </a:solidFill>
                <a:effectLst/>
                <a:latin typeface="Calibri" panose="020F0502020204030204" pitchFamily="34" charset="0"/>
                <a:ea typeface="DengXian" panose="02010600030101010101" pitchFamily="2" charset="-122"/>
                <a:cs typeface="Times New Roman" panose="02020603050405020304" pitchFamily="18" charset="0"/>
              </a:rPr>
              <a:t>. Model Result of Urban Lumped M05B</a:t>
            </a:r>
            <a:endParaRPr kumimoji="0" lang="en-GB" altLang="en-US" sz="1800" b="0" i="0" u="none" strike="noStrike" cap="none" normalizeH="0" baseline="0">
              <a:ln>
                <a:noFill/>
              </a:ln>
              <a:solidFill>
                <a:schemeClr val="tx1"/>
              </a:solidFill>
              <a:effectLst/>
              <a:latin typeface="Arial" panose="020B0604020202020204" pitchFamily="34" charset="0"/>
            </a:endParaRPr>
          </a:p>
        </p:txBody>
      </p:sp>
      <p:sp>
        <p:nvSpPr>
          <p:cNvPr id="18" name="Content Placeholder 2">
            <a:extLst>
              <a:ext uri="{FF2B5EF4-FFF2-40B4-BE49-F238E27FC236}">
                <a16:creationId xmlns:a16="http://schemas.microsoft.com/office/drawing/2014/main" id="{D1796041-29F0-465D-912C-AA0FBC9813DC}"/>
              </a:ext>
            </a:extLst>
          </p:cNvPr>
          <p:cNvSpPr>
            <a:spLocks noGrp="1"/>
          </p:cNvSpPr>
          <p:nvPr>
            <p:ph idx="1"/>
          </p:nvPr>
        </p:nvSpPr>
        <p:spPr>
          <a:xfrm>
            <a:off x="442573" y="2012403"/>
            <a:ext cx="3676678" cy="4206240"/>
          </a:xfrm>
        </p:spPr>
        <p:txBody>
          <a:bodyPr>
            <a:normAutofit/>
          </a:bodyPr>
          <a:lstStyle/>
          <a:p>
            <a:r>
              <a:rPr lang="en-GB" b="1" dirty="0">
                <a:solidFill>
                  <a:schemeClr val="bg1"/>
                </a:solidFill>
              </a:rPr>
              <a:t>Lumped models for rural and urban sub-catchments</a:t>
            </a:r>
          </a:p>
          <a:p>
            <a:r>
              <a:rPr lang="en-GB" dirty="0">
                <a:solidFill>
                  <a:schemeClr val="bg1"/>
                </a:solidFill>
              </a:rPr>
              <a:t>Semi-distributed model for study catchment</a:t>
            </a:r>
          </a:p>
          <a:p>
            <a:r>
              <a:rPr lang="en-GB" dirty="0">
                <a:solidFill>
                  <a:schemeClr val="bg1"/>
                </a:solidFill>
              </a:rPr>
              <a:t>The expression of LID practices in model</a:t>
            </a:r>
            <a:endParaRPr lang="en-GB" b="1" dirty="0">
              <a:solidFill>
                <a:schemeClr val="bg1"/>
              </a:solidFill>
            </a:endParaRPr>
          </a:p>
          <a:p>
            <a:endParaRPr lang="en-GB" dirty="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9779306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43744"/>
    </mc:Choice>
    <mc:Fallback xmlns="">
      <p:transition spd="slow" advTm="4374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549AE-9899-4FF7-8988-04F1DADCB14F}"/>
              </a:ext>
            </a:extLst>
          </p:cNvPr>
          <p:cNvSpPr>
            <a:spLocks noGrp="1"/>
          </p:cNvSpPr>
          <p:nvPr>
            <p:ph type="title"/>
          </p:nvPr>
        </p:nvSpPr>
        <p:spPr>
          <a:xfrm>
            <a:off x="226243" y="284176"/>
            <a:ext cx="11764652" cy="1508760"/>
          </a:xfrm>
        </p:spPr>
        <p:txBody>
          <a:bodyPr>
            <a:normAutofit/>
          </a:bodyPr>
          <a:lstStyle/>
          <a:p>
            <a:r>
              <a:rPr lang="en-GB" sz="2800" dirty="0"/>
              <a:t>The influence of Low Impact Development on rainfall-runoff relationships at catchment scale</a:t>
            </a:r>
          </a:p>
        </p:txBody>
      </p:sp>
      <p:sp>
        <p:nvSpPr>
          <p:cNvPr id="3" name="Content Placeholder 2">
            <a:extLst>
              <a:ext uri="{FF2B5EF4-FFF2-40B4-BE49-F238E27FC236}">
                <a16:creationId xmlns:a16="http://schemas.microsoft.com/office/drawing/2014/main" id="{F026498E-550D-41E1-8915-8E1ED777BD83}"/>
              </a:ext>
            </a:extLst>
          </p:cNvPr>
          <p:cNvSpPr>
            <a:spLocks noGrp="1"/>
          </p:cNvSpPr>
          <p:nvPr>
            <p:ph idx="1"/>
          </p:nvPr>
        </p:nvSpPr>
        <p:spPr>
          <a:xfrm>
            <a:off x="3624606" y="2558437"/>
            <a:ext cx="5264870" cy="3531278"/>
          </a:xfrm>
        </p:spPr>
        <p:txBody>
          <a:bodyPr>
            <a:normAutofit fontScale="92500" lnSpcReduction="10000"/>
          </a:bodyPr>
          <a:lstStyle/>
          <a:p>
            <a:r>
              <a:rPr lang="en-GB" sz="2800" u="sng" dirty="0"/>
              <a:t>Introduction</a:t>
            </a:r>
          </a:p>
          <a:p>
            <a:r>
              <a:rPr lang="en-GB" sz="2800" dirty="0">
                <a:solidFill>
                  <a:schemeClr val="tx2"/>
                </a:solidFill>
              </a:rPr>
              <a:t>Modelling</a:t>
            </a:r>
          </a:p>
          <a:p>
            <a:r>
              <a:rPr lang="en-GB" sz="2800" dirty="0">
                <a:solidFill>
                  <a:schemeClr val="tx2"/>
                </a:solidFill>
              </a:rPr>
              <a:t>Scenarios</a:t>
            </a:r>
          </a:p>
          <a:p>
            <a:r>
              <a:rPr lang="en-GB" sz="2800" dirty="0">
                <a:solidFill>
                  <a:schemeClr val="tx2"/>
                </a:solidFill>
              </a:rPr>
              <a:t>Results</a:t>
            </a:r>
          </a:p>
          <a:p>
            <a:r>
              <a:rPr lang="en-GB" sz="2800" dirty="0">
                <a:solidFill>
                  <a:schemeClr val="tx2"/>
                </a:solidFill>
              </a:rPr>
              <a:t>Discussions</a:t>
            </a:r>
          </a:p>
          <a:p>
            <a:r>
              <a:rPr lang="en-US" altLang="zh-CN" sz="2800" dirty="0">
                <a:solidFill>
                  <a:schemeClr val="tx2"/>
                </a:solidFill>
              </a:rPr>
              <a:t>Conclusions</a:t>
            </a:r>
          </a:p>
          <a:p>
            <a:r>
              <a:rPr lang="en-US" altLang="zh-CN" sz="2800" dirty="0">
                <a:solidFill>
                  <a:schemeClr val="tx2"/>
                </a:solidFill>
              </a:rPr>
              <a:t>Recommendations</a:t>
            </a:r>
            <a:endParaRPr lang="en-GB" sz="2800" dirty="0">
              <a:solidFill>
                <a:schemeClr val="tx2"/>
              </a:solidFill>
            </a:endParaRPr>
          </a:p>
        </p:txBody>
      </p:sp>
    </p:spTree>
    <p:extLst>
      <p:ext uri="{BB962C8B-B14F-4D97-AF65-F5344CB8AC3E}">
        <p14:creationId xmlns:p14="http://schemas.microsoft.com/office/powerpoint/2010/main" val="1899251154"/>
      </p:ext>
    </p:extLst>
  </p:cSld>
  <p:clrMapOvr>
    <a:masterClrMapping/>
  </p:clrMapOvr>
  <mc:AlternateContent xmlns:mc="http://schemas.openxmlformats.org/markup-compatibility/2006" xmlns:p14="http://schemas.microsoft.com/office/powerpoint/2010/main">
    <mc:Choice Requires="p14">
      <p:transition spd="slow" p14:dur="2000" advTm="7288"/>
    </mc:Choice>
    <mc:Fallback xmlns="">
      <p:transition spd="slow" advTm="7288"/>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5" name="Rectangle 14">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D13F1348-F86C-4FA1-A073-5F548A27C246}"/>
              </a:ext>
            </a:extLst>
          </p:cNvPr>
          <p:cNvSpPr>
            <a:spLocks noGrp="1"/>
          </p:cNvSpPr>
          <p:nvPr>
            <p:ph type="title"/>
          </p:nvPr>
        </p:nvSpPr>
        <p:spPr>
          <a:xfrm>
            <a:off x="256674" y="284176"/>
            <a:ext cx="4048477" cy="1508760"/>
          </a:xfrm>
        </p:spPr>
        <p:txBody>
          <a:bodyPr>
            <a:normAutofit/>
          </a:bodyPr>
          <a:lstStyle/>
          <a:p>
            <a:r>
              <a:rPr lang="en-GB" dirty="0">
                <a:solidFill>
                  <a:schemeClr val="tx2"/>
                </a:solidFill>
              </a:rPr>
              <a:t>Modelling</a:t>
            </a:r>
          </a:p>
        </p:txBody>
      </p:sp>
      <p:sp>
        <p:nvSpPr>
          <p:cNvPr id="17" name="Rectangle 16">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14" name="Rectangle 13">
            <a:extLst>
              <a:ext uri="{FF2B5EF4-FFF2-40B4-BE49-F238E27FC236}">
                <a16:creationId xmlns:a16="http://schemas.microsoft.com/office/drawing/2014/main" id="{3F1C6661-81E3-4EBE-AEF2-7FCC64F49ED0}"/>
              </a:ext>
            </a:extLst>
          </p:cNvPr>
          <p:cNvSpPr/>
          <p:nvPr/>
        </p:nvSpPr>
        <p:spPr>
          <a:xfrm>
            <a:off x="5142804" y="1792936"/>
            <a:ext cx="6015236" cy="375552"/>
          </a:xfrm>
          <a:prstGeom prst="rect">
            <a:avLst/>
          </a:prstGeom>
        </p:spPr>
        <p:txBody>
          <a:bodyPr wrap="none">
            <a:spAutoFit/>
          </a:bodyPr>
          <a:lstStyle/>
          <a:p>
            <a:pPr lvl="0">
              <a:lnSpc>
                <a:spcPct val="107000"/>
              </a:lnSpc>
              <a:spcBef>
                <a:spcPts val="200"/>
              </a:spcBef>
            </a:pPr>
            <a:r>
              <a:rPr kumimoji="0" lang="en-GB" sz="1800" b="1" i="1" u="none" strike="noStrike" kern="1200" cap="none" spc="0" normalizeH="0" baseline="0" noProof="0" dirty="0">
                <a:ln>
                  <a:noFill/>
                </a:ln>
                <a:solidFill>
                  <a:srgbClr val="2F5496"/>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c. M</a:t>
            </a:r>
            <a:r>
              <a:rPr lang="en-GB" b="1" i="1" dirty="0" err="1">
                <a:solidFill>
                  <a:srgbClr val="2F5496"/>
                </a:solidFill>
                <a:latin typeface="Calibri Light" panose="020F0302020204030204" pitchFamily="34" charset="0"/>
                <a:ea typeface="DengXian Light" panose="02010600030101010101" pitchFamily="2" charset="-122"/>
                <a:cs typeface="Times New Roman" panose="02020603050405020304" pitchFamily="18" charset="0"/>
              </a:rPr>
              <a:t>odel</a:t>
            </a:r>
            <a:r>
              <a:rPr lang="en-GB" b="1" i="1"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rPr>
              <a:t> components selection: dominant; effective and efficient</a:t>
            </a:r>
            <a:endParaRPr kumimoji="0" lang="en-GB" sz="1800" b="1" i="1" u="none" strike="noStrike" kern="1200" cap="none" spc="0" normalizeH="0" baseline="0" noProof="0" dirty="0">
              <a:ln>
                <a:noFill/>
              </a:ln>
              <a:solidFill>
                <a:srgbClr val="2F5496"/>
              </a:solidFill>
              <a:effectLst/>
              <a:uLnTx/>
              <a:uFillTx/>
              <a:latin typeface="Calibri Light" panose="020F0302020204030204" pitchFamily="34" charset="0"/>
              <a:ea typeface="DengXian Light" panose="02010600030101010101" pitchFamily="2" charset="-122"/>
              <a:cs typeface="Times New Roman" panose="02020603050405020304" pitchFamily="18" charset="0"/>
            </a:endParaRPr>
          </a:p>
        </p:txBody>
      </p:sp>
      <p:sp>
        <p:nvSpPr>
          <p:cNvPr id="5" name="Rectangle 4">
            <a:extLst>
              <a:ext uri="{FF2B5EF4-FFF2-40B4-BE49-F238E27FC236}">
                <a16:creationId xmlns:a16="http://schemas.microsoft.com/office/drawing/2014/main" id="{50BAC411-195D-4657-B29A-1265DB379BA4}"/>
              </a:ext>
            </a:extLst>
          </p:cNvPr>
          <p:cNvSpPr/>
          <p:nvPr/>
        </p:nvSpPr>
        <p:spPr>
          <a:xfrm>
            <a:off x="5142804" y="2235973"/>
            <a:ext cx="6096000" cy="3658374"/>
          </a:xfrm>
          <a:prstGeom prst="rect">
            <a:avLst/>
          </a:prstGeom>
        </p:spPr>
        <p:txBody>
          <a:bodyPr>
            <a:spAutoFit/>
          </a:bodyPr>
          <a:lstStyle/>
          <a:p>
            <a:pPr>
              <a:lnSpc>
                <a:spcPct val="107000"/>
              </a:lnSpc>
              <a:spcAft>
                <a:spcPts val="800"/>
              </a:spcAft>
            </a:pPr>
            <a:r>
              <a:rPr lang="en-GB" b="1" dirty="0">
                <a:latin typeface="Calibri" panose="020F0502020204030204" pitchFamily="34" charset="0"/>
                <a:ea typeface="DengXian" panose="02010600030101010101" pitchFamily="2" charset="-122"/>
                <a:cs typeface="Times New Roman" panose="02020603050405020304" pitchFamily="18" charset="0"/>
              </a:rPr>
              <a:t>By comparing 5 generations of model structure:</a:t>
            </a:r>
          </a:p>
          <a:p>
            <a:pPr marL="285750" indent="-285750">
              <a:lnSpc>
                <a:spcPct val="107000"/>
              </a:lnSpc>
              <a:spcAft>
                <a:spcPts val="800"/>
              </a:spcAft>
              <a:buFont typeface="Wingdings" panose="05000000000000000000" pitchFamily="2" charset="2"/>
              <a:buChar char="ü"/>
            </a:pPr>
            <a:r>
              <a:rPr lang="en-GB" u="sng" dirty="0">
                <a:latin typeface="Calibri" panose="020F0502020204030204" pitchFamily="34" charset="0"/>
                <a:ea typeface="DengXian" panose="02010600030101010101" pitchFamily="2" charset="-122"/>
                <a:cs typeface="Times New Roman" panose="02020603050405020304" pitchFamily="18" charset="0"/>
              </a:rPr>
              <a:t>“Unsaturated Reservoir-Slow groundwater Reservoir-Human impact Reservoir” </a:t>
            </a:r>
            <a:r>
              <a:rPr lang="en-GB" dirty="0">
                <a:latin typeface="Calibri" panose="020F0502020204030204" pitchFamily="34" charset="0"/>
                <a:ea typeface="DengXian" panose="02010600030101010101" pitchFamily="2" charset="-122"/>
                <a:cs typeface="Times New Roman" panose="02020603050405020304" pitchFamily="18" charset="0"/>
              </a:rPr>
              <a:t>three buckets as basic model framework;</a:t>
            </a:r>
          </a:p>
          <a:p>
            <a:pPr marL="285750" indent="-285750">
              <a:lnSpc>
                <a:spcPct val="107000"/>
              </a:lnSpc>
              <a:spcAft>
                <a:spcPts val="800"/>
              </a:spcAft>
              <a:buFont typeface="Wingdings" panose="05000000000000000000" pitchFamily="2" charset="2"/>
              <a:buChar char="ü"/>
            </a:pPr>
            <a:r>
              <a:rPr lang="en-GB" dirty="0">
                <a:latin typeface="Calibri" panose="020F0502020204030204" pitchFamily="34" charset="0"/>
                <a:ea typeface="DengXian" panose="02010600030101010101" pitchFamily="2" charset="-122"/>
                <a:cs typeface="Times New Roman" panose="02020603050405020304" pitchFamily="18" charset="0"/>
              </a:rPr>
              <a:t>Although </a:t>
            </a:r>
            <a:r>
              <a:rPr lang="en-GB" u="sng" dirty="0">
                <a:latin typeface="Calibri" panose="020F0502020204030204" pitchFamily="34" charset="0"/>
                <a:ea typeface="DengXian" panose="02010600030101010101" pitchFamily="2" charset="-122"/>
                <a:cs typeface="Times New Roman" panose="02020603050405020304" pitchFamily="18" charset="0"/>
              </a:rPr>
              <a:t>Interception Reservoir </a:t>
            </a:r>
            <a:r>
              <a:rPr lang="en-GB" dirty="0">
                <a:latin typeface="Calibri" panose="020F0502020204030204" pitchFamily="34" charset="0"/>
                <a:ea typeface="DengXian" panose="02010600030101010101" pitchFamily="2" charset="-122"/>
                <a:cs typeface="Times New Roman" panose="02020603050405020304" pitchFamily="18" charset="0"/>
              </a:rPr>
              <a:t>does not have positive effect on the NSE, the model performance on peak runoff simulation is improved. </a:t>
            </a:r>
          </a:p>
          <a:p>
            <a:pPr>
              <a:lnSpc>
                <a:spcPct val="107000"/>
              </a:lnSpc>
              <a:spcAft>
                <a:spcPts val="800"/>
              </a:spcAft>
            </a:pPr>
            <a:r>
              <a:rPr lang="en-GB" b="1" dirty="0">
                <a:latin typeface="Calibri" panose="020F0502020204030204" pitchFamily="34" charset="0"/>
                <a:ea typeface="DengXian" panose="02010600030101010101" pitchFamily="2" charset="-122"/>
                <a:cs typeface="Times New Roman" panose="02020603050405020304" pitchFamily="18" charset="0"/>
              </a:rPr>
              <a:t>By comparing different model structures of one generation:</a:t>
            </a:r>
          </a:p>
          <a:p>
            <a:pPr marL="285750" indent="-285750">
              <a:lnSpc>
                <a:spcPct val="107000"/>
              </a:lnSpc>
              <a:spcAft>
                <a:spcPts val="800"/>
              </a:spcAft>
              <a:buFont typeface="Wingdings" panose="05000000000000000000" pitchFamily="2" charset="2"/>
              <a:buChar char="ü"/>
            </a:pPr>
            <a:r>
              <a:rPr lang="en-GB" u="sng" dirty="0">
                <a:latin typeface="Calibri" panose="020F0502020204030204" pitchFamily="34" charset="0"/>
                <a:ea typeface="DengXian" panose="02010600030101010101" pitchFamily="2" charset="-122"/>
                <a:cs typeface="Times New Roman" panose="02020603050405020304" pitchFamily="18" charset="0"/>
              </a:rPr>
              <a:t>Capillary rise (Cr);</a:t>
            </a:r>
          </a:p>
          <a:p>
            <a:pPr marL="285750" indent="-285750">
              <a:lnSpc>
                <a:spcPct val="107000"/>
              </a:lnSpc>
              <a:spcAft>
                <a:spcPts val="800"/>
              </a:spcAft>
              <a:buFont typeface="Wingdings" panose="05000000000000000000" pitchFamily="2" charset="2"/>
              <a:buChar char="ü"/>
            </a:pPr>
            <a:r>
              <a:rPr lang="en-GB" u="sng" dirty="0">
                <a:latin typeface="Calibri" panose="020F0502020204030204" pitchFamily="34" charset="0"/>
                <a:ea typeface="DengXian" panose="02010600030101010101" pitchFamily="2" charset="-122"/>
                <a:cs typeface="Times New Roman" panose="02020603050405020304" pitchFamily="18" charset="0"/>
              </a:rPr>
              <a:t>Discharge exponent (</a:t>
            </a:r>
            <a:r>
              <a:rPr lang="en-GB" u="sng" dirty="0">
                <a:latin typeface="Calibri" panose="020F0502020204030204" pitchFamily="34" charset="0"/>
                <a:ea typeface="DengXian" panose="02010600030101010101" pitchFamily="2" charset="-122"/>
                <a:cs typeface="Calibri" panose="020F0502020204030204" pitchFamily="34" charset="0"/>
              </a:rPr>
              <a:t>α</a:t>
            </a:r>
            <a:r>
              <a:rPr lang="en-GB" u="sng" dirty="0">
                <a:latin typeface="Calibri" panose="020F0502020204030204" pitchFamily="34" charset="0"/>
                <a:ea typeface="DengXian" panose="02010600030101010101" pitchFamily="2" charset="-122"/>
                <a:cs typeface="Times New Roman" panose="02020603050405020304" pitchFamily="18" charset="0"/>
              </a:rPr>
              <a:t>);</a:t>
            </a:r>
          </a:p>
          <a:p>
            <a:pPr marL="285750" indent="-285750">
              <a:lnSpc>
                <a:spcPct val="107000"/>
              </a:lnSpc>
              <a:spcAft>
                <a:spcPts val="800"/>
              </a:spcAft>
              <a:buFont typeface="Wingdings" panose="05000000000000000000" pitchFamily="2" charset="2"/>
              <a:buChar char="ü"/>
            </a:pPr>
            <a:r>
              <a:rPr lang="en-GB" u="sng" dirty="0">
                <a:latin typeface="Calibri" panose="020F0502020204030204" pitchFamily="34" charset="0"/>
                <a:ea typeface="DengXian" panose="02010600030101010101" pitchFamily="2" charset="-122"/>
                <a:cs typeface="Times New Roman" panose="02020603050405020304" pitchFamily="18" charset="0"/>
              </a:rPr>
              <a:t>Precipitation distribution factor (D);</a:t>
            </a:r>
          </a:p>
        </p:txBody>
      </p:sp>
      <p:sp>
        <p:nvSpPr>
          <p:cNvPr id="16" name="Content Placeholder 2">
            <a:extLst>
              <a:ext uri="{FF2B5EF4-FFF2-40B4-BE49-F238E27FC236}">
                <a16:creationId xmlns:a16="http://schemas.microsoft.com/office/drawing/2014/main" id="{A78D8357-7CAB-4432-99C1-CB5B696D1098}"/>
              </a:ext>
            </a:extLst>
          </p:cNvPr>
          <p:cNvSpPr>
            <a:spLocks noGrp="1"/>
          </p:cNvSpPr>
          <p:nvPr>
            <p:ph idx="1"/>
          </p:nvPr>
        </p:nvSpPr>
        <p:spPr>
          <a:xfrm>
            <a:off x="442573" y="2012403"/>
            <a:ext cx="3676678" cy="4206240"/>
          </a:xfrm>
        </p:spPr>
        <p:txBody>
          <a:bodyPr>
            <a:normAutofit/>
          </a:bodyPr>
          <a:lstStyle/>
          <a:p>
            <a:r>
              <a:rPr lang="en-GB" b="1" dirty="0">
                <a:solidFill>
                  <a:schemeClr val="bg1"/>
                </a:solidFill>
              </a:rPr>
              <a:t>Lumped models for rural and urban sub-catchments</a:t>
            </a:r>
          </a:p>
          <a:p>
            <a:r>
              <a:rPr lang="en-GB" dirty="0">
                <a:solidFill>
                  <a:schemeClr val="bg1"/>
                </a:solidFill>
              </a:rPr>
              <a:t>Semi-distributed model for study catchment</a:t>
            </a:r>
          </a:p>
          <a:p>
            <a:r>
              <a:rPr lang="en-GB" dirty="0">
                <a:solidFill>
                  <a:schemeClr val="bg1"/>
                </a:solidFill>
              </a:rPr>
              <a:t>The expression of LID practices in model</a:t>
            </a:r>
            <a:endParaRPr lang="en-GB" b="1" dirty="0">
              <a:solidFill>
                <a:schemeClr val="bg1"/>
              </a:solidFill>
            </a:endParaRPr>
          </a:p>
          <a:p>
            <a:endParaRPr lang="en-GB" dirty="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10169430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43744"/>
    </mc:Choice>
    <mc:Fallback xmlns="">
      <p:transition spd="slow" advTm="43744"/>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5" name="Rectangle 14">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D13F1348-F86C-4FA1-A073-5F548A27C246}"/>
              </a:ext>
            </a:extLst>
          </p:cNvPr>
          <p:cNvSpPr>
            <a:spLocks noGrp="1"/>
          </p:cNvSpPr>
          <p:nvPr>
            <p:ph type="title"/>
          </p:nvPr>
        </p:nvSpPr>
        <p:spPr>
          <a:xfrm>
            <a:off x="256674" y="284176"/>
            <a:ext cx="4048477" cy="1508760"/>
          </a:xfrm>
        </p:spPr>
        <p:txBody>
          <a:bodyPr>
            <a:normAutofit/>
          </a:bodyPr>
          <a:lstStyle/>
          <a:p>
            <a:r>
              <a:rPr lang="en-GB" dirty="0">
                <a:solidFill>
                  <a:schemeClr val="tx2"/>
                </a:solidFill>
              </a:rPr>
              <a:t>Modelling</a:t>
            </a:r>
          </a:p>
        </p:txBody>
      </p:sp>
      <p:sp>
        <p:nvSpPr>
          <p:cNvPr id="17" name="Rectangle 16">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14" name="Rectangle 13">
            <a:extLst>
              <a:ext uri="{FF2B5EF4-FFF2-40B4-BE49-F238E27FC236}">
                <a16:creationId xmlns:a16="http://schemas.microsoft.com/office/drawing/2014/main" id="{3F1C6661-81E3-4EBE-AEF2-7FCC64F49ED0}"/>
              </a:ext>
            </a:extLst>
          </p:cNvPr>
          <p:cNvSpPr/>
          <p:nvPr/>
        </p:nvSpPr>
        <p:spPr>
          <a:xfrm>
            <a:off x="5061592" y="1839786"/>
            <a:ext cx="6687835" cy="697563"/>
          </a:xfrm>
          <a:prstGeom prst="rect">
            <a:avLst/>
          </a:prstGeom>
        </p:spPr>
        <p:txBody>
          <a:bodyPr wrap="square">
            <a:spAutoFit/>
          </a:bodyPr>
          <a:lstStyle/>
          <a:p>
            <a:pPr lvl="0">
              <a:lnSpc>
                <a:spcPct val="107000"/>
              </a:lnSpc>
              <a:spcBef>
                <a:spcPts val="200"/>
              </a:spcBef>
            </a:pPr>
            <a:r>
              <a:rPr kumimoji="0" lang="en-GB" sz="1800" b="1" i="1" u="none" strike="noStrike" kern="1200" cap="none" spc="0" normalizeH="0" baseline="0" noProof="0" dirty="0">
                <a:ln>
                  <a:noFill/>
                </a:ln>
                <a:solidFill>
                  <a:srgbClr val="2F5496"/>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d. </a:t>
            </a:r>
            <a:r>
              <a:rPr lang="en-GB" b="1" i="1"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rPr>
              <a:t>Parameter calibration of lumped model</a:t>
            </a:r>
          </a:p>
          <a:p>
            <a:pPr lvl="0">
              <a:lnSpc>
                <a:spcPct val="107000"/>
              </a:lnSpc>
              <a:spcBef>
                <a:spcPts val="200"/>
              </a:spcBef>
            </a:pPr>
            <a:r>
              <a:rPr lang="en-GB" b="1" i="1"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rPr>
              <a:t>- Determine initial parameter intervals in semi-distributed model</a:t>
            </a:r>
          </a:p>
        </p:txBody>
      </p:sp>
      <p:sp>
        <p:nvSpPr>
          <p:cNvPr id="3" name="Rectangle 2">
            <a:extLst>
              <a:ext uri="{FF2B5EF4-FFF2-40B4-BE49-F238E27FC236}">
                <a16:creationId xmlns:a16="http://schemas.microsoft.com/office/drawing/2014/main" id="{38A252BF-F15F-4181-9074-30E41C7F070F}"/>
              </a:ext>
            </a:extLst>
          </p:cNvPr>
          <p:cNvSpPr>
            <a:spLocks noChangeArrowheads="1"/>
          </p:cNvSpPr>
          <p:nvPr/>
        </p:nvSpPr>
        <p:spPr bwMode="auto">
          <a:xfrm>
            <a:off x="5142804" y="2802392"/>
            <a:ext cx="7714034" cy="504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C2C2C"/>
              </a:solidFill>
              <a:effectLst/>
              <a:uLnTx/>
              <a:uFillTx/>
              <a:latin typeface="Corbel" panose="020B0503020204020204"/>
              <a:ea typeface="+mn-ea"/>
              <a:cs typeface="+mn-cs"/>
            </a:endParaRPr>
          </a:p>
        </p:txBody>
      </p:sp>
      <p:sp>
        <p:nvSpPr>
          <p:cNvPr id="4" name="Rectangle 2">
            <a:extLst>
              <a:ext uri="{FF2B5EF4-FFF2-40B4-BE49-F238E27FC236}">
                <a16:creationId xmlns:a16="http://schemas.microsoft.com/office/drawing/2014/main" id="{A48605A5-BB7E-4679-BFF3-400E773A84A3}"/>
              </a:ext>
            </a:extLst>
          </p:cNvPr>
          <p:cNvSpPr>
            <a:spLocks noChangeArrowheads="1"/>
          </p:cNvSpPr>
          <p:nvPr/>
        </p:nvSpPr>
        <p:spPr bwMode="auto">
          <a:xfrm>
            <a:off x="5142804" y="2141537"/>
            <a:ext cx="593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sp>
        <p:nvSpPr>
          <p:cNvPr id="18" name="Content Placeholder 2">
            <a:extLst>
              <a:ext uri="{FF2B5EF4-FFF2-40B4-BE49-F238E27FC236}">
                <a16:creationId xmlns:a16="http://schemas.microsoft.com/office/drawing/2014/main" id="{981F03AC-034F-4BFC-BF73-EB941DED08D5}"/>
              </a:ext>
            </a:extLst>
          </p:cNvPr>
          <p:cNvSpPr txBox="1">
            <a:spLocks/>
          </p:cNvSpPr>
          <p:nvPr/>
        </p:nvSpPr>
        <p:spPr>
          <a:xfrm>
            <a:off x="442573" y="2012403"/>
            <a:ext cx="3676678" cy="420624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r>
              <a:rPr lang="en-GB" b="1">
                <a:solidFill>
                  <a:schemeClr val="bg1"/>
                </a:solidFill>
              </a:rPr>
              <a:t>Lumped models for rural and urban sub-catchments</a:t>
            </a:r>
          </a:p>
          <a:p>
            <a:r>
              <a:rPr lang="en-GB">
                <a:solidFill>
                  <a:schemeClr val="bg1"/>
                </a:solidFill>
              </a:rPr>
              <a:t>Semi-distributed model for study catchment</a:t>
            </a:r>
          </a:p>
          <a:p>
            <a:r>
              <a:rPr lang="en-GB">
                <a:solidFill>
                  <a:schemeClr val="bg1"/>
                </a:solidFill>
              </a:rPr>
              <a:t>The expression of LID practices in model</a:t>
            </a:r>
            <a:endParaRPr lang="en-GB" b="1">
              <a:solidFill>
                <a:schemeClr val="bg1"/>
              </a:solidFill>
            </a:endParaRPr>
          </a:p>
          <a:p>
            <a:endParaRPr lang="en-GB">
              <a:solidFill>
                <a:schemeClr val="bg1"/>
              </a:solidFill>
            </a:endParaRPr>
          </a:p>
          <a:p>
            <a:endParaRPr lang="en-GB" dirty="0">
              <a:solidFill>
                <a:schemeClr val="bg1"/>
              </a:solidFill>
            </a:endParaRPr>
          </a:p>
        </p:txBody>
      </p:sp>
      <p:sp>
        <p:nvSpPr>
          <p:cNvPr id="12" name="Rectangle 11">
            <a:extLst>
              <a:ext uri="{FF2B5EF4-FFF2-40B4-BE49-F238E27FC236}">
                <a16:creationId xmlns:a16="http://schemas.microsoft.com/office/drawing/2014/main" id="{7A11DAB5-22D9-4401-BD7B-131F345DE213}"/>
              </a:ext>
            </a:extLst>
          </p:cNvPr>
          <p:cNvSpPr/>
          <p:nvPr/>
        </p:nvSpPr>
        <p:spPr>
          <a:xfrm>
            <a:off x="5061592" y="2558799"/>
            <a:ext cx="6096000" cy="375552"/>
          </a:xfrm>
          <a:prstGeom prst="rect">
            <a:avLst/>
          </a:prstGeom>
        </p:spPr>
        <p:txBody>
          <a:bodyPr>
            <a:spAutoFit/>
          </a:bodyPr>
          <a:lstStyle/>
          <a:p>
            <a:pPr marL="285750" indent="-285750">
              <a:lnSpc>
                <a:spcPct val="107000"/>
              </a:lnSpc>
              <a:spcAft>
                <a:spcPts val="800"/>
              </a:spcAft>
              <a:buFont typeface="Wingdings" panose="05000000000000000000" pitchFamily="2" charset="2"/>
              <a:buChar char="ü"/>
            </a:pPr>
            <a:r>
              <a:rPr lang="en-GB" dirty="0"/>
              <a:t>parameter intervals, rather than specific parameter value; </a:t>
            </a:r>
            <a:endParaRPr lang="en-GB" dirty="0">
              <a:latin typeface="Calibri" panose="020F0502020204030204" pitchFamily="34" charset="0"/>
              <a:ea typeface="DengXian" panose="02010600030101010101" pitchFamily="2" charset="-122"/>
              <a:cs typeface="Times New Roman" panose="02020603050405020304" pitchFamily="18" charset="0"/>
            </a:endParaRPr>
          </a:p>
        </p:txBody>
      </p:sp>
      <p:pic>
        <p:nvPicPr>
          <p:cNvPr id="20" name="Picture 19">
            <a:extLst>
              <a:ext uri="{FF2B5EF4-FFF2-40B4-BE49-F238E27FC236}">
                <a16:creationId xmlns:a16="http://schemas.microsoft.com/office/drawing/2014/main" id="{E164EC31-C2BA-40E7-9600-B720D8410D89}"/>
              </a:ext>
            </a:extLst>
          </p:cNvPr>
          <p:cNvPicPr>
            <a:picLocks noChangeAspect="1"/>
          </p:cNvPicPr>
          <p:nvPr/>
        </p:nvPicPr>
        <p:blipFill>
          <a:blip r:embed="rId3"/>
          <a:stretch>
            <a:fillRect/>
          </a:stretch>
        </p:blipFill>
        <p:spPr>
          <a:xfrm>
            <a:off x="4841482" y="3307158"/>
            <a:ext cx="7134225" cy="2409825"/>
          </a:xfrm>
          <a:prstGeom prst="rect">
            <a:avLst/>
          </a:prstGeom>
        </p:spPr>
      </p:pic>
    </p:spTree>
    <p:extLst>
      <p:ext uri="{BB962C8B-B14F-4D97-AF65-F5344CB8AC3E}">
        <p14:creationId xmlns:p14="http://schemas.microsoft.com/office/powerpoint/2010/main" val="39356956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43744"/>
    </mc:Choice>
    <mc:Fallback xmlns="">
      <p:transition spd="slow" advTm="43744"/>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5" name="Rectangle 14">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D13F1348-F86C-4FA1-A073-5F548A27C246}"/>
              </a:ext>
            </a:extLst>
          </p:cNvPr>
          <p:cNvSpPr>
            <a:spLocks noGrp="1"/>
          </p:cNvSpPr>
          <p:nvPr>
            <p:ph type="title"/>
          </p:nvPr>
        </p:nvSpPr>
        <p:spPr>
          <a:xfrm>
            <a:off x="256674" y="284176"/>
            <a:ext cx="4048477" cy="1508760"/>
          </a:xfrm>
        </p:spPr>
        <p:txBody>
          <a:bodyPr>
            <a:normAutofit/>
          </a:bodyPr>
          <a:lstStyle/>
          <a:p>
            <a:r>
              <a:rPr lang="en-GB" dirty="0">
                <a:solidFill>
                  <a:schemeClr val="tx2"/>
                </a:solidFill>
              </a:rPr>
              <a:t>Modelling</a:t>
            </a:r>
          </a:p>
        </p:txBody>
      </p:sp>
      <p:sp>
        <p:nvSpPr>
          <p:cNvPr id="17" name="Rectangle 16">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14" name="Rectangle 13">
            <a:extLst>
              <a:ext uri="{FF2B5EF4-FFF2-40B4-BE49-F238E27FC236}">
                <a16:creationId xmlns:a16="http://schemas.microsoft.com/office/drawing/2014/main" id="{3F1C6661-81E3-4EBE-AEF2-7FCC64F49ED0}"/>
              </a:ext>
            </a:extLst>
          </p:cNvPr>
          <p:cNvSpPr/>
          <p:nvPr/>
        </p:nvSpPr>
        <p:spPr>
          <a:xfrm>
            <a:off x="5095232" y="510891"/>
            <a:ext cx="6687835" cy="697563"/>
          </a:xfrm>
          <a:prstGeom prst="rect">
            <a:avLst/>
          </a:prstGeom>
        </p:spPr>
        <p:txBody>
          <a:bodyPr wrap="square">
            <a:spAutoFit/>
          </a:bodyPr>
          <a:lstStyle/>
          <a:p>
            <a:pPr marL="0" marR="0" lvl="0" indent="0" algn="l" defTabSz="457200" rtl="0" eaLnBrk="1" fontAlgn="auto" latinLnBrk="0" hangingPunct="1">
              <a:lnSpc>
                <a:spcPct val="107000"/>
              </a:lnSpc>
              <a:spcBef>
                <a:spcPts val="200"/>
              </a:spcBef>
              <a:spcAft>
                <a:spcPts val="0"/>
              </a:spcAft>
              <a:buClrTx/>
              <a:buSzTx/>
              <a:buFontTx/>
              <a:buNone/>
              <a:tabLst/>
              <a:defRPr/>
            </a:pPr>
            <a:r>
              <a:rPr kumimoji="0" lang="en-GB" sz="1800" b="1" i="1" u="none" strike="noStrike" kern="1200" cap="none" spc="0" normalizeH="0" baseline="0" noProof="0" dirty="0">
                <a:ln>
                  <a:noFill/>
                </a:ln>
                <a:solidFill>
                  <a:srgbClr val="2F5496"/>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d. Parameter calibration of lumped model</a:t>
            </a:r>
          </a:p>
          <a:p>
            <a:pPr marL="0" marR="0" lvl="0" indent="0" algn="l" defTabSz="457200" rtl="0" eaLnBrk="1" fontAlgn="auto" latinLnBrk="0" hangingPunct="1">
              <a:lnSpc>
                <a:spcPct val="107000"/>
              </a:lnSpc>
              <a:spcBef>
                <a:spcPts val="200"/>
              </a:spcBef>
              <a:spcAft>
                <a:spcPts val="0"/>
              </a:spcAft>
              <a:buClrTx/>
              <a:buSzTx/>
              <a:buFontTx/>
              <a:buNone/>
              <a:tabLst/>
              <a:defRPr/>
            </a:pPr>
            <a:r>
              <a:rPr kumimoji="0" lang="en-GB" sz="1800" b="1" i="1" u="none" strike="noStrike" kern="1200" cap="none" spc="0" normalizeH="0" baseline="0" noProof="0" dirty="0">
                <a:ln>
                  <a:noFill/>
                </a:ln>
                <a:solidFill>
                  <a:srgbClr val="2F5496"/>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 Determine initial parameter intervals in semi-distributed model</a:t>
            </a:r>
          </a:p>
        </p:txBody>
      </p:sp>
      <p:sp>
        <p:nvSpPr>
          <p:cNvPr id="3" name="Rectangle 2">
            <a:extLst>
              <a:ext uri="{FF2B5EF4-FFF2-40B4-BE49-F238E27FC236}">
                <a16:creationId xmlns:a16="http://schemas.microsoft.com/office/drawing/2014/main" id="{38A252BF-F15F-4181-9074-30E41C7F070F}"/>
              </a:ext>
            </a:extLst>
          </p:cNvPr>
          <p:cNvSpPr>
            <a:spLocks noChangeArrowheads="1"/>
          </p:cNvSpPr>
          <p:nvPr/>
        </p:nvSpPr>
        <p:spPr bwMode="auto">
          <a:xfrm>
            <a:off x="5142804" y="2802392"/>
            <a:ext cx="7714034" cy="504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C2C2C"/>
              </a:solidFill>
              <a:effectLst/>
              <a:uLnTx/>
              <a:uFillTx/>
              <a:latin typeface="Corbel" panose="020B0503020204020204"/>
              <a:ea typeface="+mn-ea"/>
              <a:cs typeface="+mn-cs"/>
            </a:endParaRPr>
          </a:p>
        </p:txBody>
      </p:sp>
      <p:sp>
        <p:nvSpPr>
          <p:cNvPr id="4" name="Rectangle 2">
            <a:extLst>
              <a:ext uri="{FF2B5EF4-FFF2-40B4-BE49-F238E27FC236}">
                <a16:creationId xmlns:a16="http://schemas.microsoft.com/office/drawing/2014/main" id="{A48605A5-BB7E-4679-BFF3-400E773A84A3}"/>
              </a:ext>
            </a:extLst>
          </p:cNvPr>
          <p:cNvSpPr>
            <a:spLocks noChangeArrowheads="1"/>
          </p:cNvSpPr>
          <p:nvPr/>
        </p:nvSpPr>
        <p:spPr bwMode="auto">
          <a:xfrm>
            <a:off x="5142804" y="2141537"/>
            <a:ext cx="593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C2C2C"/>
              </a:solidFill>
              <a:effectLst/>
              <a:uLnTx/>
              <a:uFillTx/>
              <a:latin typeface="Corbel" panose="020B0503020204020204"/>
              <a:ea typeface="+mn-ea"/>
              <a:cs typeface="+mn-cs"/>
            </a:endParaRPr>
          </a:p>
        </p:txBody>
      </p:sp>
      <p:sp>
        <p:nvSpPr>
          <p:cNvPr id="6" name="Rectangle 3">
            <a:extLst>
              <a:ext uri="{FF2B5EF4-FFF2-40B4-BE49-F238E27FC236}">
                <a16:creationId xmlns:a16="http://schemas.microsoft.com/office/drawing/2014/main" id="{9095C36D-8F8D-4D4D-BCF9-A2E62D48F4BC}"/>
              </a:ext>
            </a:extLst>
          </p:cNvPr>
          <p:cNvSpPr>
            <a:spLocks noChangeArrowheads="1"/>
          </p:cNvSpPr>
          <p:nvPr/>
        </p:nvSpPr>
        <p:spPr bwMode="auto">
          <a:xfrm>
            <a:off x="5229814" y="6208856"/>
            <a:ext cx="5703536"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900" b="0" i="1" u="none" strike="noStrike" kern="1200" cap="none" spc="0" normalizeH="0" baseline="0" noProof="0" dirty="0">
                <a:ln>
                  <a:noFill/>
                </a:ln>
                <a:solidFill>
                  <a:srgbClr val="44546A"/>
                </a:solidFill>
                <a:effectLst/>
                <a:uLnTx/>
                <a:uFillTx/>
                <a:latin typeface="Calibri" panose="020F0502020204030204" pitchFamily="34" charset="0"/>
                <a:ea typeface="DengXian" panose="02010600030101010101" pitchFamily="2" charset="-122"/>
                <a:cs typeface="Times New Roman" panose="02020603050405020304" pitchFamily="18" charset="0"/>
              </a:rPr>
              <a:t>Figure 109. Parameter Calibration Result of Urban Lumped M05B (The parameter intervals, which could capture the objective function larger than 0.6, were reserved and used to determine the initial parameter interval in semi-distributed model.)</a:t>
            </a:r>
            <a:endParaRPr kumimoji="0" lang="en-GB" altLang="en-US" sz="1800" b="0" i="0" u="none" strike="noStrike" kern="1200" cap="none" spc="0" normalizeH="0" baseline="0" noProof="0" dirty="0">
              <a:ln>
                <a:noFill/>
              </a:ln>
              <a:solidFill>
                <a:srgbClr val="2C2C2C"/>
              </a:solidFill>
              <a:effectLst/>
              <a:uLnTx/>
              <a:uFillTx/>
              <a:latin typeface="Arial" panose="020B0604020202020204" pitchFamily="34" charset="0"/>
              <a:ea typeface="+mn-ea"/>
              <a:cs typeface="+mn-cs"/>
            </a:endParaRPr>
          </a:p>
        </p:txBody>
      </p:sp>
      <p:pic>
        <p:nvPicPr>
          <p:cNvPr id="16" name="Picture 103">
            <a:extLst>
              <a:ext uri="{FF2B5EF4-FFF2-40B4-BE49-F238E27FC236}">
                <a16:creationId xmlns:a16="http://schemas.microsoft.com/office/drawing/2014/main" id="{D68B0A46-96FE-4CC0-BAAA-E3B67A07FE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2231" y="2453565"/>
            <a:ext cx="5781119" cy="3802063"/>
          </a:xfrm>
          <a:prstGeom prst="rect">
            <a:avLst/>
          </a:prstGeom>
          <a:noFill/>
          <a:extLst>
            <a:ext uri="{909E8E84-426E-40DD-AFC4-6F175D3DCCD1}">
              <a14:hiddenFill xmlns:a14="http://schemas.microsoft.com/office/drawing/2010/main">
                <a:solidFill>
                  <a:srgbClr val="FFFFFF"/>
                </a:solidFill>
              </a14:hiddenFill>
            </a:ext>
          </a:extLst>
        </p:spPr>
      </p:pic>
      <p:sp>
        <p:nvSpPr>
          <p:cNvPr id="18" name="Content Placeholder 2">
            <a:extLst>
              <a:ext uri="{FF2B5EF4-FFF2-40B4-BE49-F238E27FC236}">
                <a16:creationId xmlns:a16="http://schemas.microsoft.com/office/drawing/2014/main" id="{981F03AC-034F-4BFC-BF73-EB941DED08D5}"/>
              </a:ext>
            </a:extLst>
          </p:cNvPr>
          <p:cNvSpPr txBox="1">
            <a:spLocks/>
          </p:cNvSpPr>
          <p:nvPr/>
        </p:nvSpPr>
        <p:spPr>
          <a:xfrm>
            <a:off x="442573" y="2012403"/>
            <a:ext cx="3676678" cy="420624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GB" sz="2200" b="1" i="0" u="none" strike="noStrike" kern="1200" cap="none" spc="0" normalizeH="0" baseline="0" noProof="0">
                <a:ln>
                  <a:noFill/>
                </a:ln>
                <a:solidFill>
                  <a:srgbClr val="FFFFFF"/>
                </a:solidFill>
                <a:effectLst/>
                <a:uLnTx/>
                <a:uFillTx/>
                <a:latin typeface="Corbel" panose="020B0503020204020204"/>
                <a:ea typeface="+mn-ea"/>
                <a:cs typeface="+mn-cs"/>
              </a:rPr>
              <a:t>Lumped models for rural and urban sub-catchments</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GB" sz="2200" b="0" i="0" u="none" strike="noStrike" kern="1200" cap="none" spc="0" normalizeH="0" baseline="0" noProof="0">
                <a:ln>
                  <a:noFill/>
                </a:ln>
                <a:solidFill>
                  <a:srgbClr val="FFFFFF"/>
                </a:solidFill>
                <a:effectLst/>
                <a:uLnTx/>
                <a:uFillTx/>
                <a:latin typeface="Corbel" panose="020B0503020204020204"/>
                <a:ea typeface="+mn-ea"/>
                <a:cs typeface="+mn-cs"/>
              </a:rPr>
              <a:t>Semi-distributed model for study catchment</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GB" sz="2200" b="0" i="0" u="none" strike="noStrike" kern="1200" cap="none" spc="0" normalizeH="0" baseline="0" noProof="0">
                <a:ln>
                  <a:noFill/>
                </a:ln>
                <a:solidFill>
                  <a:srgbClr val="FFFFFF"/>
                </a:solidFill>
                <a:effectLst/>
                <a:uLnTx/>
                <a:uFillTx/>
                <a:latin typeface="Corbel" panose="020B0503020204020204"/>
                <a:ea typeface="+mn-ea"/>
                <a:cs typeface="+mn-cs"/>
              </a:rPr>
              <a:t>The expression of LID practices in model</a:t>
            </a:r>
            <a:endParaRPr kumimoji="0" lang="en-GB" sz="2200" b="1" i="0" u="none" strike="noStrike" kern="1200" cap="none" spc="0" normalizeH="0" baseline="0" noProof="0">
              <a:ln>
                <a:noFill/>
              </a:ln>
              <a:solidFill>
                <a:srgbClr val="FFFFFF"/>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0" i="0" u="none" strike="noStrike" kern="1200" cap="none" spc="0" normalizeH="0" baseline="0" noProof="0">
              <a:ln>
                <a:noFill/>
              </a:ln>
              <a:solidFill>
                <a:srgbClr val="FFFFFF"/>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12" name="Rectangle 11">
            <a:extLst>
              <a:ext uri="{FF2B5EF4-FFF2-40B4-BE49-F238E27FC236}">
                <a16:creationId xmlns:a16="http://schemas.microsoft.com/office/drawing/2014/main" id="{7A11DAB5-22D9-4401-BD7B-131F345DE213}"/>
              </a:ext>
            </a:extLst>
          </p:cNvPr>
          <p:cNvSpPr/>
          <p:nvPr/>
        </p:nvSpPr>
        <p:spPr>
          <a:xfrm>
            <a:off x="5095232" y="1229904"/>
            <a:ext cx="6096000" cy="1173463"/>
          </a:xfrm>
          <a:prstGeom prst="rect">
            <a:avLst/>
          </a:prstGeom>
        </p:spPr>
        <p:txBody>
          <a:bodyPr>
            <a:spAutoFit/>
          </a:bodyPr>
          <a:lstStyle/>
          <a:p>
            <a:pPr marL="285750" marR="0" lvl="0" indent="-285750" algn="l" defTabSz="457200" rtl="0" eaLnBrk="1" fontAlgn="auto" latinLnBrk="0" hangingPunct="1">
              <a:lnSpc>
                <a:spcPct val="107000"/>
              </a:lnSpc>
              <a:spcBef>
                <a:spcPts val="0"/>
              </a:spcBef>
              <a:spcAft>
                <a:spcPts val="800"/>
              </a:spcAft>
              <a:buClrTx/>
              <a:buSzTx/>
              <a:buFont typeface="Wingdings" panose="05000000000000000000" pitchFamily="2" charset="2"/>
              <a:buChar char="ü"/>
              <a:tabLst/>
              <a:defRPr/>
            </a:pPr>
            <a:r>
              <a:rPr kumimoji="0" lang="en-GB" sz="1800" b="0" i="0" u="sng" strike="noStrike" kern="1200" cap="none" spc="0" normalizeH="0" baseline="0" noProof="0" dirty="0">
                <a:ln>
                  <a:noFill/>
                </a:ln>
                <a:solidFill>
                  <a:srgbClr val="2C2C2C"/>
                </a:solidFill>
                <a:effectLst/>
                <a:uLnTx/>
                <a:uFillTx/>
                <a:latin typeface="Corbel" panose="020B0503020204020204"/>
                <a:ea typeface="+mn-ea"/>
                <a:cs typeface="+mn-cs"/>
              </a:rPr>
              <a:t>parameter intervals, rather than specific parameter value</a:t>
            </a:r>
            <a:r>
              <a:rPr kumimoji="0" lang="en-GB" sz="1800" b="0" i="0" u="none" strike="noStrike" kern="1200" cap="none" spc="0" normalizeH="0" baseline="0" noProof="0" dirty="0">
                <a:ln>
                  <a:noFill/>
                </a:ln>
                <a:solidFill>
                  <a:srgbClr val="2C2C2C"/>
                </a:solidFill>
                <a:effectLst/>
                <a:uLnTx/>
                <a:uFillTx/>
                <a:latin typeface="Corbel" panose="020B0503020204020204"/>
                <a:ea typeface="+mn-ea"/>
                <a:cs typeface="+mn-cs"/>
              </a:rPr>
              <a:t>; </a:t>
            </a:r>
            <a:endParaRPr kumimoji="0" lang="en-GB" sz="1800" b="0" i="0" u="none" strike="noStrike" kern="1200" cap="none" spc="0" normalizeH="0" baseline="0" noProof="0" dirty="0">
              <a:ln>
                <a:noFill/>
              </a:ln>
              <a:solidFill>
                <a:srgbClr val="2C2C2C"/>
              </a:solidFill>
              <a:effectLst/>
              <a:uLnTx/>
              <a:uFillTx/>
              <a:latin typeface="Calibri" panose="020F0502020204030204" pitchFamily="34" charset="0"/>
              <a:ea typeface="DengXian" panose="02010600030101010101" pitchFamily="2" charset="-122"/>
              <a:cs typeface="Times New Roman" panose="02020603050405020304" pitchFamily="18" charset="0"/>
            </a:endParaRPr>
          </a:p>
          <a:p>
            <a:pPr marL="285750" marR="0" lvl="0" indent="-285750" algn="l" defTabSz="457200" rtl="0" eaLnBrk="1" fontAlgn="auto" latinLnBrk="0" hangingPunct="1">
              <a:lnSpc>
                <a:spcPct val="107000"/>
              </a:lnSpc>
              <a:spcBef>
                <a:spcPts val="0"/>
              </a:spcBef>
              <a:spcAft>
                <a:spcPts val="800"/>
              </a:spcAft>
              <a:buClrTx/>
              <a:buSzTx/>
              <a:buFont typeface="Wingdings" panose="05000000000000000000" pitchFamily="2" charset="2"/>
              <a:buChar char="ü"/>
              <a:tabLst/>
              <a:defRPr/>
            </a:pPr>
            <a:r>
              <a:rPr kumimoji="0" lang="en-GB" sz="1800" b="0" i="0" u="none" strike="noStrike" kern="1200" cap="none" spc="0" normalizeH="0" baseline="0" noProof="0" dirty="0">
                <a:ln>
                  <a:noFill/>
                </a:ln>
                <a:solidFill>
                  <a:srgbClr val="2C2C2C"/>
                </a:solidFill>
                <a:effectLst/>
                <a:uLnTx/>
                <a:uFillTx/>
                <a:latin typeface="Calibri" panose="020F0502020204030204" pitchFamily="34" charset="0"/>
                <a:ea typeface="DengXian" panose="02010600030101010101" pitchFamily="2" charset="-122"/>
                <a:cs typeface="Times New Roman" panose="02020603050405020304" pitchFamily="18" charset="0"/>
              </a:rPr>
              <a:t>Realistic range;</a:t>
            </a:r>
          </a:p>
          <a:p>
            <a:pPr marL="285750" marR="0" lvl="0" indent="-285750" algn="l" defTabSz="457200" rtl="0" eaLnBrk="1" fontAlgn="auto" latinLnBrk="0" hangingPunct="1">
              <a:lnSpc>
                <a:spcPct val="107000"/>
              </a:lnSpc>
              <a:spcBef>
                <a:spcPts val="0"/>
              </a:spcBef>
              <a:spcAft>
                <a:spcPts val="800"/>
              </a:spcAft>
              <a:buClrTx/>
              <a:buSzTx/>
              <a:buFont typeface="Wingdings" panose="05000000000000000000" pitchFamily="2" charset="2"/>
              <a:buChar char="ü"/>
              <a:tabLst/>
              <a:defRPr/>
            </a:pPr>
            <a:r>
              <a:rPr kumimoji="0" lang="en-GB" sz="1800" b="0" i="0" u="none" strike="noStrike" kern="1200" cap="none" spc="0" normalizeH="0" baseline="0" noProof="0" dirty="0">
                <a:ln>
                  <a:noFill/>
                </a:ln>
                <a:solidFill>
                  <a:srgbClr val="2C2C2C"/>
                </a:solidFill>
                <a:effectLst/>
                <a:uLnTx/>
                <a:uFillTx/>
                <a:latin typeface="Calibri" panose="020F0502020204030204" pitchFamily="34" charset="0"/>
                <a:ea typeface="DengXian" panose="02010600030101010101" pitchFamily="2" charset="-122"/>
                <a:cs typeface="Times New Roman" panose="02020603050405020304" pitchFamily="18" charset="0"/>
              </a:rPr>
              <a:t>capture the objective function larger than 0.6</a:t>
            </a:r>
          </a:p>
        </p:txBody>
      </p:sp>
      <p:sp>
        <p:nvSpPr>
          <p:cNvPr id="5" name="Rectangle: Rounded Corners 4">
            <a:extLst>
              <a:ext uri="{FF2B5EF4-FFF2-40B4-BE49-F238E27FC236}">
                <a16:creationId xmlns:a16="http://schemas.microsoft.com/office/drawing/2014/main" id="{821D9F19-425E-4A30-84F6-56C27F741B71}"/>
              </a:ext>
            </a:extLst>
          </p:cNvPr>
          <p:cNvSpPr/>
          <p:nvPr/>
        </p:nvSpPr>
        <p:spPr>
          <a:xfrm>
            <a:off x="8594468" y="4435813"/>
            <a:ext cx="810705" cy="345626"/>
          </a:xfrm>
          <a:prstGeom prst="roundRect">
            <a:avLst/>
          </a:prstGeom>
          <a:noFill/>
          <a:ln w="38100" cmpd="sng">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9" name="Rectangle: Rounded Corners 18">
            <a:extLst>
              <a:ext uri="{FF2B5EF4-FFF2-40B4-BE49-F238E27FC236}">
                <a16:creationId xmlns:a16="http://schemas.microsoft.com/office/drawing/2014/main" id="{EF8C85B9-32F7-4788-A2EA-7AB6ABB86729}"/>
              </a:ext>
            </a:extLst>
          </p:cNvPr>
          <p:cNvSpPr/>
          <p:nvPr/>
        </p:nvSpPr>
        <p:spPr>
          <a:xfrm>
            <a:off x="10059440" y="3161488"/>
            <a:ext cx="810705" cy="356992"/>
          </a:xfrm>
          <a:prstGeom prst="roundRect">
            <a:avLst/>
          </a:prstGeom>
          <a:noFill/>
          <a:ln w="38100" cmpd="sng">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Tree>
    <p:extLst>
      <p:ext uri="{BB962C8B-B14F-4D97-AF65-F5344CB8AC3E}">
        <p14:creationId xmlns:p14="http://schemas.microsoft.com/office/powerpoint/2010/main" val="39359811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43744"/>
    </mc:Choice>
    <mc:Fallback xmlns="">
      <p:transition spd="slow" advTm="43744"/>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5" name="Rectangle 14">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D13F1348-F86C-4FA1-A073-5F548A27C246}"/>
              </a:ext>
            </a:extLst>
          </p:cNvPr>
          <p:cNvSpPr>
            <a:spLocks noGrp="1"/>
          </p:cNvSpPr>
          <p:nvPr>
            <p:ph type="title"/>
          </p:nvPr>
        </p:nvSpPr>
        <p:spPr>
          <a:xfrm>
            <a:off x="256674" y="284176"/>
            <a:ext cx="4048477" cy="1508760"/>
          </a:xfrm>
        </p:spPr>
        <p:txBody>
          <a:bodyPr>
            <a:normAutofit/>
          </a:bodyPr>
          <a:lstStyle/>
          <a:p>
            <a:r>
              <a:rPr lang="en-GB" dirty="0">
                <a:solidFill>
                  <a:schemeClr val="tx2"/>
                </a:solidFill>
              </a:rPr>
              <a:t>Modelling</a:t>
            </a:r>
          </a:p>
        </p:txBody>
      </p:sp>
      <p:sp>
        <p:nvSpPr>
          <p:cNvPr id="17" name="Rectangle 16">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11" name="Content Placeholder 2">
            <a:extLst>
              <a:ext uri="{FF2B5EF4-FFF2-40B4-BE49-F238E27FC236}">
                <a16:creationId xmlns:a16="http://schemas.microsoft.com/office/drawing/2014/main" id="{00E03B29-70EF-44F0-88EC-3E668727FF57}"/>
              </a:ext>
            </a:extLst>
          </p:cNvPr>
          <p:cNvSpPr>
            <a:spLocks noGrp="1"/>
          </p:cNvSpPr>
          <p:nvPr>
            <p:ph idx="1"/>
          </p:nvPr>
        </p:nvSpPr>
        <p:spPr>
          <a:xfrm>
            <a:off x="442573" y="2012403"/>
            <a:ext cx="3676678" cy="4206240"/>
          </a:xfrm>
        </p:spPr>
        <p:txBody>
          <a:bodyPr>
            <a:normAutofit/>
          </a:bodyPr>
          <a:lstStyle/>
          <a:p>
            <a:r>
              <a:rPr lang="en-GB" b="1" dirty="0">
                <a:solidFill>
                  <a:schemeClr val="bg1"/>
                </a:solidFill>
              </a:rPr>
              <a:t>Lumped models for rural and urban sub-catchments</a:t>
            </a:r>
          </a:p>
          <a:p>
            <a:r>
              <a:rPr lang="en-GB" dirty="0">
                <a:solidFill>
                  <a:schemeClr val="bg1"/>
                </a:solidFill>
              </a:rPr>
              <a:t>Semi-distributed model for study catchment</a:t>
            </a:r>
          </a:p>
          <a:p>
            <a:r>
              <a:rPr lang="en-GB" dirty="0">
                <a:solidFill>
                  <a:schemeClr val="bg1"/>
                </a:solidFill>
              </a:rPr>
              <a:t>The expression of LID practices in model</a:t>
            </a:r>
            <a:endParaRPr lang="en-GB" b="1" dirty="0">
              <a:solidFill>
                <a:schemeClr val="bg1"/>
              </a:solidFill>
            </a:endParaRPr>
          </a:p>
          <a:p>
            <a:endParaRPr lang="en-GB" dirty="0">
              <a:solidFill>
                <a:schemeClr val="bg1"/>
              </a:solidFill>
            </a:endParaRPr>
          </a:p>
          <a:p>
            <a:endParaRPr lang="en-GB" dirty="0">
              <a:solidFill>
                <a:schemeClr val="bg1"/>
              </a:solidFill>
            </a:endParaRPr>
          </a:p>
        </p:txBody>
      </p:sp>
      <p:sp>
        <p:nvSpPr>
          <p:cNvPr id="3" name="Rectangle 2">
            <a:extLst>
              <a:ext uri="{FF2B5EF4-FFF2-40B4-BE49-F238E27FC236}">
                <a16:creationId xmlns:a16="http://schemas.microsoft.com/office/drawing/2014/main" id="{38A252BF-F15F-4181-9074-30E41C7F070F}"/>
              </a:ext>
            </a:extLst>
          </p:cNvPr>
          <p:cNvSpPr>
            <a:spLocks noChangeArrowheads="1"/>
          </p:cNvSpPr>
          <p:nvPr/>
        </p:nvSpPr>
        <p:spPr bwMode="auto">
          <a:xfrm>
            <a:off x="5142804" y="2802392"/>
            <a:ext cx="7714034" cy="504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C2C2C"/>
              </a:solidFill>
              <a:effectLst/>
              <a:uLnTx/>
              <a:uFillTx/>
              <a:latin typeface="Corbel" panose="020B0503020204020204"/>
              <a:ea typeface="+mn-ea"/>
              <a:cs typeface="+mn-cs"/>
            </a:endParaRPr>
          </a:p>
        </p:txBody>
      </p:sp>
      <p:pic>
        <p:nvPicPr>
          <p:cNvPr id="10" name="Picture 9">
            <a:extLst>
              <a:ext uri="{FF2B5EF4-FFF2-40B4-BE49-F238E27FC236}">
                <a16:creationId xmlns:a16="http://schemas.microsoft.com/office/drawing/2014/main" id="{6FAE73E1-37C9-4082-934A-540965E0FDC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632" y="4437751"/>
            <a:ext cx="3580560" cy="2363688"/>
          </a:xfrm>
          <a:prstGeom prst="rect">
            <a:avLst/>
          </a:prstGeom>
          <a:noFill/>
          <a:ln>
            <a:noFill/>
          </a:ln>
        </p:spPr>
      </p:pic>
      <p:sp>
        <p:nvSpPr>
          <p:cNvPr id="5" name="Rectangle 4">
            <a:extLst>
              <a:ext uri="{FF2B5EF4-FFF2-40B4-BE49-F238E27FC236}">
                <a16:creationId xmlns:a16="http://schemas.microsoft.com/office/drawing/2014/main" id="{50BAC411-195D-4657-B29A-1265DB379BA4}"/>
              </a:ext>
            </a:extLst>
          </p:cNvPr>
          <p:cNvSpPr/>
          <p:nvPr/>
        </p:nvSpPr>
        <p:spPr>
          <a:xfrm>
            <a:off x="4815164" y="2768053"/>
            <a:ext cx="6307108" cy="1572418"/>
          </a:xfrm>
          <a:prstGeom prst="rect">
            <a:avLst/>
          </a:prstGeom>
        </p:spPr>
        <p:txBody>
          <a:bodyPr wrap="square">
            <a:spAutoFit/>
          </a:bodyPr>
          <a:lstStyle/>
          <a:p>
            <a:pPr marL="285750" lvl="0" indent="-285750">
              <a:lnSpc>
                <a:spcPct val="107000"/>
              </a:lnSpc>
              <a:spcAft>
                <a:spcPts val="800"/>
              </a:spcAft>
              <a:buFont typeface="Arial" panose="020B0604020202020204" pitchFamily="34" charset="0"/>
              <a:buChar char="•"/>
              <a:defRPr/>
            </a:pPr>
            <a:r>
              <a:rPr kumimoji="0" lang="en-GB" sz="1800" b="0" i="0" u="none" strike="noStrike" kern="1200" cap="none" spc="0" normalizeH="0" baseline="0" noProof="0" dirty="0">
                <a:ln>
                  <a:noFill/>
                </a:ln>
                <a:solidFill>
                  <a:srgbClr val="2C2C2C"/>
                </a:solidFill>
                <a:effectLst/>
                <a:uLnTx/>
                <a:uFillTx/>
                <a:latin typeface="Corbel" panose="020B0503020204020204"/>
                <a:ea typeface="+mn-ea"/>
                <a:cs typeface="+mn-cs"/>
              </a:rPr>
              <a:t>Precipitation distribution factor (D</a:t>
            </a:r>
            <a:r>
              <a:rPr lang="en-GB" dirty="0">
                <a:solidFill>
                  <a:srgbClr val="2C2C2C"/>
                </a:solidFill>
              </a:rPr>
              <a:t>): construction degree</a:t>
            </a:r>
            <a:endParaRPr kumimoji="0" lang="en-GB" sz="1800" b="0" i="0" u="none" strike="noStrike" kern="1200" cap="none" spc="0" normalizeH="0" baseline="0" noProof="0" dirty="0">
              <a:ln>
                <a:noFill/>
              </a:ln>
              <a:solidFill>
                <a:srgbClr val="2C2C2C"/>
              </a:solidFill>
              <a:effectLst/>
              <a:uLnTx/>
              <a:uFillTx/>
              <a:latin typeface="Corbel" panose="020B0503020204020204"/>
              <a:ea typeface="+mn-ea"/>
              <a:cs typeface="+mn-cs"/>
            </a:endParaRPr>
          </a:p>
          <a:p>
            <a:pPr marL="285750" lvl="0" indent="-285750">
              <a:lnSpc>
                <a:spcPct val="107000"/>
              </a:lnSpc>
              <a:spcAft>
                <a:spcPts val="800"/>
              </a:spcAft>
              <a:buFont typeface="Arial" panose="020B0604020202020204" pitchFamily="34" charset="0"/>
              <a:buChar char="•"/>
              <a:defRPr/>
            </a:pPr>
            <a:r>
              <a:rPr lang="en-GB" dirty="0"/>
              <a:t>Discharge coefficient of HR (</a:t>
            </a:r>
            <a:r>
              <a:rPr lang="en-GB" dirty="0" err="1"/>
              <a:t>Kh</a:t>
            </a:r>
            <a:r>
              <a:rPr lang="en-GB" dirty="0"/>
              <a:t>): water conveyance efficiency </a:t>
            </a:r>
          </a:p>
          <a:p>
            <a:pPr marL="285750" lvl="0" indent="-285750">
              <a:lnSpc>
                <a:spcPct val="107000"/>
              </a:lnSpc>
              <a:spcAft>
                <a:spcPts val="800"/>
              </a:spcAft>
              <a:buFont typeface="Arial" panose="020B0604020202020204" pitchFamily="34" charset="0"/>
              <a:buChar char="•"/>
              <a:defRPr/>
            </a:pPr>
            <a:r>
              <a:rPr lang="en-GB" dirty="0"/>
              <a:t>Recharge coefficient (</a:t>
            </a:r>
            <a:r>
              <a:rPr lang="en-GB" dirty="0" err="1"/>
              <a:t>Rc</a:t>
            </a:r>
            <a:r>
              <a:rPr lang="en-GB" dirty="0"/>
              <a:t>): uneven groundwater recharge</a:t>
            </a:r>
            <a:endParaRPr kumimoji="0" lang="en-GB" sz="1800" b="0" i="0" u="none" strike="noStrike" kern="1200" cap="none" spc="0" normalizeH="0" baseline="0" noProof="0" dirty="0">
              <a:ln>
                <a:noFill/>
              </a:ln>
              <a:solidFill>
                <a:srgbClr val="2C2C2C"/>
              </a:solidFill>
              <a:effectLst/>
              <a:uLnTx/>
              <a:uFillTx/>
              <a:latin typeface="Calibri" panose="020F0502020204030204" pitchFamily="34" charset="0"/>
              <a:ea typeface="DengXian" panose="02010600030101010101" pitchFamily="2" charset="-122"/>
              <a:cs typeface="Times New Roman" panose="02020603050405020304" pitchFamily="18" charset="0"/>
            </a:endParaRPr>
          </a:p>
          <a:p>
            <a:pPr marL="285750" lvl="0" indent="-285750">
              <a:lnSpc>
                <a:spcPct val="107000"/>
              </a:lnSpc>
              <a:spcAft>
                <a:spcPts val="800"/>
              </a:spcAft>
              <a:buFont typeface="Arial" panose="020B0604020202020204" pitchFamily="34" charset="0"/>
              <a:buChar char="•"/>
              <a:defRPr/>
            </a:pPr>
            <a:r>
              <a:rPr lang="en-GB" dirty="0"/>
              <a:t>Discharge coefficient of SR (Ks): groundwater stock in SR </a:t>
            </a:r>
          </a:p>
        </p:txBody>
      </p:sp>
      <p:sp>
        <p:nvSpPr>
          <p:cNvPr id="14" name="Rectangle 13">
            <a:extLst>
              <a:ext uri="{FF2B5EF4-FFF2-40B4-BE49-F238E27FC236}">
                <a16:creationId xmlns:a16="http://schemas.microsoft.com/office/drawing/2014/main" id="{3F1C6661-81E3-4EBE-AEF2-7FCC64F49ED0}"/>
              </a:ext>
            </a:extLst>
          </p:cNvPr>
          <p:cNvSpPr/>
          <p:nvPr/>
        </p:nvSpPr>
        <p:spPr>
          <a:xfrm>
            <a:off x="4815164" y="1752210"/>
            <a:ext cx="6687835" cy="1019574"/>
          </a:xfrm>
          <a:prstGeom prst="rect">
            <a:avLst/>
          </a:prstGeom>
        </p:spPr>
        <p:txBody>
          <a:bodyPr wrap="square">
            <a:spAutoFit/>
          </a:bodyPr>
          <a:lstStyle/>
          <a:p>
            <a:pPr marL="0" marR="0" lvl="0" indent="0" algn="l" defTabSz="457200" rtl="0" eaLnBrk="1" fontAlgn="auto" latinLnBrk="0" hangingPunct="1">
              <a:lnSpc>
                <a:spcPct val="107000"/>
              </a:lnSpc>
              <a:spcBef>
                <a:spcPts val="200"/>
              </a:spcBef>
              <a:spcAft>
                <a:spcPts val="0"/>
              </a:spcAft>
              <a:buClrTx/>
              <a:buSzTx/>
              <a:buFontTx/>
              <a:buNone/>
              <a:tabLst/>
              <a:defRPr/>
            </a:pPr>
            <a:r>
              <a:rPr kumimoji="0" lang="en-GB" sz="1800" b="1" i="1" u="none" strike="noStrike" kern="1200" cap="none" spc="0" normalizeH="0" baseline="0" noProof="0" dirty="0">
                <a:ln>
                  <a:noFill/>
                </a:ln>
                <a:solidFill>
                  <a:srgbClr val="2F5496"/>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e. The hydrological difference between urban sub-catchment </a:t>
            </a:r>
          </a:p>
          <a:p>
            <a:pPr marL="0" marR="0" lvl="0" indent="0" algn="l" defTabSz="457200" rtl="0" eaLnBrk="1" fontAlgn="auto" latinLnBrk="0" hangingPunct="1">
              <a:lnSpc>
                <a:spcPct val="107000"/>
              </a:lnSpc>
              <a:spcBef>
                <a:spcPts val="200"/>
              </a:spcBef>
              <a:spcAft>
                <a:spcPts val="0"/>
              </a:spcAft>
              <a:buClrTx/>
              <a:buSzTx/>
              <a:buFontTx/>
              <a:buNone/>
              <a:tabLst/>
              <a:defRPr/>
            </a:pPr>
            <a:r>
              <a:rPr kumimoji="0" lang="en-GB" sz="1800" b="1" i="1" u="none" strike="noStrike" kern="1200" cap="none" spc="0" normalizeH="0" baseline="0" noProof="0" dirty="0">
                <a:ln>
                  <a:noFill/>
                </a:ln>
                <a:solidFill>
                  <a:srgbClr val="2F5496"/>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and study catchment (Human activities vary a lot by region)</a:t>
            </a:r>
          </a:p>
          <a:p>
            <a:pPr marL="0" marR="0" lvl="0" indent="0" algn="l" defTabSz="457200" rtl="0" eaLnBrk="1" fontAlgn="auto" latinLnBrk="0" hangingPunct="1">
              <a:lnSpc>
                <a:spcPct val="107000"/>
              </a:lnSpc>
              <a:spcBef>
                <a:spcPts val="200"/>
              </a:spcBef>
              <a:spcAft>
                <a:spcPts val="0"/>
              </a:spcAft>
              <a:buClrTx/>
              <a:buSzTx/>
              <a:buFontTx/>
              <a:buNone/>
              <a:tabLst/>
              <a:defRPr/>
            </a:pPr>
            <a:r>
              <a:rPr kumimoji="0" lang="en-GB" sz="1800" b="1" i="1" u="none" strike="noStrike" kern="1200" cap="none" spc="0" normalizeH="0" baseline="0" noProof="0" dirty="0">
                <a:ln>
                  <a:noFill/>
                </a:ln>
                <a:solidFill>
                  <a:srgbClr val="2F5496"/>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 Determine initial parameter intervals in semi-distributed model</a:t>
            </a:r>
          </a:p>
        </p:txBody>
      </p:sp>
    </p:spTree>
    <p:extLst>
      <p:ext uri="{BB962C8B-B14F-4D97-AF65-F5344CB8AC3E}">
        <p14:creationId xmlns:p14="http://schemas.microsoft.com/office/powerpoint/2010/main" val="40823930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43744"/>
    </mc:Choice>
    <mc:Fallback xmlns="">
      <p:transition spd="slow" advTm="43744"/>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5" name="Rectangle 14">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D13F1348-F86C-4FA1-A073-5F548A27C246}"/>
              </a:ext>
            </a:extLst>
          </p:cNvPr>
          <p:cNvSpPr>
            <a:spLocks noGrp="1"/>
          </p:cNvSpPr>
          <p:nvPr>
            <p:ph type="title"/>
          </p:nvPr>
        </p:nvSpPr>
        <p:spPr>
          <a:xfrm>
            <a:off x="256674" y="284176"/>
            <a:ext cx="4048477" cy="1508760"/>
          </a:xfrm>
        </p:spPr>
        <p:txBody>
          <a:bodyPr>
            <a:normAutofit/>
          </a:bodyPr>
          <a:lstStyle/>
          <a:p>
            <a:r>
              <a:rPr lang="en-GB" dirty="0">
                <a:solidFill>
                  <a:schemeClr val="tx2"/>
                </a:solidFill>
              </a:rPr>
              <a:t>Modelling</a:t>
            </a:r>
          </a:p>
        </p:txBody>
      </p:sp>
      <p:sp>
        <p:nvSpPr>
          <p:cNvPr id="17" name="Rectangle 16">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18" name="Content Placeholder 2">
            <a:extLst>
              <a:ext uri="{FF2B5EF4-FFF2-40B4-BE49-F238E27FC236}">
                <a16:creationId xmlns:a16="http://schemas.microsoft.com/office/drawing/2014/main" id="{9D153227-3826-4B33-A02D-64555B1A0562}"/>
              </a:ext>
            </a:extLst>
          </p:cNvPr>
          <p:cNvSpPr>
            <a:spLocks noGrp="1"/>
          </p:cNvSpPr>
          <p:nvPr>
            <p:ph idx="1"/>
          </p:nvPr>
        </p:nvSpPr>
        <p:spPr>
          <a:xfrm>
            <a:off x="634277" y="2011680"/>
            <a:ext cx="3676678" cy="4206240"/>
          </a:xfrm>
        </p:spPr>
        <p:txBody>
          <a:bodyPr>
            <a:normAutofit/>
          </a:bodyPr>
          <a:lstStyle/>
          <a:p>
            <a:r>
              <a:rPr lang="en-GB" dirty="0">
                <a:solidFill>
                  <a:schemeClr val="bg1"/>
                </a:solidFill>
              </a:rPr>
              <a:t>Lumped models for rural and urban sub-catchments</a:t>
            </a:r>
          </a:p>
          <a:p>
            <a:r>
              <a:rPr lang="en-GB" b="1" dirty="0">
                <a:solidFill>
                  <a:schemeClr val="bg1"/>
                </a:solidFill>
              </a:rPr>
              <a:t>Semi-distributed model for study catchment</a:t>
            </a:r>
          </a:p>
          <a:p>
            <a:r>
              <a:rPr lang="en-GB" dirty="0">
                <a:solidFill>
                  <a:schemeClr val="bg1"/>
                </a:solidFill>
              </a:rPr>
              <a:t>The expression of LID practices in model</a:t>
            </a:r>
            <a:endParaRPr lang="en-GB" b="1" dirty="0">
              <a:solidFill>
                <a:schemeClr val="bg1"/>
              </a:solidFill>
            </a:endParaRPr>
          </a:p>
          <a:p>
            <a:endParaRPr lang="en-GB" dirty="0">
              <a:solidFill>
                <a:schemeClr val="bg1"/>
              </a:solidFill>
            </a:endParaRPr>
          </a:p>
          <a:p>
            <a:endParaRPr lang="en-GB" dirty="0">
              <a:solidFill>
                <a:schemeClr val="bg1"/>
              </a:solidFill>
            </a:endParaRPr>
          </a:p>
        </p:txBody>
      </p:sp>
      <p:sp>
        <p:nvSpPr>
          <p:cNvPr id="12" name="Rectangle 11">
            <a:extLst>
              <a:ext uri="{FF2B5EF4-FFF2-40B4-BE49-F238E27FC236}">
                <a16:creationId xmlns:a16="http://schemas.microsoft.com/office/drawing/2014/main" id="{C0038186-D09D-421C-8C86-1FC8B14E4F19}"/>
              </a:ext>
            </a:extLst>
          </p:cNvPr>
          <p:cNvSpPr/>
          <p:nvPr/>
        </p:nvSpPr>
        <p:spPr>
          <a:xfrm>
            <a:off x="5056060" y="1870757"/>
            <a:ext cx="3937616" cy="375552"/>
          </a:xfrm>
          <a:prstGeom prst="rect">
            <a:avLst/>
          </a:prstGeom>
        </p:spPr>
        <p:txBody>
          <a:bodyPr wrap="none">
            <a:spAutoFit/>
          </a:bodyPr>
          <a:lstStyle/>
          <a:p>
            <a:pPr>
              <a:lnSpc>
                <a:spcPct val="107000"/>
              </a:lnSpc>
              <a:spcBef>
                <a:spcPts val="200"/>
              </a:spcBef>
            </a:pPr>
            <a:r>
              <a:rPr lang="en-GB" b="1" i="1"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rPr>
              <a:t>a. Key elements in semi-distributed model</a:t>
            </a:r>
          </a:p>
        </p:txBody>
      </p:sp>
      <p:sp>
        <p:nvSpPr>
          <p:cNvPr id="14" name="Rectangle 13">
            <a:extLst>
              <a:ext uri="{FF2B5EF4-FFF2-40B4-BE49-F238E27FC236}">
                <a16:creationId xmlns:a16="http://schemas.microsoft.com/office/drawing/2014/main" id="{E9318CE7-2162-4EFC-8DE4-2EAF0CC1577A}"/>
              </a:ext>
            </a:extLst>
          </p:cNvPr>
          <p:cNvSpPr/>
          <p:nvPr/>
        </p:nvSpPr>
        <p:spPr>
          <a:xfrm>
            <a:off x="5056060" y="2246309"/>
            <a:ext cx="6307108" cy="1469826"/>
          </a:xfrm>
          <a:prstGeom prst="rect">
            <a:avLst/>
          </a:prstGeom>
        </p:spPr>
        <p:txBody>
          <a:bodyPr wrap="square">
            <a:spAutoFit/>
          </a:bodyPr>
          <a:lstStyle/>
          <a:p>
            <a:pPr marL="285750" lvl="0" indent="-285750">
              <a:lnSpc>
                <a:spcPct val="107000"/>
              </a:lnSpc>
              <a:spcAft>
                <a:spcPts val="800"/>
              </a:spcAft>
              <a:buFont typeface="Arial" panose="020B0604020202020204" pitchFamily="34" charset="0"/>
              <a:buChar char="•"/>
              <a:defRPr/>
            </a:pPr>
            <a:r>
              <a:rPr lang="en-GB" u="sng" dirty="0">
                <a:solidFill>
                  <a:srgbClr val="2C2C2C"/>
                </a:solidFill>
              </a:rPr>
              <a:t>Time lag for rural area, since the position of rural area (Initial interval: </a:t>
            </a:r>
            <a:r>
              <a:rPr lang="en-GB" u="sng" dirty="0"/>
              <a:t>1.25 - 10 hours</a:t>
            </a:r>
            <a:r>
              <a:rPr lang="en-GB" u="sng" dirty="0">
                <a:solidFill>
                  <a:srgbClr val="2C2C2C"/>
                </a:solidFill>
              </a:rPr>
              <a:t>)</a:t>
            </a:r>
          </a:p>
          <a:p>
            <a:pPr marL="285750" lvl="0" indent="-285750">
              <a:lnSpc>
                <a:spcPct val="107000"/>
              </a:lnSpc>
              <a:spcAft>
                <a:spcPts val="800"/>
              </a:spcAft>
              <a:buFont typeface="Arial" panose="020B0604020202020204" pitchFamily="34" charset="0"/>
              <a:buChar char="•"/>
              <a:defRPr/>
            </a:pPr>
            <a:r>
              <a:rPr lang="en-GB" dirty="0"/>
              <a:t>Human activity module for urban area</a:t>
            </a:r>
          </a:p>
          <a:p>
            <a:pPr marL="285750" lvl="0" indent="-285750">
              <a:lnSpc>
                <a:spcPct val="107000"/>
              </a:lnSpc>
              <a:spcAft>
                <a:spcPts val="800"/>
              </a:spcAft>
              <a:buFont typeface="Arial" panose="020B0604020202020204" pitchFamily="34" charset="0"/>
              <a:buChar char="•"/>
              <a:defRPr/>
            </a:pPr>
            <a:r>
              <a:rPr lang="en-GB" dirty="0"/>
              <a:t>Constraints on parameter limitation</a:t>
            </a:r>
          </a:p>
        </p:txBody>
      </p:sp>
      <p:sp>
        <p:nvSpPr>
          <p:cNvPr id="4" name="Rectangle 2">
            <a:extLst>
              <a:ext uri="{FF2B5EF4-FFF2-40B4-BE49-F238E27FC236}">
                <a16:creationId xmlns:a16="http://schemas.microsoft.com/office/drawing/2014/main" id="{C0AD4DB4-904C-4D47-8149-F2816BD5D41F}"/>
              </a:ext>
            </a:extLst>
          </p:cNvPr>
          <p:cNvSpPr>
            <a:spLocks noChangeArrowheads="1"/>
          </p:cNvSpPr>
          <p:nvPr/>
        </p:nvSpPr>
        <p:spPr bwMode="auto">
          <a:xfrm>
            <a:off x="6791900" y="2971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20" name="Picture 19">
            <a:extLst>
              <a:ext uri="{FF2B5EF4-FFF2-40B4-BE49-F238E27FC236}">
                <a16:creationId xmlns:a16="http://schemas.microsoft.com/office/drawing/2014/main" id="{F30028C7-5CF2-4251-8126-19E5F5AE11C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632" y="4437751"/>
            <a:ext cx="3580560" cy="2363688"/>
          </a:xfrm>
          <a:prstGeom prst="rect">
            <a:avLst/>
          </a:prstGeom>
          <a:noFill/>
          <a:ln>
            <a:noFill/>
          </a:ln>
        </p:spPr>
      </p:pic>
      <p:pic>
        <p:nvPicPr>
          <p:cNvPr id="16" name="Picture 15">
            <a:extLst>
              <a:ext uri="{FF2B5EF4-FFF2-40B4-BE49-F238E27FC236}">
                <a16:creationId xmlns:a16="http://schemas.microsoft.com/office/drawing/2014/main" id="{11FE906C-8B9C-4C37-8E72-66AD9CCEE4F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250615" y="3746412"/>
            <a:ext cx="6222121" cy="2732706"/>
          </a:xfrm>
          <a:prstGeom prst="rect">
            <a:avLst/>
          </a:prstGeom>
          <a:noFill/>
          <a:ln>
            <a:noFill/>
          </a:ln>
        </p:spPr>
      </p:pic>
      <p:sp>
        <p:nvSpPr>
          <p:cNvPr id="23" name="Rectangle: Rounded Corners 22">
            <a:extLst>
              <a:ext uri="{FF2B5EF4-FFF2-40B4-BE49-F238E27FC236}">
                <a16:creationId xmlns:a16="http://schemas.microsoft.com/office/drawing/2014/main" id="{9E5299CE-F226-4418-A71D-A2AC71BF9DC4}"/>
              </a:ext>
            </a:extLst>
          </p:cNvPr>
          <p:cNvSpPr/>
          <p:nvPr/>
        </p:nvSpPr>
        <p:spPr>
          <a:xfrm>
            <a:off x="7669608" y="5912450"/>
            <a:ext cx="933254" cy="743069"/>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258587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92133"/>
    </mc:Choice>
    <mc:Fallback xmlns="">
      <p:transition spd="slow" advTm="92133"/>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5" name="Rectangle 14">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D13F1348-F86C-4FA1-A073-5F548A27C246}"/>
              </a:ext>
            </a:extLst>
          </p:cNvPr>
          <p:cNvSpPr>
            <a:spLocks noGrp="1"/>
          </p:cNvSpPr>
          <p:nvPr>
            <p:ph type="title"/>
          </p:nvPr>
        </p:nvSpPr>
        <p:spPr>
          <a:xfrm>
            <a:off x="256674" y="284176"/>
            <a:ext cx="4048477" cy="1508760"/>
          </a:xfrm>
        </p:spPr>
        <p:txBody>
          <a:bodyPr>
            <a:normAutofit/>
          </a:bodyPr>
          <a:lstStyle/>
          <a:p>
            <a:r>
              <a:rPr lang="en-GB" dirty="0">
                <a:solidFill>
                  <a:schemeClr val="tx2"/>
                </a:solidFill>
              </a:rPr>
              <a:t>Modelling</a:t>
            </a:r>
          </a:p>
        </p:txBody>
      </p:sp>
      <p:sp>
        <p:nvSpPr>
          <p:cNvPr id="17" name="Rectangle 16">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18" name="Content Placeholder 2">
            <a:extLst>
              <a:ext uri="{FF2B5EF4-FFF2-40B4-BE49-F238E27FC236}">
                <a16:creationId xmlns:a16="http://schemas.microsoft.com/office/drawing/2014/main" id="{9D153227-3826-4B33-A02D-64555B1A0562}"/>
              </a:ext>
            </a:extLst>
          </p:cNvPr>
          <p:cNvSpPr>
            <a:spLocks noGrp="1"/>
          </p:cNvSpPr>
          <p:nvPr>
            <p:ph idx="1"/>
          </p:nvPr>
        </p:nvSpPr>
        <p:spPr>
          <a:xfrm>
            <a:off x="634277" y="2011680"/>
            <a:ext cx="3676678" cy="4206240"/>
          </a:xfrm>
        </p:spPr>
        <p:txBody>
          <a:bodyPr>
            <a:normAutofit/>
          </a:bodyPr>
          <a:lstStyle/>
          <a:p>
            <a:r>
              <a:rPr lang="en-GB" dirty="0">
                <a:solidFill>
                  <a:schemeClr val="bg1"/>
                </a:solidFill>
              </a:rPr>
              <a:t>Lumped models for rural and urban sub-catchments</a:t>
            </a:r>
          </a:p>
          <a:p>
            <a:r>
              <a:rPr lang="en-GB" b="1" dirty="0">
                <a:solidFill>
                  <a:schemeClr val="bg1"/>
                </a:solidFill>
              </a:rPr>
              <a:t>Semi-distributed model for study catchment</a:t>
            </a:r>
          </a:p>
          <a:p>
            <a:r>
              <a:rPr lang="en-GB" dirty="0">
                <a:solidFill>
                  <a:schemeClr val="bg1"/>
                </a:solidFill>
              </a:rPr>
              <a:t>The expression of LID practices in model</a:t>
            </a:r>
            <a:endParaRPr lang="en-GB" b="1" dirty="0">
              <a:solidFill>
                <a:schemeClr val="bg1"/>
              </a:solidFill>
            </a:endParaRPr>
          </a:p>
          <a:p>
            <a:endParaRPr lang="en-GB" dirty="0">
              <a:solidFill>
                <a:schemeClr val="bg1"/>
              </a:solidFill>
            </a:endParaRPr>
          </a:p>
          <a:p>
            <a:endParaRPr lang="en-GB" dirty="0">
              <a:solidFill>
                <a:schemeClr val="bg1"/>
              </a:solidFill>
            </a:endParaRPr>
          </a:p>
        </p:txBody>
      </p:sp>
      <p:sp>
        <p:nvSpPr>
          <p:cNvPr id="12" name="Rectangle 11">
            <a:extLst>
              <a:ext uri="{FF2B5EF4-FFF2-40B4-BE49-F238E27FC236}">
                <a16:creationId xmlns:a16="http://schemas.microsoft.com/office/drawing/2014/main" id="{C0038186-D09D-421C-8C86-1FC8B14E4F19}"/>
              </a:ext>
            </a:extLst>
          </p:cNvPr>
          <p:cNvSpPr/>
          <p:nvPr/>
        </p:nvSpPr>
        <p:spPr>
          <a:xfrm>
            <a:off x="5250615" y="1792936"/>
            <a:ext cx="3937616" cy="375552"/>
          </a:xfrm>
          <a:prstGeom prst="rect">
            <a:avLst/>
          </a:prstGeom>
        </p:spPr>
        <p:txBody>
          <a:bodyPr wrap="none">
            <a:spAutoFit/>
          </a:bodyPr>
          <a:lstStyle/>
          <a:p>
            <a:pPr marL="0" marR="0" lvl="0" indent="0" algn="l" defTabSz="457200" rtl="0" eaLnBrk="1" fontAlgn="auto" latinLnBrk="0" hangingPunct="1">
              <a:lnSpc>
                <a:spcPct val="107000"/>
              </a:lnSpc>
              <a:spcBef>
                <a:spcPts val="200"/>
              </a:spcBef>
              <a:spcAft>
                <a:spcPts val="0"/>
              </a:spcAft>
              <a:buClrTx/>
              <a:buSzTx/>
              <a:buFontTx/>
              <a:buNone/>
              <a:tabLst/>
              <a:defRPr/>
            </a:pPr>
            <a:r>
              <a:rPr kumimoji="0" lang="en-GB" sz="1800" b="1" i="1" u="none" strike="noStrike" kern="1200" cap="none" spc="0" normalizeH="0" baseline="0" noProof="0" dirty="0">
                <a:ln>
                  <a:noFill/>
                </a:ln>
                <a:solidFill>
                  <a:srgbClr val="2F5496"/>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a. Key elements in semi-distributed model</a:t>
            </a:r>
          </a:p>
        </p:txBody>
      </p:sp>
      <p:sp>
        <p:nvSpPr>
          <p:cNvPr id="14" name="Rectangle 13">
            <a:extLst>
              <a:ext uri="{FF2B5EF4-FFF2-40B4-BE49-F238E27FC236}">
                <a16:creationId xmlns:a16="http://schemas.microsoft.com/office/drawing/2014/main" id="{E9318CE7-2162-4EFC-8DE4-2EAF0CC1577A}"/>
              </a:ext>
            </a:extLst>
          </p:cNvPr>
          <p:cNvSpPr/>
          <p:nvPr/>
        </p:nvSpPr>
        <p:spPr>
          <a:xfrm>
            <a:off x="5090474" y="2168488"/>
            <a:ext cx="6467249" cy="1173463"/>
          </a:xfrm>
          <a:prstGeom prst="rect">
            <a:avLst/>
          </a:prstGeom>
        </p:spPr>
        <p:txBody>
          <a:bodyPr wrap="square">
            <a:spAutoFit/>
          </a:bodyPr>
          <a:lstStyle/>
          <a:p>
            <a:pPr marL="285750" marR="0" lvl="0" indent="-285750" algn="l" defTabSz="4572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GB" sz="1800" b="0" i="0" strike="noStrike" kern="1200" cap="none" spc="0" normalizeH="0" baseline="0" noProof="0" dirty="0">
                <a:ln>
                  <a:noFill/>
                </a:ln>
                <a:solidFill>
                  <a:srgbClr val="2C2C2C"/>
                </a:solidFill>
                <a:effectLst/>
                <a:uLnTx/>
                <a:uFillTx/>
                <a:latin typeface="Corbel" panose="020B0503020204020204"/>
                <a:ea typeface="+mn-ea"/>
                <a:cs typeface="+mn-cs"/>
              </a:rPr>
              <a:t>Time lag for rural area (Initial interval: 1.25 - 10 hours)</a:t>
            </a:r>
          </a:p>
          <a:p>
            <a:pPr marL="285750" marR="0" lvl="0" indent="-285750" algn="l" defTabSz="4572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GB" sz="1800" b="0" i="0" u="sng" strike="noStrike" kern="1200" cap="none" spc="0" normalizeH="0" baseline="0" noProof="0" dirty="0">
                <a:ln>
                  <a:noFill/>
                </a:ln>
                <a:solidFill>
                  <a:srgbClr val="2C2C2C"/>
                </a:solidFill>
                <a:effectLst/>
                <a:uLnTx/>
                <a:uFillTx/>
                <a:latin typeface="Corbel" panose="020B0503020204020204"/>
                <a:ea typeface="+mn-ea"/>
                <a:cs typeface="+mn-cs"/>
              </a:rPr>
              <a:t>Human activity module for urban </a:t>
            </a:r>
            <a:r>
              <a:rPr kumimoji="0" lang="en-US" altLang="zh-CN" sz="1800" b="0" i="0" u="sng" strike="noStrike" kern="1200" cap="none" spc="0" normalizeH="0" baseline="0" noProof="0" dirty="0">
                <a:ln>
                  <a:noFill/>
                </a:ln>
                <a:solidFill>
                  <a:srgbClr val="2C2C2C"/>
                </a:solidFill>
                <a:effectLst/>
                <a:uLnTx/>
                <a:uFillTx/>
                <a:latin typeface="Corbel" panose="020B0503020204020204"/>
                <a:ea typeface="+mn-ea"/>
                <a:cs typeface="+mn-cs"/>
              </a:rPr>
              <a:t>grey </a:t>
            </a:r>
            <a:r>
              <a:rPr kumimoji="0" lang="en-GB" sz="1800" b="0" i="0" u="sng" strike="noStrike" kern="1200" cap="none" spc="0" normalizeH="0" baseline="0" noProof="0" dirty="0">
                <a:ln>
                  <a:noFill/>
                </a:ln>
                <a:solidFill>
                  <a:srgbClr val="2C2C2C"/>
                </a:solidFill>
                <a:effectLst/>
                <a:uLnTx/>
                <a:uFillTx/>
                <a:latin typeface="Corbel" panose="020B0503020204020204"/>
                <a:ea typeface="+mn-ea"/>
                <a:cs typeface="+mn-cs"/>
              </a:rPr>
              <a:t>areas (impervious areas)</a:t>
            </a:r>
          </a:p>
          <a:p>
            <a:pPr marL="285750" marR="0" lvl="0" indent="-285750" algn="l" defTabSz="4572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srgbClr val="2C2C2C"/>
                </a:solidFill>
                <a:effectLst/>
                <a:uLnTx/>
                <a:uFillTx/>
                <a:latin typeface="Corbel" panose="020B0503020204020204"/>
                <a:ea typeface="+mn-ea"/>
                <a:cs typeface="+mn-cs"/>
              </a:rPr>
              <a:t>Constraints on parameter limitation</a:t>
            </a:r>
          </a:p>
        </p:txBody>
      </p:sp>
      <p:pic>
        <p:nvPicPr>
          <p:cNvPr id="8193" name="Picture 255">
            <a:extLst>
              <a:ext uri="{FF2B5EF4-FFF2-40B4-BE49-F238E27FC236}">
                <a16:creationId xmlns:a16="http://schemas.microsoft.com/office/drawing/2014/main" id="{41EC9A9C-544C-44E7-A699-5901ACD793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0659" y="3537411"/>
            <a:ext cx="3699753" cy="30471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FDE0B53E-B297-4C58-AE90-2C1B758C2AB1}"/>
              </a:ext>
            </a:extLst>
          </p:cNvPr>
          <p:cNvSpPr>
            <a:spLocks noChangeArrowheads="1"/>
          </p:cNvSpPr>
          <p:nvPr/>
        </p:nvSpPr>
        <p:spPr bwMode="auto">
          <a:xfrm>
            <a:off x="6468705" y="6617201"/>
            <a:ext cx="316579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900" b="0" i="1" u="none" strike="noStrike" cap="none" normalizeH="0" baseline="0" dirty="0">
                <a:ln>
                  <a:noFill/>
                </a:ln>
                <a:solidFill>
                  <a:srgbClr val="44546A"/>
                </a:solidFill>
                <a:effectLst/>
                <a:latin typeface="Calibri" panose="020F0502020204030204" pitchFamily="34" charset="0"/>
                <a:ea typeface="DengXian" panose="02010600030101010101" pitchFamily="2" charset="-122"/>
                <a:cs typeface="Times New Roman" panose="02020603050405020304" pitchFamily="18" charset="0"/>
              </a:rPr>
              <a:t>F</a:t>
            </a:r>
            <a:r>
              <a:rPr kumimoji="0" lang="en-GB" altLang="en-US" sz="900" b="0" i="1" u="none" strike="noStrike" cap="none" normalizeH="0" baseline="0" dirty="0" bmk="">
                <a:ln>
                  <a:noFill/>
                </a:ln>
                <a:solidFill>
                  <a:srgbClr val="44546A"/>
                </a:solidFill>
                <a:effectLst/>
                <a:latin typeface="Calibri" panose="020F0502020204030204" pitchFamily="34" charset="0"/>
                <a:ea typeface="DengXian" panose="02010600030101010101" pitchFamily="2" charset="-122"/>
                <a:cs typeface="Times New Roman" panose="02020603050405020304" pitchFamily="18" charset="0"/>
              </a:rPr>
              <a:t>igure </a:t>
            </a:r>
            <a:r>
              <a:rPr kumimoji="0" lang="en-GB" altLang="en-US" sz="900" b="0" i="1" u="none" strike="noStrike" cap="none" normalizeH="0" baseline="0" dirty="0" bmk="_Ref4408226">
                <a:ln>
                  <a:noFill/>
                </a:ln>
                <a:solidFill>
                  <a:srgbClr val="44546A"/>
                </a:solidFill>
                <a:effectLst/>
                <a:latin typeface="Calibri" panose="020F0502020204030204" pitchFamily="34" charset="0"/>
                <a:ea typeface="DengXian" panose="02010600030101010101" pitchFamily="2" charset="-122"/>
                <a:cs typeface="Times New Roman" panose="02020603050405020304" pitchFamily="18" charset="0"/>
              </a:rPr>
              <a:t>17</a:t>
            </a:r>
            <a:r>
              <a:rPr kumimoji="0" lang="en-GB" altLang="en-US" sz="900" b="0" i="1" u="none" strike="noStrike" cap="none" normalizeH="0" baseline="0" dirty="0">
                <a:ln>
                  <a:noFill/>
                </a:ln>
                <a:solidFill>
                  <a:srgbClr val="44546A"/>
                </a:solidFill>
                <a:effectLst/>
                <a:latin typeface="Calibri" panose="020F0502020204030204" pitchFamily="34" charset="0"/>
                <a:ea typeface="DengXian" panose="02010600030101010101" pitchFamily="2" charset="-122"/>
                <a:cs typeface="Times New Roman" panose="02020603050405020304" pitchFamily="18" charset="0"/>
              </a:rPr>
              <a:t>. Schematic figure of designed Human Impact Module</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A46A35CA-5CD8-43A3-8F09-68E450E4271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8196" name="Picture 7">
            <a:extLst>
              <a:ext uri="{FF2B5EF4-FFF2-40B4-BE49-F238E27FC236}">
                <a16:creationId xmlns:a16="http://schemas.microsoft.com/office/drawing/2014/main" id="{7D2B254B-DA36-4B89-8979-5607B77EEE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7460" y="23254"/>
            <a:ext cx="5503392" cy="138764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6">
            <a:extLst>
              <a:ext uri="{FF2B5EF4-FFF2-40B4-BE49-F238E27FC236}">
                <a16:creationId xmlns:a16="http://schemas.microsoft.com/office/drawing/2014/main" id="{B1592095-3AB2-413B-A1F2-2BB37A627375}"/>
              </a:ext>
            </a:extLst>
          </p:cNvPr>
          <p:cNvSpPr>
            <a:spLocks noChangeArrowheads="1"/>
          </p:cNvSpPr>
          <p:nvPr/>
        </p:nvSpPr>
        <p:spPr bwMode="auto">
          <a:xfrm>
            <a:off x="8686801" y="1390156"/>
            <a:ext cx="3495472"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900" b="0" i="1" u="none" strike="noStrike" cap="none" normalizeH="0" baseline="0" dirty="0">
                <a:ln>
                  <a:noFill/>
                </a:ln>
                <a:solidFill>
                  <a:srgbClr val="44546A"/>
                </a:solidFill>
                <a:effectLst/>
                <a:latin typeface="Calibri" panose="020F0502020204030204" pitchFamily="34" charset="0"/>
                <a:ea typeface="DengXian" panose="02010600030101010101" pitchFamily="2" charset="-122"/>
                <a:cs typeface="Times New Roman" panose="02020603050405020304" pitchFamily="18" charset="0"/>
              </a:rPr>
              <a:t>F</a:t>
            </a:r>
            <a:r>
              <a:rPr kumimoji="0" lang="en-GB" altLang="en-US" sz="900" b="0" i="1" u="none" strike="noStrike" cap="none" normalizeH="0" baseline="0" dirty="0" bmk="">
                <a:ln>
                  <a:noFill/>
                </a:ln>
                <a:solidFill>
                  <a:srgbClr val="44546A"/>
                </a:solidFill>
                <a:effectLst/>
                <a:latin typeface="Calibri" panose="020F0502020204030204" pitchFamily="34" charset="0"/>
                <a:ea typeface="DengXian" panose="02010600030101010101" pitchFamily="2" charset="-122"/>
                <a:cs typeface="Times New Roman" panose="02020603050405020304" pitchFamily="18" charset="0"/>
              </a:rPr>
              <a:t>igure </a:t>
            </a:r>
            <a:r>
              <a:rPr kumimoji="0" lang="en-GB" altLang="en-US" sz="900" b="0" i="1" u="none" strike="noStrike" cap="none" normalizeH="0" baseline="0" dirty="0" bmk="_Ref4407426">
                <a:ln>
                  <a:noFill/>
                </a:ln>
                <a:solidFill>
                  <a:srgbClr val="44546A"/>
                </a:solidFill>
                <a:effectLst/>
                <a:latin typeface="Calibri" panose="020F0502020204030204" pitchFamily="34" charset="0"/>
                <a:ea typeface="DengXian" panose="02010600030101010101" pitchFamily="2" charset="-122"/>
                <a:cs typeface="Times New Roman" panose="02020603050405020304" pitchFamily="18" charset="0"/>
              </a:rPr>
              <a:t>16</a:t>
            </a:r>
            <a:r>
              <a:rPr kumimoji="0" lang="en-GB" altLang="en-US" sz="900" b="0" i="1" u="none" strike="noStrike" cap="none" normalizeH="0" baseline="0" dirty="0">
                <a:ln>
                  <a:noFill/>
                </a:ln>
                <a:solidFill>
                  <a:srgbClr val="44546A"/>
                </a:solidFill>
                <a:effectLst/>
                <a:latin typeface="Calibri" panose="020F0502020204030204" pitchFamily="34" charset="0"/>
                <a:ea typeface="DengXian" panose="02010600030101010101" pitchFamily="2" charset="-122"/>
                <a:cs typeface="Times New Roman" panose="02020603050405020304" pitchFamily="18" charset="0"/>
              </a:rPr>
              <a:t>. The calibration result of water pumping process</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15">
            <a:extLst>
              <a:ext uri="{FF2B5EF4-FFF2-40B4-BE49-F238E27FC236}">
                <a16:creationId xmlns:a16="http://schemas.microsoft.com/office/drawing/2014/main" id="{CEE5BB37-016F-44F5-8862-F0A01464D7F5}"/>
              </a:ext>
            </a:extLst>
          </p:cNvPr>
          <p:cNvSpPr/>
          <p:nvPr/>
        </p:nvSpPr>
        <p:spPr>
          <a:xfrm>
            <a:off x="8422613" y="3998266"/>
            <a:ext cx="1722395" cy="646331"/>
          </a:xfrm>
          <a:prstGeom prst="rect">
            <a:avLst/>
          </a:prstGeom>
        </p:spPr>
        <p:txBody>
          <a:bodyPr wrap="none">
            <a:spAutoFit/>
          </a:bodyPr>
          <a:lstStyle/>
          <a:p>
            <a:r>
              <a:rPr lang="en-GB" b="1" i="1" dirty="0">
                <a:solidFill>
                  <a:srgbClr val="FF8307"/>
                </a:solidFill>
                <a:latin typeface="Calibri Light" panose="020F0302020204030204" pitchFamily="34" charset="0"/>
                <a:ea typeface="DengXian Light" panose="02010600030101010101" pitchFamily="2" charset="-122"/>
                <a:cs typeface="Times New Roman" panose="02020603050405020304" pitchFamily="18" charset="0"/>
              </a:rPr>
              <a:t>Precipitation on </a:t>
            </a:r>
          </a:p>
          <a:p>
            <a:r>
              <a:rPr lang="en-GB" b="1" i="1" dirty="0">
                <a:solidFill>
                  <a:srgbClr val="FF8307"/>
                </a:solidFill>
                <a:latin typeface="Calibri Light" panose="020F0302020204030204" pitchFamily="34" charset="0"/>
                <a:ea typeface="DengXian Light" panose="02010600030101010101" pitchFamily="2" charset="-122"/>
                <a:cs typeface="Times New Roman" panose="02020603050405020304" pitchFamily="18" charset="0"/>
              </a:rPr>
              <a:t>urban grey areas</a:t>
            </a:r>
          </a:p>
        </p:txBody>
      </p:sp>
      <p:sp>
        <p:nvSpPr>
          <p:cNvPr id="3" name="Rectangle 2">
            <a:extLst>
              <a:ext uri="{FF2B5EF4-FFF2-40B4-BE49-F238E27FC236}">
                <a16:creationId xmlns:a16="http://schemas.microsoft.com/office/drawing/2014/main" id="{7E56D671-0615-4D10-97F8-055CCEA9527A}"/>
              </a:ext>
            </a:extLst>
          </p:cNvPr>
          <p:cNvSpPr/>
          <p:nvPr/>
        </p:nvSpPr>
        <p:spPr>
          <a:xfrm>
            <a:off x="4867173" y="3982528"/>
            <a:ext cx="1897232" cy="646331"/>
          </a:xfrm>
          <a:prstGeom prst="rect">
            <a:avLst/>
          </a:prstGeom>
        </p:spPr>
        <p:txBody>
          <a:bodyPr wrap="square">
            <a:spAutoFit/>
          </a:bodyPr>
          <a:lstStyle/>
          <a:p>
            <a:r>
              <a:rPr lang="en-GB" b="1" i="1" dirty="0">
                <a:solidFill>
                  <a:schemeClr val="accent3">
                    <a:lumMod val="75000"/>
                  </a:schemeClr>
                </a:solidFill>
                <a:latin typeface="Calibri Light" panose="020F0302020204030204" pitchFamily="34" charset="0"/>
                <a:ea typeface="DengXian Light" panose="02010600030101010101" pitchFamily="2" charset="-122"/>
                <a:cs typeface="Times New Roman" panose="02020603050405020304" pitchFamily="18" charset="0"/>
              </a:rPr>
              <a:t>Precipitation on </a:t>
            </a:r>
          </a:p>
          <a:p>
            <a:r>
              <a:rPr lang="en-GB" b="1" i="1" dirty="0">
                <a:solidFill>
                  <a:schemeClr val="accent3">
                    <a:lumMod val="75000"/>
                  </a:schemeClr>
                </a:solidFill>
                <a:latin typeface="Calibri Light" panose="020F0302020204030204" pitchFamily="34" charset="0"/>
                <a:ea typeface="DengXian Light" panose="02010600030101010101" pitchFamily="2" charset="-122"/>
                <a:cs typeface="Times New Roman" panose="02020603050405020304" pitchFamily="18" charset="0"/>
              </a:rPr>
              <a:t>urban green areas</a:t>
            </a:r>
            <a:endParaRPr lang="en-GB" dirty="0">
              <a:solidFill>
                <a:schemeClr val="accent3">
                  <a:lumMod val="75000"/>
                </a:schemeClr>
              </a:solidFill>
            </a:endParaRPr>
          </a:p>
        </p:txBody>
      </p:sp>
      <p:sp>
        <p:nvSpPr>
          <p:cNvPr id="19" name="Rectangle 18">
            <a:extLst>
              <a:ext uri="{FF2B5EF4-FFF2-40B4-BE49-F238E27FC236}">
                <a16:creationId xmlns:a16="http://schemas.microsoft.com/office/drawing/2014/main" id="{604FDE47-732F-49D6-9CC6-373DA60D8578}"/>
              </a:ext>
            </a:extLst>
          </p:cNvPr>
          <p:cNvSpPr/>
          <p:nvPr/>
        </p:nvSpPr>
        <p:spPr>
          <a:xfrm>
            <a:off x="9730996" y="4857133"/>
            <a:ext cx="2226873" cy="646331"/>
          </a:xfrm>
          <a:prstGeom prst="rect">
            <a:avLst/>
          </a:prstGeom>
        </p:spPr>
        <p:txBody>
          <a:bodyPr wrap="square">
            <a:spAutoFit/>
          </a:bodyPr>
          <a:lstStyle/>
          <a:p>
            <a:r>
              <a:rPr lang="en-GB" b="1" i="1" dirty="0">
                <a:solidFill>
                  <a:srgbClr val="FF8307"/>
                </a:solidFill>
                <a:latin typeface="Calibri Light" panose="020F0302020204030204" pitchFamily="34" charset="0"/>
                <a:ea typeface="DengXian Light" panose="02010600030101010101" pitchFamily="2" charset="-122"/>
                <a:cs typeface="Times New Roman" panose="02020603050405020304" pitchFamily="18" charset="0"/>
              </a:rPr>
              <a:t>Discharge from urban pipeline system</a:t>
            </a:r>
            <a:endParaRPr lang="en-GB" dirty="0">
              <a:solidFill>
                <a:srgbClr val="FF8307"/>
              </a:solidFill>
            </a:endParaRPr>
          </a:p>
        </p:txBody>
      </p:sp>
      <p:sp>
        <p:nvSpPr>
          <p:cNvPr id="4" name="Rectangle 3">
            <a:extLst>
              <a:ext uri="{FF2B5EF4-FFF2-40B4-BE49-F238E27FC236}">
                <a16:creationId xmlns:a16="http://schemas.microsoft.com/office/drawing/2014/main" id="{49E64551-9B21-4565-8D48-B83C89DC5560}"/>
              </a:ext>
            </a:extLst>
          </p:cNvPr>
          <p:cNvSpPr/>
          <p:nvPr/>
        </p:nvSpPr>
        <p:spPr>
          <a:xfrm>
            <a:off x="6346211" y="5434932"/>
            <a:ext cx="1445011" cy="646331"/>
          </a:xfrm>
          <a:prstGeom prst="rect">
            <a:avLst/>
          </a:prstGeom>
        </p:spPr>
        <p:txBody>
          <a:bodyPr wrap="none">
            <a:spAutoFit/>
          </a:bodyPr>
          <a:lstStyle/>
          <a:p>
            <a:r>
              <a:rPr lang="en-GB" b="1" i="1" dirty="0">
                <a:solidFill>
                  <a:srgbClr val="FF8307"/>
                </a:solidFill>
                <a:latin typeface="Calibri Light" panose="020F0302020204030204" pitchFamily="34" charset="0"/>
                <a:ea typeface="DengXian Light" panose="02010600030101010101" pitchFamily="2" charset="-122"/>
                <a:cs typeface="Times New Roman" panose="02020603050405020304" pitchFamily="18" charset="0"/>
              </a:rPr>
              <a:t>Groundwater</a:t>
            </a:r>
            <a:r>
              <a:rPr lang="en-GB" b="1" i="1" dirty="0">
                <a:solidFill>
                  <a:schemeClr val="accent6"/>
                </a:solidFill>
                <a:latin typeface="Calibri Light" panose="020F0302020204030204" pitchFamily="34" charset="0"/>
                <a:ea typeface="DengXian Light" panose="02010600030101010101" pitchFamily="2" charset="-122"/>
                <a:cs typeface="Times New Roman" panose="02020603050405020304" pitchFamily="18" charset="0"/>
              </a:rPr>
              <a:t> </a:t>
            </a:r>
          </a:p>
          <a:p>
            <a:r>
              <a:rPr lang="en-GB" b="1" i="1" dirty="0">
                <a:solidFill>
                  <a:srgbClr val="FF8307"/>
                </a:solidFill>
                <a:latin typeface="Calibri Light" panose="020F0302020204030204" pitchFamily="34" charset="0"/>
                <a:ea typeface="DengXian Light" panose="02010600030101010101" pitchFamily="2" charset="-122"/>
                <a:cs typeface="Times New Roman" panose="02020603050405020304" pitchFamily="18" charset="0"/>
              </a:rPr>
              <a:t>recharge</a:t>
            </a:r>
          </a:p>
        </p:txBody>
      </p:sp>
      <p:sp>
        <p:nvSpPr>
          <p:cNvPr id="20" name="Rectangle 19">
            <a:extLst>
              <a:ext uri="{FF2B5EF4-FFF2-40B4-BE49-F238E27FC236}">
                <a16:creationId xmlns:a16="http://schemas.microsoft.com/office/drawing/2014/main" id="{71E165CE-6DAB-4784-BA0A-497C89E9B803}"/>
              </a:ext>
            </a:extLst>
          </p:cNvPr>
          <p:cNvSpPr/>
          <p:nvPr/>
        </p:nvSpPr>
        <p:spPr>
          <a:xfrm>
            <a:off x="9389995" y="5620048"/>
            <a:ext cx="1445011" cy="646331"/>
          </a:xfrm>
          <a:prstGeom prst="rect">
            <a:avLst/>
          </a:prstGeom>
        </p:spPr>
        <p:txBody>
          <a:bodyPr wrap="none">
            <a:spAutoFit/>
          </a:bodyPr>
          <a:lstStyle/>
          <a:p>
            <a:r>
              <a:rPr lang="en-GB" b="1" i="1" dirty="0">
                <a:solidFill>
                  <a:srgbClr val="FF8307"/>
                </a:solidFill>
                <a:latin typeface="Calibri Light" panose="020F0302020204030204" pitchFamily="34" charset="0"/>
                <a:ea typeface="DengXian Light" panose="02010600030101010101" pitchFamily="2" charset="-122"/>
                <a:cs typeface="Times New Roman" panose="02020603050405020304" pitchFamily="18" charset="0"/>
              </a:rPr>
              <a:t>Groundwater</a:t>
            </a:r>
            <a:r>
              <a:rPr lang="en-GB" b="1" i="1" dirty="0">
                <a:solidFill>
                  <a:srgbClr val="FFC000"/>
                </a:solidFill>
                <a:latin typeface="Calibri Light" panose="020F0302020204030204" pitchFamily="34" charset="0"/>
                <a:ea typeface="DengXian Light" panose="02010600030101010101" pitchFamily="2" charset="-122"/>
                <a:cs typeface="Times New Roman" panose="02020603050405020304" pitchFamily="18" charset="0"/>
              </a:rPr>
              <a:t> </a:t>
            </a:r>
          </a:p>
          <a:p>
            <a:r>
              <a:rPr lang="en-GB" b="1" i="1" dirty="0">
                <a:solidFill>
                  <a:srgbClr val="FF8307"/>
                </a:solidFill>
                <a:latin typeface="Calibri Light" panose="020F0302020204030204" pitchFamily="34" charset="0"/>
                <a:ea typeface="DengXian Light" panose="02010600030101010101" pitchFamily="2" charset="-122"/>
                <a:cs typeface="Times New Roman" panose="02020603050405020304" pitchFamily="18" charset="0"/>
              </a:rPr>
              <a:t>pumping</a:t>
            </a:r>
          </a:p>
        </p:txBody>
      </p:sp>
    </p:spTree>
    <p:extLst>
      <p:ext uri="{BB962C8B-B14F-4D97-AF65-F5344CB8AC3E}">
        <p14:creationId xmlns:p14="http://schemas.microsoft.com/office/powerpoint/2010/main" val="31091904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92133"/>
    </mc:Choice>
    <mc:Fallback xmlns="">
      <p:transition spd="slow" advTm="92133"/>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5" name="Rectangle 14">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D13F1348-F86C-4FA1-A073-5F548A27C246}"/>
              </a:ext>
            </a:extLst>
          </p:cNvPr>
          <p:cNvSpPr>
            <a:spLocks noGrp="1"/>
          </p:cNvSpPr>
          <p:nvPr>
            <p:ph type="title"/>
          </p:nvPr>
        </p:nvSpPr>
        <p:spPr>
          <a:xfrm>
            <a:off x="256674" y="284176"/>
            <a:ext cx="4048477" cy="1508760"/>
          </a:xfrm>
        </p:spPr>
        <p:txBody>
          <a:bodyPr>
            <a:normAutofit/>
          </a:bodyPr>
          <a:lstStyle/>
          <a:p>
            <a:r>
              <a:rPr lang="en-GB" dirty="0">
                <a:solidFill>
                  <a:schemeClr val="tx2"/>
                </a:solidFill>
              </a:rPr>
              <a:t>Modelling</a:t>
            </a:r>
          </a:p>
        </p:txBody>
      </p:sp>
      <p:sp>
        <p:nvSpPr>
          <p:cNvPr id="17" name="Rectangle 16">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18" name="Content Placeholder 2">
            <a:extLst>
              <a:ext uri="{FF2B5EF4-FFF2-40B4-BE49-F238E27FC236}">
                <a16:creationId xmlns:a16="http://schemas.microsoft.com/office/drawing/2014/main" id="{9D153227-3826-4B33-A02D-64555B1A0562}"/>
              </a:ext>
            </a:extLst>
          </p:cNvPr>
          <p:cNvSpPr>
            <a:spLocks noGrp="1"/>
          </p:cNvSpPr>
          <p:nvPr>
            <p:ph idx="1"/>
          </p:nvPr>
        </p:nvSpPr>
        <p:spPr>
          <a:xfrm>
            <a:off x="634277" y="2011680"/>
            <a:ext cx="3676678" cy="4206240"/>
          </a:xfrm>
        </p:spPr>
        <p:txBody>
          <a:bodyPr>
            <a:normAutofit/>
          </a:bodyPr>
          <a:lstStyle/>
          <a:p>
            <a:r>
              <a:rPr lang="en-GB" dirty="0">
                <a:solidFill>
                  <a:schemeClr val="bg1"/>
                </a:solidFill>
              </a:rPr>
              <a:t>Lumped models for rural and urban sub-catchments</a:t>
            </a:r>
          </a:p>
          <a:p>
            <a:r>
              <a:rPr lang="en-GB" b="1" dirty="0">
                <a:solidFill>
                  <a:schemeClr val="bg1"/>
                </a:solidFill>
              </a:rPr>
              <a:t>Semi-distributed model for study catchment</a:t>
            </a:r>
          </a:p>
          <a:p>
            <a:r>
              <a:rPr lang="en-GB" dirty="0">
                <a:solidFill>
                  <a:schemeClr val="bg1"/>
                </a:solidFill>
              </a:rPr>
              <a:t>The expression of LID practices in model</a:t>
            </a:r>
            <a:endParaRPr lang="en-GB" b="1" dirty="0">
              <a:solidFill>
                <a:schemeClr val="bg1"/>
              </a:solidFill>
            </a:endParaRPr>
          </a:p>
          <a:p>
            <a:endParaRPr lang="en-GB" dirty="0">
              <a:solidFill>
                <a:schemeClr val="bg1"/>
              </a:solidFill>
            </a:endParaRPr>
          </a:p>
          <a:p>
            <a:endParaRPr lang="en-GB" dirty="0">
              <a:solidFill>
                <a:schemeClr val="bg1"/>
              </a:solidFill>
            </a:endParaRPr>
          </a:p>
        </p:txBody>
      </p:sp>
      <p:sp>
        <p:nvSpPr>
          <p:cNvPr id="12" name="Rectangle 11">
            <a:extLst>
              <a:ext uri="{FF2B5EF4-FFF2-40B4-BE49-F238E27FC236}">
                <a16:creationId xmlns:a16="http://schemas.microsoft.com/office/drawing/2014/main" id="{C0038186-D09D-421C-8C86-1FC8B14E4F19}"/>
              </a:ext>
            </a:extLst>
          </p:cNvPr>
          <p:cNvSpPr/>
          <p:nvPr/>
        </p:nvSpPr>
        <p:spPr>
          <a:xfrm>
            <a:off x="4936381" y="1792936"/>
            <a:ext cx="4251850" cy="375552"/>
          </a:xfrm>
          <a:prstGeom prst="rect">
            <a:avLst/>
          </a:prstGeom>
        </p:spPr>
        <p:txBody>
          <a:bodyPr wrap="square">
            <a:spAutoFit/>
          </a:bodyPr>
          <a:lstStyle/>
          <a:p>
            <a:pPr marL="0" marR="0" lvl="0" indent="0" algn="l" defTabSz="457200" rtl="0" eaLnBrk="1" fontAlgn="auto" latinLnBrk="0" hangingPunct="1">
              <a:lnSpc>
                <a:spcPct val="107000"/>
              </a:lnSpc>
              <a:spcBef>
                <a:spcPts val="200"/>
              </a:spcBef>
              <a:spcAft>
                <a:spcPts val="0"/>
              </a:spcAft>
              <a:buClrTx/>
              <a:buSzTx/>
              <a:buFontTx/>
              <a:buNone/>
              <a:tabLst/>
              <a:defRPr/>
            </a:pPr>
            <a:r>
              <a:rPr kumimoji="0" lang="en-GB" sz="1800" b="1" i="1" u="none" strike="noStrike" kern="1200" cap="none" spc="0" normalizeH="0" baseline="0" noProof="0" dirty="0">
                <a:ln>
                  <a:noFill/>
                </a:ln>
                <a:solidFill>
                  <a:srgbClr val="2F5496"/>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a. Key elements in semi-distributed model</a:t>
            </a:r>
          </a:p>
        </p:txBody>
      </p:sp>
      <p:sp>
        <p:nvSpPr>
          <p:cNvPr id="14" name="Rectangle 13">
            <a:extLst>
              <a:ext uri="{FF2B5EF4-FFF2-40B4-BE49-F238E27FC236}">
                <a16:creationId xmlns:a16="http://schemas.microsoft.com/office/drawing/2014/main" id="{E9318CE7-2162-4EFC-8DE4-2EAF0CC1577A}"/>
              </a:ext>
            </a:extLst>
          </p:cNvPr>
          <p:cNvSpPr/>
          <p:nvPr/>
        </p:nvSpPr>
        <p:spPr>
          <a:xfrm>
            <a:off x="4945233" y="2168488"/>
            <a:ext cx="6543134" cy="1808316"/>
          </a:xfrm>
          <a:prstGeom prst="rect">
            <a:avLst/>
          </a:prstGeom>
        </p:spPr>
        <p:txBody>
          <a:bodyPr wrap="square">
            <a:spAutoFit/>
          </a:bodyPr>
          <a:lstStyle/>
          <a:p>
            <a:pPr marL="285750" marR="0" lvl="0" indent="-285750" algn="l" defTabSz="4572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srgbClr val="2C2C2C"/>
                </a:solidFill>
                <a:effectLst/>
                <a:uLnTx/>
                <a:uFillTx/>
                <a:latin typeface="Corbel" panose="020B0503020204020204"/>
                <a:ea typeface="+mn-ea"/>
                <a:cs typeface="+mn-cs"/>
              </a:rPr>
              <a:t>Time lag for rural area (Initial interval: 1.25 - 10 hours)</a:t>
            </a:r>
          </a:p>
          <a:p>
            <a:pPr marL="285750" marR="0" lvl="0" indent="-285750" algn="l" defTabSz="4572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GB" sz="1600" b="0" i="0" strike="noStrike" kern="1200" cap="none" spc="0" normalizeH="0" baseline="0" noProof="0" dirty="0">
                <a:ln>
                  <a:noFill/>
                </a:ln>
                <a:solidFill>
                  <a:srgbClr val="2C2C2C"/>
                </a:solidFill>
                <a:effectLst/>
                <a:uLnTx/>
                <a:uFillTx/>
                <a:latin typeface="Corbel" panose="020B0503020204020204"/>
                <a:ea typeface="+mn-ea"/>
                <a:cs typeface="+mn-cs"/>
              </a:rPr>
              <a:t>Human activity module for urban area</a:t>
            </a:r>
          </a:p>
          <a:p>
            <a:pPr marL="285750" marR="0" lvl="0" indent="-285750" algn="l" defTabSz="4572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GB" sz="1600" b="0" i="0" u="sng" strike="noStrike" kern="1200" cap="none" spc="0" normalizeH="0" baseline="0" noProof="0" dirty="0">
                <a:ln>
                  <a:noFill/>
                </a:ln>
                <a:solidFill>
                  <a:srgbClr val="2C2C2C"/>
                </a:solidFill>
                <a:effectLst/>
                <a:uLnTx/>
                <a:uFillTx/>
                <a:latin typeface="Corbel" panose="020B0503020204020204"/>
                <a:ea typeface="+mn-ea"/>
                <a:cs typeface="+mn-cs"/>
              </a:rPr>
              <a:t>Constraints to avoid </a:t>
            </a:r>
            <a:r>
              <a:rPr lang="en-GB" sz="1600" u="sng" dirty="0">
                <a:solidFill>
                  <a:srgbClr val="2C2C2C"/>
                </a:solidFill>
                <a:latin typeface="Corbel" panose="020B0503020204020204"/>
              </a:rPr>
              <a:t>unrealistic </a:t>
            </a:r>
            <a:r>
              <a:rPr lang="en-US" altLang="zh-CN" sz="1600" u="sng" dirty="0">
                <a:solidFill>
                  <a:srgbClr val="2C2C2C"/>
                </a:solidFill>
                <a:latin typeface="Corbel" panose="020B0503020204020204"/>
              </a:rPr>
              <a:t>combination of </a:t>
            </a:r>
            <a:r>
              <a:rPr lang="en-GB" sz="1600" u="sng" dirty="0">
                <a:solidFill>
                  <a:srgbClr val="2C2C2C"/>
                </a:solidFill>
                <a:latin typeface="Corbel" panose="020B0503020204020204"/>
              </a:rPr>
              <a:t>parameters</a:t>
            </a:r>
            <a:endParaRPr kumimoji="0" lang="en-GB" sz="1600" b="0" i="0" u="sng" strike="noStrike" kern="1200" cap="none" spc="0" normalizeH="0" baseline="0" noProof="0" dirty="0">
              <a:ln>
                <a:noFill/>
              </a:ln>
              <a:solidFill>
                <a:srgbClr val="2C2C2C"/>
              </a:solidFill>
              <a:effectLst/>
              <a:uLnTx/>
              <a:uFillTx/>
              <a:latin typeface="Corbel" panose="020B0503020204020204"/>
              <a:ea typeface="+mn-ea"/>
              <a:cs typeface="+mn-cs"/>
            </a:endParaRPr>
          </a:p>
          <a:p>
            <a:pPr lvl="0">
              <a:lnSpc>
                <a:spcPct val="107000"/>
              </a:lnSpc>
              <a:spcAft>
                <a:spcPts val="800"/>
              </a:spcAft>
              <a:defRPr/>
            </a:pPr>
            <a:r>
              <a:rPr lang="en-GB" sz="1600" dirty="0"/>
              <a:t>1. </a:t>
            </a:r>
            <a:r>
              <a:rPr lang="en-GB" sz="1600" dirty="0" err="1"/>
              <a:t>P</a:t>
            </a:r>
            <a:r>
              <a:rPr lang="en-GB" sz="1600" baseline="-25000" dirty="0" err="1"/>
              <a:t>max,R</a:t>
            </a:r>
            <a:r>
              <a:rPr lang="en-GB" sz="1600" baseline="-25000" dirty="0"/>
              <a:t> </a:t>
            </a:r>
            <a:r>
              <a:rPr lang="en-GB" sz="1600" dirty="0"/>
              <a:t>&gt; </a:t>
            </a:r>
            <a:r>
              <a:rPr lang="en-GB" sz="1600" dirty="0" err="1"/>
              <a:t>P</a:t>
            </a:r>
            <a:r>
              <a:rPr lang="en-GB" sz="1600" baseline="-25000" dirty="0" err="1"/>
              <a:t>max,U</a:t>
            </a:r>
            <a:r>
              <a:rPr lang="en-GB" sz="1600" dirty="0">
                <a:solidFill>
                  <a:srgbClr val="2C2C2C"/>
                </a:solidFill>
                <a:latin typeface="Corbel" panose="020B0503020204020204"/>
              </a:rPr>
              <a:t> (The maximum percolation velocity)</a:t>
            </a:r>
          </a:p>
          <a:p>
            <a:pPr>
              <a:lnSpc>
                <a:spcPct val="107000"/>
              </a:lnSpc>
              <a:spcAft>
                <a:spcPts val="800"/>
              </a:spcAft>
              <a:defRPr/>
            </a:pPr>
            <a:r>
              <a:rPr lang="en-GB" sz="1600" dirty="0"/>
              <a:t>2. </a:t>
            </a:r>
            <a:r>
              <a:rPr lang="en-GB" sz="1600" dirty="0" err="1"/>
              <a:t>S</a:t>
            </a:r>
            <a:r>
              <a:rPr lang="en-GB" sz="1600" baseline="-25000" dirty="0" err="1"/>
              <a:t>umax,R</a:t>
            </a:r>
            <a:r>
              <a:rPr lang="en-GB" sz="1600" baseline="-25000" dirty="0"/>
              <a:t> </a:t>
            </a:r>
            <a:r>
              <a:rPr lang="en-GB" sz="1600" dirty="0"/>
              <a:t>&gt; </a:t>
            </a:r>
            <a:r>
              <a:rPr lang="en-GB" sz="1600" dirty="0" err="1"/>
              <a:t>S</a:t>
            </a:r>
            <a:r>
              <a:rPr lang="en-GB" sz="1600" baseline="-25000" dirty="0" err="1"/>
              <a:t>umax,U</a:t>
            </a:r>
            <a:r>
              <a:rPr lang="en-GB" sz="1600" baseline="-25000" dirty="0"/>
              <a:t>  </a:t>
            </a:r>
            <a:r>
              <a:rPr lang="en-GB" sz="1600" dirty="0">
                <a:solidFill>
                  <a:srgbClr val="2C2C2C"/>
                </a:solidFill>
              </a:rPr>
              <a:t>(The maximum unsaturated storage depth)</a:t>
            </a:r>
          </a:p>
        </p:txBody>
      </p:sp>
      <p:sp>
        <p:nvSpPr>
          <p:cNvPr id="8" name="Rectangle 5">
            <a:extLst>
              <a:ext uri="{FF2B5EF4-FFF2-40B4-BE49-F238E27FC236}">
                <a16:creationId xmlns:a16="http://schemas.microsoft.com/office/drawing/2014/main" id="{A46A35CA-5CD8-43A3-8F09-68E450E4271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C2C2C"/>
              </a:solidFill>
              <a:effectLst/>
              <a:uLnTx/>
              <a:uFillTx/>
              <a:latin typeface="Corbel" panose="020B0503020204020204"/>
              <a:ea typeface="+mn-ea"/>
              <a:cs typeface="+mn-cs"/>
            </a:endParaRPr>
          </a:p>
        </p:txBody>
      </p:sp>
      <p:pic>
        <p:nvPicPr>
          <p:cNvPr id="16" name="Picture 15">
            <a:extLst>
              <a:ext uri="{FF2B5EF4-FFF2-40B4-BE49-F238E27FC236}">
                <a16:creationId xmlns:a16="http://schemas.microsoft.com/office/drawing/2014/main" id="{CC44B229-B201-47AE-94CD-6C3C59CAA4AB}"/>
              </a:ext>
            </a:extLst>
          </p:cNvPr>
          <p:cNvPicPr>
            <a:picLocks noChangeAspect="1"/>
          </p:cNvPicPr>
          <p:nvPr/>
        </p:nvPicPr>
        <p:blipFill>
          <a:blip r:embed="rId3"/>
          <a:stretch>
            <a:fillRect/>
          </a:stretch>
        </p:blipFill>
        <p:spPr>
          <a:xfrm>
            <a:off x="4815164" y="4175102"/>
            <a:ext cx="7134225" cy="2409825"/>
          </a:xfrm>
          <a:prstGeom prst="rect">
            <a:avLst/>
          </a:prstGeom>
        </p:spPr>
      </p:pic>
    </p:spTree>
    <p:extLst>
      <p:ext uri="{BB962C8B-B14F-4D97-AF65-F5344CB8AC3E}">
        <p14:creationId xmlns:p14="http://schemas.microsoft.com/office/powerpoint/2010/main" val="9948912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92133"/>
    </mc:Choice>
    <mc:Fallback xmlns="">
      <p:transition spd="slow" advTm="92133"/>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E37985-09B8-4F09-93C7-44CB3EDE5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6198"/>
            <a:ext cx="12192000" cy="600560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pic>
        <p:nvPicPr>
          <p:cNvPr id="4" name="Content Placeholder 3">
            <a:extLst>
              <a:ext uri="{FF2B5EF4-FFF2-40B4-BE49-F238E27FC236}">
                <a16:creationId xmlns:a16="http://schemas.microsoft.com/office/drawing/2014/main" id="{640AD907-3F52-4242-95C7-D786740F6F3D}"/>
              </a:ext>
            </a:extLst>
          </p:cNvPr>
          <p:cNvPicPr>
            <a:picLocks noGrp="1" noChangeAspect="1"/>
          </p:cNvPicPr>
          <p:nvPr>
            <p:ph idx="1"/>
          </p:nvPr>
        </p:nvPicPr>
        <p:blipFill>
          <a:blip r:embed="rId3"/>
          <a:stretch>
            <a:fillRect/>
          </a:stretch>
        </p:blipFill>
        <p:spPr>
          <a:xfrm>
            <a:off x="707363" y="26553"/>
            <a:ext cx="5330206" cy="2304412"/>
          </a:xfrm>
          <a:prstGeom prst="rect">
            <a:avLst/>
          </a:prstGeom>
        </p:spPr>
      </p:pic>
      <p:pic>
        <p:nvPicPr>
          <p:cNvPr id="5" name="Picture 4">
            <a:extLst>
              <a:ext uri="{FF2B5EF4-FFF2-40B4-BE49-F238E27FC236}">
                <a16:creationId xmlns:a16="http://schemas.microsoft.com/office/drawing/2014/main" id="{C32131CF-C3E3-418F-AFFA-D52778584F59}"/>
              </a:ext>
            </a:extLst>
          </p:cNvPr>
          <p:cNvPicPr>
            <a:picLocks noChangeAspect="1"/>
          </p:cNvPicPr>
          <p:nvPr/>
        </p:nvPicPr>
        <p:blipFill>
          <a:blip r:embed="rId4"/>
          <a:stretch>
            <a:fillRect/>
          </a:stretch>
        </p:blipFill>
        <p:spPr>
          <a:xfrm>
            <a:off x="707362" y="2277463"/>
            <a:ext cx="5330205" cy="2310368"/>
          </a:xfrm>
          <a:prstGeom prst="rect">
            <a:avLst/>
          </a:prstGeom>
        </p:spPr>
      </p:pic>
      <p:graphicFrame>
        <p:nvGraphicFramePr>
          <p:cNvPr id="7" name="Table 6">
            <a:extLst>
              <a:ext uri="{FF2B5EF4-FFF2-40B4-BE49-F238E27FC236}">
                <a16:creationId xmlns:a16="http://schemas.microsoft.com/office/drawing/2014/main" id="{EB096A77-B29B-410B-87D0-CA827FA10A88}"/>
              </a:ext>
            </a:extLst>
          </p:cNvPr>
          <p:cNvGraphicFramePr>
            <a:graphicFrameLocks noGrp="1"/>
          </p:cNvGraphicFramePr>
          <p:nvPr/>
        </p:nvGraphicFramePr>
        <p:xfrm>
          <a:off x="0" y="217481"/>
          <a:ext cx="12191999" cy="6492240"/>
        </p:xfrm>
        <a:graphic>
          <a:graphicData uri="http://schemas.openxmlformats.org/drawingml/2006/table">
            <a:tbl>
              <a:tblPr firstRow="1" bandRow="1">
                <a:tableStyleId>{5C22544A-7EE6-4342-B048-85BDC9FD1C3A}</a:tableStyleId>
              </a:tblPr>
              <a:tblGrid>
                <a:gridCol w="1117044">
                  <a:extLst>
                    <a:ext uri="{9D8B030D-6E8A-4147-A177-3AD203B41FA5}">
                      <a16:colId xmlns:a16="http://schemas.microsoft.com/office/drawing/2014/main" val="4071426333"/>
                    </a:ext>
                  </a:extLst>
                </a:gridCol>
                <a:gridCol w="10043841">
                  <a:extLst>
                    <a:ext uri="{9D8B030D-6E8A-4147-A177-3AD203B41FA5}">
                      <a16:colId xmlns:a16="http://schemas.microsoft.com/office/drawing/2014/main" val="1177035135"/>
                    </a:ext>
                  </a:extLst>
                </a:gridCol>
                <a:gridCol w="1031114">
                  <a:extLst>
                    <a:ext uri="{9D8B030D-6E8A-4147-A177-3AD203B41FA5}">
                      <a16:colId xmlns:a16="http://schemas.microsoft.com/office/drawing/2014/main" val="2409850255"/>
                    </a:ext>
                  </a:extLst>
                </a:gridCol>
              </a:tblGrid>
              <a:tr h="3107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bg1"/>
                          </a:solidFill>
                        </a:rPr>
                        <a:t>M01</a:t>
                      </a:r>
                      <a:r>
                        <a:rPr lang="en-US" b="1" dirty="0">
                          <a:solidFill>
                            <a:schemeClr val="bg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GB"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b="1" dirty="0">
                          <a:solidFill>
                            <a:schemeClr val="bg1"/>
                          </a:solidFill>
                        </a:rPr>
                        <a:t>M03A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92031902"/>
                  </a:ext>
                </a:extLst>
              </a:tr>
              <a:tr h="3107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(6R)</a:t>
                      </a:r>
                      <a:endParaRPr lang="en-GB" b="1"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GB"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b="1" dirty="0">
                          <a:solidFill>
                            <a:schemeClr val="bg1"/>
                          </a:solidFill>
                        </a:rPr>
                        <a:t>(7R)</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31799504"/>
                  </a:ext>
                </a:extLst>
              </a:tr>
              <a:tr h="3107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GB" b="1"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48878800"/>
                  </a:ext>
                </a:extLst>
              </a:tr>
              <a:tr h="3107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GB"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69158310"/>
                  </a:ext>
                </a:extLst>
              </a:tr>
              <a:tr h="3107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GB"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0039521"/>
                  </a:ext>
                </a:extLst>
              </a:tr>
              <a:tr h="3107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GB" b="1"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62392474"/>
                  </a:ext>
                </a:extLst>
              </a:tr>
              <a:tr h="3107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bg1"/>
                          </a:solidFill>
                        </a:rPr>
                        <a:t>M01B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b="1" dirty="0">
                          <a:solidFill>
                            <a:schemeClr val="bg1"/>
                          </a:solidFill>
                        </a:rPr>
                        <a:t>M03B</a:t>
                      </a:r>
                    </a:p>
                    <a:p>
                      <a:pPr algn="r"/>
                      <a:endParaRPr lang="en-GB"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00175427"/>
                  </a:ext>
                </a:extLst>
              </a:tr>
              <a:tr h="3107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GB" b="1"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63452339"/>
                  </a:ext>
                </a:extLst>
              </a:tr>
              <a:tr h="3107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GB"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31753115"/>
                  </a:ext>
                </a:extLst>
              </a:tr>
              <a:tr h="3107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GB"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67232400"/>
                  </a:ext>
                </a:extLst>
              </a:tr>
              <a:tr h="3107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GB" b="1"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68797918"/>
                  </a:ext>
                </a:extLst>
              </a:tr>
              <a:tr h="3107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bg1"/>
                          </a:solidFill>
                        </a:rPr>
                        <a:t>M02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bg1"/>
                          </a:solidFill>
                          <a:latin typeface="+mn-lt"/>
                          <a:ea typeface="+mn-ea"/>
                          <a:cs typeface="+mn-cs"/>
                        </a:rPr>
                        <a:t>M04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18499796"/>
                  </a:ext>
                </a:extLst>
              </a:tr>
              <a:tr h="3107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bg1"/>
                          </a:solidFill>
                        </a:rPr>
                        <a:t>(7R)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GB" dirty="0">
                          <a:solidFill>
                            <a:schemeClr val="bg1"/>
                          </a:solidFill>
                        </a:rPr>
                        <a:t>(8R)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84308854"/>
                  </a:ext>
                </a:extLst>
              </a:tr>
              <a:tr h="310755">
                <a:tc>
                  <a:txBody>
                    <a:bodyPr/>
                    <a:lstStyle/>
                    <a:p>
                      <a:endParaRPr lang="en-GB"/>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GB"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35865427"/>
                  </a:ext>
                </a:extLst>
              </a:tr>
              <a:tr h="310755">
                <a:tc>
                  <a:txBody>
                    <a:bodyPr/>
                    <a:lstStyle/>
                    <a:p>
                      <a:endParaRPr lang="en-GB"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GB" sz="1800" b="1"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18614929"/>
                  </a:ext>
                </a:extLst>
              </a:tr>
              <a:tr h="3107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GB"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35638816"/>
                  </a:ext>
                </a:extLst>
              </a:tr>
              <a:tr h="3107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GB"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61933194"/>
                  </a:ext>
                </a:extLst>
              </a:tr>
            </a:tbl>
          </a:graphicData>
        </a:graphic>
      </p:graphicFrame>
      <p:pic>
        <p:nvPicPr>
          <p:cNvPr id="6" name="Picture 5">
            <a:extLst>
              <a:ext uri="{FF2B5EF4-FFF2-40B4-BE49-F238E27FC236}">
                <a16:creationId xmlns:a16="http://schemas.microsoft.com/office/drawing/2014/main" id="{63482836-B95B-4008-9683-4BF672AF128F}"/>
              </a:ext>
            </a:extLst>
          </p:cNvPr>
          <p:cNvPicPr>
            <a:picLocks noChangeAspect="1"/>
          </p:cNvPicPr>
          <p:nvPr/>
        </p:nvPicPr>
        <p:blipFill>
          <a:blip r:embed="rId5"/>
          <a:stretch>
            <a:fillRect/>
          </a:stretch>
        </p:blipFill>
        <p:spPr>
          <a:xfrm>
            <a:off x="707360" y="4587831"/>
            <a:ext cx="5420872" cy="2241888"/>
          </a:xfrm>
          <a:prstGeom prst="rect">
            <a:avLst/>
          </a:prstGeom>
        </p:spPr>
      </p:pic>
      <p:pic>
        <p:nvPicPr>
          <p:cNvPr id="8" name="Picture 7">
            <a:extLst>
              <a:ext uri="{FF2B5EF4-FFF2-40B4-BE49-F238E27FC236}">
                <a16:creationId xmlns:a16="http://schemas.microsoft.com/office/drawing/2014/main" id="{BF8C9B5C-5C8F-4951-BB88-DDA2E73EAD0C}"/>
              </a:ext>
            </a:extLst>
          </p:cNvPr>
          <p:cNvPicPr>
            <a:picLocks noChangeAspect="1"/>
          </p:cNvPicPr>
          <p:nvPr/>
        </p:nvPicPr>
        <p:blipFill>
          <a:blip r:embed="rId6"/>
          <a:stretch>
            <a:fillRect/>
          </a:stretch>
        </p:blipFill>
        <p:spPr>
          <a:xfrm>
            <a:off x="6037567" y="20596"/>
            <a:ext cx="5396410" cy="2304411"/>
          </a:xfrm>
          <a:prstGeom prst="rect">
            <a:avLst/>
          </a:prstGeom>
        </p:spPr>
      </p:pic>
      <p:pic>
        <p:nvPicPr>
          <p:cNvPr id="10" name="Picture 9">
            <a:extLst>
              <a:ext uri="{FF2B5EF4-FFF2-40B4-BE49-F238E27FC236}">
                <a16:creationId xmlns:a16="http://schemas.microsoft.com/office/drawing/2014/main" id="{A1EAC3C6-C67B-471C-B548-B1037547B26F}"/>
              </a:ext>
            </a:extLst>
          </p:cNvPr>
          <p:cNvPicPr>
            <a:picLocks noChangeAspect="1"/>
          </p:cNvPicPr>
          <p:nvPr/>
        </p:nvPicPr>
        <p:blipFill>
          <a:blip r:embed="rId7"/>
          <a:stretch>
            <a:fillRect/>
          </a:stretch>
        </p:blipFill>
        <p:spPr>
          <a:xfrm>
            <a:off x="6037567" y="2273864"/>
            <a:ext cx="5396410" cy="2270770"/>
          </a:xfrm>
          <a:prstGeom prst="rect">
            <a:avLst/>
          </a:prstGeom>
        </p:spPr>
      </p:pic>
      <p:pic>
        <p:nvPicPr>
          <p:cNvPr id="11" name="Picture 10">
            <a:extLst>
              <a:ext uri="{FF2B5EF4-FFF2-40B4-BE49-F238E27FC236}">
                <a16:creationId xmlns:a16="http://schemas.microsoft.com/office/drawing/2014/main" id="{69084E88-EFF5-44C2-B3B8-2FFA74E322F1}"/>
              </a:ext>
            </a:extLst>
          </p:cNvPr>
          <p:cNvPicPr>
            <a:picLocks noChangeAspect="1"/>
          </p:cNvPicPr>
          <p:nvPr/>
        </p:nvPicPr>
        <p:blipFill>
          <a:blip r:embed="rId8"/>
          <a:stretch>
            <a:fillRect/>
          </a:stretch>
        </p:blipFill>
        <p:spPr>
          <a:xfrm>
            <a:off x="6037566" y="4587830"/>
            <a:ext cx="5396409" cy="2247827"/>
          </a:xfrm>
          <a:prstGeom prst="rect">
            <a:avLst/>
          </a:prstGeom>
        </p:spPr>
      </p:pic>
      <p:sp>
        <p:nvSpPr>
          <p:cNvPr id="12" name="Rectangle: Rounded Corners 11">
            <a:extLst>
              <a:ext uri="{FF2B5EF4-FFF2-40B4-BE49-F238E27FC236}">
                <a16:creationId xmlns:a16="http://schemas.microsoft.com/office/drawing/2014/main" id="{D9067121-1C83-4335-8165-A052550FCB4B}"/>
              </a:ext>
            </a:extLst>
          </p:cNvPr>
          <p:cNvSpPr/>
          <p:nvPr/>
        </p:nvSpPr>
        <p:spPr>
          <a:xfrm>
            <a:off x="2130459" y="5228426"/>
            <a:ext cx="1018094" cy="319098"/>
          </a:xfrm>
          <a:prstGeom prst="roundRect">
            <a:avLst/>
          </a:prstGeom>
          <a:noFill/>
          <a:ln w="38100">
            <a:solidFill>
              <a:srgbClr val="E6851A"/>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B0F0"/>
              </a:solidFill>
              <a:effectLst/>
              <a:highlight>
                <a:srgbClr val="E6851A"/>
              </a:highlight>
              <a:uLnTx/>
              <a:uFillTx/>
              <a:latin typeface="Corbel" panose="020B0503020204020204"/>
              <a:ea typeface="+mn-ea"/>
              <a:cs typeface="+mn-cs"/>
            </a:endParaRPr>
          </a:p>
        </p:txBody>
      </p:sp>
      <p:sp>
        <p:nvSpPr>
          <p:cNvPr id="13" name="Rectangle: Rounded Corners 12">
            <a:extLst>
              <a:ext uri="{FF2B5EF4-FFF2-40B4-BE49-F238E27FC236}">
                <a16:creationId xmlns:a16="http://schemas.microsoft.com/office/drawing/2014/main" id="{25C576EC-ECB6-41BE-95E4-40EA014D3728}"/>
              </a:ext>
            </a:extLst>
          </p:cNvPr>
          <p:cNvSpPr/>
          <p:nvPr/>
        </p:nvSpPr>
        <p:spPr>
          <a:xfrm>
            <a:off x="9079584" y="386696"/>
            <a:ext cx="959962" cy="244900"/>
          </a:xfrm>
          <a:prstGeom prst="roundRect">
            <a:avLst/>
          </a:prstGeom>
          <a:noFill/>
          <a:ln w="38100">
            <a:solidFill>
              <a:srgbClr val="E6851A"/>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B0F0"/>
              </a:solidFill>
              <a:effectLst/>
              <a:highlight>
                <a:srgbClr val="E6851A"/>
              </a:highlight>
              <a:uLnTx/>
              <a:uFillTx/>
              <a:latin typeface="Corbel" panose="020B0503020204020204"/>
              <a:ea typeface="+mn-ea"/>
              <a:cs typeface="+mn-cs"/>
            </a:endParaRPr>
          </a:p>
        </p:txBody>
      </p:sp>
      <p:sp>
        <p:nvSpPr>
          <p:cNvPr id="14" name="Rectangle: Rounded Corners 13">
            <a:extLst>
              <a:ext uri="{FF2B5EF4-FFF2-40B4-BE49-F238E27FC236}">
                <a16:creationId xmlns:a16="http://schemas.microsoft.com/office/drawing/2014/main" id="{97848B8C-14C8-4113-BDA4-91B73C529323}"/>
              </a:ext>
            </a:extLst>
          </p:cNvPr>
          <p:cNvSpPr/>
          <p:nvPr/>
        </p:nvSpPr>
        <p:spPr>
          <a:xfrm>
            <a:off x="9128288" y="2631847"/>
            <a:ext cx="959962" cy="244900"/>
          </a:xfrm>
          <a:prstGeom prst="roundRect">
            <a:avLst/>
          </a:prstGeom>
          <a:noFill/>
          <a:ln w="38100">
            <a:solidFill>
              <a:srgbClr val="E6851A"/>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B0F0"/>
              </a:solidFill>
              <a:effectLst/>
              <a:highlight>
                <a:srgbClr val="E6851A"/>
              </a:highlight>
              <a:uLnTx/>
              <a:uFillTx/>
              <a:latin typeface="Corbel" panose="020B0503020204020204"/>
              <a:ea typeface="+mn-ea"/>
              <a:cs typeface="+mn-cs"/>
            </a:endParaRPr>
          </a:p>
        </p:txBody>
      </p:sp>
      <p:sp>
        <p:nvSpPr>
          <p:cNvPr id="15" name="Rectangle: Rounded Corners 14">
            <a:extLst>
              <a:ext uri="{FF2B5EF4-FFF2-40B4-BE49-F238E27FC236}">
                <a16:creationId xmlns:a16="http://schemas.microsoft.com/office/drawing/2014/main" id="{98490731-B571-4C3C-A18E-8D540A5AB64B}"/>
              </a:ext>
            </a:extLst>
          </p:cNvPr>
          <p:cNvSpPr/>
          <p:nvPr/>
        </p:nvSpPr>
        <p:spPr>
          <a:xfrm>
            <a:off x="7450318" y="5265524"/>
            <a:ext cx="959962" cy="281999"/>
          </a:xfrm>
          <a:prstGeom prst="roundRect">
            <a:avLst/>
          </a:prstGeom>
          <a:noFill/>
          <a:ln w="38100">
            <a:solidFill>
              <a:srgbClr val="E6851A"/>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B0F0"/>
              </a:solidFill>
              <a:effectLst/>
              <a:highlight>
                <a:srgbClr val="E6851A"/>
              </a:highlight>
              <a:uLnTx/>
              <a:uFillTx/>
              <a:latin typeface="Corbel" panose="020B0503020204020204"/>
              <a:ea typeface="+mn-ea"/>
              <a:cs typeface="+mn-cs"/>
            </a:endParaRPr>
          </a:p>
        </p:txBody>
      </p:sp>
      <p:sp>
        <p:nvSpPr>
          <p:cNvPr id="17" name="Rectangle: Rounded Corners 16">
            <a:extLst>
              <a:ext uri="{FF2B5EF4-FFF2-40B4-BE49-F238E27FC236}">
                <a16:creationId xmlns:a16="http://schemas.microsoft.com/office/drawing/2014/main" id="{7867B880-E488-48AE-96E9-A5F338419E3C}"/>
              </a:ext>
            </a:extLst>
          </p:cNvPr>
          <p:cNvSpPr/>
          <p:nvPr/>
        </p:nvSpPr>
        <p:spPr>
          <a:xfrm>
            <a:off x="9147142" y="4964672"/>
            <a:ext cx="959962" cy="244900"/>
          </a:xfrm>
          <a:prstGeom prst="roundRect">
            <a:avLst/>
          </a:prstGeom>
          <a:noFill/>
          <a:ln w="38100">
            <a:solidFill>
              <a:srgbClr val="E6851A"/>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B0F0"/>
              </a:solidFill>
              <a:effectLst/>
              <a:highlight>
                <a:srgbClr val="E6851A"/>
              </a:highlight>
              <a:uLnTx/>
              <a:uFillTx/>
              <a:latin typeface="Corbel" panose="020B0503020204020204"/>
              <a:ea typeface="+mn-ea"/>
              <a:cs typeface="+mn-cs"/>
            </a:endParaRPr>
          </a:p>
        </p:txBody>
      </p:sp>
      <p:sp>
        <p:nvSpPr>
          <p:cNvPr id="18" name="Rectangle 17">
            <a:extLst>
              <a:ext uri="{FF2B5EF4-FFF2-40B4-BE49-F238E27FC236}">
                <a16:creationId xmlns:a16="http://schemas.microsoft.com/office/drawing/2014/main" id="{1A750504-A749-4CDE-9092-DD60D169DC2B}"/>
              </a:ext>
            </a:extLst>
          </p:cNvPr>
          <p:cNvSpPr/>
          <p:nvPr/>
        </p:nvSpPr>
        <p:spPr>
          <a:xfrm>
            <a:off x="-75060" y="5274592"/>
            <a:ext cx="1110259"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1" i="1" u="none" strike="noStrike" kern="1200" cap="none" spc="0" normalizeH="0" baseline="0" noProof="0" dirty="0">
                <a:ln>
                  <a:noFill/>
                </a:ln>
                <a:solidFill>
                  <a:srgbClr val="E6851A"/>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Riparian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1" i="1" u="none" strike="noStrike" kern="1200" cap="none" spc="0" normalizeH="0" baseline="0" noProof="0" dirty="0">
                <a:ln>
                  <a:noFill/>
                </a:ln>
                <a:solidFill>
                  <a:srgbClr val="E6851A"/>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Reservoir</a:t>
            </a:r>
            <a:endParaRPr kumimoji="0" lang="en-GB" sz="1800" b="0" i="0" u="none" strike="noStrike" kern="1200" cap="none" spc="0" normalizeH="0" baseline="0" noProof="0" dirty="0">
              <a:ln>
                <a:noFill/>
              </a:ln>
              <a:solidFill>
                <a:srgbClr val="E6851A"/>
              </a:solidFill>
              <a:effectLst/>
              <a:uLnTx/>
              <a:uFillTx/>
              <a:latin typeface="Corbel" panose="020B0503020204020204"/>
              <a:ea typeface="+mn-ea"/>
              <a:cs typeface="+mn-cs"/>
            </a:endParaRPr>
          </a:p>
        </p:txBody>
      </p:sp>
      <p:sp>
        <p:nvSpPr>
          <p:cNvPr id="19" name="Rectangle 18">
            <a:extLst>
              <a:ext uri="{FF2B5EF4-FFF2-40B4-BE49-F238E27FC236}">
                <a16:creationId xmlns:a16="http://schemas.microsoft.com/office/drawing/2014/main" id="{AC6DB441-C88A-4764-BBFF-3E6E64D6AB5C}"/>
              </a:ext>
            </a:extLst>
          </p:cNvPr>
          <p:cNvSpPr/>
          <p:nvPr/>
        </p:nvSpPr>
        <p:spPr>
          <a:xfrm>
            <a:off x="10906577" y="1275593"/>
            <a:ext cx="1335464"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E6851A"/>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Interception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E6851A"/>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Reservoir</a:t>
            </a:r>
            <a:endParaRPr kumimoji="0" lang="en-GB" sz="1800" b="0" i="0" u="none" strike="noStrike" kern="1200" cap="none" spc="0" normalizeH="0" baseline="0" noProof="0" dirty="0">
              <a:ln>
                <a:noFill/>
              </a:ln>
              <a:solidFill>
                <a:srgbClr val="E6851A"/>
              </a:solidFill>
              <a:effectLst/>
              <a:uLnTx/>
              <a:uFillTx/>
              <a:latin typeface="Corbel" panose="020B0503020204020204"/>
              <a:ea typeface="+mn-ea"/>
              <a:cs typeface="+mn-cs"/>
            </a:endParaRPr>
          </a:p>
        </p:txBody>
      </p:sp>
      <p:sp>
        <p:nvSpPr>
          <p:cNvPr id="20" name="Rectangle 19">
            <a:extLst>
              <a:ext uri="{FF2B5EF4-FFF2-40B4-BE49-F238E27FC236}">
                <a16:creationId xmlns:a16="http://schemas.microsoft.com/office/drawing/2014/main" id="{4E02F75E-2708-4DDC-8F7D-99B4A5EDE4A4}"/>
              </a:ext>
            </a:extLst>
          </p:cNvPr>
          <p:cNvSpPr/>
          <p:nvPr/>
        </p:nvSpPr>
        <p:spPr>
          <a:xfrm>
            <a:off x="10956617" y="2697301"/>
            <a:ext cx="1335464"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E6851A"/>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Interception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E6851A"/>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Reservoir</a:t>
            </a:r>
            <a:endParaRPr kumimoji="0" lang="en-GB" sz="1800" b="0" i="0" u="none" strike="noStrike" kern="1200" cap="none" spc="0" normalizeH="0" baseline="0" noProof="0" dirty="0">
              <a:ln>
                <a:noFill/>
              </a:ln>
              <a:solidFill>
                <a:srgbClr val="E6851A"/>
              </a:solidFill>
              <a:effectLst/>
              <a:uLnTx/>
              <a:uFillTx/>
              <a:latin typeface="Corbel" panose="020B0503020204020204"/>
              <a:ea typeface="+mn-ea"/>
              <a:cs typeface="+mn-cs"/>
            </a:endParaRPr>
          </a:p>
        </p:txBody>
      </p:sp>
      <p:sp>
        <p:nvSpPr>
          <p:cNvPr id="21" name="Rectangle 20">
            <a:extLst>
              <a:ext uri="{FF2B5EF4-FFF2-40B4-BE49-F238E27FC236}">
                <a16:creationId xmlns:a16="http://schemas.microsoft.com/office/drawing/2014/main" id="{9B8A0C32-B91B-407E-BE3F-2D1CDB79273D}"/>
              </a:ext>
            </a:extLst>
          </p:cNvPr>
          <p:cNvSpPr/>
          <p:nvPr/>
        </p:nvSpPr>
        <p:spPr>
          <a:xfrm>
            <a:off x="11230430" y="5228426"/>
            <a:ext cx="959963" cy="369332"/>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1" i="1" u="none" strike="noStrike" kern="1200" cap="none" spc="0" normalizeH="0" baseline="0" noProof="0" dirty="0">
                <a:ln>
                  <a:noFill/>
                </a:ln>
                <a:solidFill>
                  <a:srgbClr val="E6851A"/>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RR &amp; </a:t>
            </a:r>
            <a:r>
              <a:rPr kumimoji="0" lang="en-US" sz="1800" b="1" i="1" u="none" strike="noStrike" kern="1200" cap="none" spc="0" normalizeH="0" baseline="0" noProof="0" dirty="0">
                <a:ln>
                  <a:noFill/>
                </a:ln>
                <a:solidFill>
                  <a:srgbClr val="E6851A"/>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IR</a:t>
            </a:r>
            <a:endParaRPr kumimoji="0" lang="en-GB" sz="1800" b="0" i="0" u="none" strike="noStrike" kern="1200" cap="none" spc="0" normalizeH="0" baseline="0" noProof="0" dirty="0">
              <a:ln>
                <a:noFill/>
              </a:ln>
              <a:solidFill>
                <a:srgbClr val="E6851A"/>
              </a:solidFill>
              <a:effectLst/>
              <a:uLnTx/>
              <a:uFillTx/>
              <a:latin typeface="Corbel" panose="020B0503020204020204"/>
              <a:ea typeface="+mn-ea"/>
              <a:cs typeface="+mn-cs"/>
            </a:endParaRPr>
          </a:p>
        </p:txBody>
      </p:sp>
    </p:spTree>
    <p:extLst>
      <p:ext uri="{BB962C8B-B14F-4D97-AF65-F5344CB8AC3E}">
        <p14:creationId xmlns:p14="http://schemas.microsoft.com/office/powerpoint/2010/main" val="1043188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E37985-09B8-4F09-93C7-44CB3EDE5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6198"/>
            <a:ext cx="12192000" cy="600560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pic>
        <p:nvPicPr>
          <p:cNvPr id="4" name="Content Placeholder 3">
            <a:extLst>
              <a:ext uri="{FF2B5EF4-FFF2-40B4-BE49-F238E27FC236}">
                <a16:creationId xmlns:a16="http://schemas.microsoft.com/office/drawing/2014/main" id="{640AD907-3F52-4242-95C7-D786740F6F3D}"/>
              </a:ext>
            </a:extLst>
          </p:cNvPr>
          <p:cNvPicPr>
            <a:picLocks noGrp="1" noChangeAspect="1"/>
          </p:cNvPicPr>
          <p:nvPr>
            <p:ph idx="1"/>
          </p:nvPr>
        </p:nvPicPr>
        <p:blipFill>
          <a:blip r:embed="rId3"/>
          <a:stretch>
            <a:fillRect/>
          </a:stretch>
        </p:blipFill>
        <p:spPr>
          <a:xfrm>
            <a:off x="707363" y="26553"/>
            <a:ext cx="5330206" cy="2304412"/>
          </a:xfrm>
          <a:prstGeom prst="rect">
            <a:avLst/>
          </a:prstGeom>
        </p:spPr>
      </p:pic>
      <p:pic>
        <p:nvPicPr>
          <p:cNvPr id="5" name="Picture 4">
            <a:extLst>
              <a:ext uri="{FF2B5EF4-FFF2-40B4-BE49-F238E27FC236}">
                <a16:creationId xmlns:a16="http://schemas.microsoft.com/office/drawing/2014/main" id="{C32131CF-C3E3-418F-AFFA-D52778584F59}"/>
              </a:ext>
            </a:extLst>
          </p:cNvPr>
          <p:cNvPicPr>
            <a:picLocks noChangeAspect="1"/>
          </p:cNvPicPr>
          <p:nvPr/>
        </p:nvPicPr>
        <p:blipFill>
          <a:blip r:embed="rId4"/>
          <a:stretch>
            <a:fillRect/>
          </a:stretch>
        </p:blipFill>
        <p:spPr>
          <a:xfrm>
            <a:off x="707362" y="2277463"/>
            <a:ext cx="5330205" cy="2310368"/>
          </a:xfrm>
          <a:prstGeom prst="rect">
            <a:avLst/>
          </a:prstGeom>
        </p:spPr>
      </p:pic>
      <p:graphicFrame>
        <p:nvGraphicFramePr>
          <p:cNvPr id="7" name="Table 6">
            <a:extLst>
              <a:ext uri="{FF2B5EF4-FFF2-40B4-BE49-F238E27FC236}">
                <a16:creationId xmlns:a16="http://schemas.microsoft.com/office/drawing/2014/main" id="{EB096A77-B29B-410B-87D0-CA827FA10A88}"/>
              </a:ext>
            </a:extLst>
          </p:cNvPr>
          <p:cNvGraphicFramePr>
            <a:graphicFrameLocks noGrp="1"/>
          </p:cNvGraphicFramePr>
          <p:nvPr/>
        </p:nvGraphicFramePr>
        <p:xfrm>
          <a:off x="0" y="217481"/>
          <a:ext cx="12191999" cy="6492240"/>
        </p:xfrm>
        <a:graphic>
          <a:graphicData uri="http://schemas.openxmlformats.org/drawingml/2006/table">
            <a:tbl>
              <a:tblPr firstRow="1" bandRow="1">
                <a:tableStyleId>{5C22544A-7EE6-4342-B048-85BDC9FD1C3A}</a:tableStyleId>
              </a:tblPr>
              <a:tblGrid>
                <a:gridCol w="1117044">
                  <a:extLst>
                    <a:ext uri="{9D8B030D-6E8A-4147-A177-3AD203B41FA5}">
                      <a16:colId xmlns:a16="http://schemas.microsoft.com/office/drawing/2014/main" val="4071426333"/>
                    </a:ext>
                  </a:extLst>
                </a:gridCol>
                <a:gridCol w="10043841">
                  <a:extLst>
                    <a:ext uri="{9D8B030D-6E8A-4147-A177-3AD203B41FA5}">
                      <a16:colId xmlns:a16="http://schemas.microsoft.com/office/drawing/2014/main" val="1177035135"/>
                    </a:ext>
                  </a:extLst>
                </a:gridCol>
                <a:gridCol w="1031114">
                  <a:extLst>
                    <a:ext uri="{9D8B030D-6E8A-4147-A177-3AD203B41FA5}">
                      <a16:colId xmlns:a16="http://schemas.microsoft.com/office/drawing/2014/main" val="2409850255"/>
                    </a:ext>
                  </a:extLst>
                </a:gridCol>
              </a:tblGrid>
              <a:tr h="3107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bg1"/>
                          </a:solidFill>
                        </a:rPr>
                        <a:t>M01</a:t>
                      </a:r>
                      <a:r>
                        <a:rPr lang="en-US" b="1" dirty="0">
                          <a:solidFill>
                            <a:schemeClr val="bg1"/>
                          </a:solidFill>
                        </a:rPr>
                        <a:t>A</a:t>
                      </a:r>
                      <a:endParaRPr lang="en-GB"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GB"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b="1" dirty="0">
                          <a:solidFill>
                            <a:schemeClr val="bg1"/>
                          </a:solidFill>
                        </a:rPr>
                        <a:t>M03A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92031902"/>
                  </a:ext>
                </a:extLst>
              </a:tr>
              <a:tr h="3107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GB"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GB" b="1"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31799504"/>
                  </a:ext>
                </a:extLst>
              </a:tr>
              <a:tr h="3107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GB" b="1"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48878800"/>
                  </a:ext>
                </a:extLst>
              </a:tr>
              <a:tr h="3107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GB"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69158310"/>
                  </a:ext>
                </a:extLst>
              </a:tr>
              <a:tr h="3107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GB"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0039521"/>
                  </a:ext>
                </a:extLst>
              </a:tr>
              <a:tr h="3107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GB" b="1"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62392474"/>
                  </a:ext>
                </a:extLst>
              </a:tr>
              <a:tr h="3107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bg1"/>
                          </a:solidFill>
                        </a:rPr>
                        <a:t>M01B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b="1" dirty="0">
                          <a:solidFill>
                            <a:schemeClr val="bg1"/>
                          </a:solidFill>
                        </a:rPr>
                        <a:t>M03B</a:t>
                      </a:r>
                    </a:p>
                    <a:p>
                      <a:pPr algn="r"/>
                      <a:endParaRPr lang="en-GB"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00175427"/>
                  </a:ext>
                </a:extLst>
              </a:tr>
              <a:tr h="3107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GB" b="1"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63452339"/>
                  </a:ext>
                </a:extLst>
              </a:tr>
              <a:tr h="3107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GB"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31753115"/>
                  </a:ext>
                </a:extLst>
              </a:tr>
              <a:tr h="3107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GB"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67232400"/>
                  </a:ext>
                </a:extLst>
              </a:tr>
              <a:tr h="3107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GB" b="1"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68797918"/>
                  </a:ext>
                </a:extLst>
              </a:tr>
              <a:tr h="3107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bg1"/>
                          </a:solidFill>
                        </a:rPr>
                        <a:t>M02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bg1"/>
                          </a:solidFill>
                          <a:latin typeface="+mn-lt"/>
                          <a:ea typeface="+mn-ea"/>
                          <a:cs typeface="+mn-cs"/>
                        </a:rPr>
                        <a:t>M04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18499796"/>
                  </a:ext>
                </a:extLst>
              </a:tr>
              <a:tr h="3107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GB"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84308854"/>
                  </a:ext>
                </a:extLst>
              </a:tr>
              <a:tr h="310755">
                <a:tc>
                  <a:txBody>
                    <a:bodyPr/>
                    <a:lstStyle/>
                    <a:p>
                      <a:endParaRPr lang="en-GB"/>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GB"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35865427"/>
                  </a:ext>
                </a:extLst>
              </a:tr>
              <a:tr h="310755">
                <a:tc>
                  <a:txBody>
                    <a:bodyPr/>
                    <a:lstStyle/>
                    <a:p>
                      <a:endParaRPr lang="en-GB"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GB" sz="1800" b="1"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18614929"/>
                  </a:ext>
                </a:extLst>
              </a:tr>
              <a:tr h="3107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GB"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35638816"/>
                  </a:ext>
                </a:extLst>
              </a:tr>
              <a:tr h="3107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GB"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61933194"/>
                  </a:ext>
                </a:extLst>
              </a:tr>
            </a:tbl>
          </a:graphicData>
        </a:graphic>
      </p:graphicFrame>
      <p:pic>
        <p:nvPicPr>
          <p:cNvPr id="6" name="Picture 5">
            <a:extLst>
              <a:ext uri="{FF2B5EF4-FFF2-40B4-BE49-F238E27FC236}">
                <a16:creationId xmlns:a16="http://schemas.microsoft.com/office/drawing/2014/main" id="{63482836-B95B-4008-9683-4BF672AF128F}"/>
              </a:ext>
            </a:extLst>
          </p:cNvPr>
          <p:cNvPicPr>
            <a:picLocks noChangeAspect="1"/>
          </p:cNvPicPr>
          <p:nvPr/>
        </p:nvPicPr>
        <p:blipFill>
          <a:blip r:embed="rId5"/>
          <a:stretch>
            <a:fillRect/>
          </a:stretch>
        </p:blipFill>
        <p:spPr>
          <a:xfrm>
            <a:off x="707360" y="4587831"/>
            <a:ext cx="5420872" cy="2241888"/>
          </a:xfrm>
          <a:prstGeom prst="rect">
            <a:avLst/>
          </a:prstGeom>
        </p:spPr>
      </p:pic>
      <p:pic>
        <p:nvPicPr>
          <p:cNvPr id="8" name="Picture 7">
            <a:extLst>
              <a:ext uri="{FF2B5EF4-FFF2-40B4-BE49-F238E27FC236}">
                <a16:creationId xmlns:a16="http://schemas.microsoft.com/office/drawing/2014/main" id="{BF8C9B5C-5C8F-4951-BB88-DDA2E73EAD0C}"/>
              </a:ext>
            </a:extLst>
          </p:cNvPr>
          <p:cNvPicPr>
            <a:picLocks noChangeAspect="1"/>
          </p:cNvPicPr>
          <p:nvPr/>
        </p:nvPicPr>
        <p:blipFill>
          <a:blip r:embed="rId6"/>
          <a:stretch>
            <a:fillRect/>
          </a:stretch>
        </p:blipFill>
        <p:spPr>
          <a:xfrm>
            <a:off x="6037567" y="20596"/>
            <a:ext cx="5396410" cy="2304411"/>
          </a:xfrm>
          <a:prstGeom prst="rect">
            <a:avLst/>
          </a:prstGeom>
        </p:spPr>
      </p:pic>
      <p:pic>
        <p:nvPicPr>
          <p:cNvPr id="10" name="Picture 9">
            <a:extLst>
              <a:ext uri="{FF2B5EF4-FFF2-40B4-BE49-F238E27FC236}">
                <a16:creationId xmlns:a16="http://schemas.microsoft.com/office/drawing/2014/main" id="{A1EAC3C6-C67B-471C-B548-B1037547B26F}"/>
              </a:ext>
            </a:extLst>
          </p:cNvPr>
          <p:cNvPicPr>
            <a:picLocks noChangeAspect="1"/>
          </p:cNvPicPr>
          <p:nvPr/>
        </p:nvPicPr>
        <p:blipFill>
          <a:blip r:embed="rId7"/>
          <a:stretch>
            <a:fillRect/>
          </a:stretch>
        </p:blipFill>
        <p:spPr>
          <a:xfrm>
            <a:off x="6037567" y="2273864"/>
            <a:ext cx="5396410" cy="2270770"/>
          </a:xfrm>
          <a:prstGeom prst="rect">
            <a:avLst/>
          </a:prstGeom>
        </p:spPr>
      </p:pic>
      <p:pic>
        <p:nvPicPr>
          <p:cNvPr id="11" name="Picture 10">
            <a:extLst>
              <a:ext uri="{FF2B5EF4-FFF2-40B4-BE49-F238E27FC236}">
                <a16:creationId xmlns:a16="http://schemas.microsoft.com/office/drawing/2014/main" id="{69084E88-EFF5-44C2-B3B8-2FFA74E322F1}"/>
              </a:ext>
            </a:extLst>
          </p:cNvPr>
          <p:cNvPicPr>
            <a:picLocks noChangeAspect="1"/>
          </p:cNvPicPr>
          <p:nvPr/>
        </p:nvPicPr>
        <p:blipFill>
          <a:blip r:embed="rId8"/>
          <a:stretch>
            <a:fillRect/>
          </a:stretch>
        </p:blipFill>
        <p:spPr>
          <a:xfrm>
            <a:off x="6037566" y="4587830"/>
            <a:ext cx="5396409" cy="2247827"/>
          </a:xfrm>
          <a:prstGeom prst="rect">
            <a:avLst/>
          </a:prstGeom>
        </p:spPr>
      </p:pic>
      <p:sp>
        <p:nvSpPr>
          <p:cNvPr id="22" name="Rectangle: Rounded Corners 21">
            <a:extLst>
              <a:ext uri="{FF2B5EF4-FFF2-40B4-BE49-F238E27FC236}">
                <a16:creationId xmlns:a16="http://schemas.microsoft.com/office/drawing/2014/main" id="{FEA13A54-2207-43C0-8710-EF5B309C1FBD}"/>
              </a:ext>
            </a:extLst>
          </p:cNvPr>
          <p:cNvSpPr/>
          <p:nvPr/>
        </p:nvSpPr>
        <p:spPr>
          <a:xfrm>
            <a:off x="1666975" y="2503149"/>
            <a:ext cx="436775" cy="287556"/>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3" name="Rectangle: Rounded Corners 22">
            <a:extLst>
              <a:ext uri="{FF2B5EF4-FFF2-40B4-BE49-F238E27FC236}">
                <a16:creationId xmlns:a16="http://schemas.microsoft.com/office/drawing/2014/main" id="{8DBB2334-DF9C-4A29-9CC0-5F1B92CFAD3A}"/>
              </a:ext>
            </a:extLst>
          </p:cNvPr>
          <p:cNvSpPr/>
          <p:nvPr/>
        </p:nvSpPr>
        <p:spPr>
          <a:xfrm>
            <a:off x="6942992" y="2466741"/>
            <a:ext cx="436775" cy="287556"/>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4" name="Rectangle 23">
            <a:extLst>
              <a:ext uri="{FF2B5EF4-FFF2-40B4-BE49-F238E27FC236}">
                <a16:creationId xmlns:a16="http://schemas.microsoft.com/office/drawing/2014/main" id="{A82ADE31-F631-4F36-B4A8-142EAD54A72D}"/>
              </a:ext>
            </a:extLst>
          </p:cNvPr>
          <p:cNvSpPr/>
          <p:nvPr/>
        </p:nvSpPr>
        <p:spPr>
          <a:xfrm>
            <a:off x="-62025" y="2956114"/>
            <a:ext cx="1403945"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1" i="1" u="none" strike="noStrike" kern="1200" cap="none" spc="0" normalizeH="0" baseline="0" noProof="0" dirty="0">
                <a:ln>
                  <a:noFill/>
                </a:ln>
                <a:solidFill>
                  <a:srgbClr val="FF0000"/>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D</a:t>
            </a:r>
            <a:r>
              <a:rPr kumimoji="0" lang="en-GB" altLang="zh-CN" sz="1800" b="1" i="1" u="none" strike="noStrike" kern="1200" cap="none" spc="0" normalizeH="0" baseline="0" noProof="0" dirty="0">
                <a:ln>
                  <a:noFill/>
                </a:ln>
                <a:solidFill>
                  <a:srgbClr val="FF0000"/>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a:t>
            </a:r>
            <a:r>
              <a:rPr kumimoji="0" lang="en-US" altLang="zh-CN" sz="1800" b="1" i="1" u="none" strike="noStrike" kern="1200" cap="none" spc="0" normalizeH="0" baseline="0" noProof="0" dirty="0">
                <a:ln>
                  <a:noFill/>
                </a:ln>
                <a:solidFill>
                  <a:srgbClr val="FF0000"/>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Prec. Dist. coefficient</a:t>
            </a:r>
            <a:endParaRPr kumimoji="0" lang="en-GB" sz="1800" b="0" i="0" u="none" strike="noStrike" kern="1200" cap="none" spc="0" normalizeH="0" baseline="0" noProof="0" dirty="0">
              <a:ln>
                <a:noFill/>
              </a:ln>
              <a:solidFill>
                <a:srgbClr val="FF0000"/>
              </a:solidFill>
              <a:effectLst/>
              <a:uLnTx/>
              <a:uFillTx/>
              <a:latin typeface="Corbel" panose="020B0503020204020204"/>
              <a:ea typeface="+mn-ea"/>
              <a:cs typeface="+mn-cs"/>
            </a:endParaRPr>
          </a:p>
        </p:txBody>
      </p:sp>
      <p:sp>
        <p:nvSpPr>
          <p:cNvPr id="25" name="Rectangle 24">
            <a:extLst>
              <a:ext uri="{FF2B5EF4-FFF2-40B4-BE49-F238E27FC236}">
                <a16:creationId xmlns:a16="http://schemas.microsoft.com/office/drawing/2014/main" id="{8E89284C-7A86-442D-9A1F-E8A7286B4641}"/>
              </a:ext>
            </a:extLst>
          </p:cNvPr>
          <p:cNvSpPr/>
          <p:nvPr/>
        </p:nvSpPr>
        <p:spPr>
          <a:xfrm>
            <a:off x="10975471" y="2770135"/>
            <a:ext cx="1403945"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1" i="1" u="none" strike="noStrike" kern="1200" cap="none" spc="0" normalizeH="0" baseline="0" noProof="0" dirty="0">
                <a:ln>
                  <a:noFill/>
                </a:ln>
                <a:solidFill>
                  <a:srgbClr val="FF0000"/>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D</a:t>
            </a:r>
            <a:r>
              <a:rPr kumimoji="0" lang="en-GB" altLang="zh-CN" sz="1800" b="1" i="1" u="none" strike="noStrike" kern="1200" cap="none" spc="0" normalizeH="0" baseline="0" noProof="0" dirty="0">
                <a:ln>
                  <a:noFill/>
                </a:ln>
                <a:solidFill>
                  <a:srgbClr val="FF0000"/>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a:t>
            </a:r>
            <a:r>
              <a:rPr kumimoji="0" lang="en-US" altLang="zh-CN" sz="1800" b="1" i="1" u="none" strike="noStrike" kern="1200" cap="none" spc="0" normalizeH="0" baseline="0" noProof="0" dirty="0">
                <a:ln>
                  <a:noFill/>
                </a:ln>
                <a:solidFill>
                  <a:srgbClr val="FF0000"/>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Prec. Dist. coefficient</a:t>
            </a:r>
            <a:endParaRPr kumimoji="0" lang="en-GB" sz="1800" b="0" i="0" u="none" strike="noStrike" kern="1200" cap="none" spc="0" normalizeH="0" baseline="0" noProof="0" dirty="0">
              <a:ln>
                <a:noFill/>
              </a:ln>
              <a:solidFill>
                <a:srgbClr val="FF0000"/>
              </a:solidFill>
              <a:effectLst/>
              <a:uLnTx/>
              <a:uFillTx/>
              <a:latin typeface="Corbel" panose="020B0503020204020204"/>
              <a:ea typeface="+mn-ea"/>
              <a:cs typeface="+mn-cs"/>
            </a:endParaRPr>
          </a:p>
        </p:txBody>
      </p:sp>
    </p:spTree>
    <p:extLst>
      <p:ext uri="{BB962C8B-B14F-4D97-AF65-F5344CB8AC3E}">
        <p14:creationId xmlns:p14="http://schemas.microsoft.com/office/powerpoint/2010/main" val="15084136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5" name="Rectangle 14">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D13F1348-F86C-4FA1-A073-5F548A27C246}"/>
              </a:ext>
            </a:extLst>
          </p:cNvPr>
          <p:cNvSpPr>
            <a:spLocks noGrp="1"/>
          </p:cNvSpPr>
          <p:nvPr>
            <p:ph type="title"/>
          </p:nvPr>
        </p:nvSpPr>
        <p:spPr>
          <a:xfrm>
            <a:off x="256674" y="284176"/>
            <a:ext cx="4048477" cy="1508760"/>
          </a:xfrm>
        </p:spPr>
        <p:txBody>
          <a:bodyPr>
            <a:normAutofit/>
          </a:bodyPr>
          <a:lstStyle/>
          <a:p>
            <a:r>
              <a:rPr lang="en-GB" dirty="0">
                <a:solidFill>
                  <a:schemeClr val="tx2"/>
                </a:solidFill>
              </a:rPr>
              <a:t>Modelling</a:t>
            </a:r>
          </a:p>
        </p:txBody>
      </p:sp>
      <p:sp>
        <p:nvSpPr>
          <p:cNvPr id="17" name="Rectangle 16">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18" name="Content Placeholder 2">
            <a:extLst>
              <a:ext uri="{FF2B5EF4-FFF2-40B4-BE49-F238E27FC236}">
                <a16:creationId xmlns:a16="http://schemas.microsoft.com/office/drawing/2014/main" id="{9D153227-3826-4B33-A02D-64555B1A0562}"/>
              </a:ext>
            </a:extLst>
          </p:cNvPr>
          <p:cNvSpPr>
            <a:spLocks noGrp="1"/>
          </p:cNvSpPr>
          <p:nvPr>
            <p:ph idx="1"/>
          </p:nvPr>
        </p:nvSpPr>
        <p:spPr>
          <a:xfrm>
            <a:off x="634277" y="2011680"/>
            <a:ext cx="3676678" cy="4206240"/>
          </a:xfrm>
        </p:spPr>
        <p:txBody>
          <a:bodyPr>
            <a:normAutofit/>
          </a:bodyPr>
          <a:lstStyle/>
          <a:p>
            <a:r>
              <a:rPr lang="en-GB" dirty="0">
                <a:solidFill>
                  <a:schemeClr val="bg1"/>
                </a:solidFill>
              </a:rPr>
              <a:t>Lumped models for rural and urban sub-catchments</a:t>
            </a:r>
          </a:p>
          <a:p>
            <a:r>
              <a:rPr lang="en-GB" b="1" dirty="0">
                <a:solidFill>
                  <a:schemeClr val="bg1"/>
                </a:solidFill>
              </a:rPr>
              <a:t>Semi-distributed model for study catchment</a:t>
            </a:r>
          </a:p>
          <a:p>
            <a:r>
              <a:rPr lang="en-GB" dirty="0">
                <a:solidFill>
                  <a:schemeClr val="bg1"/>
                </a:solidFill>
              </a:rPr>
              <a:t>The expression of LID practices in model</a:t>
            </a:r>
            <a:endParaRPr lang="en-GB" b="1" dirty="0">
              <a:solidFill>
                <a:schemeClr val="bg1"/>
              </a:solidFill>
            </a:endParaRPr>
          </a:p>
          <a:p>
            <a:endParaRPr lang="en-GB" dirty="0">
              <a:solidFill>
                <a:schemeClr val="bg1"/>
              </a:solidFill>
            </a:endParaRPr>
          </a:p>
          <a:p>
            <a:endParaRPr lang="en-GB" dirty="0">
              <a:solidFill>
                <a:schemeClr val="bg1"/>
              </a:solidFill>
            </a:endParaRPr>
          </a:p>
        </p:txBody>
      </p:sp>
      <p:sp>
        <p:nvSpPr>
          <p:cNvPr id="12" name="Rectangle 11">
            <a:extLst>
              <a:ext uri="{FF2B5EF4-FFF2-40B4-BE49-F238E27FC236}">
                <a16:creationId xmlns:a16="http://schemas.microsoft.com/office/drawing/2014/main" id="{C0038186-D09D-421C-8C86-1FC8B14E4F19}"/>
              </a:ext>
            </a:extLst>
          </p:cNvPr>
          <p:cNvSpPr/>
          <p:nvPr/>
        </p:nvSpPr>
        <p:spPr>
          <a:xfrm>
            <a:off x="4945232" y="1816578"/>
            <a:ext cx="6782401" cy="375552"/>
          </a:xfrm>
          <a:prstGeom prst="rect">
            <a:avLst/>
          </a:prstGeom>
        </p:spPr>
        <p:txBody>
          <a:bodyPr wrap="square">
            <a:spAutoFit/>
          </a:bodyPr>
          <a:lstStyle/>
          <a:p>
            <a:pPr lvl="0">
              <a:lnSpc>
                <a:spcPct val="107000"/>
              </a:lnSpc>
              <a:spcBef>
                <a:spcPts val="200"/>
              </a:spcBef>
            </a:pPr>
            <a:r>
              <a:rPr kumimoji="0" lang="en-GB" sz="1800" b="1" i="1" u="none" strike="noStrike" kern="1200" cap="none" spc="0" normalizeH="0" baseline="0" noProof="0" dirty="0">
                <a:ln>
                  <a:noFill/>
                </a:ln>
                <a:solidFill>
                  <a:srgbClr val="2F5496"/>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c. </a:t>
            </a:r>
            <a:r>
              <a:rPr lang="en-GB" b="1" i="1"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rPr>
              <a:t>Selection of Semi-distributed model</a:t>
            </a:r>
            <a:endParaRPr kumimoji="0" lang="en-GB" sz="1800" b="1" i="1" u="none" strike="noStrike" kern="1200" cap="none" spc="0" normalizeH="0" baseline="0" noProof="0" dirty="0">
              <a:ln>
                <a:noFill/>
              </a:ln>
              <a:solidFill>
                <a:srgbClr val="2F5496"/>
              </a:solidFill>
              <a:effectLst/>
              <a:uLnTx/>
              <a:uFillTx/>
              <a:latin typeface="Calibri Light" panose="020F0302020204030204" pitchFamily="34" charset="0"/>
              <a:ea typeface="DengXian Light" panose="02010600030101010101" pitchFamily="2" charset="-122"/>
              <a:cs typeface="Times New Roman" panose="02020603050405020304" pitchFamily="18" charset="0"/>
            </a:endParaRPr>
          </a:p>
        </p:txBody>
      </p:sp>
      <p:sp>
        <p:nvSpPr>
          <p:cNvPr id="8" name="Rectangle 5">
            <a:extLst>
              <a:ext uri="{FF2B5EF4-FFF2-40B4-BE49-F238E27FC236}">
                <a16:creationId xmlns:a16="http://schemas.microsoft.com/office/drawing/2014/main" id="{A46A35CA-5CD8-43A3-8F09-68E450E4271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C2C2C"/>
              </a:solidFill>
              <a:effectLst/>
              <a:uLnTx/>
              <a:uFillTx/>
              <a:latin typeface="Corbel" panose="020B0503020204020204"/>
              <a:ea typeface="+mn-ea"/>
              <a:cs typeface="+mn-cs"/>
            </a:endParaRPr>
          </a:p>
        </p:txBody>
      </p:sp>
      <p:sp>
        <p:nvSpPr>
          <p:cNvPr id="3" name="Rectangle 2">
            <a:extLst>
              <a:ext uri="{FF2B5EF4-FFF2-40B4-BE49-F238E27FC236}">
                <a16:creationId xmlns:a16="http://schemas.microsoft.com/office/drawing/2014/main" id="{57E826FC-7FC7-4791-BCC2-3A73B617B7E6}"/>
              </a:ext>
            </a:extLst>
          </p:cNvPr>
          <p:cNvSpPr/>
          <p:nvPr/>
        </p:nvSpPr>
        <p:spPr>
          <a:xfrm>
            <a:off x="4945232" y="2192130"/>
            <a:ext cx="6096000" cy="774507"/>
          </a:xfrm>
          <a:prstGeom prst="rect">
            <a:avLst/>
          </a:prstGeom>
        </p:spPr>
        <p:txBody>
          <a:bodyPr>
            <a:spAutoFit/>
          </a:bodyPr>
          <a:lstStyle/>
          <a:p>
            <a:pPr marL="285750" lvl="0" indent="-285750">
              <a:lnSpc>
                <a:spcPct val="107000"/>
              </a:lnSpc>
              <a:spcAft>
                <a:spcPts val="800"/>
              </a:spcAft>
              <a:buFont typeface="Arial" panose="020B0604020202020204" pitchFamily="34" charset="0"/>
              <a:buChar char="•"/>
              <a:defRPr/>
            </a:pPr>
            <a:r>
              <a:rPr lang="en-GB" u="sng" dirty="0">
                <a:solidFill>
                  <a:srgbClr val="2C2C2C"/>
                </a:solidFill>
              </a:rPr>
              <a:t>The selection of model structure</a:t>
            </a:r>
          </a:p>
          <a:p>
            <a:pPr marL="285750" lvl="0" indent="-285750">
              <a:lnSpc>
                <a:spcPct val="107000"/>
              </a:lnSpc>
              <a:spcAft>
                <a:spcPts val="800"/>
              </a:spcAft>
              <a:buFont typeface="Arial" panose="020B0604020202020204" pitchFamily="34" charset="0"/>
              <a:buChar char="•"/>
              <a:defRPr/>
            </a:pPr>
            <a:r>
              <a:rPr lang="en-GB" dirty="0"/>
              <a:t>The determination of propriate parameter set</a:t>
            </a:r>
          </a:p>
        </p:txBody>
      </p:sp>
      <p:pic>
        <p:nvPicPr>
          <p:cNvPr id="5" name="Picture 4">
            <a:extLst>
              <a:ext uri="{FF2B5EF4-FFF2-40B4-BE49-F238E27FC236}">
                <a16:creationId xmlns:a16="http://schemas.microsoft.com/office/drawing/2014/main" id="{08FEB791-488F-4C3F-9275-2A7C824F43CB}"/>
              </a:ext>
            </a:extLst>
          </p:cNvPr>
          <p:cNvPicPr>
            <a:picLocks noChangeAspect="1"/>
          </p:cNvPicPr>
          <p:nvPr/>
        </p:nvPicPr>
        <p:blipFill>
          <a:blip r:embed="rId3"/>
          <a:stretch>
            <a:fillRect/>
          </a:stretch>
        </p:blipFill>
        <p:spPr>
          <a:xfrm>
            <a:off x="4812907" y="3025005"/>
            <a:ext cx="7191375" cy="2552700"/>
          </a:xfrm>
          <a:prstGeom prst="rect">
            <a:avLst/>
          </a:prstGeom>
        </p:spPr>
      </p:pic>
    </p:spTree>
    <p:extLst>
      <p:ext uri="{BB962C8B-B14F-4D97-AF65-F5344CB8AC3E}">
        <p14:creationId xmlns:p14="http://schemas.microsoft.com/office/powerpoint/2010/main" val="35026181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92133"/>
    </mc:Choice>
    <mc:Fallback xmlns="">
      <p:transition spd="slow" advTm="9213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3F1348-F86C-4FA1-A073-5F548A27C246}"/>
              </a:ext>
            </a:extLst>
          </p:cNvPr>
          <p:cNvSpPr>
            <a:spLocks noGrp="1"/>
          </p:cNvSpPr>
          <p:nvPr>
            <p:ph type="title"/>
          </p:nvPr>
        </p:nvSpPr>
        <p:spPr>
          <a:xfrm>
            <a:off x="260789" y="284176"/>
            <a:ext cx="4044362" cy="1508760"/>
          </a:xfrm>
        </p:spPr>
        <p:txBody>
          <a:bodyPr>
            <a:normAutofit/>
          </a:bodyPr>
          <a:lstStyle/>
          <a:p>
            <a:r>
              <a:rPr lang="en-GB" dirty="0">
                <a:solidFill>
                  <a:schemeClr val="tx2"/>
                </a:solidFill>
              </a:rPr>
              <a:t>Introduction</a:t>
            </a:r>
          </a:p>
        </p:txBody>
      </p:sp>
      <p:sp>
        <p:nvSpPr>
          <p:cNvPr id="13" name="Rectangle 12">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10" name="Content Placeholder 2">
            <a:extLst>
              <a:ext uri="{FF2B5EF4-FFF2-40B4-BE49-F238E27FC236}">
                <a16:creationId xmlns:a16="http://schemas.microsoft.com/office/drawing/2014/main" id="{43EB31BF-EF83-427E-BE37-A833AB53D135}"/>
              </a:ext>
            </a:extLst>
          </p:cNvPr>
          <p:cNvSpPr txBox="1">
            <a:spLocks/>
          </p:cNvSpPr>
          <p:nvPr/>
        </p:nvSpPr>
        <p:spPr>
          <a:xfrm>
            <a:off x="260789" y="2234169"/>
            <a:ext cx="3892104" cy="420624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r>
              <a:rPr lang="en-GB" b="1" dirty="0">
                <a:solidFill>
                  <a:schemeClr val="bg1"/>
                </a:solidFill>
              </a:rPr>
              <a:t>Low Impact Development </a:t>
            </a:r>
          </a:p>
          <a:p>
            <a:r>
              <a:rPr lang="en-GB" dirty="0">
                <a:solidFill>
                  <a:schemeClr val="bg1"/>
                </a:solidFill>
              </a:rPr>
              <a:t>Problem statement</a:t>
            </a:r>
          </a:p>
          <a:p>
            <a:r>
              <a:rPr lang="en-GB" dirty="0">
                <a:solidFill>
                  <a:schemeClr val="bg1"/>
                </a:solidFill>
              </a:rPr>
              <a:t>Research approach</a:t>
            </a:r>
          </a:p>
          <a:p>
            <a:r>
              <a:rPr lang="en-GB" dirty="0">
                <a:solidFill>
                  <a:schemeClr val="bg1"/>
                </a:solidFill>
              </a:rPr>
              <a:t>Study area</a:t>
            </a:r>
          </a:p>
          <a:p>
            <a:r>
              <a:rPr lang="en-US" altLang="zh-CN" dirty="0">
                <a:solidFill>
                  <a:schemeClr val="bg1"/>
                </a:solidFill>
              </a:rPr>
              <a:t>Data</a:t>
            </a:r>
            <a:endParaRPr lang="en-GB" dirty="0">
              <a:solidFill>
                <a:schemeClr val="bg1"/>
              </a:solidFill>
            </a:endParaRPr>
          </a:p>
          <a:p>
            <a:endParaRPr lang="en-GB" dirty="0">
              <a:solidFill>
                <a:schemeClr val="bg1"/>
              </a:solidFill>
            </a:endParaRPr>
          </a:p>
        </p:txBody>
      </p:sp>
      <p:pic>
        <p:nvPicPr>
          <p:cNvPr id="12" name="Picture 11">
            <a:extLst>
              <a:ext uri="{FF2B5EF4-FFF2-40B4-BE49-F238E27FC236}">
                <a16:creationId xmlns:a16="http://schemas.microsoft.com/office/drawing/2014/main" id="{0DAE2C47-6044-4F81-8C5B-BCC6054C81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2887" y="3429000"/>
            <a:ext cx="3378324" cy="3428999"/>
          </a:xfrm>
          <a:prstGeom prst="rect">
            <a:avLst/>
          </a:prstGeom>
        </p:spPr>
      </p:pic>
      <p:sp>
        <p:nvSpPr>
          <p:cNvPr id="7" name="Content Placeholder 6">
            <a:extLst>
              <a:ext uri="{FF2B5EF4-FFF2-40B4-BE49-F238E27FC236}">
                <a16:creationId xmlns:a16="http://schemas.microsoft.com/office/drawing/2014/main" id="{BFFF76D5-EC81-4489-804C-D0B03D8D574B}"/>
              </a:ext>
            </a:extLst>
          </p:cNvPr>
          <p:cNvSpPr>
            <a:spLocks noGrp="1"/>
          </p:cNvSpPr>
          <p:nvPr>
            <p:ph idx="1"/>
          </p:nvPr>
        </p:nvSpPr>
        <p:spPr>
          <a:xfrm>
            <a:off x="5086168" y="1816578"/>
            <a:ext cx="6621923" cy="3428999"/>
          </a:xfrm>
        </p:spPr>
        <p:txBody>
          <a:bodyPr>
            <a:normAutofit/>
          </a:bodyPr>
          <a:lstStyle/>
          <a:p>
            <a:r>
              <a:rPr lang="en-GB" b="1" dirty="0"/>
              <a:t>Conventional development </a:t>
            </a:r>
            <a:r>
              <a:rPr lang="en-GB" dirty="0"/>
              <a:t>(</a:t>
            </a:r>
            <a:r>
              <a:rPr lang="en-GB" b="1" dirty="0"/>
              <a:t>CD</a:t>
            </a:r>
            <a:r>
              <a:rPr lang="en-GB" dirty="0"/>
              <a:t>: disturbance of nature)</a:t>
            </a:r>
          </a:p>
          <a:p>
            <a:pPr marL="0" indent="0">
              <a:buNone/>
            </a:pPr>
            <a:r>
              <a:rPr lang="en-GB" dirty="0">
                <a:sym typeface="Wingdings" panose="05000000000000000000" pitchFamily="2" charset="2"/>
              </a:rPr>
              <a:t></a:t>
            </a:r>
            <a:r>
              <a:rPr lang="en-GB" dirty="0"/>
              <a:t>urban water problems </a:t>
            </a:r>
          </a:p>
          <a:p>
            <a:r>
              <a:rPr lang="en-GB" b="1" dirty="0"/>
              <a:t>Low Impact Development </a:t>
            </a:r>
            <a:r>
              <a:rPr lang="en-GB" dirty="0"/>
              <a:t>(mimic nature)</a:t>
            </a:r>
          </a:p>
          <a:p>
            <a:pPr marL="0" indent="0">
              <a:buNone/>
            </a:pPr>
            <a:r>
              <a:rPr lang="en-GB" dirty="0">
                <a:sym typeface="Wingdings" panose="05000000000000000000" pitchFamily="2" charset="2"/>
              </a:rPr>
              <a:t></a:t>
            </a:r>
            <a:r>
              <a:rPr lang="en-GB" dirty="0"/>
              <a:t>solve water problems </a:t>
            </a:r>
            <a:endParaRPr lang="en-GB" dirty="0">
              <a:solidFill>
                <a:schemeClr val="bg1"/>
              </a:solidFill>
            </a:endParaRPr>
          </a:p>
          <a:p>
            <a:endParaRPr lang="en-GB" dirty="0"/>
          </a:p>
        </p:txBody>
      </p:sp>
    </p:spTree>
    <p:extLst>
      <p:ext uri="{BB962C8B-B14F-4D97-AF65-F5344CB8AC3E}">
        <p14:creationId xmlns:p14="http://schemas.microsoft.com/office/powerpoint/2010/main" val="4056711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52097"/>
    </mc:Choice>
    <mc:Fallback xmlns="">
      <p:transition spd="slow" advTm="52097"/>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5" name="Rectangle 14">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D13F1348-F86C-4FA1-A073-5F548A27C246}"/>
              </a:ext>
            </a:extLst>
          </p:cNvPr>
          <p:cNvSpPr>
            <a:spLocks noGrp="1"/>
          </p:cNvSpPr>
          <p:nvPr>
            <p:ph type="title"/>
          </p:nvPr>
        </p:nvSpPr>
        <p:spPr>
          <a:xfrm>
            <a:off x="256674" y="284176"/>
            <a:ext cx="4048477" cy="1508760"/>
          </a:xfrm>
        </p:spPr>
        <p:txBody>
          <a:bodyPr>
            <a:normAutofit/>
          </a:bodyPr>
          <a:lstStyle/>
          <a:p>
            <a:r>
              <a:rPr lang="en-GB" dirty="0">
                <a:solidFill>
                  <a:schemeClr val="tx2"/>
                </a:solidFill>
              </a:rPr>
              <a:t>Modelling</a:t>
            </a:r>
          </a:p>
        </p:txBody>
      </p:sp>
      <p:sp>
        <p:nvSpPr>
          <p:cNvPr id="17" name="Rectangle 16">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18" name="Content Placeholder 2">
            <a:extLst>
              <a:ext uri="{FF2B5EF4-FFF2-40B4-BE49-F238E27FC236}">
                <a16:creationId xmlns:a16="http://schemas.microsoft.com/office/drawing/2014/main" id="{9D153227-3826-4B33-A02D-64555B1A0562}"/>
              </a:ext>
            </a:extLst>
          </p:cNvPr>
          <p:cNvSpPr>
            <a:spLocks noGrp="1"/>
          </p:cNvSpPr>
          <p:nvPr>
            <p:ph idx="1"/>
          </p:nvPr>
        </p:nvSpPr>
        <p:spPr>
          <a:xfrm>
            <a:off x="634277" y="2011680"/>
            <a:ext cx="3676678" cy="4206240"/>
          </a:xfrm>
        </p:spPr>
        <p:txBody>
          <a:bodyPr>
            <a:normAutofit/>
          </a:bodyPr>
          <a:lstStyle/>
          <a:p>
            <a:r>
              <a:rPr lang="en-GB" dirty="0">
                <a:solidFill>
                  <a:schemeClr val="bg1"/>
                </a:solidFill>
              </a:rPr>
              <a:t>Lumped models for rural and urban sub-catchments</a:t>
            </a:r>
          </a:p>
          <a:p>
            <a:r>
              <a:rPr lang="en-GB" b="1" dirty="0">
                <a:solidFill>
                  <a:schemeClr val="bg1"/>
                </a:solidFill>
              </a:rPr>
              <a:t>Semi-distributed model for study catchment</a:t>
            </a:r>
          </a:p>
          <a:p>
            <a:r>
              <a:rPr lang="en-GB" dirty="0">
                <a:solidFill>
                  <a:schemeClr val="bg1"/>
                </a:solidFill>
              </a:rPr>
              <a:t>The expression of LID practices in model</a:t>
            </a:r>
            <a:endParaRPr lang="en-GB" b="1" dirty="0">
              <a:solidFill>
                <a:schemeClr val="bg1"/>
              </a:solidFill>
            </a:endParaRPr>
          </a:p>
          <a:p>
            <a:endParaRPr lang="en-GB" dirty="0">
              <a:solidFill>
                <a:schemeClr val="bg1"/>
              </a:solidFill>
            </a:endParaRPr>
          </a:p>
          <a:p>
            <a:endParaRPr lang="en-GB" dirty="0">
              <a:solidFill>
                <a:schemeClr val="bg1"/>
              </a:solidFill>
            </a:endParaRPr>
          </a:p>
        </p:txBody>
      </p:sp>
      <p:sp>
        <p:nvSpPr>
          <p:cNvPr id="12" name="Rectangle 11">
            <a:extLst>
              <a:ext uri="{FF2B5EF4-FFF2-40B4-BE49-F238E27FC236}">
                <a16:creationId xmlns:a16="http://schemas.microsoft.com/office/drawing/2014/main" id="{C0038186-D09D-421C-8C86-1FC8B14E4F19}"/>
              </a:ext>
            </a:extLst>
          </p:cNvPr>
          <p:cNvSpPr/>
          <p:nvPr/>
        </p:nvSpPr>
        <p:spPr>
          <a:xfrm>
            <a:off x="4945232" y="1816578"/>
            <a:ext cx="6782401" cy="375552"/>
          </a:xfrm>
          <a:prstGeom prst="rect">
            <a:avLst/>
          </a:prstGeom>
        </p:spPr>
        <p:txBody>
          <a:bodyPr wrap="square">
            <a:spAutoFit/>
          </a:bodyPr>
          <a:lstStyle/>
          <a:p>
            <a:pPr marL="0" marR="0" lvl="0" indent="0" algn="l" defTabSz="457200" rtl="0" eaLnBrk="1" fontAlgn="auto" latinLnBrk="0" hangingPunct="1">
              <a:lnSpc>
                <a:spcPct val="107000"/>
              </a:lnSpc>
              <a:spcBef>
                <a:spcPts val="200"/>
              </a:spcBef>
              <a:spcAft>
                <a:spcPts val="0"/>
              </a:spcAft>
              <a:buClrTx/>
              <a:buSzTx/>
              <a:buFontTx/>
              <a:buNone/>
              <a:tabLst/>
              <a:defRPr/>
            </a:pPr>
            <a:r>
              <a:rPr kumimoji="0" lang="en-GB" sz="1800" b="1" i="1" u="none" strike="noStrike" kern="1200" cap="none" spc="0" normalizeH="0" baseline="0" noProof="0" dirty="0">
                <a:ln>
                  <a:noFill/>
                </a:ln>
                <a:solidFill>
                  <a:srgbClr val="2F5496"/>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c. Selection of Semi-distributed model</a:t>
            </a:r>
          </a:p>
        </p:txBody>
      </p:sp>
      <p:sp>
        <p:nvSpPr>
          <p:cNvPr id="8" name="Rectangle 5">
            <a:extLst>
              <a:ext uri="{FF2B5EF4-FFF2-40B4-BE49-F238E27FC236}">
                <a16:creationId xmlns:a16="http://schemas.microsoft.com/office/drawing/2014/main" id="{A46A35CA-5CD8-43A3-8F09-68E450E4271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C2C2C"/>
              </a:solidFill>
              <a:effectLst/>
              <a:uLnTx/>
              <a:uFillTx/>
              <a:latin typeface="Corbel" panose="020B0503020204020204"/>
              <a:ea typeface="+mn-ea"/>
              <a:cs typeface="+mn-cs"/>
            </a:endParaRPr>
          </a:p>
        </p:txBody>
      </p:sp>
      <p:sp>
        <p:nvSpPr>
          <p:cNvPr id="3" name="Rectangle 2">
            <a:extLst>
              <a:ext uri="{FF2B5EF4-FFF2-40B4-BE49-F238E27FC236}">
                <a16:creationId xmlns:a16="http://schemas.microsoft.com/office/drawing/2014/main" id="{57E826FC-7FC7-4791-BCC2-3A73B617B7E6}"/>
              </a:ext>
            </a:extLst>
          </p:cNvPr>
          <p:cNvSpPr/>
          <p:nvPr/>
        </p:nvSpPr>
        <p:spPr>
          <a:xfrm>
            <a:off x="4945232" y="2192130"/>
            <a:ext cx="6096000" cy="1572418"/>
          </a:xfrm>
          <a:prstGeom prst="rect">
            <a:avLst/>
          </a:prstGeom>
        </p:spPr>
        <p:txBody>
          <a:bodyPr>
            <a:spAutoFit/>
          </a:bodyPr>
          <a:lstStyle/>
          <a:p>
            <a:pPr marL="285750" marR="0" lvl="0" indent="-285750" algn="l" defTabSz="4572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GB" sz="1800" b="0" i="0" strike="noStrike" kern="1200" cap="none" spc="0" normalizeH="0" baseline="0" noProof="0" dirty="0">
                <a:ln>
                  <a:noFill/>
                </a:ln>
                <a:solidFill>
                  <a:srgbClr val="2C2C2C"/>
                </a:solidFill>
                <a:effectLst/>
                <a:uLnTx/>
                <a:uFillTx/>
                <a:latin typeface="Corbel" panose="020B0503020204020204"/>
                <a:ea typeface="+mn-ea"/>
                <a:cs typeface="+mn-cs"/>
              </a:rPr>
              <a:t>The selection of model structure</a:t>
            </a:r>
          </a:p>
          <a:p>
            <a:pPr marL="285750" marR="0" lvl="0" indent="-285750" algn="l" defTabSz="4572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GB" sz="1800" b="0" i="0" u="sng" strike="noStrike" kern="1200" cap="none" spc="0" normalizeH="0" baseline="0" noProof="0" dirty="0">
                <a:ln>
                  <a:noFill/>
                </a:ln>
                <a:solidFill>
                  <a:srgbClr val="2C2C2C"/>
                </a:solidFill>
                <a:effectLst/>
                <a:uLnTx/>
                <a:uFillTx/>
                <a:latin typeface="Corbel" panose="020B0503020204020204"/>
                <a:ea typeface="+mn-ea"/>
                <a:cs typeface="+mn-cs"/>
              </a:rPr>
              <a:t>The determination of propriate parameter set:</a:t>
            </a:r>
          </a:p>
          <a:p>
            <a:pPr marR="0" lvl="0" algn="l" defTabSz="457200" rtl="0" eaLnBrk="1" fontAlgn="auto" latinLnBrk="0" hangingPunct="1">
              <a:lnSpc>
                <a:spcPct val="107000"/>
              </a:lnSpc>
              <a:spcBef>
                <a:spcPts val="0"/>
              </a:spcBef>
              <a:spcAft>
                <a:spcPts val="800"/>
              </a:spcAft>
              <a:buClrTx/>
              <a:buSzTx/>
              <a:tabLst/>
              <a:defRPr/>
            </a:pPr>
            <a:r>
              <a:rPr lang="en-GB" dirty="0"/>
              <a:t>       1. The performance on sub-flows and basin </a:t>
            </a:r>
            <a:r>
              <a:rPr lang="en-US" altLang="zh-CN" dirty="0"/>
              <a:t>peak </a:t>
            </a:r>
            <a:r>
              <a:rPr lang="en-GB" dirty="0"/>
              <a:t>runoff</a:t>
            </a:r>
          </a:p>
          <a:p>
            <a:pPr lvl="0">
              <a:lnSpc>
                <a:spcPct val="107000"/>
              </a:lnSpc>
              <a:spcAft>
                <a:spcPts val="800"/>
              </a:spcAft>
              <a:defRPr/>
            </a:pPr>
            <a:r>
              <a:rPr kumimoji="0" lang="en-GB" sz="1800" b="0" i="0" strike="noStrike" kern="1200" cap="none" spc="0" normalizeH="0" baseline="0" noProof="0" dirty="0">
                <a:ln>
                  <a:noFill/>
                </a:ln>
                <a:solidFill>
                  <a:srgbClr val="2C2C2C"/>
                </a:solidFill>
                <a:effectLst/>
                <a:uLnTx/>
                <a:uFillTx/>
                <a:latin typeface="Corbel" panose="020B0503020204020204"/>
                <a:ea typeface="+mn-ea"/>
                <a:cs typeface="+mn-cs"/>
              </a:rPr>
              <a:t>       2. </a:t>
            </a:r>
            <a:r>
              <a:rPr lang="en-GB" dirty="0"/>
              <a:t>Distribution analysis (QQ plots)</a:t>
            </a:r>
            <a:endParaRPr kumimoji="0" lang="en-GB" sz="1800" b="0" i="0" strike="noStrike" kern="1200" cap="none" spc="0" normalizeH="0" baseline="0" noProof="0" dirty="0">
              <a:ln>
                <a:noFill/>
              </a:ln>
              <a:solidFill>
                <a:srgbClr val="2C2C2C"/>
              </a:solidFill>
              <a:effectLst/>
              <a:uLnTx/>
              <a:uFillTx/>
              <a:latin typeface="Corbel" panose="020B0503020204020204"/>
              <a:ea typeface="+mn-ea"/>
              <a:cs typeface="+mn-cs"/>
            </a:endParaRPr>
          </a:p>
        </p:txBody>
      </p:sp>
      <p:pic>
        <p:nvPicPr>
          <p:cNvPr id="11" name="Picture 10">
            <a:extLst>
              <a:ext uri="{FF2B5EF4-FFF2-40B4-BE49-F238E27FC236}">
                <a16:creationId xmlns:a16="http://schemas.microsoft.com/office/drawing/2014/main" id="{53575836-64F8-465C-A974-23431F6D3290}"/>
              </a:ext>
            </a:extLst>
          </p:cNvPr>
          <p:cNvPicPr/>
          <p:nvPr/>
        </p:nvPicPr>
        <p:blipFill>
          <a:blip r:embed="rId3"/>
          <a:stretch>
            <a:fillRect/>
          </a:stretch>
        </p:blipFill>
        <p:spPr>
          <a:xfrm>
            <a:off x="4625191" y="4171472"/>
            <a:ext cx="4808370" cy="2637155"/>
          </a:xfrm>
          <a:prstGeom prst="rect">
            <a:avLst/>
          </a:prstGeom>
        </p:spPr>
      </p:pic>
      <p:pic>
        <p:nvPicPr>
          <p:cNvPr id="14" name="Picture 13">
            <a:extLst>
              <a:ext uri="{FF2B5EF4-FFF2-40B4-BE49-F238E27FC236}">
                <a16:creationId xmlns:a16="http://schemas.microsoft.com/office/drawing/2014/main" id="{3C810B38-7453-4BE0-A673-1D84C861E0D3}"/>
              </a:ext>
            </a:extLst>
          </p:cNvPr>
          <p:cNvPicPr/>
          <p:nvPr/>
        </p:nvPicPr>
        <p:blipFill>
          <a:blip r:embed="rId4"/>
          <a:stretch>
            <a:fillRect/>
          </a:stretch>
        </p:blipFill>
        <p:spPr>
          <a:xfrm>
            <a:off x="9442412" y="4102976"/>
            <a:ext cx="2758440" cy="2637155"/>
          </a:xfrm>
          <a:prstGeom prst="rect">
            <a:avLst/>
          </a:prstGeom>
        </p:spPr>
      </p:pic>
    </p:spTree>
    <p:extLst>
      <p:ext uri="{BB962C8B-B14F-4D97-AF65-F5344CB8AC3E}">
        <p14:creationId xmlns:p14="http://schemas.microsoft.com/office/powerpoint/2010/main" val="23939745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92133"/>
    </mc:Choice>
    <mc:Fallback xmlns="">
      <p:transition spd="slow" advTm="92133"/>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5" name="Rectangle 14">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D13F1348-F86C-4FA1-A073-5F548A27C246}"/>
              </a:ext>
            </a:extLst>
          </p:cNvPr>
          <p:cNvSpPr>
            <a:spLocks noGrp="1"/>
          </p:cNvSpPr>
          <p:nvPr>
            <p:ph type="title"/>
          </p:nvPr>
        </p:nvSpPr>
        <p:spPr>
          <a:xfrm>
            <a:off x="256674" y="284176"/>
            <a:ext cx="4048477" cy="1508760"/>
          </a:xfrm>
        </p:spPr>
        <p:txBody>
          <a:bodyPr>
            <a:normAutofit/>
          </a:bodyPr>
          <a:lstStyle/>
          <a:p>
            <a:r>
              <a:rPr lang="en-GB" dirty="0">
                <a:solidFill>
                  <a:schemeClr val="tx2"/>
                </a:solidFill>
              </a:rPr>
              <a:t>Modelling</a:t>
            </a:r>
          </a:p>
        </p:txBody>
      </p:sp>
      <p:sp>
        <p:nvSpPr>
          <p:cNvPr id="17" name="Rectangle 16">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18" name="Content Placeholder 2">
            <a:extLst>
              <a:ext uri="{FF2B5EF4-FFF2-40B4-BE49-F238E27FC236}">
                <a16:creationId xmlns:a16="http://schemas.microsoft.com/office/drawing/2014/main" id="{9D153227-3826-4B33-A02D-64555B1A0562}"/>
              </a:ext>
            </a:extLst>
          </p:cNvPr>
          <p:cNvSpPr>
            <a:spLocks noGrp="1"/>
          </p:cNvSpPr>
          <p:nvPr>
            <p:ph idx="1"/>
          </p:nvPr>
        </p:nvSpPr>
        <p:spPr>
          <a:xfrm>
            <a:off x="634277" y="2011680"/>
            <a:ext cx="3676678" cy="4206240"/>
          </a:xfrm>
        </p:spPr>
        <p:txBody>
          <a:bodyPr>
            <a:normAutofit/>
          </a:bodyPr>
          <a:lstStyle/>
          <a:p>
            <a:r>
              <a:rPr lang="en-GB" dirty="0">
                <a:solidFill>
                  <a:schemeClr val="bg1"/>
                </a:solidFill>
              </a:rPr>
              <a:t>Lumped models for rural and urban sub-catchments</a:t>
            </a:r>
          </a:p>
          <a:p>
            <a:r>
              <a:rPr lang="en-GB" b="1" dirty="0">
                <a:solidFill>
                  <a:schemeClr val="bg1"/>
                </a:solidFill>
              </a:rPr>
              <a:t>Semi-distributed model for study catchment</a:t>
            </a:r>
          </a:p>
          <a:p>
            <a:r>
              <a:rPr lang="en-GB" dirty="0">
                <a:solidFill>
                  <a:schemeClr val="bg1"/>
                </a:solidFill>
              </a:rPr>
              <a:t>The expression of LID practices in model</a:t>
            </a:r>
            <a:endParaRPr lang="en-GB" b="1" dirty="0">
              <a:solidFill>
                <a:schemeClr val="bg1"/>
              </a:solidFill>
            </a:endParaRPr>
          </a:p>
          <a:p>
            <a:endParaRPr lang="en-GB" dirty="0">
              <a:solidFill>
                <a:schemeClr val="bg1"/>
              </a:solidFill>
            </a:endParaRPr>
          </a:p>
          <a:p>
            <a:endParaRPr lang="en-GB" dirty="0">
              <a:solidFill>
                <a:schemeClr val="bg1"/>
              </a:solidFill>
            </a:endParaRPr>
          </a:p>
        </p:txBody>
      </p:sp>
      <p:sp>
        <p:nvSpPr>
          <p:cNvPr id="12" name="Rectangle 11">
            <a:extLst>
              <a:ext uri="{FF2B5EF4-FFF2-40B4-BE49-F238E27FC236}">
                <a16:creationId xmlns:a16="http://schemas.microsoft.com/office/drawing/2014/main" id="{C0038186-D09D-421C-8C86-1FC8B14E4F19}"/>
              </a:ext>
            </a:extLst>
          </p:cNvPr>
          <p:cNvSpPr/>
          <p:nvPr/>
        </p:nvSpPr>
        <p:spPr>
          <a:xfrm>
            <a:off x="4585783" y="1417384"/>
            <a:ext cx="7566810" cy="375552"/>
          </a:xfrm>
          <a:prstGeom prst="rect">
            <a:avLst/>
          </a:prstGeom>
        </p:spPr>
        <p:txBody>
          <a:bodyPr wrap="square">
            <a:spAutoFit/>
          </a:bodyPr>
          <a:lstStyle/>
          <a:p>
            <a:pPr lvl="0">
              <a:lnSpc>
                <a:spcPct val="107000"/>
              </a:lnSpc>
              <a:spcBef>
                <a:spcPts val="200"/>
              </a:spcBef>
            </a:pPr>
            <a:r>
              <a:rPr lang="en-GB" b="1" i="1"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rPr>
              <a:t>d</a:t>
            </a:r>
            <a:r>
              <a:rPr kumimoji="0" lang="en-GB" sz="1800" b="1" i="1" u="none" strike="noStrike" kern="1200" cap="none" spc="0" normalizeH="0" baseline="0" noProof="0" dirty="0">
                <a:ln>
                  <a:noFill/>
                </a:ln>
                <a:solidFill>
                  <a:srgbClr val="2F5496"/>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 </a:t>
            </a:r>
            <a:r>
              <a:rPr lang="en-GB" b="1" i="1"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rPr>
              <a:t>The final selection of rainfall-runoff semi-distributed model for current condition</a:t>
            </a:r>
            <a:endParaRPr kumimoji="0" lang="en-GB" sz="1800" b="1" i="1" u="none" strike="noStrike" kern="1200" cap="none" spc="0" normalizeH="0" baseline="0" noProof="0" dirty="0">
              <a:ln>
                <a:noFill/>
              </a:ln>
              <a:solidFill>
                <a:srgbClr val="2F5496"/>
              </a:solidFill>
              <a:effectLst/>
              <a:uLnTx/>
              <a:uFillTx/>
              <a:latin typeface="Calibri Light" panose="020F0302020204030204" pitchFamily="34" charset="0"/>
              <a:ea typeface="DengXian Light" panose="02010600030101010101" pitchFamily="2" charset="-122"/>
              <a:cs typeface="Times New Roman" panose="02020603050405020304" pitchFamily="18" charset="0"/>
            </a:endParaRPr>
          </a:p>
        </p:txBody>
      </p:sp>
      <p:sp>
        <p:nvSpPr>
          <p:cNvPr id="8" name="Rectangle 5">
            <a:extLst>
              <a:ext uri="{FF2B5EF4-FFF2-40B4-BE49-F238E27FC236}">
                <a16:creationId xmlns:a16="http://schemas.microsoft.com/office/drawing/2014/main" id="{A46A35CA-5CD8-43A3-8F09-68E450E4271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C2C2C"/>
              </a:solidFill>
              <a:effectLst/>
              <a:uLnTx/>
              <a:uFillTx/>
              <a:latin typeface="Corbel" panose="020B0503020204020204"/>
              <a:ea typeface="+mn-ea"/>
              <a:cs typeface="+mn-cs"/>
            </a:endParaRPr>
          </a:p>
        </p:txBody>
      </p:sp>
      <p:pic>
        <p:nvPicPr>
          <p:cNvPr id="16" name="Picture 15">
            <a:extLst>
              <a:ext uri="{FF2B5EF4-FFF2-40B4-BE49-F238E27FC236}">
                <a16:creationId xmlns:a16="http://schemas.microsoft.com/office/drawing/2014/main" id="{63469670-2CC8-4F05-99D3-CB31BF15941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487901" y="1954482"/>
            <a:ext cx="5762573" cy="2475020"/>
          </a:xfrm>
          <a:prstGeom prst="rect">
            <a:avLst/>
          </a:prstGeom>
          <a:noFill/>
          <a:ln>
            <a:noFill/>
          </a:ln>
        </p:spPr>
      </p:pic>
      <p:pic>
        <p:nvPicPr>
          <p:cNvPr id="4" name="Picture 3">
            <a:extLst>
              <a:ext uri="{FF2B5EF4-FFF2-40B4-BE49-F238E27FC236}">
                <a16:creationId xmlns:a16="http://schemas.microsoft.com/office/drawing/2014/main" id="{4DF18299-BBDA-4DC3-A790-9EBA60AFFC59}"/>
              </a:ext>
            </a:extLst>
          </p:cNvPr>
          <p:cNvPicPr>
            <a:picLocks noChangeAspect="1"/>
          </p:cNvPicPr>
          <p:nvPr/>
        </p:nvPicPr>
        <p:blipFill>
          <a:blip r:embed="rId4"/>
          <a:stretch>
            <a:fillRect/>
          </a:stretch>
        </p:blipFill>
        <p:spPr>
          <a:xfrm>
            <a:off x="4945232" y="4581525"/>
            <a:ext cx="7200900" cy="2276475"/>
          </a:xfrm>
          <a:prstGeom prst="rect">
            <a:avLst/>
          </a:prstGeom>
        </p:spPr>
      </p:pic>
    </p:spTree>
    <p:extLst>
      <p:ext uri="{BB962C8B-B14F-4D97-AF65-F5344CB8AC3E}">
        <p14:creationId xmlns:p14="http://schemas.microsoft.com/office/powerpoint/2010/main" val="42140181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92133"/>
    </mc:Choice>
    <mc:Fallback xmlns="">
      <p:transition spd="slow" advTm="92133"/>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5" name="Rectangle 14">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D13F1348-F86C-4FA1-A073-5F548A27C246}"/>
              </a:ext>
            </a:extLst>
          </p:cNvPr>
          <p:cNvSpPr>
            <a:spLocks noGrp="1"/>
          </p:cNvSpPr>
          <p:nvPr>
            <p:ph type="title"/>
          </p:nvPr>
        </p:nvSpPr>
        <p:spPr>
          <a:xfrm>
            <a:off x="256674" y="284176"/>
            <a:ext cx="4048477" cy="1508760"/>
          </a:xfrm>
        </p:spPr>
        <p:txBody>
          <a:bodyPr>
            <a:normAutofit/>
          </a:bodyPr>
          <a:lstStyle/>
          <a:p>
            <a:r>
              <a:rPr lang="en-GB" dirty="0">
                <a:solidFill>
                  <a:schemeClr val="tx2"/>
                </a:solidFill>
              </a:rPr>
              <a:t>Modelling</a:t>
            </a:r>
          </a:p>
        </p:txBody>
      </p:sp>
      <p:sp>
        <p:nvSpPr>
          <p:cNvPr id="17" name="Rectangle 16">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18" name="Content Placeholder 2">
            <a:extLst>
              <a:ext uri="{FF2B5EF4-FFF2-40B4-BE49-F238E27FC236}">
                <a16:creationId xmlns:a16="http://schemas.microsoft.com/office/drawing/2014/main" id="{9D153227-3826-4B33-A02D-64555B1A0562}"/>
              </a:ext>
            </a:extLst>
          </p:cNvPr>
          <p:cNvSpPr>
            <a:spLocks noGrp="1"/>
          </p:cNvSpPr>
          <p:nvPr>
            <p:ph idx="1"/>
          </p:nvPr>
        </p:nvSpPr>
        <p:spPr>
          <a:xfrm>
            <a:off x="634277" y="2011680"/>
            <a:ext cx="3676678" cy="4206240"/>
          </a:xfrm>
        </p:spPr>
        <p:txBody>
          <a:bodyPr>
            <a:normAutofit/>
          </a:bodyPr>
          <a:lstStyle/>
          <a:p>
            <a:r>
              <a:rPr lang="en-GB" dirty="0">
                <a:solidFill>
                  <a:schemeClr val="bg1"/>
                </a:solidFill>
              </a:rPr>
              <a:t>Lumped models for rural and urban sub-catchments</a:t>
            </a:r>
          </a:p>
          <a:p>
            <a:r>
              <a:rPr lang="en-GB" b="1" dirty="0">
                <a:solidFill>
                  <a:schemeClr val="bg1"/>
                </a:solidFill>
              </a:rPr>
              <a:t>Semi-distributed model for study catchment</a:t>
            </a:r>
          </a:p>
          <a:p>
            <a:r>
              <a:rPr lang="en-GB" dirty="0">
                <a:solidFill>
                  <a:schemeClr val="bg1"/>
                </a:solidFill>
              </a:rPr>
              <a:t>The expression of LID practices in model</a:t>
            </a:r>
            <a:endParaRPr lang="en-GB" b="1" dirty="0">
              <a:solidFill>
                <a:schemeClr val="bg1"/>
              </a:solidFill>
            </a:endParaRPr>
          </a:p>
          <a:p>
            <a:endParaRPr lang="en-GB" dirty="0">
              <a:solidFill>
                <a:schemeClr val="bg1"/>
              </a:solidFill>
            </a:endParaRPr>
          </a:p>
          <a:p>
            <a:endParaRPr lang="en-GB" dirty="0">
              <a:solidFill>
                <a:schemeClr val="bg1"/>
              </a:solidFill>
            </a:endParaRPr>
          </a:p>
        </p:txBody>
      </p:sp>
      <p:sp>
        <p:nvSpPr>
          <p:cNvPr id="12" name="Rectangle 11">
            <a:extLst>
              <a:ext uri="{FF2B5EF4-FFF2-40B4-BE49-F238E27FC236}">
                <a16:creationId xmlns:a16="http://schemas.microsoft.com/office/drawing/2014/main" id="{C0038186-D09D-421C-8C86-1FC8B14E4F19}"/>
              </a:ext>
            </a:extLst>
          </p:cNvPr>
          <p:cNvSpPr/>
          <p:nvPr/>
        </p:nvSpPr>
        <p:spPr>
          <a:xfrm>
            <a:off x="4595210" y="1841590"/>
            <a:ext cx="7566810" cy="375552"/>
          </a:xfrm>
          <a:prstGeom prst="rect">
            <a:avLst/>
          </a:prstGeom>
        </p:spPr>
        <p:txBody>
          <a:bodyPr wrap="square">
            <a:spAutoFit/>
          </a:bodyPr>
          <a:lstStyle/>
          <a:p>
            <a:pPr marL="0" marR="0" lvl="0" indent="0" algn="l" defTabSz="457200" rtl="0" eaLnBrk="1" fontAlgn="auto" latinLnBrk="0" hangingPunct="1">
              <a:lnSpc>
                <a:spcPct val="107000"/>
              </a:lnSpc>
              <a:spcBef>
                <a:spcPts val="200"/>
              </a:spcBef>
              <a:spcAft>
                <a:spcPts val="0"/>
              </a:spcAft>
              <a:buClrTx/>
              <a:buSzTx/>
              <a:buFontTx/>
              <a:buNone/>
              <a:tabLst/>
              <a:defRPr/>
            </a:pPr>
            <a:r>
              <a:rPr kumimoji="0" lang="en-GB" sz="1800" b="1" i="1" u="none" strike="noStrike" kern="1200" cap="none" spc="0" normalizeH="0" baseline="0" noProof="0" dirty="0">
                <a:ln>
                  <a:noFill/>
                </a:ln>
                <a:solidFill>
                  <a:srgbClr val="2F5496"/>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d. The final selection of rainfall-runoff semi-distributed model for current condition</a:t>
            </a:r>
          </a:p>
        </p:txBody>
      </p:sp>
      <p:sp>
        <p:nvSpPr>
          <p:cNvPr id="8" name="Rectangle 5">
            <a:extLst>
              <a:ext uri="{FF2B5EF4-FFF2-40B4-BE49-F238E27FC236}">
                <a16:creationId xmlns:a16="http://schemas.microsoft.com/office/drawing/2014/main" id="{A46A35CA-5CD8-43A3-8F09-68E450E4271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C2C2C"/>
              </a:solidFill>
              <a:effectLst/>
              <a:uLnTx/>
              <a:uFillTx/>
              <a:latin typeface="Corbel" panose="020B0503020204020204"/>
              <a:ea typeface="+mn-ea"/>
              <a:cs typeface="+mn-cs"/>
            </a:endParaRPr>
          </a:p>
        </p:txBody>
      </p:sp>
      <p:pic>
        <p:nvPicPr>
          <p:cNvPr id="11" name="Picture 10">
            <a:extLst>
              <a:ext uri="{FF2B5EF4-FFF2-40B4-BE49-F238E27FC236}">
                <a16:creationId xmlns:a16="http://schemas.microsoft.com/office/drawing/2014/main" id="{6D214258-126E-41BD-A861-131EB864E51B}"/>
              </a:ext>
            </a:extLst>
          </p:cNvPr>
          <p:cNvPicPr/>
          <p:nvPr/>
        </p:nvPicPr>
        <p:blipFill>
          <a:blip r:embed="rId3"/>
          <a:stretch>
            <a:fillRect/>
          </a:stretch>
        </p:blipFill>
        <p:spPr>
          <a:xfrm>
            <a:off x="4768738" y="2312989"/>
            <a:ext cx="7219754" cy="3956778"/>
          </a:xfrm>
          <a:prstGeom prst="rect">
            <a:avLst/>
          </a:prstGeom>
        </p:spPr>
      </p:pic>
    </p:spTree>
    <p:extLst>
      <p:ext uri="{BB962C8B-B14F-4D97-AF65-F5344CB8AC3E}">
        <p14:creationId xmlns:p14="http://schemas.microsoft.com/office/powerpoint/2010/main" val="32848338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92133"/>
    </mc:Choice>
    <mc:Fallback xmlns="">
      <p:transition spd="slow" advTm="92133"/>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5" name="Rectangle 14">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D13F1348-F86C-4FA1-A073-5F548A27C246}"/>
              </a:ext>
            </a:extLst>
          </p:cNvPr>
          <p:cNvSpPr>
            <a:spLocks noGrp="1"/>
          </p:cNvSpPr>
          <p:nvPr>
            <p:ph type="title"/>
          </p:nvPr>
        </p:nvSpPr>
        <p:spPr>
          <a:xfrm>
            <a:off x="256674" y="284176"/>
            <a:ext cx="4048477" cy="1508760"/>
          </a:xfrm>
        </p:spPr>
        <p:txBody>
          <a:bodyPr>
            <a:normAutofit/>
          </a:bodyPr>
          <a:lstStyle/>
          <a:p>
            <a:r>
              <a:rPr lang="en-GB" dirty="0">
                <a:solidFill>
                  <a:schemeClr val="tx2"/>
                </a:solidFill>
              </a:rPr>
              <a:t>Modelling</a:t>
            </a:r>
          </a:p>
        </p:txBody>
      </p:sp>
      <p:sp>
        <p:nvSpPr>
          <p:cNvPr id="17" name="Rectangle 16">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pic>
        <p:nvPicPr>
          <p:cNvPr id="9" name="Picture 8">
            <a:extLst>
              <a:ext uri="{FF2B5EF4-FFF2-40B4-BE49-F238E27FC236}">
                <a16:creationId xmlns:a16="http://schemas.microsoft.com/office/drawing/2014/main" id="{776B3DC2-36A6-4CD5-BA68-AC8F0783C16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7114" y="4402318"/>
            <a:ext cx="3347596" cy="2345923"/>
          </a:xfrm>
          <a:prstGeom prst="rect">
            <a:avLst/>
          </a:prstGeom>
          <a:noFill/>
          <a:ln>
            <a:noFill/>
          </a:ln>
        </p:spPr>
      </p:pic>
      <p:sp>
        <p:nvSpPr>
          <p:cNvPr id="18" name="Content Placeholder 2">
            <a:extLst>
              <a:ext uri="{FF2B5EF4-FFF2-40B4-BE49-F238E27FC236}">
                <a16:creationId xmlns:a16="http://schemas.microsoft.com/office/drawing/2014/main" id="{9D153227-3826-4B33-A02D-64555B1A0562}"/>
              </a:ext>
            </a:extLst>
          </p:cNvPr>
          <p:cNvSpPr>
            <a:spLocks noGrp="1"/>
          </p:cNvSpPr>
          <p:nvPr>
            <p:ph idx="1"/>
          </p:nvPr>
        </p:nvSpPr>
        <p:spPr>
          <a:xfrm>
            <a:off x="634277" y="2011680"/>
            <a:ext cx="3676678" cy="4206240"/>
          </a:xfrm>
        </p:spPr>
        <p:txBody>
          <a:bodyPr>
            <a:normAutofit/>
          </a:bodyPr>
          <a:lstStyle/>
          <a:p>
            <a:r>
              <a:rPr lang="en-GB" dirty="0">
                <a:solidFill>
                  <a:schemeClr val="bg1"/>
                </a:solidFill>
              </a:rPr>
              <a:t>Lumped models for rural and urban sub-catchments</a:t>
            </a:r>
          </a:p>
          <a:p>
            <a:r>
              <a:rPr lang="en-GB" dirty="0">
                <a:solidFill>
                  <a:schemeClr val="bg1"/>
                </a:solidFill>
              </a:rPr>
              <a:t>Semi-distributed model for study catchment</a:t>
            </a:r>
          </a:p>
          <a:p>
            <a:r>
              <a:rPr lang="en-GB" b="1" dirty="0">
                <a:solidFill>
                  <a:schemeClr val="bg1"/>
                </a:solidFill>
              </a:rPr>
              <a:t>The expression of LID practices in model</a:t>
            </a:r>
          </a:p>
          <a:p>
            <a:endParaRPr lang="en-GB" dirty="0">
              <a:solidFill>
                <a:schemeClr val="bg1"/>
              </a:solidFill>
            </a:endParaRPr>
          </a:p>
          <a:p>
            <a:endParaRPr lang="en-GB" dirty="0">
              <a:solidFill>
                <a:schemeClr val="bg1"/>
              </a:solidFill>
            </a:endParaRPr>
          </a:p>
        </p:txBody>
      </p:sp>
      <p:pic>
        <p:nvPicPr>
          <p:cNvPr id="12" name="Picture 11">
            <a:extLst>
              <a:ext uri="{FF2B5EF4-FFF2-40B4-BE49-F238E27FC236}">
                <a16:creationId xmlns:a16="http://schemas.microsoft.com/office/drawing/2014/main" id="{A2757548-EFD2-44D3-9020-E85A63E94E3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714549" y="3650948"/>
            <a:ext cx="4772402" cy="3097293"/>
          </a:xfrm>
          <a:prstGeom prst="rect">
            <a:avLst/>
          </a:prstGeom>
          <a:noFill/>
          <a:ln>
            <a:noFill/>
          </a:ln>
        </p:spPr>
      </p:pic>
      <p:sp>
        <p:nvSpPr>
          <p:cNvPr id="14" name="Rectangle 13">
            <a:extLst>
              <a:ext uri="{FF2B5EF4-FFF2-40B4-BE49-F238E27FC236}">
                <a16:creationId xmlns:a16="http://schemas.microsoft.com/office/drawing/2014/main" id="{1008CFE8-BC3F-4982-9079-72D02108E28E}"/>
              </a:ext>
            </a:extLst>
          </p:cNvPr>
          <p:cNvSpPr/>
          <p:nvPr/>
        </p:nvSpPr>
        <p:spPr>
          <a:xfrm>
            <a:off x="4796049" y="995076"/>
            <a:ext cx="6992352" cy="697563"/>
          </a:xfrm>
          <a:prstGeom prst="rect">
            <a:avLst/>
          </a:prstGeom>
        </p:spPr>
        <p:txBody>
          <a:bodyPr wrap="square">
            <a:spAutoFit/>
          </a:bodyPr>
          <a:lstStyle/>
          <a:p>
            <a:pPr lvl="0">
              <a:lnSpc>
                <a:spcPct val="107000"/>
              </a:lnSpc>
              <a:spcBef>
                <a:spcPts val="200"/>
              </a:spcBef>
            </a:pPr>
            <a:r>
              <a:rPr lang="en-GB" b="1" i="1"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rPr>
              <a:t>a. Qualitative hydrologic routes of four representative LID practices</a:t>
            </a:r>
          </a:p>
          <a:p>
            <a:pPr lvl="0">
              <a:lnSpc>
                <a:spcPct val="107000"/>
              </a:lnSpc>
              <a:spcBef>
                <a:spcPts val="200"/>
              </a:spcBef>
            </a:pPr>
            <a:r>
              <a:rPr lang="en-GB" b="1" i="1"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rPr>
              <a:t> (Bioretention cells as example)</a:t>
            </a:r>
          </a:p>
        </p:txBody>
      </p:sp>
      <p:pic>
        <p:nvPicPr>
          <p:cNvPr id="4" name="Picture 3">
            <a:extLst>
              <a:ext uri="{FF2B5EF4-FFF2-40B4-BE49-F238E27FC236}">
                <a16:creationId xmlns:a16="http://schemas.microsoft.com/office/drawing/2014/main" id="{301B2BC2-4E3D-4FF7-89C9-D2ECDA04D808}"/>
              </a:ext>
            </a:extLst>
          </p:cNvPr>
          <p:cNvPicPr>
            <a:picLocks noChangeAspect="1"/>
          </p:cNvPicPr>
          <p:nvPr/>
        </p:nvPicPr>
        <p:blipFill>
          <a:blip r:embed="rId5"/>
          <a:stretch>
            <a:fillRect/>
          </a:stretch>
        </p:blipFill>
        <p:spPr>
          <a:xfrm>
            <a:off x="4796049" y="1692639"/>
            <a:ext cx="7239000" cy="1657350"/>
          </a:xfrm>
          <a:prstGeom prst="rect">
            <a:avLst/>
          </a:prstGeom>
        </p:spPr>
      </p:pic>
      <p:sp>
        <p:nvSpPr>
          <p:cNvPr id="3" name="Rectangle 2">
            <a:extLst>
              <a:ext uri="{FF2B5EF4-FFF2-40B4-BE49-F238E27FC236}">
                <a16:creationId xmlns:a16="http://schemas.microsoft.com/office/drawing/2014/main" id="{C16F7359-082F-4900-879B-E01715A315AB}"/>
              </a:ext>
            </a:extLst>
          </p:cNvPr>
          <p:cNvSpPr/>
          <p:nvPr/>
        </p:nvSpPr>
        <p:spPr>
          <a:xfrm>
            <a:off x="8690740" y="3567425"/>
            <a:ext cx="1320233" cy="369332"/>
          </a:xfrm>
          <a:prstGeom prst="rect">
            <a:avLst/>
          </a:prstGeom>
        </p:spPr>
        <p:txBody>
          <a:bodyPr wrap="none">
            <a:spAutoFit/>
          </a:bodyPr>
          <a:lstStyle/>
          <a:p>
            <a:r>
              <a:rPr lang="en-GB" b="1" i="1" dirty="0">
                <a:solidFill>
                  <a:schemeClr val="accent3">
                    <a:lumMod val="50000"/>
                  </a:schemeClr>
                </a:solidFill>
                <a:latin typeface="Calibri Light" panose="020F0302020204030204" pitchFamily="34" charset="0"/>
                <a:ea typeface="DengXian Light" panose="02010600030101010101" pitchFamily="2" charset="-122"/>
                <a:cs typeface="Times New Roman" panose="02020603050405020304" pitchFamily="18" charset="0"/>
              </a:rPr>
              <a:t>Interception</a:t>
            </a:r>
            <a:endParaRPr lang="en-GB" dirty="0">
              <a:solidFill>
                <a:schemeClr val="accent3">
                  <a:lumMod val="50000"/>
                </a:schemeClr>
              </a:solidFill>
            </a:endParaRPr>
          </a:p>
        </p:txBody>
      </p:sp>
      <p:sp>
        <p:nvSpPr>
          <p:cNvPr id="5" name="Rectangle 4">
            <a:extLst>
              <a:ext uri="{FF2B5EF4-FFF2-40B4-BE49-F238E27FC236}">
                <a16:creationId xmlns:a16="http://schemas.microsoft.com/office/drawing/2014/main" id="{76A02647-B3C1-4C46-A432-668A6D86FA9B}"/>
              </a:ext>
            </a:extLst>
          </p:cNvPr>
          <p:cNvSpPr/>
          <p:nvPr/>
        </p:nvSpPr>
        <p:spPr>
          <a:xfrm>
            <a:off x="10191643" y="5014928"/>
            <a:ext cx="1366080" cy="369332"/>
          </a:xfrm>
          <a:prstGeom prst="rect">
            <a:avLst/>
          </a:prstGeom>
        </p:spPr>
        <p:txBody>
          <a:bodyPr wrap="none">
            <a:spAutoFit/>
          </a:bodyPr>
          <a:lstStyle/>
          <a:p>
            <a:r>
              <a:rPr lang="en-GB" b="1" i="1" dirty="0">
                <a:solidFill>
                  <a:schemeClr val="accent3">
                    <a:lumMod val="50000"/>
                  </a:schemeClr>
                </a:solidFill>
                <a:latin typeface="Calibri Light" panose="020F0302020204030204" pitchFamily="34" charset="0"/>
                <a:ea typeface="DengXian Light" panose="02010600030101010101" pitchFamily="2" charset="-122"/>
                <a:cs typeface="Times New Roman" panose="02020603050405020304" pitchFamily="18" charset="0"/>
              </a:rPr>
              <a:t>transpiration</a:t>
            </a:r>
            <a:endParaRPr lang="en-GB" dirty="0">
              <a:solidFill>
                <a:schemeClr val="accent3">
                  <a:lumMod val="50000"/>
                </a:schemeClr>
              </a:solidFill>
            </a:endParaRPr>
          </a:p>
        </p:txBody>
      </p:sp>
      <p:sp>
        <p:nvSpPr>
          <p:cNvPr id="6" name="Rectangle 5">
            <a:extLst>
              <a:ext uri="{FF2B5EF4-FFF2-40B4-BE49-F238E27FC236}">
                <a16:creationId xmlns:a16="http://schemas.microsoft.com/office/drawing/2014/main" id="{0C4CD591-FF9C-4C38-AC84-06086157E4A5}"/>
              </a:ext>
            </a:extLst>
          </p:cNvPr>
          <p:cNvSpPr/>
          <p:nvPr/>
        </p:nvSpPr>
        <p:spPr>
          <a:xfrm>
            <a:off x="9961416" y="5856870"/>
            <a:ext cx="1143262" cy="369332"/>
          </a:xfrm>
          <a:prstGeom prst="rect">
            <a:avLst/>
          </a:prstGeom>
        </p:spPr>
        <p:txBody>
          <a:bodyPr wrap="none">
            <a:spAutoFit/>
          </a:bodyPr>
          <a:lstStyle/>
          <a:p>
            <a:r>
              <a:rPr lang="en-GB" b="1" i="1" dirty="0">
                <a:solidFill>
                  <a:schemeClr val="accent3">
                    <a:lumMod val="50000"/>
                  </a:schemeClr>
                </a:solidFill>
                <a:latin typeface="Calibri Light" panose="020F0302020204030204" pitchFamily="34" charset="0"/>
                <a:ea typeface="DengXian Light" panose="02010600030101010101" pitchFamily="2" charset="-122"/>
                <a:cs typeface="Times New Roman" panose="02020603050405020304" pitchFamily="18" charset="0"/>
              </a:rPr>
              <a:t>infiltration</a:t>
            </a:r>
            <a:endParaRPr lang="en-GB" dirty="0">
              <a:solidFill>
                <a:schemeClr val="accent3">
                  <a:lumMod val="50000"/>
                </a:schemeClr>
              </a:solidFill>
            </a:endParaRPr>
          </a:p>
        </p:txBody>
      </p:sp>
      <p:sp>
        <p:nvSpPr>
          <p:cNvPr id="8" name="Rectangle 7">
            <a:extLst>
              <a:ext uri="{FF2B5EF4-FFF2-40B4-BE49-F238E27FC236}">
                <a16:creationId xmlns:a16="http://schemas.microsoft.com/office/drawing/2014/main" id="{8E857D82-219B-4723-B0E1-92A0253A0CE3}"/>
              </a:ext>
            </a:extLst>
          </p:cNvPr>
          <p:cNvSpPr/>
          <p:nvPr/>
        </p:nvSpPr>
        <p:spPr>
          <a:xfrm>
            <a:off x="9928747" y="5466219"/>
            <a:ext cx="869918" cy="369332"/>
          </a:xfrm>
          <a:prstGeom prst="rect">
            <a:avLst/>
          </a:prstGeom>
        </p:spPr>
        <p:txBody>
          <a:bodyPr wrap="none">
            <a:spAutoFit/>
          </a:bodyPr>
          <a:lstStyle/>
          <a:p>
            <a:r>
              <a:rPr lang="en-GB" b="1" i="1" dirty="0">
                <a:solidFill>
                  <a:schemeClr val="accent3">
                    <a:lumMod val="50000"/>
                  </a:schemeClr>
                </a:solidFill>
                <a:latin typeface="Calibri Light" panose="020F0302020204030204" pitchFamily="34" charset="0"/>
                <a:ea typeface="DengXian Light" panose="02010600030101010101" pitchFamily="2" charset="-122"/>
                <a:cs typeface="Times New Roman" panose="02020603050405020304" pitchFamily="18" charset="0"/>
              </a:rPr>
              <a:t>storage</a:t>
            </a:r>
            <a:endParaRPr lang="en-GB" dirty="0">
              <a:solidFill>
                <a:schemeClr val="accent3">
                  <a:lumMod val="50000"/>
                </a:schemeClr>
              </a:solidFill>
            </a:endParaRPr>
          </a:p>
        </p:txBody>
      </p:sp>
      <p:sp>
        <p:nvSpPr>
          <p:cNvPr id="10" name="Rectangle 9">
            <a:extLst>
              <a:ext uri="{FF2B5EF4-FFF2-40B4-BE49-F238E27FC236}">
                <a16:creationId xmlns:a16="http://schemas.microsoft.com/office/drawing/2014/main" id="{64A1971C-9DD7-4D9C-9710-D6DEBEBA3161}"/>
              </a:ext>
            </a:extLst>
          </p:cNvPr>
          <p:cNvSpPr/>
          <p:nvPr/>
        </p:nvSpPr>
        <p:spPr>
          <a:xfrm>
            <a:off x="8786484" y="5145139"/>
            <a:ext cx="668773" cy="369332"/>
          </a:xfrm>
          <a:prstGeom prst="rect">
            <a:avLst/>
          </a:prstGeom>
        </p:spPr>
        <p:txBody>
          <a:bodyPr wrap="none">
            <a:spAutoFit/>
          </a:bodyPr>
          <a:lstStyle/>
          <a:p>
            <a:r>
              <a:rPr lang="en-GB" b="1" i="1" dirty="0">
                <a:solidFill>
                  <a:schemeClr val="accent3">
                    <a:lumMod val="50000"/>
                  </a:schemeClr>
                </a:solidFill>
                <a:latin typeface="Calibri Light" panose="020F0302020204030204" pitchFamily="34" charset="0"/>
                <a:ea typeface="DengXian Light" panose="02010600030101010101" pitchFamily="2" charset="-122"/>
                <a:cs typeface="Times New Roman" panose="02020603050405020304" pitchFamily="18" charset="0"/>
              </a:rPr>
              <a:t>delay</a:t>
            </a:r>
            <a:endParaRPr lang="en-GB" dirty="0">
              <a:solidFill>
                <a:schemeClr val="accent3">
                  <a:lumMod val="50000"/>
                </a:schemeClr>
              </a:solidFill>
            </a:endParaRPr>
          </a:p>
        </p:txBody>
      </p:sp>
      <p:sp>
        <p:nvSpPr>
          <p:cNvPr id="7" name="Rectangle 6">
            <a:extLst>
              <a:ext uri="{FF2B5EF4-FFF2-40B4-BE49-F238E27FC236}">
                <a16:creationId xmlns:a16="http://schemas.microsoft.com/office/drawing/2014/main" id="{74CE88D9-8A06-4143-A3EC-C61C01BE802E}"/>
              </a:ext>
            </a:extLst>
          </p:cNvPr>
          <p:cNvSpPr/>
          <p:nvPr/>
        </p:nvSpPr>
        <p:spPr>
          <a:xfrm>
            <a:off x="4787197" y="3225217"/>
            <a:ext cx="5662726" cy="312650"/>
          </a:xfrm>
          <a:prstGeom prst="rect">
            <a:avLst/>
          </a:prstGeom>
        </p:spPr>
        <p:txBody>
          <a:bodyPr wrap="square">
            <a:spAutoFit/>
          </a:bodyPr>
          <a:lstStyle/>
          <a:p>
            <a:pPr>
              <a:lnSpc>
                <a:spcPct val="107000"/>
              </a:lnSpc>
              <a:spcAft>
                <a:spcPts val="800"/>
              </a:spcAft>
            </a:pPr>
            <a:r>
              <a:rPr lang="en-GB" sz="1400" i="1" dirty="0">
                <a:latin typeface="Calibri" panose="020F0502020204030204" pitchFamily="34" charset="0"/>
                <a:ea typeface="DengXian" panose="02010600030101010101" pitchFamily="2" charset="-122"/>
                <a:cs typeface="Times New Roman" panose="02020603050405020304" pitchFamily="18" charset="0"/>
              </a:rPr>
              <a:t>Symbols: ++ major function; + accessory function; - insignificant function;</a:t>
            </a:r>
            <a:endParaRPr lang="en-GB"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853263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92133"/>
    </mc:Choice>
    <mc:Fallback xmlns="">
      <p:transition spd="slow" advTm="92133"/>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5" name="Rectangle 14">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D13F1348-F86C-4FA1-A073-5F548A27C246}"/>
              </a:ext>
            </a:extLst>
          </p:cNvPr>
          <p:cNvSpPr>
            <a:spLocks noGrp="1"/>
          </p:cNvSpPr>
          <p:nvPr>
            <p:ph type="title"/>
          </p:nvPr>
        </p:nvSpPr>
        <p:spPr>
          <a:xfrm>
            <a:off x="256674" y="284176"/>
            <a:ext cx="4048477" cy="1508760"/>
          </a:xfrm>
        </p:spPr>
        <p:txBody>
          <a:bodyPr>
            <a:normAutofit/>
          </a:bodyPr>
          <a:lstStyle/>
          <a:p>
            <a:r>
              <a:rPr lang="en-GB" dirty="0">
                <a:solidFill>
                  <a:schemeClr val="tx2"/>
                </a:solidFill>
              </a:rPr>
              <a:t>Modelling</a:t>
            </a:r>
          </a:p>
        </p:txBody>
      </p:sp>
      <p:sp>
        <p:nvSpPr>
          <p:cNvPr id="17" name="Rectangle 16">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18" name="Content Placeholder 2">
            <a:extLst>
              <a:ext uri="{FF2B5EF4-FFF2-40B4-BE49-F238E27FC236}">
                <a16:creationId xmlns:a16="http://schemas.microsoft.com/office/drawing/2014/main" id="{9D153227-3826-4B33-A02D-64555B1A0562}"/>
              </a:ext>
            </a:extLst>
          </p:cNvPr>
          <p:cNvSpPr>
            <a:spLocks noGrp="1"/>
          </p:cNvSpPr>
          <p:nvPr>
            <p:ph idx="1"/>
          </p:nvPr>
        </p:nvSpPr>
        <p:spPr>
          <a:xfrm>
            <a:off x="634277" y="2011680"/>
            <a:ext cx="3676678" cy="4206240"/>
          </a:xfrm>
        </p:spPr>
        <p:txBody>
          <a:bodyPr>
            <a:normAutofit/>
          </a:bodyPr>
          <a:lstStyle/>
          <a:p>
            <a:r>
              <a:rPr lang="en-GB" dirty="0">
                <a:solidFill>
                  <a:schemeClr val="bg1"/>
                </a:solidFill>
              </a:rPr>
              <a:t>Lumped models for rural and urban sub-catchments</a:t>
            </a:r>
          </a:p>
          <a:p>
            <a:r>
              <a:rPr lang="en-GB" dirty="0">
                <a:solidFill>
                  <a:schemeClr val="bg1"/>
                </a:solidFill>
              </a:rPr>
              <a:t>Semi-distributed model for study catchment</a:t>
            </a:r>
          </a:p>
          <a:p>
            <a:r>
              <a:rPr lang="en-GB" b="1" dirty="0">
                <a:solidFill>
                  <a:schemeClr val="bg1"/>
                </a:solidFill>
              </a:rPr>
              <a:t>The expression of LID practices in model</a:t>
            </a:r>
          </a:p>
          <a:p>
            <a:endParaRPr lang="en-GB" dirty="0">
              <a:solidFill>
                <a:schemeClr val="bg1"/>
              </a:solidFill>
            </a:endParaRPr>
          </a:p>
          <a:p>
            <a:pPr marL="0" indent="0">
              <a:buNone/>
            </a:pPr>
            <a:endParaRPr lang="en-GB" dirty="0">
              <a:solidFill>
                <a:schemeClr val="bg1"/>
              </a:solidFill>
            </a:endParaRPr>
          </a:p>
        </p:txBody>
      </p:sp>
      <p:sp>
        <p:nvSpPr>
          <p:cNvPr id="14" name="Rectangle 13">
            <a:extLst>
              <a:ext uri="{FF2B5EF4-FFF2-40B4-BE49-F238E27FC236}">
                <a16:creationId xmlns:a16="http://schemas.microsoft.com/office/drawing/2014/main" id="{1008CFE8-BC3F-4982-9079-72D02108E28E}"/>
              </a:ext>
            </a:extLst>
          </p:cNvPr>
          <p:cNvSpPr/>
          <p:nvPr/>
        </p:nvSpPr>
        <p:spPr>
          <a:xfrm>
            <a:off x="4939428" y="358292"/>
            <a:ext cx="3907767" cy="375552"/>
          </a:xfrm>
          <a:prstGeom prst="rect">
            <a:avLst/>
          </a:prstGeom>
        </p:spPr>
        <p:txBody>
          <a:bodyPr wrap="square">
            <a:spAutoFit/>
          </a:bodyPr>
          <a:lstStyle/>
          <a:p>
            <a:pPr lvl="0">
              <a:lnSpc>
                <a:spcPct val="107000"/>
              </a:lnSpc>
              <a:spcBef>
                <a:spcPts val="200"/>
              </a:spcBef>
            </a:pPr>
            <a:r>
              <a:rPr kumimoji="0" lang="en-GB" sz="1800" b="1" i="1" u="none" strike="noStrike" kern="1200" cap="none" spc="0" normalizeH="0" baseline="0" noProof="0" dirty="0">
                <a:ln>
                  <a:noFill/>
                </a:ln>
                <a:solidFill>
                  <a:srgbClr val="2F5496"/>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b. </a:t>
            </a:r>
            <a:r>
              <a:rPr lang="en-GB" b="1" i="1"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rPr>
              <a:t>Quantitative parameters estimation</a:t>
            </a:r>
          </a:p>
        </p:txBody>
      </p:sp>
      <p:sp>
        <p:nvSpPr>
          <p:cNvPr id="5" name="Rectangle 4">
            <a:extLst>
              <a:ext uri="{FF2B5EF4-FFF2-40B4-BE49-F238E27FC236}">
                <a16:creationId xmlns:a16="http://schemas.microsoft.com/office/drawing/2014/main" id="{C052F0A0-375E-47DF-9350-BCA0D1C784CE}"/>
              </a:ext>
            </a:extLst>
          </p:cNvPr>
          <p:cNvSpPr/>
          <p:nvPr/>
        </p:nvSpPr>
        <p:spPr>
          <a:xfrm>
            <a:off x="4935804" y="775003"/>
            <a:ext cx="6999521" cy="2862322"/>
          </a:xfrm>
          <a:prstGeom prst="rect">
            <a:avLst/>
          </a:prstGeom>
        </p:spPr>
        <p:txBody>
          <a:bodyPr wrap="square">
            <a:spAutoFit/>
          </a:bodyPr>
          <a:lstStyle/>
          <a:p>
            <a:r>
              <a:rPr lang="en-GB" b="1" dirty="0">
                <a:latin typeface="Calibri" panose="020F0502020204030204" pitchFamily="34" charset="0"/>
                <a:ea typeface="DengXian" panose="02010600030101010101" pitchFamily="2" charset="-122"/>
                <a:cs typeface="Times New Roman" panose="02020603050405020304" pitchFamily="18" charset="0"/>
              </a:rPr>
              <a:t>1. Precipitation distribution factor (</a:t>
            </a:r>
            <a:r>
              <a:rPr lang="en-GB" b="1" dirty="0">
                <a:latin typeface="Calibri" panose="020F0502020204030204" pitchFamily="34" charset="0"/>
                <a:ea typeface="DengXian" panose="02010600030101010101" pitchFamily="2" charset="-122"/>
              </a:rPr>
              <a:t>D</a:t>
            </a:r>
            <a:r>
              <a:rPr lang="en-GB" b="1" baseline="-25000" dirty="0">
                <a:latin typeface="Calibri" panose="020F0502020204030204" pitchFamily="34" charset="0"/>
                <a:ea typeface="DengXian" panose="02010600030101010101" pitchFamily="2" charset="-122"/>
              </a:rPr>
              <a:t>LID</a:t>
            </a:r>
            <a:r>
              <a:rPr lang="en-GB" b="1" dirty="0">
                <a:latin typeface="Calibri" panose="020F0502020204030204" pitchFamily="34" charset="0"/>
                <a:ea typeface="DengXian" panose="02010600030101010101" pitchFamily="2" charset="-122"/>
                <a:cs typeface="Times New Roman" panose="02020603050405020304" pitchFamily="18" charset="0"/>
              </a:rPr>
              <a:t>);</a:t>
            </a:r>
          </a:p>
          <a:p>
            <a:r>
              <a:rPr lang="en-GB" b="1" dirty="0">
                <a:latin typeface="Calibri" panose="020F0502020204030204" pitchFamily="34" charset="0"/>
                <a:ea typeface="DengXian" panose="02010600030101010101" pitchFamily="2" charset="-122"/>
                <a:cs typeface="Times New Roman" panose="02020603050405020304" pitchFamily="18" charset="0"/>
              </a:rPr>
              <a:t>2. The ratio of drainage area to construction area (A</a:t>
            </a:r>
            <a:r>
              <a:rPr lang="en-GB" b="1" baseline="-25000" dirty="0">
                <a:latin typeface="Calibri" panose="020F0502020204030204" pitchFamily="34" charset="0"/>
                <a:ea typeface="DengXian" panose="02010600030101010101" pitchFamily="2" charset="-122"/>
                <a:cs typeface="Times New Roman" panose="02020603050405020304" pitchFamily="18" charset="0"/>
              </a:rPr>
              <a:t>R</a:t>
            </a:r>
            <a:r>
              <a:rPr lang="en-GB" b="1" dirty="0">
                <a:latin typeface="Calibri" panose="020F0502020204030204" pitchFamily="34" charset="0"/>
                <a:ea typeface="DengXian" panose="02010600030101010101" pitchFamily="2" charset="-122"/>
                <a:cs typeface="Times New Roman" panose="02020603050405020304" pitchFamily="18" charset="0"/>
              </a:rPr>
              <a:t>);</a:t>
            </a:r>
          </a:p>
          <a:p>
            <a:r>
              <a:rPr lang="en-GB" b="1" dirty="0">
                <a:latin typeface="Calibri" panose="020F0502020204030204" pitchFamily="34" charset="0"/>
                <a:ea typeface="DengXian" panose="02010600030101010101" pitchFamily="2" charset="-122"/>
                <a:cs typeface="Times New Roman" panose="02020603050405020304" pitchFamily="18" charset="0"/>
              </a:rPr>
              <a:t>3. The maximum interception depth (</a:t>
            </a:r>
            <a:r>
              <a:rPr lang="en-GB" b="1" dirty="0" err="1">
                <a:latin typeface="Calibri" panose="020F0502020204030204" pitchFamily="34" charset="0"/>
                <a:ea typeface="DengXian" panose="02010600030101010101" pitchFamily="2" charset="-122"/>
              </a:rPr>
              <a:t>I</a:t>
            </a:r>
            <a:r>
              <a:rPr lang="en-GB" b="1" baseline="-25000" dirty="0" err="1">
                <a:latin typeface="Calibri" panose="020F0502020204030204" pitchFamily="34" charset="0"/>
                <a:ea typeface="DengXian" panose="02010600030101010101" pitchFamily="2" charset="-122"/>
              </a:rPr>
              <a:t>max,B</a:t>
            </a:r>
            <a:r>
              <a:rPr lang="en-GB" b="1" dirty="0">
                <a:latin typeface="Calibri" panose="020F0502020204030204" pitchFamily="34" charset="0"/>
                <a:ea typeface="DengXian" panose="02010600030101010101" pitchFamily="2" charset="-122"/>
                <a:cs typeface="Times New Roman" panose="02020603050405020304" pitchFamily="18" charset="0"/>
              </a:rPr>
              <a:t>): </a:t>
            </a:r>
            <a:r>
              <a:rPr lang="en-GB" b="1" dirty="0"/>
              <a:t>3.5 mm </a:t>
            </a:r>
            <a:endParaRPr lang="en-GB" b="1" dirty="0">
              <a:latin typeface="Calibri" panose="020F0502020204030204" pitchFamily="34" charset="0"/>
              <a:ea typeface="DengXian" panose="02010600030101010101" pitchFamily="2" charset="-122"/>
              <a:cs typeface="Times New Roman" panose="02020603050405020304" pitchFamily="18" charset="0"/>
            </a:endParaRPr>
          </a:p>
          <a:p>
            <a:r>
              <a:rPr lang="en-GB" i="1" dirty="0"/>
              <a:t>- 0.6 to 4.6 mm, </a:t>
            </a:r>
            <a:r>
              <a:rPr lang="en-GB" i="1" u="sng" dirty="0"/>
              <a:t>field tests </a:t>
            </a:r>
            <a:r>
              <a:rPr lang="en-GB" i="1" dirty="0"/>
              <a:t>in Maryland, U.S. (Li et al , 2009);</a:t>
            </a:r>
          </a:p>
          <a:p>
            <a:r>
              <a:rPr lang="en-GB" b="1" dirty="0">
                <a:latin typeface="Calibri" panose="020F0502020204030204" pitchFamily="34" charset="0"/>
                <a:ea typeface="DengXian" panose="02010600030101010101" pitchFamily="2" charset="-122"/>
                <a:cs typeface="Times New Roman" panose="02020603050405020304" pitchFamily="18" charset="0"/>
              </a:rPr>
              <a:t>4. The maximum water storage depth in soil layer (</a:t>
            </a:r>
            <a:r>
              <a:rPr lang="en-GB" b="1" dirty="0" err="1">
                <a:latin typeface="Calibri" panose="020F0502020204030204" pitchFamily="34" charset="0"/>
                <a:ea typeface="DengXian" panose="02010600030101010101" pitchFamily="2" charset="-122"/>
                <a:cs typeface="Times New Roman" panose="02020603050405020304" pitchFamily="18" charset="0"/>
              </a:rPr>
              <a:t>S</a:t>
            </a:r>
            <a:r>
              <a:rPr lang="en-GB" b="1" baseline="-25000" dirty="0" err="1">
                <a:latin typeface="Calibri" panose="020F0502020204030204" pitchFamily="34" charset="0"/>
                <a:ea typeface="DengXian" panose="02010600030101010101" pitchFamily="2" charset="-122"/>
                <a:cs typeface="Times New Roman" panose="02020603050405020304" pitchFamily="18" charset="0"/>
              </a:rPr>
              <a:t>umax</a:t>
            </a:r>
            <a:r>
              <a:rPr lang="en-GB" b="1" dirty="0">
                <a:latin typeface="Calibri" panose="020F0502020204030204" pitchFamily="34" charset="0"/>
                <a:ea typeface="DengXian" panose="02010600030101010101" pitchFamily="2" charset="-122"/>
                <a:cs typeface="Times New Roman" panose="02020603050405020304" pitchFamily="18" charset="0"/>
              </a:rPr>
              <a:t>): </a:t>
            </a:r>
            <a:r>
              <a:rPr lang="en-GB" b="1" dirty="0"/>
              <a:t>300 mm</a:t>
            </a:r>
            <a:endParaRPr lang="en-GB" b="1" dirty="0">
              <a:latin typeface="Calibri" panose="020F0502020204030204" pitchFamily="34" charset="0"/>
              <a:ea typeface="DengXian" panose="02010600030101010101" pitchFamily="2" charset="-122"/>
              <a:cs typeface="Times New Roman" panose="02020603050405020304" pitchFamily="18" charset="0"/>
            </a:endParaRPr>
          </a:p>
          <a:p>
            <a:r>
              <a:rPr lang="en-GB" i="1" dirty="0"/>
              <a:t>- </a:t>
            </a:r>
            <a:r>
              <a:rPr lang="en-GB" i="1" u="sng" dirty="0"/>
              <a:t>“SARA LID Guidance Manual” </a:t>
            </a:r>
            <a:r>
              <a:rPr lang="en-GB" i="1" dirty="0"/>
              <a:t>recommends 0.6 - 1.2 m soil media depth;</a:t>
            </a:r>
          </a:p>
          <a:p>
            <a:r>
              <a:rPr lang="en-GB" i="1" dirty="0"/>
              <a:t>- </a:t>
            </a:r>
            <a:r>
              <a:rPr lang="en-GB" i="1" u="sng" dirty="0"/>
              <a:t>Empirical</a:t>
            </a:r>
            <a:r>
              <a:rPr lang="en-GB" i="1" dirty="0"/>
              <a:t> soil porosity as 0.35 for moderately permeable local soil</a:t>
            </a:r>
            <a:r>
              <a:rPr lang="en-GB" i="1" dirty="0">
                <a:latin typeface="Calibri" panose="020F0502020204030204" pitchFamily="34" charset="0"/>
                <a:ea typeface="DengXian" panose="02010600030101010101" pitchFamily="2" charset="-122"/>
                <a:cs typeface="Times New Roman" panose="02020603050405020304" pitchFamily="18" charset="0"/>
              </a:rPr>
              <a:t>;</a:t>
            </a:r>
          </a:p>
          <a:p>
            <a:r>
              <a:rPr lang="en-GB" b="1" dirty="0">
                <a:latin typeface="Calibri" panose="020F0502020204030204" pitchFamily="34" charset="0"/>
                <a:ea typeface="DengXian" panose="02010600030101010101" pitchFamily="2" charset="-122"/>
                <a:cs typeface="Times New Roman" panose="02020603050405020304" pitchFamily="18" charset="0"/>
              </a:rPr>
              <a:t>5. Time lag coefficient of bioretention cells (</a:t>
            </a:r>
            <a:r>
              <a:rPr lang="en-GB" b="1" dirty="0" err="1">
                <a:latin typeface="Calibri" panose="020F0502020204030204" pitchFamily="34" charset="0"/>
                <a:ea typeface="DengXian" panose="02010600030101010101" pitchFamily="2" charset="-122"/>
                <a:cs typeface="Times New Roman" panose="02020603050405020304" pitchFamily="18" charset="0"/>
              </a:rPr>
              <a:t>T</a:t>
            </a:r>
            <a:r>
              <a:rPr lang="en-GB" b="1" baseline="-25000" dirty="0" err="1">
                <a:latin typeface="Calibri" panose="020F0502020204030204" pitchFamily="34" charset="0"/>
                <a:ea typeface="DengXian" panose="02010600030101010101" pitchFamily="2" charset="-122"/>
                <a:cs typeface="Times New Roman" panose="02020603050405020304" pitchFamily="18" charset="0"/>
              </a:rPr>
              <a:t>lagB</a:t>
            </a:r>
            <a:r>
              <a:rPr lang="en-GB" b="1" dirty="0">
                <a:latin typeface="Calibri" panose="020F0502020204030204" pitchFamily="34" charset="0"/>
                <a:ea typeface="DengXian" panose="02010600030101010101" pitchFamily="2" charset="-122"/>
                <a:cs typeface="Times New Roman" panose="02020603050405020304" pitchFamily="18" charset="0"/>
              </a:rPr>
              <a:t>): 3h</a:t>
            </a:r>
          </a:p>
          <a:p>
            <a:r>
              <a:rPr lang="en-GB" i="1" dirty="0">
                <a:latin typeface="Calibri" panose="020F0502020204030204" pitchFamily="34" charset="0"/>
                <a:ea typeface="DengXian" panose="02010600030101010101" pitchFamily="2" charset="-122"/>
                <a:cs typeface="Times New Roman" panose="02020603050405020304" pitchFamily="18" charset="0"/>
              </a:rPr>
              <a:t>-</a:t>
            </a:r>
            <a:r>
              <a:rPr lang="en-GB" i="1" dirty="0"/>
              <a:t>according to a </a:t>
            </a:r>
            <a:r>
              <a:rPr lang="en-GB" i="1" u="sng" dirty="0"/>
              <a:t>field test </a:t>
            </a:r>
            <a:r>
              <a:rPr lang="en-GB" i="1" dirty="0"/>
              <a:t>result, peak flow could be delayed by 3 hours by bioretention cells (Hunt., 2008)</a:t>
            </a:r>
            <a:r>
              <a:rPr lang="en-GB" i="1" dirty="0">
                <a:latin typeface="Calibri" panose="020F0502020204030204" pitchFamily="34" charset="0"/>
                <a:ea typeface="DengXian" panose="02010600030101010101" pitchFamily="2" charset="-122"/>
                <a:cs typeface="Times New Roman" panose="02020603050405020304" pitchFamily="18" charset="0"/>
              </a:rPr>
              <a:t>;</a:t>
            </a:r>
            <a:endParaRPr lang="en-GB" i="1" dirty="0"/>
          </a:p>
        </p:txBody>
      </p:sp>
      <p:pic>
        <p:nvPicPr>
          <p:cNvPr id="16" name="Picture 15">
            <a:extLst>
              <a:ext uri="{FF2B5EF4-FFF2-40B4-BE49-F238E27FC236}">
                <a16:creationId xmlns:a16="http://schemas.microsoft.com/office/drawing/2014/main" id="{1B0D2E45-7F0E-4946-9CF2-6074D72672D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583726"/>
            <a:ext cx="4772402" cy="3097293"/>
          </a:xfrm>
          <a:prstGeom prst="rect">
            <a:avLst/>
          </a:prstGeom>
          <a:noFill/>
          <a:ln>
            <a:noFill/>
          </a:ln>
        </p:spPr>
      </p:pic>
    </p:spTree>
    <p:extLst>
      <p:ext uri="{BB962C8B-B14F-4D97-AF65-F5344CB8AC3E}">
        <p14:creationId xmlns:p14="http://schemas.microsoft.com/office/powerpoint/2010/main" val="25481884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92133"/>
    </mc:Choice>
    <mc:Fallback xmlns="">
      <p:transition spd="slow" advTm="92133"/>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5" name="Rectangle 14">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D13F1348-F86C-4FA1-A073-5F548A27C246}"/>
              </a:ext>
            </a:extLst>
          </p:cNvPr>
          <p:cNvSpPr>
            <a:spLocks noGrp="1"/>
          </p:cNvSpPr>
          <p:nvPr>
            <p:ph type="title"/>
          </p:nvPr>
        </p:nvSpPr>
        <p:spPr>
          <a:xfrm>
            <a:off x="256674" y="284176"/>
            <a:ext cx="4048477" cy="1508760"/>
          </a:xfrm>
        </p:spPr>
        <p:txBody>
          <a:bodyPr>
            <a:normAutofit/>
          </a:bodyPr>
          <a:lstStyle/>
          <a:p>
            <a:r>
              <a:rPr lang="en-GB" dirty="0">
                <a:solidFill>
                  <a:schemeClr val="tx2"/>
                </a:solidFill>
              </a:rPr>
              <a:t>Modelling</a:t>
            </a:r>
          </a:p>
        </p:txBody>
      </p:sp>
      <p:sp>
        <p:nvSpPr>
          <p:cNvPr id="17" name="Rectangle 16">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18" name="Content Placeholder 2">
            <a:extLst>
              <a:ext uri="{FF2B5EF4-FFF2-40B4-BE49-F238E27FC236}">
                <a16:creationId xmlns:a16="http://schemas.microsoft.com/office/drawing/2014/main" id="{9D153227-3826-4B33-A02D-64555B1A0562}"/>
              </a:ext>
            </a:extLst>
          </p:cNvPr>
          <p:cNvSpPr>
            <a:spLocks noGrp="1"/>
          </p:cNvSpPr>
          <p:nvPr>
            <p:ph idx="1"/>
          </p:nvPr>
        </p:nvSpPr>
        <p:spPr>
          <a:xfrm>
            <a:off x="634277" y="2011680"/>
            <a:ext cx="3676678" cy="4206240"/>
          </a:xfrm>
        </p:spPr>
        <p:txBody>
          <a:bodyPr>
            <a:normAutofit/>
          </a:bodyPr>
          <a:lstStyle/>
          <a:p>
            <a:r>
              <a:rPr lang="en-GB" dirty="0">
                <a:solidFill>
                  <a:schemeClr val="bg1"/>
                </a:solidFill>
              </a:rPr>
              <a:t>Lumped models for rural and urban sub-catchments</a:t>
            </a:r>
          </a:p>
          <a:p>
            <a:r>
              <a:rPr lang="en-GB" dirty="0">
                <a:solidFill>
                  <a:schemeClr val="bg1"/>
                </a:solidFill>
              </a:rPr>
              <a:t>Semi-distributed model for study catchment</a:t>
            </a:r>
          </a:p>
          <a:p>
            <a:r>
              <a:rPr lang="en-GB" b="1" dirty="0">
                <a:solidFill>
                  <a:schemeClr val="bg1"/>
                </a:solidFill>
              </a:rPr>
              <a:t>The expression of LID practices in model</a:t>
            </a:r>
          </a:p>
          <a:p>
            <a:endParaRPr lang="en-GB" dirty="0">
              <a:solidFill>
                <a:schemeClr val="bg1"/>
              </a:solidFill>
            </a:endParaRPr>
          </a:p>
          <a:p>
            <a:pPr marL="0" indent="0">
              <a:buNone/>
            </a:pPr>
            <a:endParaRPr lang="en-GB" dirty="0">
              <a:solidFill>
                <a:schemeClr val="bg1"/>
              </a:solidFill>
            </a:endParaRPr>
          </a:p>
        </p:txBody>
      </p:sp>
      <p:pic>
        <p:nvPicPr>
          <p:cNvPr id="11" name="Picture 10">
            <a:extLst>
              <a:ext uri="{FF2B5EF4-FFF2-40B4-BE49-F238E27FC236}">
                <a16:creationId xmlns:a16="http://schemas.microsoft.com/office/drawing/2014/main" id="{9A299F09-7FF3-4EEE-BD58-332F1AFEC93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625190" y="4080551"/>
            <a:ext cx="4015740" cy="2693670"/>
          </a:xfrm>
          <a:prstGeom prst="rect">
            <a:avLst/>
          </a:prstGeom>
          <a:noFill/>
          <a:ln>
            <a:noFill/>
          </a:ln>
        </p:spPr>
      </p:pic>
      <p:pic>
        <p:nvPicPr>
          <p:cNvPr id="12" name="Picture 11">
            <a:extLst>
              <a:ext uri="{FF2B5EF4-FFF2-40B4-BE49-F238E27FC236}">
                <a16:creationId xmlns:a16="http://schemas.microsoft.com/office/drawing/2014/main" id="{3A457BE3-8460-4299-8720-B13B3F3F95D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408595" y="2263973"/>
            <a:ext cx="3810000" cy="2186305"/>
          </a:xfrm>
          <a:prstGeom prst="rect">
            <a:avLst/>
          </a:prstGeom>
          <a:noFill/>
          <a:ln>
            <a:noFill/>
          </a:ln>
        </p:spPr>
      </p:pic>
      <p:pic>
        <p:nvPicPr>
          <p:cNvPr id="10" name="Picture 9">
            <a:extLst>
              <a:ext uri="{FF2B5EF4-FFF2-40B4-BE49-F238E27FC236}">
                <a16:creationId xmlns:a16="http://schemas.microsoft.com/office/drawing/2014/main" id="{CF42B9E1-D8A7-42C7-9E3E-7C833EF39793}"/>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625190" y="84843"/>
            <a:ext cx="4290060" cy="2577465"/>
          </a:xfrm>
          <a:prstGeom prst="rect">
            <a:avLst/>
          </a:prstGeom>
          <a:noFill/>
          <a:ln>
            <a:noFill/>
          </a:ln>
        </p:spPr>
      </p:pic>
      <p:graphicFrame>
        <p:nvGraphicFramePr>
          <p:cNvPr id="19" name="Table 18">
            <a:extLst>
              <a:ext uri="{FF2B5EF4-FFF2-40B4-BE49-F238E27FC236}">
                <a16:creationId xmlns:a16="http://schemas.microsoft.com/office/drawing/2014/main" id="{A90A23F5-0BC6-4BDF-814E-013879D71EE1}"/>
              </a:ext>
            </a:extLst>
          </p:cNvPr>
          <p:cNvGraphicFramePr>
            <a:graphicFrameLocks noGrp="1"/>
          </p:cNvGraphicFramePr>
          <p:nvPr>
            <p:extLst>
              <p:ext uri="{D42A27DB-BD31-4B8C-83A1-F6EECF244321}">
                <p14:modId xmlns:p14="http://schemas.microsoft.com/office/powerpoint/2010/main" val="2838230919"/>
              </p:ext>
            </p:extLst>
          </p:nvPr>
        </p:nvGraphicFramePr>
        <p:xfrm>
          <a:off x="7070102" y="-2128"/>
          <a:ext cx="3308655" cy="6877469"/>
        </p:xfrm>
        <a:graphic>
          <a:graphicData uri="http://schemas.openxmlformats.org/drawingml/2006/table">
            <a:tbl>
              <a:tblPr firstRow="1" bandRow="1">
                <a:tableStyleId>{5C22544A-7EE6-4342-B048-85BDC9FD1C3A}</a:tableStyleId>
              </a:tblPr>
              <a:tblGrid>
                <a:gridCol w="1442301">
                  <a:extLst>
                    <a:ext uri="{9D8B030D-6E8A-4147-A177-3AD203B41FA5}">
                      <a16:colId xmlns:a16="http://schemas.microsoft.com/office/drawing/2014/main" val="4071426333"/>
                    </a:ext>
                  </a:extLst>
                </a:gridCol>
                <a:gridCol w="1866354">
                  <a:extLst>
                    <a:ext uri="{9D8B030D-6E8A-4147-A177-3AD203B41FA5}">
                      <a16:colId xmlns:a16="http://schemas.microsoft.com/office/drawing/2014/main" val="2409850255"/>
                    </a:ext>
                  </a:extLst>
                </a:gridCol>
              </a:tblGrid>
              <a:tr h="496590">
                <a:tc>
                  <a:txBody>
                    <a:bodyPr/>
                    <a:lstStyle/>
                    <a:p>
                      <a:endParaRPr lang="en-GB"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GB"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92031902"/>
                  </a:ext>
                </a:extLst>
              </a:tr>
              <a:tr h="4965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31799504"/>
                  </a:ext>
                </a:extLst>
              </a:tr>
              <a:tr h="6314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tx1"/>
                          </a:solidFill>
                        </a:rPr>
                        <a:t>Vegetated Swales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48878800"/>
                  </a:ext>
                </a:extLst>
              </a:tr>
              <a:tr h="4965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69158310"/>
                  </a:ext>
                </a:extLst>
              </a:tr>
              <a:tr h="4965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0039521"/>
                  </a:ext>
                </a:extLst>
              </a:tr>
              <a:tr h="4965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62392474"/>
                  </a:ext>
                </a:extLst>
              </a:tr>
              <a:tr h="63140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b="1" dirty="0">
                          <a:solidFill>
                            <a:schemeClr val="tx1"/>
                          </a:solidFill>
                        </a:rPr>
                        <a:t>Pervious pavements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00175427"/>
                  </a:ext>
                </a:extLst>
              </a:tr>
              <a:tr h="4965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63452339"/>
                  </a:ext>
                </a:extLst>
              </a:tr>
              <a:tr h="4965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31753115"/>
                  </a:ext>
                </a:extLst>
              </a:tr>
              <a:tr h="4965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67232400"/>
                  </a:ext>
                </a:extLst>
              </a:tr>
              <a:tr h="6314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tx1"/>
                          </a:solidFill>
                        </a:rPr>
                        <a:t>Green Roofs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68797918"/>
                  </a:ext>
                </a:extLst>
              </a:tr>
              <a:tr h="4965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18499796"/>
                  </a:ext>
                </a:extLst>
              </a:tr>
              <a:tr h="4965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84308854"/>
                  </a:ext>
                </a:extLst>
              </a:tr>
            </a:tbl>
          </a:graphicData>
        </a:graphic>
      </p:graphicFrame>
    </p:spTree>
    <p:extLst>
      <p:ext uri="{BB962C8B-B14F-4D97-AF65-F5344CB8AC3E}">
        <p14:creationId xmlns:p14="http://schemas.microsoft.com/office/powerpoint/2010/main" val="39560399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92133"/>
    </mc:Choice>
    <mc:Fallback xmlns="">
      <p:transition spd="slow" advTm="92133"/>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B4BCC-75D0-4185-BD3A-15E459826F48}"/>
              </a:ext>
            </a:extLst>
          </p:cNvPr>
          <p:cNvSpPr>
            <a:spLocks noGrp="1"/>
          </p:cNvSpPr>
          <p:nvPr>
            <p:ph type="title"/>
          </p:nvPr>
        </p:nvSpPr>
        <p:spPr/>
        <p:txBody>
          <a:bodyPr/>
          <a:lstStyle/>
          <a:p>
            <a:r>
              <a:rPr lang="en-GB" dirty="0"/>
              <a:t>Modelling</a:t>
            </a:r>
          </a:p>
        </p:txBody>
      </p:sp>
      <p:sp>
        <p:nvSpPr>
          <p:cNvPr id="11" name="Rectangle 10">
            <a:extLst>
              <a:ext uri="{FF2B5EF4-FFF2-40B4-BE49-F238E27FC236}">
                <a16:creationId xmlns:a16="http://schemas.microsoft.com/office/drawing/2014/main" id="{E827513E-6AB7-4536-A7A4-E199BD63700E}"/>
              </a:ext>
            </a:extLst>
          </p:cNvPr>
          <p:cNvSpPr/>
          <p:nvPr/>
        </p:nvSpPr>
        <p:spPr>
          <a:xfrm>
            <a:off x="1202919" y="1361817"/>
            <a:ext cx="10538366" cy="697563"/>
          </a:xfrm>
          <a:prstGeom prst="rect">
            <a:avLst/>
          </a:prstGeom>
        </p:spPr>
        <p:txBody>
          <a:bodyPr wrap="square">
            <a:spAutoFit/>
          </a:bodyPr>
          <a:lstStyle/>
          <a:p>
            <a:pPr lvl="0">
              <a:lnSpc>
                <a:spcPct val="107000"/>
              </a:lnSpc>
              <a:spcBef>
                <a:spcPts val="200"/>
              </a:spcBef>
            </a:pPr>
            <a:r>
              <a:rPr lang="en-GB" b="1" i="1"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rPr>
              <a:t>The expression of LID practices in model: the parameter estimation results of four LID practices </a:t>
            </a:r>
          </a:p>
          <a:p>
            <a:pPr lvl="0">
              <a:lnSpc>
                <a:spcPct val="107000"/>
              </a:lnSpc>
              <a:spcBef>
                <a:spcPts val="200"/>
              </a:spcBef>
            </a:pPr>
            <a:endParaRPr kumimoji="0" lang="en-GB" sz="1800" b="1" i="1" u="none" strike="noStrike" kern="1200" cap="none" spc="0" normalizeH="0" baseline="0" noProof="0" dirty="0">
              <a:ln>
                <a:noFill/>
              </a:ln>
              <a:solidFill>
                <a:srgbClr val="2F5496"/>
              </a:solidFill>
              <a:effectLst/>
              <a:uLnTx/>
              <a:uFillTx/>
              <a:latin typeface="Calibri Light" panose="020F0302020204030204" pitchFamily="34" charset="0"/>
              <a:ea typeface="DengXian Light" panose="02010600030101010101" pitchFamily="2" charset="-122"/>
              <a:cs typeface="Times New Roman" panose="02020603050405020304" pitchFamily="18" charset="0"/>
            </a:endParaRPr>
          </a:p>
        </p:txBody>
      </p:sp>
      <p:pic>
        <p:nvPicPr>
          <p:cNvPr id="3" name="Picture 2">
            <a:extLst>
              <a:ext uri="{FF2B5EF4-FFF2-40B4-BE49-F238E27FC236}">
                <a16:creationId xmlns:a16="http://schemas.microsoft.com/office/drawing/2014/main" id="{B9E3B71C-5A6D-4CC7-9DAE-307061AC4385}"/>
              </a:ext>
            </a:extLst>
          </p:cNvPr>
          <p:cNvPicPr>
            <a:picLocks noChangeAspect="1"/>
          </p:cNvPicPr>
          <p:nvPr/>
        </p:nvPicPr>
        <p:blipFill>
          <a:blip r:embed="rId2"/>
          <a:stretch>
            <a:fillRect/>
          </a:stretch>
        </p:blipFill>
        <p:spPr>
          <a:xfrm>
            <a:off x="2017336" y="2059380"/>
            <a:ext cx="8023241" cy="4525659"/>
          </a:xfrm>
          <a:prstGeom prst="rect">
            <a:avLst/>
          </a:prstGeom>
        </p:spPr>
      </p:pic>
    </p:spTree>
    <p:extLst>
      <p:ext uri="{BB962C8B-B14F-4D97-AF65-F5344CB8AC3E}">
        <p14:creationId xmlns:p14="http://schemas.microsoft.com/office/powerpoint/2010/main" val="33360670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549AE-9899-4FF7-8988-04F1DADCB14F}"/>
              </a:ext>
            </a:extLst>
          </p:cNvPr>
          <p:cNvSpPr>
            <a:spLocks noGrp="1"/>
          </p:cNvSpPr>
          <p:nvPr>
            <p:ph type="title"/>
          </p:nvPr>
        </p:nvSpPr>
        <p:spPr>
          <a:xfrm>
            <a:off x="226243" y="284176"/>
            <a:ext cx="11764652" cy="1508760"/>
          </a:xfrm>
        </p:spPr>
        <p:txBody>
          <a:bodyPr>
            <a:normAutofit/>
          </a:bodyPr>
          <a:lstStyle/>
          <a:p>
            <a:r>
              <a:rPr lang="en-GB" sz="2800" dirty="0"/>
              <a:t>The influence of Low Impact Development on rainfall-runoff relationships at catchment scale</a:t>
            </a:r>
          </a:p>
        </p:txBody>
      </p:sp>
      <p:sp>
        <p:nvSpPr>
          <p:cNvPr id="3" name="Content Placeholder 2">
            <a:extLst>
              <a:ext uri="{FF2B5EF4-FFF2-40B4-BE49-F238E27FC236}">
                <a16:creationId xmlns:a16="http://schemas.microsoft.com/office/drawing/2014/main" id="{F026498E-550D-41E1-8915-8E1ED777BD83}"/>
              </a:ext>
            </a:extLst>
          </p:cNvPr>
          <p:cNvSpPr>
            <a:spLocks noGrp="1"/>
          </p:cNvSpPr>
          <p:nvPr>
            <p:ph idx="1"/>
          </p:nvPr>
        </p:nvSpPr>
        <p:spPr>
          <a:xfrm>
            <a:off x="3624606" y="2558437"/>
            <a:ext cx="5264870" cy="3531278"/>
          </a:xfrm>
        </p:spPr>
        <p:txBody>
          <a:bodyPr>
            <a:normAutofit fontScale="92500" lnSpcReduction="10000"/>
          </a:bodyPr>
          <a:lstStyle/>
          <a:p>
            <a:r>
              <a:rPr lang="en-GB" sz="2800" dirty="0"/>
              <a:t>Introduction</a:t>
            </a:r>
          </a:p>
          <a:p>
            <a:r>
              <a:rPr lang="en-GB" sz="2800" dirty="0">
                <a:solidFill>
                  <a:schemeClr val="tx2"/>
                </a:solidFill>
              </a:rPr>
              <a:t>Modelling</a:t>
            </a:r>
          </a:p>
          <a:p>
            <a:r>
              <a:rPr lang="en-GB" sz="2800" u="sng" dirty="0">
                <a:solidFill>
                  <a:schemeClr val="tx2"/>
                </a:solidFill>
              </a:rPr>
              <a:t>Scenarios</a:t>
            </a:r>
          </a:p>
          <a:p>
            <a:r>
              <a:rPr lang="en-GB" sz="2800" dirty="0">
                <a:solidFill>
                  <a:schemeClr val="tx2"/>
                </a:solidFill>
              </a:rPr>
              <a:t>Results</a:t>
            </a:r>
          </a:p>
          <a:p>
            <a:r>
              <a:rPr lang="en-GB" sz="2800" dirty="0">
                <a:solidFill>
                  <a:schemeClr val="tx2"/>
                </a:solidFill>
              </a:rPr>
              <a:t>Discussions</a:t>
            </a:r>
          </a:p>
          <a:p>
            <a:r>
              <a:rPr lang="en-US" altLang="zh-CN" sz="2800" dirty="0">
                <a:solidFill>
                  <a:schemeClr val="tx2"/>
                </a:solidFill>
              </a:rPr>
              <a:t>Conclusions</a:t>
            </a:r>
          </a:p>
          <a:p>
            <a:r>
              <a:rPr lang="en-US" altLang="zh-CN" sz="2800" dirty="0">
                <a:solidFill>
                  <a:schemeClr val="tx2"/>
                </a:solidFill>
              </a:rPr>
              <a:t>Recommendations</a:t>
            </a:r>
            <a:endParaRPr lang="en-GB" sz="2800" dirty="0">
              <a:solidFill>
                <a:schemeClr val="tx2"/>
              </a:solidFill>
            </a:endParaRPr>
          </a:p>
        </p:txBody>
      </p:sp>
    </p:spTree>
    <p:extLst>
      <p:ext uri="{BB962C8B-B14F-4D97-AF65-F5344CB8AC3E}">
        <p14:creationId xmlns:p14="http://schemas.microsoft.com/office/powerpoint/2010/main" val="2713680309"/>
      </p:ext>
    </p:extLst>
  </p:cSld>
  <p:clrMapOvr>
    <a:masterClrMapping/>
  </p:clrMapOvr>
  <mc:AlternateContent xmlns:mc="http://schemas.openxmlformats.org/markup-compatibility/2006" xmlns:p14="http://schemas.microsoft.com/office/powerpoint/2010/main">
    <mc:Choice Requires="p14">
      <p:transition spd="slow" p14:dur="2000" advTm="7288"/>
    </mc:Choice>
    <mc:Fallback xmlns="">
      <p:transition spd="slow" advTm="7288"/>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D13F1348-F86C-4FA1-A073-5F548A27C246}"/>
              </a:ext>
            </a:extLst>
          </p:cNvPr>
          <p:cNvSpPr>
            <a:spLocks noGrp="1"/>
          </p:cNvSpPr>
          <p:nvPr>
            <p:ph type="title"/>
          </p:nvPr>
        </p:nvSpPr>
        <p:spPr>
          <a:xfrm>
            <a:off x="634277" y="284176"/>
            <a:ext cx="3670874" cy="1508760"/>
          </a:xfrm>
        </p:spPr>
        <p:txBody>
          <a:bodyPr>
            <a:normAutofit/>
          </a:bodyPr>
          <a:lstStyle/>
          <a:p>
            <a:r>
              <a:rPr lang="en-GB" dirty="0">
                <a:solidFill>
                  <a:schemeClr val="tx2"/>
                </a:solidFill>
              </a:rPr>
              <a:t>Scenarios</a:t>
            </a:r>
          </a:p>
        </p:txBody>
      </p:sp>
      <p:sp>
        <p:nvSpPr>
          <p:cNvPr id="13" name="Rectangle 12">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10" name="Content Placeholder 2">
            <a:extLst>
              <a:ext uri="{FF2B5EF4-FFF2-40B4-BE49-F238E27FC236}">
                <a16:creationId xmlns:a16="http://schemas.microsoft.com/office/drawing/2014/main" id="{43EB31BF-EF83-427E-BE37-A833AB53D135}"/>
              </a:ext>
            </a:extLst>
          </p:cNvPr>
          <p:cNvSpPr txBox="1">
            <a:spLocks/>
          </p:cNvSpPr>
          <p:nvPr/>
        </p:nvSpPr>
        <p:spPr>
          <a:xfrm>
            <a:off x="260789" y="2234169"/>
            <a:ext cx="3892104" cy="420624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GB" sz="2200" b="1" i="0" u="none" strike="noStrike" kern="1200" cap="none" spc="0" normalizeH="0" baseline="0" noProof="0" dirty="0">
                <a:ln>
                  <a:noFill/>
                </a:ln>
                <a:solidFill>
                  <a:srgbClr val="FFFFFF"/>
                </a:solidFill>
                <a:effectLst/>
                <a:uLnTx/>
                <a:uFillTx/>
                <a:latin typeface="Corbel" panose="020B0503020204020204"/>
                <a:ea typeface="+mn-ea"/>
                <a:cs typeface="+mn-cs"/>
              </a:rPr>
              <a:t>Urban development scenarios</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rPr>
              <a:t>LID implementation scenarios</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7" name="Content Placeholder 6">
            <a:extLst>
              <a:ext uri="{FF2B5EF4-FFF2-40B4-BE49-F238E27FC236}">
                <a16:creationId xmlns:a16="http://schemas.microsoft.com/office/drawing/2014/main" id="{BFFF76D5-EC81-4489-804C-D0B03D8D574B}"/>
              </a:ext>
            </a:extLst>
          </p:cNvPr>
          <p:cNvSpPr>
            <a:spLocks noGrp="1"/>
          </p:cNvSpPr>
          <p:nvPr>
            <p:ph idx="1"/>
          </p:nvPr>
        </p:nvSpPr>
        <p:spPr>
          <a:xfrm>
            <a:off x="4948854" y="2312668"/>
            <a:ext cx="6753520" cy="1656218"/>
          </a:xfrm>
        </p:spPr>
        <p:txBody>
          <a:bodyPr>
            <a:normAutofit/>
          </a:bodyPr>
          <a:lstStyle/>
          <a:p>
            <a:pPr>
              <a:buFont typeface="Arial" panose="020B0604020202020204" pitchFamily="34" charset="0"/>
              <a:buChar char="•"/>
            </a:pPr>
            <a:r>
              <a:rPr lang="en-GB" sz="1900" b="1" dirty="0"/>
              <a:t>Population Forecast: 2.4 million in 2040</a:t>
            </a:r>
          </a:p>
          <a:p>
            <a:pPr>
              <a:buFont typeface="Arial" panose="020B0604020202020204" pitchFamily="34" charset="0"/>
              <a:buChar char="•"/>
            </a:pPr>
            <a:r>
              <a:rPr lang="en-GB" sz="1900" b="1" dirty="0"/>
              <a:t>Urban development strategy: Higher density, less expansion; </a:t>
            </a:r>
            <a:r>
              <a:rPr lang="en-GB" sz="1900" dirty="0"/>
              <a:t>since the </a:t>
            </a:r>
            <a:r>
              <a:rPr lang="en-GB" sz="1900" u="sng" dirty="0"/>
              <a:t>former unconstrained outward urban expansion </a:t>
            </a:r>
            <a:r>
              <a:rPr lang="en-GB" sz="1900" dirty="0"/>
              <a:t>has led to disinvestment in the urban core areas and high cost of infrastructure and utility service</a:t>
            </a:r>
          </a:p>
          <a:p>
            <a:endParaRPr lang="en-GB" b="1" dirty="0"/>
          </a:p>
          <a:p>
            <a:endParaRPr lang="en-GB" dirty="0"/>
          </a:p>
        </p:txBody>
      </p:sp>
      <p:sp>
        <p:nvSpPr>
          <p:cNvPr id="12" name="Rectangle 11">
            <a:extLst>
              <a:ext uri="{FF2B5EF4-FFF2-40B4-BE49-F238E27FC236}">
                <a16:creationId xmlns:a16="http://schemas.microsoft.com/office/drawing/2014/main" id="{C1DF5486-AE71-42FC-9878-E95B3CC1064F}"/>
              </a:ext>
            </a:extLst>
          </p:cNvPr>
          <p:cNvSpPr/>
          <p:nvPr/>
        </p:nvSpPr>
        <p:spPr>
          <a:xfrm>
            <a:off x="4948854" y="1840066"/>
            <a:ext cx="4873876" cy="375552"/>
          </a:xfrm>
          <a:prstGeom prst="rect">
            <a:avLst/>
          </a:prstGeom>
        </p:spPr>
        <p:txBody>
          <a:bodyPr wrap="square">
            <a:spAutoFit/>
          </a:bodyPr>
          <a:lstStyle/>
          <a:p>
            <a:pPr lvl="0">
              <a:lnSpc>
                <a:spcPct val="107000"/>
              </a:lnSpc>
              <a:spcBef>
                <a:spcPts val="200"/>
              </a:spcBef>
            </a:pPr>
            <a:r>
              <a:rPr kumimoji="0" lang="en-GB" sz="1800" b="1" i="1" u="none" strike="noStrike" kern="1200" cap="none" spc="0" normalizeH="0" baseline="0" noProof="0" dirty="0">
                <a:ln>
                  <a:noFill/>
                </a:ln>
                <a:solidFill>
                  <a:srgbClr val="2F5496"/>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a. </a:t>
            </a:r>
            <a:r>
              <a:rPr lang="en-GB" b="1" i="1"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rPr>
              <a:t>Scenarios design of urban development</a:t>
            </a:r>
          </a:p>
        </p:txBody>
      </p:sp>
      <p:pic>
        <p:nvPicPr>
          <p:cNvPr id="3" name="Picture 2">
            <a:extLst>
              <a:ext uri="{FF2B5EF4-FFF2-40B4-BE49-F238E27FC236}">
                <a16:creationId xmlns:a16="http://schemas.microsoft.com/office/drawing/2014/main" id="{811A7F60-DD42-4672-94D8-7C70CFDF7DB8}"/>
              </a:ext>
            </a:extLst>
          </p:cNvPr>
          <p:cNvPicPr>
            <a:picLocks noChangeAspect="1"/>
          </p:cNvPicPr>
          <p:nvPr/>
        </p:nvPicPr>
        <p:blipFill>
          <a:blip r:embed="rId3"/>
          <a:stretch>
            <a:fillRect/>
          </a:stretch>
        </p:blipFill>
        <p:spPr>
          <a:xfrm>
            <a:off x="4948854" y="4065936"/>
            <a:ext cx="7143750" cy="1952625"/>
          </a:xfrm>
          <a:prstGeom prst="rect">
            <a:avLst/>
          </a:prstGeom>
        </p:spPr>
      </p:pic>
    </p:spTree>
    <p:extLst>
      <p:ext uri="{BB962C8B-B14F-4D97-AF65-F5344CB8AC3E}">
        <p14:creationId xmlns:p14="http://schemas.microsoft.com/office/powerpoint/2010/main" val="512715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85229"/>
    </mc:Choice>
    <mc:Fallback xmlns="">
      <p:transition spd="slow" advTm="85229"/>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D13F1348-F86C-4FA1-A073-5F548A27C246}"/>
              </a:ext>
            </a:extLst>
          </p:cNvPr>
          <p:cNvSpPr>
            <a:spLocks noGrp="1"/>
          </p:cNvSpPr>
          <p:nvPr>
            <p:ph type="title"/>
          </p:nvPr>
        </p:nvSpPr>
        <p:spPr>
          <a:xfrm>
            <a:off x="634277" y="284176"/>
            <a:ext cx="3670874" cy="1508760"/>
          </a:xfrm>
        </p:spPr>
        <p:txBody>
          <a:bodyPr>
            <a:normAutofit/>
          </a:bodyPr>
          <a:lstStyle/>
          <a:p>
            <a:r>
              <a:rPr lang="en-GB" dirty="0">
                <a:solidFill>
                  <a:schemeClr val="tx2"/>
                </a:solidFill>
              </a:rPr>
              <a:t>Scenarios</a:t>
            </a:r>
          </a:p>
        </p:txBody>
      </p:sp>
      <p:sp>
        <p:nvSpPr>
          <p:cNvPr id="13" name="Rectangle 12">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10" name="Content Placeholder 2">
            <a:extLst>
              <a:ext uri="{FF2B5EF4-FFF2-40B4-BE49-F238E27FC236}">
                <a16:creationId xmlns:a16="http://schemas.microsoft.com/office/drawing/2014/main" id="{43EB31BF-EF83-427E-BE37-A833AB53D135}"/>
              </a:ext>
            </a:extLst>
          </p:cNvPr>
          <p:cNvSpPr txBox="1">
            <a:spLocks/>
          </p:cNvSpPr>
          <p:nvPr/>
        </p:nvSpPr>
        <p:spPr>
          <a:xfrm>
            <a:off x="260789" y="2234169"/>
            <a:ext cx="3892104" cy="420624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GB" sz="2200" b="1" i="0" u="none" strike="noStrike" kern="1200" cap="none" spc="0" normalizeH="0" baseline="0" noProof="0" dirty="0">
                <a:ln>
                  <a:noFill/>
                </a:ln>
                <a:solidFill>
                  <a:srgbClr val="FFFFFF"/>
                </a:solidFill>
                <a:effectLst/>
                <a:uLnTx/>
                <a:uFillTx/>
                <a:latin typeface="Corbel" panose="020B0503020204020204"/>
                <a:ea typeface="+mn-ea"/>
                <a:cs typeface="+mn-cs"/>
              </a:rPr>
              <a:t>Urban development scenarios</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rPr>
              <a:t>LID implementation scenarios</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12" name="Rectangle 11">
            <a:extLst>
              <a:ext uri="{FF2B5EF4-FFF2-40B4-BE49-F238E27FC236}">
                <a16:creationId xmlns:a16="http://schemas.microsoft.com/office/drawing/2014/main" id="{B0325278-F6CB-4C3E-9995-FED8BCF634CE}"/>
              </a:ext>
            </a:extLst>
          </p:cNvPr>
          <p:cNvSpPr/>
          <p:nvPr/>
        </p:nvSpPr>
        <p:spPr>
          <a:xfrm>
            <a:off x="4996206" y="2369986"/>
            <a:ext cx="6457361" cy="2636556"/>
          </a:xfrm>
          <a:prstGeom prst="rect">
            <a:avLst/>
          </a:prstGeom>
        </p:spPr>
        <p:txBody>
          <a:bodyPr wrap="square">
            <a:spAutoFit/>
          </a:bodyPr>
          <a:lstStyle/>
          <a:p>
            <a:pPr lvl="0">
              <a:lnSpc>
                <a:spcPct val="107000"/>
              </a:lnSpc>
              <a:spcBef>
                <a:spcPts val="200"/>
              </a:spcBef>
            </a:pPr>
            <a:r>
              <a:rPr kumimoji="0" lang="en-GB" sz="1800" b="1" i="1" u="none" strike="noStrike" kern="1200" cap="none" spc="0" normalizeH="0" baseline="0" noProof="0" dirty="0">
                <a:ln>
                  <a:noFill/>
                </a:ln>
                <a:solidFill>
                  <a:srgbClr val="2F5496"/>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b. </a:t>
            </a:r>
            <a:r>
              <a:rPr lang="en-GB" b="1" i="1"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rPr>
              <a:t>The expression of urban development scenarios in model</a:t>
            </a:r>
          </a:p>
          <a:p>
            <a:pPr>
              <a:buFont typeface="Arial" panose="020B0604020202020204" pitchFamily="34" charset="0"/>
              <a:buChar char="•"/>
            </a:pPr>
            <a:r>
              <a:rPr lang="en-GB" u="sng" dirty="0"/>
              <a:t> The distribution of rural and urban areas;</a:t>
            </a:r>
          </a:p>
          <a:p>
            <a:pPr>
              <a:buFont typeface="Arial" panose="020B0604020202020204" pitchFamily="34" charset="0"/>
              <a:buChar char="•"/>
            </a:pPr>
            <a:r>
              <a:rPr lang="en-GB" u="sng" dirty="0"/>
              <a:t> The distribution of urban green and grey areas (D);</a:t>
            </a:r>
          </a:p>
          <a:p>
            <a:r>
              <a:rPr lang="en-US" altLang="zh-CN" dirty="0"/>
              <a:t>Two assumptions: </a:t>
            </a:r>
          </a:p>
          <a:p>
            <a:pPr marL="342900" indent="-342900">
              <a:buAutoNum type="arabicPeriod"/>
            </a:pPr>
            <a:r>
              <a:rPr lang="en-GB" altLang="zh-CN" dirty="0"/>
              <a:t>Uniform construction degree; </a:t>
            </a:r>
          </a:p>
          <a:p>
            <a:pPr marL="342900" indent="-342900">
              <a:buAutoNum type="arabicPeriod"/>
            </a:pPr>
            <a:r>
              <a:rPr lang="en-GB" altLang="zh-CN" dirty="0"/>
              <a:t>More infill urban development, less per capita urban grey areas: 3 estimate ratios </a:t>
            </a:r>
            <a:r>
              <a:rPr lang="en-GB" dirty="0"/>
              <a:t>for the compaction degree of living space (0.85, 0.9, 1)</a:t>
            </a:r>
          </a:p>
          <a:p>
            <a:pPr lvl="0">
              <a:lnSpc>
                <a:spcPct val="107000"/>
              </a:lnSpc>
              <a:spcBef>
                <a:spcPts val="200"/>
              </a:spcBef>
            </a:pPr>
            <a:endParaRPr lang="en-GB" b="1" i="1"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endParaRPr>
          </a:p>
        </p:txBody>
      </p:sp>
      <p:pic>
        <p:nvPicPr>
          <p:cNvPr id="17" name="Picture 16">
            <a:extLst>
              <a:ext uri="{FF2B5EF4-FFF2-40B4-BE49-F238E27FC236}">
                <a16:creationId xmlns:a16="http://schemas.microsoft.com/office/drawing/2014/main" id="{D60EBE5F-CCF7-4603-9C41-C7FE3F3743C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29427" y="-24639"/>
            <a:ext cx="5762573" cy="2475020"/>
          </a:xfrm>
          <a:prstGeom prst="rect">
            <a:avLst/>
          </a:prstGeom>
          <a:noFill/>
          <a:ln>
            <a:noFill/>
          </a:ln>
        </p:spPr>
      </p:pic>
      <p:pic>
        <p:nvPicPr>
          <p:cNvPr id="15" name="Picture 14">
            <a:extLst>
              <a:ext uri="{FF2B5EF4-FFF2-40B4-BE49-F238E27FC236}">
                <a16:creationId xmlns:a16="http://schemas.microsoft.com/office/drawing/2014/main" id="{9B84ECE0-BFD1-4915-8D69-BDA8E06B435B}"/>
              </a:ext>
            </a:extLst>
          </p:cNvPr>
          <p:cNvPicPr>
            <a:picLocks noChangeAspect="1"/>
          </p:cNvPicPr>
          <p:nvPr/>
        </p:nvPicPr>
        <p:blipFill>
          <a:blip r:embed="rId4"/>
          <a:stretch>
            <a:fillRect/>
          </a:stretch>
        </p:blipFill>
        <p:spPr>
          <a:xfrm>
            <a:off x="4836720" y="4662882"/>
            <a:ext cx="7143750" cy="1952625"/>
          </a:xfrm>
          <a:prstGeom prst="rect">
            <a:avLst/>
          </a:prstGeom>
        </p:spPr>
      </p:pic>
      <p:sp>
        <p:nvSpPr>
          <p:cNvPr id="14" name="Rectangle: Rounded Corners 13">
            <a:extLst>
              <a:ext uri="{FF2B5EF4-FFF2-40B4-BE49-F238E27FC236}">
                <a16:creationId xmlns:a16="http://schemas.microsoft.com/office/drawing/2014/main" id="{2D65B2B6-E4AF-441F-9D88-1EF1858ACA0C}"/>
              </a:ext>
            </a:extLst>
          </p:cNvPr>
          <p:cNvSpPr/>
          <p:nvPr/>
        </p:nvSpPr>
        <p:spPr>
          <a:xfrm>
            <a:off x="9712416" y="86851"/>
            <a:ext cx="384894" cy="330740"/>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BFCC9319-31F1-49BF-A643-CCB1F267CB17}"/>
              </a:ext>
            </a:extLst>
          </p:cNvPr>
          <p:cNvSpPr/>
          <p:nvPr/>
        </p:nvSpPr>
        <p:spPr>
          <a:xfrm>
            <a:off x="10651787" y="142102"/>
            <a:ext cx="492868" cy="330740"/>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04725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85229"/>
    </mc:Choice>
    <mc:Fallback xmlns="">
      <p:transition spd="slow" advTm="8522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10" name="Content Placeholder 9">
            <a:extLst>
              <a:ext uri="{FF2B5EF4-FFF2-40B4-BE49-F238E27FC236}">
                <a16:creationId xmlns:a16="http://schemas.microsoft.com/office/drawing/2014/main" id="{44C5A5BF-B932-4FFB-AC1B-98FE6B4D9AF6}"/>
              </a:ext>
            </a:extLst>
          </p:cNvPr>
          <p:cNvSpPr>
            <a:spLocks noGrp="1"/>
          </p:cNvSpPr>
          <p:nvPr>
            <p:ph idx="1"/>
          </p:nvPr>
        </p:nvSpPr>
        <p:spPr>
          <a:xfrm>
            <a:off x="5114510" y="4695928"/>
            <a:ext cx="6898209" cy="1629733"/>
          </a:xfrm>
        </p:spPr>
        <p:txBody>
          <a:bodyPr>
            <a:normAutofit fontScale="92500" lnSpcReduction="20000"/>
          </a:bodyPr>
          <a:lstStyle/>
          <a:p>
            <a:pPr marL="0" indent="0">
              <a:buNone/>
            </a:pPr>
            <a:r>
              <a:rPr lang="en-GB" dirty="0"/>
              <a:t>LID seem</a:t>
            </a:r>
            <a:r>
              <a:rPr lang="en-US" altLang="zh-CN" dirty="0"/>
              <a:t>s</a:t>
            </a:r>
            <a:r>
              <a:rPr lang="en-GB" dirty="0"/>
              <a:t> to decrease runoff</a:t>
            </a:r>
          </a:p>
          <a:p>
            <a:pPr marL="0" indent="0">
              <a:buNone/>
            </a:pPr>
            <a:r>
              <a:rPr lang="en-GB" dirty="0"/>
              <a:t>Flood risk: Delayed function of LID</a:t>
            </a:r>
            <a:r>
              <a:rPr lang="en-GB" dirty="0">
                <a:sym typeface="Wingdings" panose="05000000000000000000" pitchFamily="2" charset="2"/>
              </a:rPr>
              <a:t> The approaching of urban and rural </a:t>
            </a:r>
            <a:r>
              <a:rPr lang="en-GB" dirty="0"/>
              <a:t>peak times </a:t>
            </a:r>
            <a:r>
              <a:rPr lang="en-GB" dirty="0">
                <a:sym typeface="Wingdings" panose="05000000000000000000" pitchFamily="2" charset="2"/>
              </a:rPr>
              <a:t> more stacking of urban and rural peaks and larger total peak</a:t>
            </a:r>
            <a:endParaRPr lang="en-GB" dirty="0"/>
          </a:p>
          <a:p>
            <a:pPr marL="0" indent="0">
              <a:buNone/>
            </a:pPr>
            <a:r>
              <a:rPr lang="en-GB" dirty="0"/>
              <a:t>Trend of Urbanization </a:t>
            </a:r>
          </a:p>
          <a:p>
            <a:endParaRPr lang="en-GB" dirty="0"/>
          </a:p>
        </p:txBody>
      </p:sp>
      <p:sp>
        <p:nvSpPr>
          <p:cNvPr id="15" name="Content Placeholder 2">
            <a:extLst>
              <a:ext uri="{FF2B5EF4-FFF2-40B4-BE49-F238E27FC236}">
                <a16:creationId xmlns:a16="http://schemas.microsoft.com/office/drawing/2014/main" id="{2EE945F1-E9B3-4102-9334-A37546F9D642}"/>
              </a:ext>
            </a:extLst>
          </p:cNvPr>
          <p:cNvSpPr txBox="1">
            <a:spLocks/>
          </p:cNvSpPr>
          <p:nvPr/>
        </p:nvSpPr>
        <p:spPr>
          <a:xfrm>
            <a:off x="260789" y="2234169"/>
            <a:ext cx="3892104" cy="420624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r>
              <a:rPr lang="en-GB" dirty="0">
                <a:solidFill>
                  <a:schemeClr val="bg1"/>
                </a:solidFill>
              </a:rPr>
              <a:t>Low Impact Development</a:t>
            </a:r>
          </a:p>
          <a:p>
            <a:r>
              <a:rPr lang="en-GB" b="1" dirty="0">
                <a:solidFill>
                  <a:schemeClr val="bg1"/>
                </a:solidFill>
              </a:rPr>
              <a:t>Problem statement</a:t>
            </a:r>
          </a:p>
          <a:p>
            <a:r>
              <a:rPr lang="en-GB" dirty="0">
                <a:solidFill>
                  <a:schemeClr val="bg1"/>
                </a:solidFill>
              </a:rPr>
              <a:t>Research approach</a:t>
            </a:r>
          </a:p>
          <a:p>
            <a:r>
              <a:rPr lang="en-GB" dirty="0">
                <a:solidFill>
                  <a:schemeClr val="bg1"/>
                </a:solidFill>
              </a:rPr>
              <a:t>Study area</a:t>
            </a:r>
          </a:p>
          <a:p>
            <a:r>
              <a:rPr lang="en-US" altLang="zh-CN" dirty="0">
                <a:solidFill>
                  <a:schemeClr val="bg1"/>
                </a:solidFill>
              </a:rPr>
              <a:t>Data</a:t>
            </a:r>
            <a:endParaRPr lang="en-GB" dirty="0">
              <a:solidFill>
                <a:schemeClr val="bg1"/>
              </a:solidFill>
            </a:endParaRPr>
          </a:p>
          <a:p>
            <a:endParaRPr lang="en-GB" dirty="0">
              <a:solidFill>
                <a:schemeClr val="bg1"/>
              </a:solidFill>
            </a:endParaRPr>
          </a:p>
          <a:p>
            <a:endParaRPr lang="en-GB" dirty="0">
              <a:solidFill>
                <a:schemeClr val="bg1"/>
              </a:solidFill>
            </a:endParaRPr>
          </a:p>
        </p:txBody>
      </p:sp>
      <p:pic>
        <p:nvPicPr>
          <p:cNvPr id="14" name="Picture 13">
            <a:extLst>
              <a:ext uri="{FF2B5EF4-FFF2-40B4-BE49-F238E27FC236}">
                <a16:creationId xmlns:a16="http://schemas.microsoft.com/office/drawing/2014/main" id="{D722B2BB-3A81-499F-942E-7137F3328BCF}"/>
              </a:ext>
            </a:extLst>
          </p:cNvPr>
          <p:cNvPicPr/>
          <p:nvPr/>
        </p:nvPicPr>
        <p:blipFill>
          <a:blip r:embed="rId3"/>
          <a:stretch>
            <a:fillRect/>
          </a:stretch>
        </p:blipFill>
        <p:spPr>
          <a:xfrm>
            <a:off x="4806024" y="1311690"/>
            <a:ext cx="2356238" cy="2939814"/>
          </a:xfrm>
          <a:prstGeom prst="rect">
            <a:avLst/>
          </a:prstGeom>
        </p:spPr>
      </p:pic>
      <p:graphicFrame>
        <p:nvGraphicFramePr>
          <p:cNvPr id="16" name="Chart 15">
            <a:extLst>
              <a:ext uri="{FF2B5EF4-FFF2-40B4-BE49-F238E27FC236}">
                <a16:creationId xmlns:a16="http://schemas.microsoft.com/office/drawing/2014/main" id="{82B93845-6C7E-4EFA-9617-8394ED794D11}"/>
              </a:ext>
            </a:extLst>
          </p:cNvPr>
          <p:cNvGraphicFramePr/>
          <p:nvPr>
            <p:extLst>
              <p:ext uri="{D42A27DB-BD31-4B8C-83A1-F6EECF244321}">
                <p14:modId xmlns:p14="http://schemas.microsoft.com/office/powerpoint/2010/main" val="4050799555"/>
              </p:ext>
            </p:extLst>
          </p:nvPr>
        </p:nvGraphicFramePr>
        <p:xfrm>
          <a:off x="7162261" y="857839"/>
          <a:ext cx="4768950" cy="3572399"/>
        </p:xfrm>
        <a:graphic>
          <a:graphicData uri="http://schemas.openxmlformats.org/drawingml/2006/chart">
            <c:chart xmlns:c="http://schemas.openxmlformats.org/drawingml/2006/chart" xmlns:r="http://schemas.openxmlformats.org/officeDocument/2006/relationships" r:id="rId4"/>
          </a:graphicData>
        </a:graphic>
      </p:graphicFrame>
      <p:sp>
        <p:nvSpPr>
          <p:cNvPr id="12" name="Title 1">
            <a:extLst>
              <a:ext uri="{FF2B5EF4-FFF2-40B4-BE49-F238E27FC236}">
                <a16:creationId xmlns:a16="http://schemas.microsoft.com/office/drawing/2014/main" id="{47FCEE9F-1417-48FA-8ADD-BD72BD10FF22}"/>
              </a:ext>
            </a:extLst>
          </p:cNvPr>
          <p:cNvSpPr txBox="1">
            <a:spLocks/>
          </p:cNvSpPr>
          <p:nvPr/>
        </p:nvSpPr>
        <p:spPr>
          <a:xfrm>
            <a:off x="260789" y="284176"/>
            <a:ext cx="4044362" cy="15087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GB">
                <a:solidFill>
                  <a:schemeClr val="tx2"/>
                </a:solidFill>
              </a:rPr>
              <a:t>Introduction</a:t>
            </a:r>
            <a:endParaRPr lang="en-GB" dirty="0">
              <a:solidFill>
                <a:schemeClr val="tx2"/>
              </a:solidFill>
            </a:endParaRPr>
          </a:p>
        </p:txBody>
      </p:sp>
    </p:spTree>
    <p:extLst>
      <p:ext uri="{BB962C8B-B14F-4D97-AF65-F5344CB8AC3E}">
        <p14:creationId xmlns:p14="http://schemas.microsoft.com/office/powerpoint/2010/main" val="35741803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78515"/>
    </mc:Choice>
    <mc:Fallback xmlns="">
      <p:transition spd="slow" advTm="78515"/>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D13F1348-F86C-4FA1-A073-5F548A27C246}"/>
              </a:ext>
            </a:extLst>
          </p:cNvPr>
          <p:cNvSpPr>
            <a:spLocks noGrp="1"/>
          </p:cNvSpPr>
          <p:nvPr>
            <p:ph type="title"/>
          </p:nvPr>
        </p:nvSpPr>
        <p:spPr>
          <a:xfrm>
            <a:off x="634277" y="284176"/>
            <a:ext cx="3670874" cy="1508760"/>
          </a:xfrm>
        </p:spPr>
        <p:txBody>
          <a:bodyPr>
            <a:normAutofit/>
          </a:bodyPr>
          <a:lstStyle/>
          <a:p>
            <a:r>
              <a:rPr lang="en-GB" dirty="0">
                <a:solidFill>
                  <a:schemeClr val="tx2"/>
                </a:solidFill>
              </a:rPr>
              <a:t>Scenarios</a:t>
            </a:r>
          </a:p>
        </p:txBody>
      </p:sp>
      <p:sp>
        <p:nvSpPr>
          <p:cNvPr id="13" name="Rectangle 12">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10" name="Content Placeholder 2">
            <a:extLst>
              <a:ext uri="{FF2B5EF4-FFF2-40B4-BE49-F238E27FC236}">
                <a16:creationId xmlns:a16="http://schemas.microsoft.com/office/drawing/2014/main" id="{43EB31BF-EF83-427E-BE37-A833AB53D135}"/>
              </a:ext>
            </a:extLst>
          </p:cNvPr>
          <p:cNvSpPr txBox="1">
            <a:spLocks/>
          </p:cNvSpPr>
          <p:nvPr/>
        </p:nvSpPr>
        <p:spPr>
          <a:xfrm>
            <a:off x="260789" y="2234169"/>
            <a:ext cx="3892104" cy="420624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GB" sz="2200" i="0" u="none" strike="noStrike" kern="1200" cap="none" spc="0" normalizeH="0" baseline="0" noProof="0" dirty="0">
                <a:ln>
                  <a:noFill/>
                </a:ln>
                <a:solidFill>
                  <a:srgbClr val="FFFFFF"/>
                </a:solidFill>
                <a:effectLst/>
                <a:uLnTx/>
                <a:uFillTx/>
                <a:latin typeface="Corbel" panose="020B0503020204020204"/>
                <a:ea typeface="+mn-ea"/>
                <a:cs typeface="+mn-cs"/>
              </a:rPr>
              <a:t>Urban development scenarios</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GB" sz="2200" b="1" i="0" u="none" strike="noStrike" kern="1200" cap="none" spc="0" normalizeH="0" baseline="0" noProof="0" dirty="0">
                <a:ln>
                  <a:noFill/>
                </a:ln>
                <a:solidFill>
                  <a:srgbClr val="FFFFFF"/>
                </a:solidFill>
                <a:effectLst/>
                <a:uLnTx/>
                <a:uFillTx/>
                <a:latin typeface="Corbel" panose="020B0503020204020204"/>
                <a:ea typeface="+mn-ea"/>
                <a:cs typeface="+mn-cs"/>
              </a:rPr>
              <a:t>LID implementation scenarios</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7" name="Content Placeholder 6">
            <a:extLst>
              <a:ext uri="{FF2B5EF4-FFF2-40B4-BE49-F238E27FC236}">
                <a16:creationId xmlns:a16="http://schemas.microsoft.com/office/drawing/2014/main" id="{BFFF76D5-EC81-4489-804C-D0B03D8D574B}"/>
              </a:ext>
            </a:extLst>
          </p:cNvPr>
          <p:cNvSpPr>
            <a:spLocks noGrp="1"/>
          </p:cNvSpPr>
          <p:nvPr>
            <p:ph idx="1"/>
          </p:nvPr>
        </p:nvSpPr>
        <p:spPr>
          <a:xfrm>
            <a:off x="5250615" y="384820"/>
            <a:ext cx="6621923" cy="3811359"/>
          </a:xfrm>
        </p:spPr>
        <p:txBody>
          <a:bodyPr>
            <a:normAutofit/>
          </a:bodyPr>
          <a:lstStyle/>
          <a:p>
            <a:pPr marL="0" indent="0">
              <a:buNone/>
            </a:pPr>
            <a:r>
              <a:rPr lang="en-GB" sz="1800" u="sng" dirty="0">
                <a:latin typeface="Calibri" panose="020F0502020204030204" pitchFamily="34" charset="0"/>
                <a:ea typeface="DengXian" panose="02010600030101010101" pitchFamily="2" charset="-122"/>
                <a:cs typeface="Times New Roman" panose="02020603050405020304" pitchFamily="18" charset="0"/>
              </a:rPr>
              <a:t>Five scenarios are formulated and tested based on the urban development scenario C (half infill and half sprawl strategy). </a:t>
            </a:r>
            <a:endParaRPr lang="en-GB" sz="1800" dirty="0"/>
          </a:p>
          <a:p>
            <a:pPr marL="457200" indent="-457200">
              <a:buAutoNum type="arabicPeriod"/>
            </a:pPr>
            <a:r>
              <a:rPr lang="en-GB" sz="1800" dirty="0"/>
              <a:t>Bioretention: 15% (precipitation on urban grey areas);</a:t>
            </a:r>
          </a:p>
          <a:p>
            <a:pPr marL="457200" indent="-457200">
              <a:buAutoNum type="arabicPeriod"/>
            </a:pPr>
            <a:r>
              <a:rPr lang="en-GB" sz="1800" dirty="0"/>
              <a:t>Vegetated Swales: 15%;</a:t>
            </a:r>
          </a:p>
          <a:p>
            <a:pPr marL="457200" indent="-457200">
              <a:buAutoNum type="arabicPeriod"/>
            </a:pPr>
            <a:r>
              <a:rPr lang="en-GB" sz="1800" dirty="0"/>
              <a:t>Green roofs: 15%;</a:t>
            </a:r>
          </a:p>
          <a:p>
            <a:pPr marL="457200" indent="-457200">
              <a:buAutoNum type="arabicPeriod"/>
            </a:pPr>
            <a:r>
              <a:rPr lang="en-GB" sz="1800" dirty="0"/>
              <a:t>Pervious pavement: 15%;</a:t>
            </a:r>
          </a:p>
          <a:p>
            <a:pPr marL="457200" indent="-457200">
              <a:buAutoNum type="arabicPeriod"/>
            </a:pPr>
            <a:r>
              <a:rPr lang="en-GB" sz="1800" dirty="0"/>
              <a:t>Mixed LID scenario: Bioretention cells 15% </a:t>
            </a:r>
            <a:r>
              <a:rPr lang="en-GB" sz="1800" dirty="0">
                <a:latin typeface="Calibri" panose="020F0502020204030204" pitchFamily="34" charset="0"/>
                <a:ea typeface="DengXian" panose="02010600030101010101" pitchFamily="2" charset="-122"/>
                <a:cs typeface="Times New Roman" panose="02020603050405020304" pitchFamily="18" charset="0"/>
              </a:rPr>
              <a:t>(A</a:t>
            </a:r>
            <a:r>
              <a:rPr lang="en-GB" sz="1800" baseline="-25000" dirty="0">
                <a:latin typeface="Calibri" panose="020F0502020204030204" pitchFamily="34" charset="0"/>
                <a:ea typeface="DengXian" panose="02010600030101010101" pitchFamily="2" charset="-122"/>
                <a:cs typeface="Times New Roman" panose="02020603050405020304" pitchFamily="18" charset="0"/>
              </a:rPr>
              <a:t>R </a:t>
            </a:r>
            <a:r>
              <a:rPr lang="en-GB" sz="1800" dirty="0">
                <a:latin typeface="Calibri" panose="020F0502020204030204" pitchFamily="34" charset="0"/>
                <a:ea typeface="DengXian" panose="02010600030101010101" pitchFamily="2" charset="-122"/>
                <a:cs typeface="Times New Roman" panose="02020603050405020304" pitchFamily="18" charset="0"/>
              </a:rPr>
              <a:t>= 1.5); </a:t>
            </a:r>
            <a:r>
              <a:rPr lang="en-GB" sz="1800" dirty="0"/>
              <a:t>Vegetated swales 15%</a:t>
            </a:r>
            <a:r>
              <a:rPr lang="en-GB" sz="1800" dirty="0">
                <a:latin typeface="Calibri" panose="020F0502020204030204" pitchFamily="34" charset="0"/>
                <a:ea typeface="DengXian" panose="02010600030101010101" pitchFamily="2" charset="-122"/>
                <a:cs typeface="Times New Roman" panose="02020603050405020304" pitchFamily="18" charset="0"/>
              </a:rPr>
              <a:t> (A</a:t>
            </a:r>
            <a:r>
              <a:rPr lang="en-GB" sz="1800" baseline="-25000" dirty="0">
                <a:latin typeface="Calibri" panose="020F0502020204030204" pitchFamily="34" charset="0"/>
                <a:ea typeface="DengXian" panose="02010600030101010101" pitchFamily="2" charset="-122"/>
                <a:cs typeface="Times New Roman" panose="02020603050405020304" pitchFamily="18" charset="0"/>
              </a:rPr>
              <a:t>R </a:t>
            </a:r>
            <a:r>
              <a:rPr lang="en-GB" sz="1800" dirty="0">
                <a:latin typeface="Calibri" panose="020F0502020204030204" pitchFamily="34" charset="0"/>
                <a:ea typeface="DengXian" panose="02010600030101010101" pitchFamily="2" charset="-122"/>
                <a:cs typeface="Times New Roman" panose="02020603050405020304" pitchFamily="18" charset="0"/>
              </a:rPr>
              <a:t>= 3);</a:t>
            </a:r>
            <a:r>
              <a:rPr lang="en-GB" sz="1800" dirty="0"/>
              <a:t> green roofs 5%; permeable pavements 15%; Cascade connection among LID practices; </a:t>
            </a:r>
          </a:p>
          <a:p>
            <a:pPr marL="0" indent="0">
              <a:buNone/>
            </a:pPr>
            <a:r>
              <a:rPr lang="en-GB" sz="1800" dirty="0">
                <a:latin typeface="Calibri" panose="020F0502020204030204" pitchFamily="34" charset="0"/>
                <a:ea typeface="DengXian" panose="02010600030101010101" pitchFamily="2" charset="-122"/>
                <a:cs typeface="Times New Roman" panose="02020603050405020304" pitchFamily="18" charset="0"/>
              </a:rPr>
              <a:t>A</a:t>
            </a:r>
            <a:r>
              <a:rPr lang="en-GB" sz="1800" baseline="-25000" dirty="0">
                <a:latin typeface="Calibri" panose="020F0502020204030204" pitchFamily="34" charset="0"/>
                <a:ea typeface="DengXian" panose="02010600030101010101" pitchFamily="2" charset="-122"/>
                <a:cs typeface="Times New Roman" panose="02020603050405020304" pitchFamily="18" charset="0"/>
              </a:rPr>
              <a:t>R</a:t>
            </a:r>
            <a:r>
              <a:rPr lang="en-GB" sz="1800" dirty="0">
                <a:latin typeface="Calibri" panose="020F0502020204030204" pitchFamily="34" charset="0"/>
                <a:ea typeface="DengXian" panose="02010600030101010101" pitchFamily="2" charset="-122"/>
                <a:cs typeface="Times New Roman" panose="02020603050405020304" pitchFamily="18" charset="0"/>
              </a:rPr>
              <a:t>: </a:t>
            </a:r>
            <a:r>
              <a:rPr lang="en-GB" sz="1800" dirty="0"/>
              <a:t>the ratio of drainage areas and construction areas </a:t>
            </a:r>
            <a:endParaRPr lang="en-GB" b="1" dirty="0"/>
          </a:p>
          <a:p>
            <a:endParaRPr lang="en-GB" dirty="0"/>
          </a:p>
        </p:txBody>
      </p:sp>
      <p:pic>
        <p:nvPicPr>
          <p:cNvPr id="12" name="Picture 11">
            <a:extLst>
              <a:ext uri="{FF2B5EF4-FFF2-40B4-BE49-F238E27FC236}">
                <a16:creationId xmlns:a16="http://schemas.microsoft.com/office/drawing/2014/main" id="{E491071A-968B-4856-96C8-8997FCBDEE2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0" y="3649424"/>
            <a:ext cx="4975860" cy="3208576"/>
          </a:xfrm>
          <a:prstGeom prst="rect">
            <a:avLst/>
          </a:prstGeom>
          <a:noFill/>
          <a:ln>
            <a:noFill/>
          </a:ln>
        </p:spPr>
      </p:pic>
      <p:sp>
        <p:nvSpPr>
          <p:cNvPr id="14" name="Rectangle: Rounded Corners 13">
            <a:extLst>
              <a:ext uri="{FF2B5EF4-FFF2-40B4-BE49-F238E27FC236}">
                <a16:creationId xmlns:a16="http://schemas.microsoft.com/office/drawing/2014/main" id="{F0727653-FF65-4DA8-BDE0-729CF34C2998}"/>
              </a:ext>
            </a:extLst>
          </p:cNvPr>
          <p:cNvSpPr/>
          <p:nvPr/>
        </p:nvSpPr>
        <p:spPr>
          <a:xfrm>
            <a:off x="2372211" y="3809680"/>
            <a:ext cx="782539" cy="386499"/>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FCE08EBB-0075-4D1B-9BBF-9EF86D7BEE5D}"/>
              </a:ext>
            </a:extLst>
          </p:cNvPr>
          <p:cNvSpPr/>
          <p:nvPr/>
        </p:nvSpPr>
        <p:spPr>
          <a:xfrm>
            <a:off x="3582224" y="6010642"/>
            <a:ext cx="319056" cy="316230"/>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 name="Picture 15">
            <a:extLst>
              <a:ext uri="{FF2B5EF4-FFF2-40B4-BE49-F238E27FC236}">
                <a16:creationId xmlns:a16="http://schemas.microsoft.com/office/drawing/2014/main" id="{A3C04A19-0371-47D3-B9F9-1FE591958DA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809365" y="4196179"/>
            <a:ext cx="4975860" cy="2575560"/>
          </a:xfrm>
          <a:prstGeom prst="rect">
            <a:avLst/>
          </a:prstGeom>
          <a:noFill/>
          <a:ln>
            <a:noFill/>
          </a:ln>
        </p:spPr>
      </p:pic>
    </p:spTree>
    <p:extLst>
      <p:ext uri="{BB962C8B-B14F-4D97-AF65-F5344CB8AC3E}">
        <p14:creationId xmlns:p14="http://schemas.microsoft.com/office/powerpoint/2010/main" val="44952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75104"/>
    </mc:Choice>
    <mc:Fallback xmlns="">
      <p:transition spd="slow" advTm="75104"/>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549AE-9899-4FF7-8988-04F1DADCB14F}"/>
              </a:ext>
            </a:extLst>
          </p:cNvPr>
          <p:cNvSpPr>
            <a:spLocks noGrp="1"/>
          </p:cNvSpPr>
          <p:nvPr>
            <p:ph type="title"/>
          </p:nvPr>
        </p:nvSpPr>
        <p:spPr>
          <a:xfrm>
            <a:off x="226243" y="284176"/>
            <a:ext cx="11764652" cy="1508760"/>
          </a:xfrm>
        </p:spPr>
        <p:txBody>
          <a:bodyPr>
            <a:normAutofit/>
          </a:bodyPr>
          <a:lstStyle/>
          <a:p>
            <a:r>
              <a:rPr lang="en-GB" sz="2800" dirty="0"/>
              <a:t>The influence of Low Impact Development on rainfall-runoff relationships at catchment scale</a:t>
            </a:r>
          </a:p>
        </p:txBody>
      </p:sp>
      <p:sp>
        <p:nvSpPr>
          <p:cNvPr id="3" name="Content Placeholder 2">
            <a:extLst>
              <a:ext uri="{FF2B5EF4-FFF2-40B4-BE49-F238E27FC236}">
                <a16:creationId xmlns:a16="http://schemas.microsoft.com/office/drawing/2014/main" id="{F026498E-550D-41E1-8915-8E1ED777BD83}"/>
              </a:ext>
            </a:extLst>
          </p:cNvPr>
          <p:cNvSpPr>
            <a:spLocks noGrp="1"/>
          </p:cNvSpPr>
          <p:nvPr>
            <p:ph idx="1"/>
          </p:nvPr>
        </p:nvSpPr>
        <p:spPr>
          <a:xfrm>
            <a:off x="3624606" y="2558437"/>
            <a:ext cx="5264870" cy="3531278"/>
          </a:xfrm>
        </p:spPr>
        <p:txBody>
          <a:bodyPr>
            <a:normAutofit fontScale="92500" lnSpcReduction="10000"/>
          </a:bodyPr>
          <a:lstStyle/>
          <a:p>
            <a:r>
              <a:rPr lang="en-GB" sz="2800" dirty="0"/>
              <a:t>Introduction</a:t>
            </a:r>
          </a:p>
          <a:p>
            <a:r>
              <a:rPr lang="en-GB" sz="2800" dirty="0">
                <a:solidFill>
                  <a:schemeClr val="tx2"/>
                </a:solidFill>
              </a:rPr>
              <a:t>Modelling</a:t>
            </a:r>
          </a:p>
          <a:p>
            <a:r>
              <a:rPr lang="en-GB" sz="2800" dirty="0">
                <a:solidFill>
                  <a:schemeClr val="tx2"/>
                </a:solidFill>
              </a:rPr>
              <a:t>Scenarios</a:t>
            </a:r>
          </a:p>
          <a:p>
            <a:r>
              <a:rPr lang="en-GB" sz="2800" u="sng" dirty="0">
                <a:solidFill>
                  <a:schemeClr val="tx2"/>
                </a:solidFill>
              </a:rPr>
              <a:t>Results</a:t>
            </a:r>
          </a:p>
          <a:p>
            <a:r>
              <a:rPr lang="en-GB" sz="2800" dirty="0">
                <a:solidFill>
                  <a:schemeClr val="tx2"/>
                </a:solidFill>
              </a:rPr>
              <a:t>Discussions</a:t>
            </a:r>
            <a:endParaRPr lang="en-GB" sz="2800" u="sng" dirty="0">
              <a:solidFill>
                <a:schemeClr val="tx2"/>
              </a:solidFill>
            </a:endParaRPr>
          </a:p>
          <a:p>
            <a:r>
              <a:rPr lang="en-US" altLang="zh-CN" sz="2800" dirty="0">
                <a:solidFill>
                  <a:schemeClr val="tx2"/>
                </a:solidFill>
              </a:rPr>
              <a:t>Conclusions</a:t>
            </a:r>
          </a:p>
          <a:p>
            <a:r>
              <a:rPr lang="en-US" altLang="zh-CN" sz="2800" dirty="0">
                <a:solidFill>
                  <a:schemeClr val="tx2"/>
                </a:solidFill>
              </a:rPr>
              <a:t>Recommendations</a:t>
            </a:r>
            <a:endParaRPr lang="en-GB" sz="2800" dirty="0">
              <a:solidFill>
                <a:schemeClr val="tx2"/>
              </a:solidFill>
            </a:endParaRPr>
          </a:p>
          <a:p>
            <a:endParaRPr lang="en-GB" sz="2800" dirty="0">
              <a:solidFill>
                <a:schemeClr val="tx2"/>
              </a:solidFill>
            </a:endParaRPr>
          </a:p>
        </p:txBody>
      </p:sp>
    </p:spTree>
    <p:extLst>
      <p:ext uri="{BB962C8B-B14F-4D97-AF65-F5344CB8AC3E}">
        <p14:creationId xmlns:p14="http://schemas.microsoft.com/office/powerpoint/2010/main" val="2936770545"/>
      </p:ext>
    </p:extLst>
  </p:cSld>
  <p:clrMapOvr>
    <a:masterClrMapping/>
  </p:clrMapOvr>
  <mc:AlternateContent xmlns:mc="http://schemas.openxmlformats.org/markup-compatibility/2006" xmlns:p14="http://schemas.microsoft.com/office/powerpoint/2010/main">
    <mc:Choice Requires="p14">
      <p:transition spd="slow" p14:dur="2000" advTm="7288"/>
    </mc:Choice>
    <mc:Fallback xmlns="">
      <p:transition spd="slow" advTm="7288"/>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D13F1348-F86C-4FA1-A073-5F548A27C246}"/>
              </a:ext>
            </a:extLst>
          </p:cNvPr>
          <p:cNvSpPr>
            <a:spLocks noGrp="1"/>
          </p:cNvSpPr>
          <p:nvPr>
            <p:ph type="title"/>
          </p:nvPr>
        </p:nvSpPr>
        <p:spPr>
          <a:xfrm>
            <a:off x="634277" y="284176"/>
            <a:ext cx="3670874" cy="1508760"/>
          </a:xfrm>
        </p:spPr>
        <p:txBody>
          <a:bodyPr>
            <a:normAutofit/>
          </a:bodyPr>
          <a:lstStyle/>
          <a:p>
            <a:r>
              <a:rPr lang="en-GB" dirty="0">
                <a:solidFill>
                  <a:schemeClr val="tx2"/>
                </a:solidFill>
              </a:rPr>
              <a:t>Results</a:t>
            </a:r>
          </a:p>
        </p:txBody>
      </p:sp>
      <p:sp>
        <p:nvSpPr>
          <p:cNvPr id="13" name="Rectangle 12">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10" name="Content Placeholder 2">
            <a:extLst>
              <a:ext uri="{FF2B5EF4-FFF2-40B4-BE49-F238E27FC236}">
                <a16:creationId xmlns:a16="http://schemas.microsoft.com/office/drawing/2014/main" id="{43EB31BF-EF83-427E-BE37-A833AB53D135}"/>
              </a:ext>
            </a:extLst>
          </p:cNvPr>
          <p:cNvSpPr txBox="1">
            <a:spLocks/>
          </p:cNvSpPr>
          <p:nvPr/>
        </p:nvSpPr>
        <p:spPr>
          <a:xfrm>
            <a:off x="260789" y="2234169"/>
            <a:ext cx="3892104" cy="420624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lvl="0">
              <a:buClr>
                <a:srgbClr val="2C2C2C"/>
              </a:buClr>
            </a:pPr>
            <a:r>
              <a:rPr lang="en-US" altLang="zh-CN" b="1" dirty="0">
                <a:solidFill>
                  <a:srgbClr val="FFFFFF"/>
                </a:solidFill>
              </a:rPr>
              <a:t>Q1</a:t>
            </a:r>
            <a:r>
              <a:rPr lang="en-GB" altLang="zh-CN" b="1" dirty="0">
                <a:solidFill>
                  <a:srgbClr val="FFFFFF"/>
                </a:solidFill>
              </a:rPr>
              <a:t>:</a:t>
            </a:r>
            <a:r>
              <a:rPr lang="zh-CN" altLang="en-US" b="1" dirty="0">
                <a:solidFill>
                  <a:srgbClr val="FFFFFF"/>
                </a:solidFill>
              </a:rPr>
              <a:t> </a:t>
            </a:r>
            <a:r>
              <a:rPr lang="en-GB" b="1" dirty="0">
                <a:solidFill>
                  <a:srgbClr val="FFFFFF"/>
                </a:solidFill>
              </a:rPr>
              <a:t>The different rainfall-runoff relationship of urban and rural areas</a:t>
            </a:r>
          </a:p>
          <a:p>
            <a:pPr lvl="0">
              <a:buClr>
                <a:srgbClr val="2C2C2C"/>
              </a:buClr>
              <a:defRPr/>
            </a:pPr>
            <a:r>
              <a:rPr lang="en-US" altLang="zh-CN" dirty="0">
                <a:solidFill>
                  <a:srgbClr val="FFFFFF"/>
                </a:solidFill>
              </a:rPr>
              <a:t>Q2</a:t>
            </a:r>
            <a:r>
              <a:rPr lang="en-GB" altLang="zh-CN" dirty="0">
                <a:solidFill>
                  <a:srgbClr val="FFFFFF"/>
                </a:solidFill>
              </a:rPr>
              <a:t>:</a:t>
            </a:r>
            <a:r>
              <a:rPr lang="zh-CN" altLang="en-US" dirty="0">
                <a:solidFill>
                  <a:srgbClr val="FFFFFF"/>
                </a:solidFill>
              </a:rPr>
              <a:t> </a:t>
            </a:r>
            <a:r>
              <a:rPr kumimoji="0" lang="en-GB" sz="2200" i="0" u="none" strike="noStrike" kern="1200" cap="none" spc="0" normalizeH="0" baseline="0" noProof="0" dirty="0">
                <a:ln>
                  <a:noFill/>
                </a:ln>
                <a:solidFill>
                  <a:srgbClr val="FFFFFF"/>
                </a:solidFill>
                <a:effectLst/>
                <a:uLnTx/>
                <a:uFillTx/>
                <a:latin typeface="Corbel" panose="020B0503020204020204"/>
                <a:ea typeface="+mn-ea"/>
                <a:cs typeface="+mn-cs"/>
              </a:rPr>
              <a:t>Urbanization </a:t>
            </a:r>
            <a:r>
              <a:rPr lang="en-GB" dirty="0">
                <a:solidFill>
                  <a:srgbClr val="FFFFFF"/>
                </a:solidFill>
                <a:latin typeface="Corbel" panose="020B0503020204020204"/>
              </a:rPr>
              <a:t>influences</a:t>
            </a:r>
          </a:p>
          <a:p>
            <a:pPr>
              <a:buClr>
                <a:srgbClr val="2C2C2C"/>
              </a:buClr>
            </a:pPr>
            <a:r>
              <a:rPr lang="en-US" altLang="zh-CN" dirty="0">
                <a:solidFill>
                  <a:srgbClr val="FFFFFF"/>
                </a:solidFill>
              </a:rPr>
              <a:t>Q3</a:t>
            </a:r>
            <a:r>
              <a:rPr lang="en-GB" altLang="zh-CN" dirty="0">
                <a:solidFill>
                  <a:srgbClr val="FFFFFF"/>
                </a:solidFill>
              </a:rPr>
              <a:t>:</a:t>
            </a:r>
            <a:r>
              <a:rPr lang="zh-CN" altLang="en-US" dirty="0">
                <a:solidFill>
                  <a:srgbClr val="FFFFFF"/>
                </a:solidFill>
              </a:rPr>
              <a:t> </a:t>
            </a:r>
            <a:r>
              <a:rPr kumimoji="0" lang="en-GB" sz="2200" i="0" u="none" strike="noStrike" kern="1200" cap="none" spc="0" normalizeH="0" baseline="0" noProof="0" dirty="0">
                <a:ln>
                  <a:noFill/>
                </a:ln>
                <a:solidFill>
                  <a:srgbClr val="FFFFFF"/>
                </a:solidFill>
                <a:effectLst/>
                <a:uLnTx/>
                <a:uFillTx/>
                <a:latin typeface="Corbel" panose="020B0503020204020204"/>
                <a:ea typeface="+mn-ea"/>
                <a:cs typeface="+mn-cs"/>
              </a:rPr>
              <a:t>LID implementation </a:t>
            </a:r>
            <a:r>
              <a:rPr lang="en-GB" dirty="0">
                <a:solidFill>
                  <a:srgbClr val="FFFFFF"/>
                </a:solidFill>
              </a:rPr>
              <a:t>influences</a:t>
            </a:r>
          </a:p>
          <a:p>
            <a:pPr lvl="0">
              <a:buClr>
                <a:srgbClr val="2C2C2C"/>
              </a:buClr>
            </a:pPr>
            <a:r>
              <a:rPr lang="en-GB" dirty="0">
                <a:solidFill>
                  <a:srgbClr val="FFFFFF"/>
                </a:solidFill>
              </a:rPr>
              <a:t>Q4: The time approaching and stacking of urban and rural peaks due to LID implementation </a:t>
            </a:r>
            <a:endParaRPr lang="en-GB" sz="3200" dirty="0">
              <a:solidFill>
                <a:srgbClr val="FFFFFF"/>
              </a:solidFill>
            </a:endParaRP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graphicFrame>
        <p:nvGraphicFramePr>
          <p:cNvPr id="3" name="Table 2">
            <a:extLst>
              <a:ext uri="{FF2B5EF4-FFF2-40B4-BE49-F238E27FC236}">
                <a16:creationId xmlns:a16="http://schemas.microsoft.com/office/drawing/2014/main" id="{2EEB1985-D55D-4CAF-B64D-6723FB7B6D63}"/>
              </a:ext>
            </a:extLst>
          </p:cNvPr>
          <p:cNvGraphicFramePr>
            <a:graphicFrameLocks noGrp="1"/>
          </p:cNvGraphicFramePr>
          <p:nvPr>
            <p:extLst>
              <p:ext uri="{D42A27DB-BD31-4B8C-83A1-F6EECF244321}">
                <p14:modId xmlns:p14="http://schemas.microsoft.com/office/powerpoint/2010/main" val="3226740529"/>
              </p:ext>
            </p:extLst>
          </p:nvPr>
        </p:nvGraphicFramePr>
        <p:xfrm>
          <a:off x="5020682" y="5310086"/>
          <a:ext cx="5417044" cy="1249680"/>
        </p:xfrm>
        <a:graphic>
          <a:graphicData uri="http://schemas.openxmlformats.org/drawingml/2006/table">
            <a:tbl>
              <a:tblPr firstRow="1" bandRow="1">
                <a:tableStyleId>{5C22544A-7EE6-4342-B048-85BDC9FD1C3A}</a:tableStyleId>
              </a:tblPr>
              <a:tblGrid>
                <a:gridCol w="1354261">
                  <a:extLst>
                    <a:ext uri="{9D8B030D-6E8A-4147-A177-3AD203B41FA5}">
                      <a16:colId xmlns:a16="http://schemas.microsoft.com/office/drawing/2014/main" val="393591726"/>
                    </a:ext>
                  </a:extLst>
                </a:gridCol>
                <a:gridCol w="1354261">
                  <a:extLst>
                    <a:ext uri="{9D8B030D-6E8A-4147-A177-3AD203B41FA5}">
                      <a16:colId xmlns:a16="http://schemas.microsoft.com/office/drawing/2014/main" val="4089864001"/>
                    </a:ext>
                  </a:extLst>
                </a:gridCol>
                <a:gridCol w="1354261">
                  <a:extLst>
                    <a:ext uri="{9D8B030D-6E8A-4147-A177-3AD203B41FA5}">
                      <a16:colId xmlns:a16="http://schemas.microsoft.com/office/drawing/2014/main" val="1377462906"/>
                    </a:ext>
                  </a:extLst>
                </a:gridCol>
                <a:gridCol w="1354261">
                  <a:extLst>
                    <a:ext uri="{9D8B030D-6E8A-4147-A177-3AD203B41FA5}">
                      <a16:colId xmlns:a16="http://schemas.microsoft.com/office/drawing/2014/main" val="4234338260"/>
                    </a:ext>
                  </a:extLst>
                </a:gridCol>
              </a:tblGrid>
              <a:tr h="560768">
                <a:tc>
                  <a:txBody>
                    <a:bodyPr/>
                    <a:lstStyle/>
                    <a:p>
                      <a:endParaRPr lang="en-GB" sz="1600" dirty="0"/>
                    </a:p>
                  </a:txBody>
                  <a:tcPr/>
                </a:tc>
                <a:tc>
                  <a:txBody>
                    <a:bodyPr/>
                    <a:lstStyle/>
                    <a:p>
                      <a:r>
                        <a:rPr lang="en-GB" sz="1600" dirty="0"/>
                        <a:t>Evaporation</a:t>
                      </a:r>
                    </a:p>
                  </a:txBody>
                  <a:tcPr/>
                </a:tc>
                <a:tc>
                  <a:txBody>
                    <a:bodyPr/>
                    <a:lstStyle/>
                    <a:p>
                      <a:r>
                        <a:rPr lang="en-GB" sz="1600" dirty="0"/>
                        <a:t>Water storage</a:t>
                      </a:r>
                    </a:p>
                  </a:txBody>
                  <a:tcPr/>
                </a:tc>
                <a:tc>
                  <a:txBody>
                    <a:bodyPr/>
                    <a:lstStyle/>
                    <a:p>
                      <a:r>
                        <a:rPr lang="en-US" altLang="zh-CN" sz="1600" dirty="0"/>
                        <a:t>Runoff</a:t>
                      </a:r>
                    </a:p>
                    <a:p>
                      <a:r>
                        <a:rPr lang="en-US" altLang="zh-CN" sz="1600" dirty="0"/>
                        <a:t> delay</a:t>
                      </a:r>
                      <a:endParaRPr lang="en-GB" sz="1600" dirty="0"/>
                    </a:p>
                  </a:txBody>
                  <a:tcPr/>
                </a:tc>
                <a:extLst>
                  <a:ext uri="{0D108BD9-81ED-4DB2-BD59-A6C34878D82A}">
                    <a16:rowId xmlns:a16="http://schemas.microsoft.com/office/drawing/2014/main" val="3427738971"/>
                  </a:ext>
                </a:extLst>
              </a:tr>
              <a:tr h="329864">
                <a:tc>
                  <a:txBody>
                    <a:bodyPr/>
                    <a:lstStyle/>
                    <a:p>
                      <a:r>
                        <a:rPr lang="en-GB" sz="1600" dirty="0"/>
                        <a:t>Rural</a:t>
                      </a:r>
                    </a:p>
                  </a:txBody>
                  <a:tcPr/>
                </a:tc>
                <a:tc>
                  <a:txBody>
                    <a:bodyPr/>
                    <a:lstStyle/>
                    <a:p>
                      <a:r>
                        <a:rPr lang="en-GB" sz="1600" dirty="0"/>
                        <a:t>+</a:t>
                      </a:r>
                    </a:p>
                  </a:txBody>
                  <a:tcPr/>
                </a:tc>
                <a:tc>
                  <a:txBody>
                    <a:bodyPr/>
                    <a:lstStyle/>
                    <a:p>
                      <a:r>
                        <a:rPr lang="en-GB" sz="1600" dirty="0"/>
                        <a:t>+</a:t>
                      </a:r>
                    </a:p>
                  </a:txBody>
                  <a:tcPr/>
                </a:tc>
                <a:tc>
                  <a:txBody>
                    <a:bodyPr/>
                    <a:lstStyle/>
                    <a:p>
                      <a:r>
                        <a:rPr lang="en-GB" sz="1600" dirty="0"/>
                        <a:t>+</a:t>
                      </a:r>
                    </a:p>
                  </a:txBody>
                  <a:tcPr/>
                </a:tc>
                <a:extLst>
                  <a:ext uri="{0D108BD9-81ED-4DB2-BD59-A6C34878D82A}">
                    <a16:rowId xmlns:a16="http://schemas.microsoft.com/office/drawing/2014/main" val="1811743012"/>
                  </a:ext>
                </a:extLst>
              </a:tr>
              <a:tr h="329864">
                <a:tc>
                  <a:txBody>
                    <a:bodyPr/>
                    <a:lstStyle/>
                    <a:p>
                      <a:r>
                        <a:rPr lang="en-GB" sz="1600" dirty="0"/>
                        <a:t>Urban</a:t>
                      </a:r>
                    </a:p>
                  </a:txBody>
                  <a:tcPr/>
                </a:tc>
                <a:tc>
                  <a:txBody>
                    <a:bodyPr/>
                    <a:lstStyle/>
                    <a:p>
                      <a:r>
                        <a:rPr lang="en-GB" sz="1600" dirty="0"/>
                        <a:t>-</a:t>
                      </a:r>
                    </a:p>
                  </a:txBody>
                  <a:tcPr/>
                </a:tc>
                <a:tc>
                  <a:txBody>
                    <a:bodyPr/>
                    <a:lstStyle/>
                    <a:p>
                      <a:r>
                        <a:rPr lang="en-GB" sz="1600" dirty="0"/>
                        <a:t>-</a:t>
                      </a:r>
                    </a:p>
                  </a:txBody>
                  <a:tcPr/>
                </a:tc>
                <a:tc>
                  <a:txBody>
                    <a:bodyPr/>
                    <a:lstStyle/>
                    <a:p>
                      <a:r>
                        <a:rPr lang="en-GB" sz="1600" dirty="0"/>
                        <a:t>-</a:t>
                      </a:r>
                    </a:p>
                  </a:txBody>
                  <a:tcPr/>
                </a:tc>
                <a:extLst>
                  <a:ext uri="{0D108BD9-81ED-4DB2-BD59-A6C34878D82A}">
                    <a16:rowId xmlns:a16="http://schemas.microsoft.com/office/drawing/2014/main" val="1519636611"/>
                  </a:ext>
                </a:extLst>
              </a:tr>
            </a:tbl>
          </a:graphicData>
        </a:graphic>
      </p:graphicFrame>
      <p:sp>
        <p:nvSpPr>
          <p:cNvPr id="14" name="Rectangle 13">
            <a:extLst>
              <a:ext uri="{FF2B5EF4-FFF2-40B4-BE49-F238E27FC236}">
                <a16:creationId xmlns:a16="http://schemas.microsoft.com/office/drawing/2014/main" id="{41A3D311-B033-4BA7-8A9B-FE0EE7E39273}"/>
              </a:ext>
            </a:extLst>
          </p:cNvPr>
          <p:cNvSpPr/>
          <p:nvPr/>
        </p:nvSpPr>
        <p:spPr>
          <a:xfrm>
            <a:off x="4937250" y="1792936"/>
            <a:ext cx="6620473" cy="375552"/>
          </a:xfrm>
          <a:prstGeom prst="rect">
            <a:avLst/>
          </a:prstGeom>
        </p:spPr>
        <p:txBody>
          <a:bodyPr wrap="square">
            <a:spAutoFit/>
          </a:bodyPr>
          <a:lstStyle/>
          <a:p>
            <a:pPr lvl="0">
              <a:lnSpc>
                <a:spcPct val="107000"/>
              </a:lnSpc>
              <a:spcBef>
                <a:spcPts val="200"/>
              </a:spcBef>
            </a:pPr>
            <a:r>
              <a:rPr kumimoji="0" lang="en-GB" sz="1800" b="1" i="1" u="none" strike="noStrike" kern="1200" cap="none" spc="0" normalizeH="0" baseline="0" noProof="0" dirty="0">
                <a:ln>
                  <a:noFill/>
                </a:ln>
                <a:solidFill>
                  <a:srgbClr val="2F5496"/>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a. </a:t>
            </a:r>
            <a:r>
              <a:rPr lang="en-GB" b="1" i="1"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rPr>
              <a:t>The parameters calibration result of rural and urban lumped models</a:t>
            </a:r>
          </a:p>
        </p:txBody>
      </p:sp>
      <p:pic>
        <p:nvPicPr>
          <p:cNvPr id="5" name="Picture 4">
            <a:extLst>
              <a:ext uri="{FF2B5EF4-FFF2-40B4-BE49-F238E27FC236}">
                <a16:creationId xmlns:a16="http://schemas.microsoft.com/office/drawing/2014/main" id="{F4965F79-8652-440D-9E75-0A059495CD94}"/>
              </a:ext>
            </a:extLst>
          </p:cNvPr>
          <p:cNvPicPr>
            <a:picLocks noChangeAspect="1"/>
          </p:cNvPicPr>
          <p:nvPr/>
        </p:nvPicPr>
        <p:blipFill>
          <a:blip r:embed="rId3"/>
          <a:stretch>
            <a:fillRect/>
          </a:stretch>
        </p:blipFill>
        <p:spPr>
          <a:xfrm>
            <a:off x="4858273" y="2420471"/>
            <a:ext cx="7096125" cy="1695450"/>
          </a:xfrm>
          <a:prstGeom prst="rect">
            <a:avLst/>
          </a:prstGeom>
        </p:spPr>
      </p:pic>
      <p:sp>
        <p:nvSpPr>
          <p:cNvPr id="15" name="Rectangle: Rounded Corners 14">
            <a:extLst>
              <a:ext uri="{FF2B5EF4-FFF2-40B4-BE49-F238E27FC236}">
                <a16:creationId xmlns:a16="http://schemas.microsoft.com/office/drawing/2014/main" id="{008D308C-55C4-4F61-9087-08DD43A3660A}"/>
              </a:ext>
            </a:extLst>
          </p:cNvPr>
          <p:cNvSpPr/>
          <p:nvPr/>
        </p:nvSpPr>
        <p:spPr>
          <a:xfrm>
            <a:off x="6231117" y="2676659"/>
            <a:ext cx="933254" cy="1504242"/>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B7709614-72F9-4C7A-8254-CADB62E285CD}"/>
              </a:ext>
            </a:extLst>
          </p:cNvPr>
          <p:cNvSpPr/>
          <p:nvPr/>
        </p:nvSpPr>
        <p:spPr>
          <a:xfrm>
            <a:off x="7183225" y="2677254"/>
            <a:ext cx="933254" cy="1504242"/>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9F7D4E12-4E20-4EFB-B091-C7B519414D5E}"/>
              </a:ext>
            </a:extLst>
          </p:cNvPr>
          <p:cNvSpPr/>
          <p:nvPr/>
        </p:nvSpPr>
        <p:spPr>
          <a:xfrm>
            <a:off x="10025406" y="2676659"/>
            <a:ext cx="933254" cy="1504242"/>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Rounded Corners 18">
            <a:extLst>
              <a:ext uri="{FF2B5EF4-FFF2-40B4-BE49-F238E27FC236}">
                <a16:creationId xmlns:a16="http://schemas.microsoft.com/office/drawing/2014/main" id="{476E357F-A473-4C23-B25E-88D731F063F3}"/>
              </a:ext>
            </a:extLst>
          </p:cNvPr>
          <p:cNvSpPr/>
          <p:nvPr/>
        </p:nvSpPr>
        <p:spPr>
          <a:xfrm>
            <a:off x="10977514" y="2667827"/>
            <a:ext cx="933254" cy="1504242"/>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408D1389-F9C6-42DB-86D5-54796499D17B}"/>
              </a:ext>
            </a:extLst>
          </p:cNvPr>
          <p:cNvSpPr/>
          <p:nvPr/>
        </p:nvSpPr>
        <p:spPr>
          <a:xfrm>
            <a:off x="6105527" y="4146708"/>
            <a:ext cx="1158009" cy="830997"/>
          </a:xfrm>
          <a:prstGeom prst="rect">
            <a:avLst/>
          </a:prstGeom>
        </p:spPr>
        <p:txBody>
          <a:bodyPr wrap="none">
            <a:spAutoFit/>
          </a:bodyPr>
          <a:lstStyle/>
          <a:p>
            <a:r>
              <a:rPr lang="en-GB" sz="1600" b="1" i="1" dirty="0">
                <a:solidFill>
                  <a:schemeClr val="accent3">
                    <a:lumMod val="50000"/>
                  </a:schemeClr>
                </a:solidFill>
                <a:latin typeface="Calibri Light" panose="020F0302020204030204" pitchFamily="34" charset="0"/>
                <a:ea typeface="DengXian Light" panose="02010600030101010101" pitchFamily="2" charset="-122"/>
                <a:cs typeface="Times New Roman" panose="02020603050405020304" pitchFamily="18" charset="0"/>
              </a:rPr>
              <a:t>Evaporation</a:t>
            </a:r>
          </a:p>
          <a:p>
            <a:r>
              <a:rPr lang="en-GB" sz="1600" b="1" i="1" dirty="0">
                <a:solidFill>
                  <a:schemeClr val="accent3">
                    <a:lumMod val="50000"/>
                  </a:schemeClr>
                </a:solidFill>
                <a:latin typeface="Calibri Light" panose="020F0302020204030204" pitchFamily="34" charset="0"/>
                <a:ea typeface="DengXian Light" panose="02010600030101010101" pitchFamily="2" charset="-122"/>
                <a:cs typeface="Times New Roman" panose="02020603050405020304" pitchFamily="18" charset="0"/>
              </a:rPr>
              <a:t>correction </a:t>
            </a:r>
          </a:p>
          <a:p>
            <a:r>
              <a:rPr lang="en-GB" sz="1600" b="1" i="1" dirty="0">
                <a:solidFill>
                  <a:schemeClr val="accent3">
                    <a:lumMod val="50000"/>
                  </a:schemeClr>
                </a:solidFill>
                <a:latin typeface="Calibri Light" panose="020F0302020204030204" pitchFamily="34" charset="0"/>
                <a:ea typeface="DengXian Light" panose="02010600030101010101" pitchFamily="2" charset="-122"/>
                <a:cs typeface="Times New Roman" panose="02020603050405020304" pitchFamily="18" charset="0"/>
              </a:rPr>
              <a:t>coefficient</a:t>
            </a:r>
            <a:endParaRPr lang="en-GB" sz="1600" dirty="0">
              <a:solidFill>
                <a:schemeClr val="accent3">
                  <a:lumMod val="50000"/>
                </a:schemeClr>
              </a:solidFill>
            </a:endParaRPr>
          </a:p>
        </p:txBody>
      </p:sp>
      <p:sp>
        <p:nvSpPr>
          <p:cNvPr id="20" name="Rectangle 19">
            <a:extLst>
              <a:ext uri="{FF2B5EF4-FFF2-40B4-BE49-F238E27FC236}">
                <a16:creationId xmlns:a16="http://schemas.microsoft.com/office/drawing/2014/main" id="{FE2E6625-A9E7-4042-B7A9-F4B5162FE9FC}"/>
              </a:ext>
            </a:extLst>
          </p:cNvPr>
          <p:cNvSpPr/>
          <p:nvPr/>
        </p:nvSpPr>
        <p:spPr>
          <a:xfrm>
            <a:off x="7169104" y="4133005"/>
            <a:ext cx="1214500" cy="861774"/>
          </a:xfrm>
          <a:prstGeom prst="rect">
            <a:avLst/>
          </a:prstGeom>
        </p:spPr>
        <p:txBody>
          <a:bodyPr wrap="none">
            <a:spAutoFit/>
          </a:bodyPr>
          <a:lstStyle/>
          <a:p>
            <a:r>
              <a:rPr lang="en-GB" sz="1600" b="1" i="1" dirty="0">
                <a:solidFill>
                  <a:schemeClr val="accent3">
                    <a:lumMod val="50000"/>
                  </a:schemeClr>
                </a:solidFill>
                <a:latin typeface="Calibri Light" panose="020F0302020204030204" pitchFamily="34" charset="0"/>
                <a:ea typeface="DengXian Light" panose="02010600030101010101" pitchFamily="2" charset="-122"/>
                <a:cs typeface="Times New Roman" panose="02020603050405020304" pitchFamily="18" charset="0"/>
              </a:rPr>
              <a:t>Maximum </a:t>
            </a:r>
          </a:p>
          <a:p>
            <a:r>
              <a:rPr lang="en-GB" sz="1600" b="1" i="1" dirty="0">
                <a:solidFill>
                  <a:schemeClr val="accent3">
                    <a:lumMod val="50000"/>
                  </a:schemeClr>
                </a:solidFill>
                <a:latin typeface="Calibri Light" panose="020F0302020204030204" pitchFamily="34" charset="0"/>
                <a:ea typeface="DengXian Light" panose="02010600030101010101" pitchFamily="2" charset="-122"/>
                <a:cs typeface="Times New Roman" panose="02020603050405020304" pitchFamily="18" charset="0"/>
              </a:rPr>
              <a:t>unsaturated </a:t>
            </a:r>
          </a:p>
          <a:p>
            <a:r>
              <a:rPr lang="en-GB" sz="1600" b="1" i="1" dirty="0">
                <a:solidFill>
                  <a:schemeClr val="accent3">
                    <a:lumMod val="50000"/>
                  </a:schemeClr>
                </a:solidFill>
                <a:latin typeface="Calibri Light" panose="020F0302020204030204" pitchFamily="34" charset="0"/>
                <a:ea typeface="DengXian Light" panose="02010600030101010101" pitchFamily="2" charset="-122"/>
                <a:cs typeface="Times New Roman" panose="02020603050405020304" pitchFamily="18" charset="0"/>
              </a:rPr>
              <a:t>storage </a:t>
            </a:r>
            <a:endParaRPr lang="en-GB" sz="1600" dirty="0">
              <a:solidFill>
                <a:schemeClr val="accent3">
                  <a:lumMod val="50000"/>
                </a:schemeClr>
              </a:solidFill>
            </a:endParaRPr>
          </a:p>
        </p:txBody>
      </p:sp>
      <p:sp>
        <p:nvSpPr>
          <p:cNvPr id="21" name="Rectangle 20">
            <a:extLst>
              <a:ext uri="{FF2B5EF4-FFF2-40B4-BE49-F238E27FC236}">
                <a16:creationId xmlns:a16="http://schemas.microsoft.com/office/drawing/2014/main" id="{46B90E3A-958A-4B76-B361-0F73B4D276E7}"/>
              </a:ext>
            </a:extLst>
          </p:cNvPr>
          <p:cNvSpPr/>
          <p:nvPr/>
        </p:nvSpPr>
        <p:spPr>
          <a:xfrm>
            <a:off x="9820760" y="4120595"/>
            <a:ext cx="1310971" cy="1077218"/>
          </a:xfrm>
          <a:prstGeom prst="rect">
            <a:avLst/>
          </a:prstGeom>
        </p:spPr>
        <p:txBody>
          <a:bodyPr wrap="square">
            <a:spAutoFit/>
          </a:bodyPr>
          <a:lstStyle/>
          <a:p>
            <a:r>
              <a:rPr lang="en-GB" sz="1600" b="1" i="1" dirty="0">
                <a:solidFill>
                  <a:schemeClr val="accent3">
                    <a:lumMod val="50000"/>
                  </a:schemeClr>
                </a:solidFill>
                <a:latin typeface="Calibri Light" panose="020F0302020204030204" pitchFamily="34" charset="0"/>
                <a:ea typeface="DengXian Light" panose="02010600030101010101" pitchFamily="2" charset="-122"/>
                <a:cs typeface="Times New Roman" panose="02020603050405020304" pitchFamily="18" charset="0"/>
              </a:rPr>
              <a:t>Slow </a:t>
            </a:r>
            <a:r>
              <a:rPr lang="en-US" altLang="zh-CN" sz="1600" b="1" i="1" dirty="0">
                <a:solidFill>
                  <a:schemeClr val="accent3">
                    <a:lumMod val="50000"/>
                  </a:schemeClr>
                </a:solidFill>
                <a:latin typeface="Calibri Light" panose="020F0302020204030204" pitchFamily="34" charset="0"/>
                <a:ea typeface="DengXian Light" panose="02010600030101010101" pitchFamily="2" charset="-122"/>
                <a:cs typeface="Times New Roman" panose="02020603050405020304" pitchFamily="18" charset="0"/>
              </a:rPr>
              <a:t>groundwater </a:t>
            </a:r>
          </a:p>
          <a:p>
            <a:r>
              <a:rPr lang="en-US" altLang="zh-CN" sz="1600" b="1" i="1" dirty="0">
                <a:solidFill>
                  <a:schemeClr val="accent3">
                    <a:lumMod val="50000"/>
                  </a:schemeClr>
                </a:solidFill>
                <a:latin typeface="Calibri Light" panose="020F0302020204030204" pitchFamily="34" charset="0"/>
                <a:ea typeface="DengXian Light" panose="02010600030101010101" pitchFamily="2" charset="-122"/>
                <a:cs typeface="Times New Roman" panose="02020603050405020304" pitchFamily="18" charset="0"/>
              </a:rPr>
              <a:t>flow</a:t>
            </a:r>
            <a:r>
              <a:rPr lang="en-GB" sz="1600" b="1" i="1" dirty="0">
                <a:solidFill>
                  <a:schemeClr val="accent3">
                    <a:lumMod val="50000"/>
                  </a:schemeClr>
                </a:solidFill>
                <a:latin typeface="Calibri Light" panose="020F0302020204030204" pitchFamily="34" charset="0"/>
                <a:ea typeface="DengXian Light" panose="02010600030101010101" pitchFamily="2" charset="-122"/>
                <a:cs typeface="Times New Roman" panose="02020603050405020304" pitchFamily="18" charset="0"/>
              </a:rPr>
              <a:t> </a:t>
            </a:r>
          </a:p>
          <a:p>
            <a:r>
              <a:rPr lang="en-GB" sz="1600" b="1" i="1" dirty="0">
                <a:solidFill>
                  <a:schemeClr val="accent3">
                    <a:lumMod val="50000"/>
                  </a:schemeClr>
                </a:solidFill>
                <a:latin typeface="Calibri Light" panose="020F0302020204030204" pitchFamily="34" charset="0"/>
                <a:ea typeface="DengXian Light" panose="02010600030101010101" pitchFamily="2" charset="-122"/>
                <a:cs typeface="Times New Roman" panose="02020603050405020304" pitchFamily="18" charset="0"/>
              </a:rPr>
              <a:t>coefficient</a:t>
            </a:r>
            <a:endParaRPr lang="en-GB" sz="1600" dirty="0">
              <a:solidFill>
                <a:schemeClr val="accent3">
                  <a:lumMod val="50000"/>
                </a:schemeClr>
              </a:solidFill>
            </a:endParaRPr>
          </a:p>
        </p:txBody>
      </p:sp>
      <p:sp>
        <p:nvSpPr>
          <p:cNvPr id="22" name="Rectangle 21">
            <a:extLst>
              <a:ext uri="{FF2B5EF4-FFF2-40B4-BE49-F238E27FC236}">
                <a16:creationId xmlns:a16="http://schemas.microsoft.com/office/drawing/2014/main" id="{B015D2ED-9778-4D51-9A10-D1025E0B8396}"/>
              </a:ext>
            </a:extLst>
          </p:cNvPr>
          <p:cNvSpPr/>
          <p:nvPr/>
        </p:nvSpPr>
        <p:spPr>
          <a:xfrm>
            <a:off x="10990297" y="4172069"/>
            <a:ext cx="1022780" cy="584775"/>
          </a:xfrm>
          <a:prstGeom prst="rect">
            <a:avLst/>
          </a:prstGeom>
        </p:spPr>
        <p:txBody>
          <a:bodyPr wrap="none">
            <a:spAutoFit/>
          </a:bodyPr>
          <a:lstStyle/>
          <a:p>
            <a:r>
              <a:rPr lang="en-GB" sz="1600" b="1" i="1" dirty="0">
                <a:solidFill>
                  <a:schemeClr val="accent3">
                    <a:lumMod val="50000"/>
                  </a:schemeClr>
                </a:solidFill>
                <a:latin typeface="Calibri Light" panose="020F0302020204030204" pitchFamily="34" charset="0"/>
                <a:ea typeface="DengXian Light" panose="02010600030101010101" pitchFamily="2" charset="-122"/>
                <a:cs typeface="Times New Roman" panose="02020603050405020304" pitchFamily="18" charset="0"/>
              </a:rPr>
              <a:t>Time lag</a:t>
            </a:r>
          </a:p>
          <a:p>
            <a:r>
              <a:rPr lang="en-GB" sz="1600" b="1" i="1" dirty="0">
                <a:solidFill>
                  <a:schemeClr val="accent3">
                    <a:lumMod val="50000"/>
                  </a:schemeClr>
                </a:solidFill>
                <a:latin typeface="Calibri Light" panose="020F0302020204030204" pitchFamily="34" charset="0"/>
                <a:ea typeface="DengXian Light" panose="02010600030101010101" pitchFamily="2" charset="-122"/>
                <a:cs typeface="Times New Roman" panose="02020603050405020304" pitchFamily="18" charset="0"/>
              </a:rPr>
              <a:t>coefficient</a:t>
            </a:r>
            <a:endParaRPr lang="en-GB" sz="1600" dirty="0">
              <a:solidFill>
                <a:schemeClr val="accent3">
                  <a:lumMod val="50000"/>
                </a:schemeClr>
              </a:solidFill>
            </a:endParaRPr>
          </a:p>
        </p:txBody>
      </p:sp>
      <p:graphicFrame>
        <p:nvGraphicFramePr>
          <p:cNvPr id="8" name="Table 7">
            <a:extLst>
              <a:ext uri="{FF2B5EF4-FFF2-40B4-BE49-F238E27FC236}">
                <a16:creationId xmlns:a16="http://schemas.microsoft.com/office/drawing/2014/main" id="{CF0B60DC-028B-4433-8692-7CE095558EAE}"/>
              </a:ext>
            </a:extLst>
          </p:cNvPr>
          <p:cNvGraphicFramePr>
            <a:graphicFrameLocks noGrp="1"/>
          </p:cNvGraphicFramePr>
          <p:nvPr>
            <p:extLst>
              <p:ext uri="{D42A27DB-BD31-4B8C-83A1-F6EECF244321}">
                <p14:modId xmlns:p14="http://schemas.microsoft.com/office/powerpoint/2010/main" val="1068670147"/>
              </p:ext>
            </p:extLst>
          </p:nvPr>
        </p:nvGraphicFramePr>
        <p:xfrm>
          <a:off x="10437726" y="5310086"/>
          <a:ext cx="1354261" cy="1249680"/>
        </p:xfrm>
        <a:graphic>
          <a:graphicData uri="http://schemas.openxmlformats.org/drawingml/2006/table">
            <a:tbl>
              <a:tblPr firstRow="1" bandRow="1">
                <a:tableStyleId>{5C22544A-7EE6-4342-B048-85BDC9FD1C3A}</a:tableStyleId>
              </a:tblPr>
              <a:tblGrid>
                <a:gridCol w="1354261">
                  <a:extLst>
                    <a:ext uri="{9D8B030D-6E8A-4147-A177-3AD203B41FA5}">
                      <a16:colId xmlns:a16="http://schemas.microsoft.com/office/drawing/2014/main" val="2518646605"/>
                    </a:ext>
                  </a:extLst>
                </a:gridCol>
              </a:tblGrid>
              <a:tr h="560768">
                <a:tc>
                  <a:txBody>
                    <a:bodyPr/>
                    <a:lstStyle/>
                    <a:p>
                      <a:r>
                        <a:rPr lang="en-GB" sz="1600" dirty="0"/>
                        <a:t>Groundwater flow</a:t>
                      </a:r>
                    </a:p>
                  </a:txBody>
                  <a:tcPr/>
                </a:tc>
                <a:extLst>
                  <a:ext uri="{0D108BD9-81ED-4DB2-BD59-A6C34878D82A}">
                    <a16:rowId xmlns:a16="http://schemas.microsoft.com/office/drawing/2014/main" val="1610371297"/>
                  </a:ext>
                </a:extLst>
              </a:tr>
              <a:tr h="329864">
                <a:tc>
                  <a:txBody>
                    <a:bodyPr/>
                    <a:lstStyle/>
                    <a:p>
                      <a:r>
                        <a:rPr lang="en-GB" sz="1600" dirty="0"/>
                        <a:t>+</a:t>
                      </a:r>
                    </a:p>
                  </a:txBody>
                  <a:tcPr/>
                </a:tc>
                <a:extLst>
                  <a:ext uri="{0D108BD9-81ED-4DB2-BD59-A6C34878D82A}">
                    <a16:rowId xmlns:a16="http://schemas.microsoft.com/office/drawing/2014/main" val="2311213759"/>
                  </a:ext>
                </a:extLst>
              </a:tr>
              <a:tr h="329864">
                <a:tc>
                  <a:txBody>
                    <a:bodyPr/>
                    <a:lstStyle/>
                    <a:p>
                      <a:r>
                        <a:rPr lang="en-GB" sz="1600" dirty="0"/>
                        <a:t>-</a:t>
                      </a:r>
                    </a:p>
                  </a:txBody>
                  <a:tcPr/>
                </a:tc>
                <a:extLst>
                  <a:ext uri="{0D108BD9-81ED-4DB2-BD59-A6C34878D82A}">
                    <a16:rowId xmlns:a16="http://schemas.microsoft.com/office/drawing/2014/main" val="3614585227"/>
                  </a:ext>
                </a:extLst>
              </a:tr>
            </a:tbl>
          </a:graphicData>
        </a:graphic>
      </p:graphicFrame>
      <p:sp>
        <p:nvSpPr>
          <p:cNvPr id="23" name="Rectangle 22">
            <a:extLst>
              <a:ext uri="{FF2B5EF4-FFF2-40B4-BE49-F238E27FC236}">
                <a16:creationId xmlns:a16="http://schemas.microsoft.com/office/drawing/2014/main" id="{CFEF66FD-477E-4363-AA50-6AB204606681}"/>
              </a:ext>
            </a:extLst>
          </p:cNvPr>
          <p:cNvSpPr/>
          <p:nvPr/>
        </p:nvSpPr>
        <p:spPr>
          <a:xfrm>
            <a:off x="5020682" y="6515017"/>
            <a:ext cx="5662726" cy="312650"/>
          </a:xfrm>
          <a:prstGeom prst="rect">
            <a:avLst/>
          </a:prstGeom>
        </p:spPr>
        <p:txBody>
          <a:bodyPr wrap="square">
            <a:spAutoFit/>
          </a:bodyPr>
          <a:lstStyle/>
          <a:p>
            <a:pPr>
              <a:lnSpc>
                <a:spcPct val="107000"/>
              </a:lnSpc>
              <a:spcAft>
                <a:spcPts val="800"/>
              </a:spcAft>
            </a:pPr>
            <a:r>
              <a:rPr lang="en-GB" sz="1400" i="1" dirty="0">
                <a:latin typeface="Calibri" panose="020F0502020204030204" pitchFamily="34" charset="0"/>
                <a:ea typeface="DengXian" panose="02010600030101010101" pitchFamily="2" charset="-122"/>
                <a:cs typeface="Times New Roman" panose="02020603050405020304" pitchFamily="18" charset="0"/>
              </a:rPr>
              <a:t>Symbols: + </a:t>
            </a:r>
            <a:r>
              <a:rPr lang="en-US" altLang="zh-CN" sz="1400" i="1" dirty="0">
                <a:latin typeface="Calibri" panose="020F0502020204030204" pitchFamily="34" charset="0"/>
                <a:ea typeface="DengXian" panose="02010600030101010101" pitchFamily="2" charset="-122"/>
                <a:cs typeface="Times New Roman" panose="02020603050405020304" pitchFamily="18" charset="0"/>
              </a:rPr>
              <a:t>strong</a:t>
            </a:r>
            <a:r>
              <a:rPr lang="en-GB" sz="1400" i="1" dirty="0">
                <a:latin typeface="Calibri" panose="020F0502020204030204" pitchFamily="34" charset="0"/>
                <a:ea typeface="DengXian" panose="02010600030101010101" pitchFamily="2" charset="-122"/>
                <a:cs typeface="Times New Roman" panose="02020603050405020304" pitchFamily="18" charset="0"/>
              </a:rPr>
              <a:t>; - weak;</a:t>
            </a:r>
            <a:endParaRPr lang="en-GB"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691951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58549"/>
    </mc:Choice>
    <mc:Fallback xmlns="">
      <p:transition spd="slow" advTm="58549"/>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D13F1348-F86C-4FA1-A073-5F548A27C246}"/>
              </a:ext>
            </a:extLst>
          </p:cNvPr>
          <p:cNvSpPr>
            <a:spLocks noGrp="1"/>
          </p:cNvSpPr>
          <p:nvPr>
            <p:ph type="title"/>
          </p:nvPr>
        </p:nvSpPr>
        <p:spPr>
          <a:xfrm>
            <a:off x="634277" y="284176"/>
            <a:ext cx="3670874" cy="1508760"/>
          </a:xfrm>
        </p:spPr>
        <p:txBody>
          <a:bodyPr>
            <a:normAutofit/>
          </a:bodyPr>
          <a:lstStyle/>
          <a:p>
            <a:r>
              <a:rPr lang="en-GB" dirty="0">
                <a:solidFill>
                  <a:schemeClr val="tx2"/>
                </a:solidFill>
              </a:rPr>
              <a:t>Results</a:t>
            </a:r>
          </a:p>
        </p:txBody>
      </p:sp>
      <p:sp>
        <p:nvSpPr>
          <p:cNvPr id="13" name="Rectangle 12">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10" name="Content Placeholder 2">
            <a:extLst>
              <a:ext uri="{FF2B5EF4-FFF2-40B4-BE49-F238E27FC236}">
                <a16:creationId xmlns:a16="http://schemas.microsoft.com/office/drawing/2014/main" id="{43EB31BF-EF83-427E-BE37-A833AB53D135}"/>
              </a:ext>
            </a:extLst>
          </p:cNvPr>
          <p:cNvSpPr txBox="1">
            <a:spLocks/>
          </p:cNvSpPr>
          <p:nvPr/>
        </p:nvSpPr>
        <p:spPr>
          <a:xfrm>
            <a:off x="260789" y="2234169"/>
            <a:ext cx="3892104" cy="420624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US" altLang="zh-CN" sz="2200" b="1"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Q1</a:t>
            </a:r>
            <a:r>
              <a:rPr kumimoji="0" lang="en-GB" altLang="zh-CN" sz="2200" b="1"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a:t>
            </a:r>
            <a:r>
              <a:rPr kumimoji="0" lang="zh-CN" altLang="en-US" sz="2200" b="1"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 </a:t>
            </a:r>
            <a:r>
              <a:rPr kumimoji="0" lang="en-GB" sz="2200" b="1" i="0" u="none" strike="noStrike" kern="1200" cap="none" spc="0" normalizeH="0" baseline="0" noProof="0" dirty="0">
                <a:ln>
                  <a:noFill/>
                </a:ln>
                <a:solidFill>
                  <a:srgbClr val="FFFFFF"/>
                </a:solidFill>
                <a:effectLst/>
                <a:uLnTx/>
                <a:uFillTx/>
                <a:latin typeface="Corbel" panose="020B0503020204020204"/>
                <a:ea typeface="+mn-ea"/>
                <a:cs typeface="+mn-cs"/>
              </a:rPr>
              <a:t>The different rainfall-runoff relationship of urban and rural areas</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US" altLang="zh-CN"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Q2</a:t>
            </a:r>
            <a:r>
              <a:rPr kumimoji="0" lang="en-GB" altLang="zh-CN"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a:t>
            </a:r>
            <a:r>
              <a:rPr kumimoji="0" lang="zh-CN" altLang="en-US"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 </a:t>
            </a:r>
            <a:r>
              <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rPr>
              <a:t>Urbanization influences</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US" altLang="zh-CN"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Q3</a:t>
            </a:r>
            <a:r>
              <a:rPr kumimoji="0" lang="en-GB" altLang="zh-CN"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a:t>
            </a:r>
            <a:r>
              <a:rPr kumimoji="0" lang="zh-CN" altLang="en-US"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 </a:t>
            </a:r>
            <a:r>
              <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rPr>
              <a:t>LID implementation influences</a:t>
            </a:r>
          </a:p>
          <a:p>
            <a:pPr lvl="0">
              <a:buClr>
                <a:srgbClr val="2C2C2C"/>
              </a:buClr>
            </a:pPr>
            <a:r>
              <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rPr>
              <a:t>Q4: The time approaching and stacking of urban and rural peaks due to </a:t>
            </a:r>
            <a:r>
              <a:rPr lang="en-GB" dirty="0">
                <a:solidFill>
                  <a:srgbClr val="FFFFFF"/>
                </a:solidFill>
              </a:rPr>
              <a:t>LID implementation </a:t>
            </a:r>
            <a:endParaRPr lang="en-GB" sz="3200" dirty="0">
              <a:solidFill>
                <a:srgbClr val="FFFFFF"/>
              </a:solidFill>
            </a:endParaRP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pic>
        <p:nvPicPr>
          <p:cNvPr id="18" name="Picture 17">
            <a:extLst>
              <a:ext uri="{FF2B5EF4-FFF2-40B4-BE49-F238E27FC236}">
                <a16:creationId xmlns:a16="http://schemas.microsoft.com/office/drawing/2014/main" id="{2B34AE63-A812-4325-9173-61EAE43059D7}"/>
              </a:ext>
            </a:extLst>
          </p:cNvPr>
          <p:cNvPicPr/>
          <p:nvPr/>
        </p:nvPicPr>
        <p:blipFill>
          <a:blip r:embed="rId3"/>
          <a:stretch>
            <a:fillRect/>
          </a:stretch>
        </p:blipFill>
        <p:spPr>
          <a:xfrm>
            <a:off x="5250615" y="267421"/>
            <a:ext cx="5731510" cy="3286125"/>
          </a:xfrm>
          <a:prstGeom prst="rect">
            <a:avLst/>
          </a:prstGeom>
        </p:spPr>
      </p:pic>
      <p:sp>
        <p:nvSpPr>
          <p:cNvPr id="4" name="Rectangle 3">
            <a:extLst>
              <a:ext uri="{FF2B5EF4-FFF2-40B4-BE49-F238E27FC236}">
                <a16:creationId xmlns:a16="http://schemas.microsoft.com/office/drawing/2014/main" id="{40AD7AEE-2991-4BA5-A61A-1B72D49B722B}"/>
              </a:ext>
            </a:extLst>
          </p:cNvPr>
          <p:cNvSpPr/>
          <p:nvPr/>
        </p:nvSpPr>
        <p:spPr>
          <a:xfrm>
            <a:off x="4890980" y="3978901"/>
            <a:ext cx="6458892" cy="2461508"/>
          </a:xfrm>
          <a:prstGeom prst="rect">
            <a:avLst/>
          </a:prstGeom>
        </p:spPr>
        <p:txBody>
          <a:bodyPr wrap="square">
            <a:sp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altLang="zh-CN" sz="1800" b="1" i="0" strike="noStrike" kern="1200" cap="none" spc="0" normalizeH="0" baseline="0" noProof="0" dirty="0">
                <a:ln>
                  <a:noFill/>
                </a:ln>
                <a:solidFill>
                  <a:srgbClr val="2C2C2C"/>
                </a:solidFill>
                <a:effectLst/>
                <a:uLnTx/>
                <a:uFillTx/>
                <a:latin typeface="Calibri" panose="020F0502020204030204" pitchFamily="34" charset="0"/>
                <a:ea typeface="DengXian" panose="02010600030101010101" pitchFamily="2" charset="-122"/>
                <a:cs typeface="Times New Roman" panose="02020603050405020304" pitchFamily="18" charset="0"/>
              </a:rPr>
              <a:t>In general, t</a:t>
            </a:r>
            <a:r>
              <a:rPr kumimoji="0" lang="en-GB" sz="1800" b="1" i="0" strike="noStrike" kern="1200" cap="none" spc="0" normalizeH="0" baseline="0" noProof="0" dirty="0">
                <a:ln>
                  <a:noFill/>
                </a:ln>
                <a:solidFill>
                  <a:srgbClr val="2C2C2C"/>
                </a:solidFill>
                <a:effectLst/>
                <a:uLnTx/>
                <a:uFillTx/>
                <a:latin typeface="Calibri" panose="020F0502020204030204" pitchFamily="34" charset="0"/>
                <a:ea typeface="DengXian" panose="02010600030101010101" pitchFamily="2" charset="-122"/>
                <a:cs typeface="Times New Roman" panose="02020603050405020304" pitchFamily="18" charset="0"/>
              </a:rPr>
              <a:t>he runoff from rural areas performs more moderate than it </a:t>
            </a:r>
            <a:r>
              <a:rPr lang="en-GB" b="1" dirty="0">
                <a:solidFill>
                  <a:srgbClr val="2C2C2C"/>
                </a:solidFill>
                <a:latin typeface="Calibri" panose="020F0502020204030204" pitchFamily="34" charset="0"/>
                <a:ea typeface="DengXian" panose="02010600030101010101" pitchFamily="2" charset="-122"/>
                <a:cs typeface="Times New Roman" panose="02020603050405020304" pitchFamily="18" charset="0"/>
              </a:rPr>
              <a:t>from</a:t>
            </a:r>
            <a:r>
              <a:rPr kumimoji="0" lang="en-GB" sz="1800" b="1" i="0" strike="noStrike" kern="1200" cap="none" spc="0" normalizeH="0" baseline="0" noProof="0" dirty="0">
                <a:ln>
                  <a:noFill/>
                </a:ln>
                <a:solidFill>
                  <a:srgbClr val="2C2C2C"/>
                </a:solidFill>
                <a:effectLst/>
                <a:uLnTx/>
                <a:uFillTx/>
                <a:latin typeface="Calibri" panose="020F0502020204030204" pitchFamily="34" charset="0"/>
                <a:ea typeface="DengXian" panose="02010600030101010101" pitchFamily="2" charset="-122"/>
                <a:cs typeface="Times New Roman" panose="02020603050405020304" pitchFamily="18" charset="0"/>
              </a:rPr>
              <a:t> urban areas. </a:t>
            </a:r>
          </a:p>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GB" sz="1800" b="0" i="1" strike="noStrike" kern="1200" cap="none" spc="0" normalizeH="0" baseline="0" noProof="0" dirty="0">
                <a:ln>
                  <a:noFill/>
                </a:ln>
                <a:solidFill>
                  <a:srgbClr val="2C2C2C"/>
                </a:solidFill>
                <a:effectLst/>
                <a:uLnTx/>
                <a:uFillTx/>
                <a:latin typeface="Calibri" panose="020F0502020204030204" pitchFamily="34" charset="0"/>
                <a:ea typeface="DengXian" panose="02010600030101010101" pitchFamily="2" charset="-122"/>
                <a:cs typeface="Times New Roman" panose="02020603050405020304" pitchFamily="18" charset="0"/>
              </a:rPr>
              <a:t>Urban: </a:t>
            </a:r>
            <a:r>
              <a:rPr kumimoji="0" lang="en-GB" sz="1800" b="0" i="0" strike="noStrike" kern="1200" cap="none" spc="0" normalizeH="0" baseline="0" noProof="0" dirty="0">
                <a:ln>
                  <a:noFill/>
                </a:ln>
                <a:solidFill>
                  <a:srgbClr val="2C2C2C"/>
                </a:solidFill>
                <a:effectLst/>
                <a:uLnTx/>
                <a:uFillTx/>
                <a:latin typeface="Calibri" panose="020F0502020204030204" pitchFamily="34" charset="0"/>
                <a:ea typeface="DengXian" panose="02010600030101010101" pitchFamily="2" charset="-122"/>
                <a:cs typeface="Times New Roman" panose="02020603050405020304" pitchFamily="18" charset="0"/>
              </a:rPr>
              <a:t>varies between extreme flood and extreme drought</a:t>
            </a:r>
            <a:r>
              <a:rPr kumimoji="0" lang="en-GB" sz="1800" b="0" i="0" u="none" strike="noStrike" kern="1200" cap="none" spc="0" normalizeH="0" baseline="0" noProof="0" dirty="0">
                <a:ln>
                  <a:noFill/>
                </a:ln>
                <a:solidFill>
                  <a:srgbClr val="2C2C2C"/>
                </a:solidFill>
                <a:effectLst/>
                <a:uLnTx/>
                <a:uFillTx/>
                <a:latin typeface="Calibri" panose="020F0502020204030204" pitchFamily="34" charset="0"/>
                <a:ea typeface="DengXian" panose="02010600030101010101" pitchFamily="2" charset="-122"/>
                <a:cs typeface="Times New Roman" panose="02020603050405020304" pitchFamily="18" charset="0"/>
              </a:rPr>
              <a:t>; </a:t>
            </a:r>
          </a:p>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GB" sz="1800" b="0" i="1" strike="noStrike" kern="1200" cap="none" spc="0" normalizeH="0" baseline="0" noProof="0" dirty="0">
                <a:ln>
                  <a:noFill/>
                </a:ln>
                <a:solidFill>
                  <a:srgbClr val="2C2C2C"/>
                </a:solidFill>
                <a:effectLst/>
                <a:uLnTx/>
                <a:uFillTx/>
                <a:latin typeface="Calibri" panose="020F0502020204030204" pitchFamily="34" charset="0"/>
                <a:ea typeface="DengXian" panose="02010600030101010101" pitchFamily="2" charset="-122"/>
                <a:cs typeface="Times New Roman" panose="02020603050405020304" pitchFamily="18" charset="0"/>
              </a:rPr>
              <a:t>Rural: </a:t>
            </a:r>
            <a:r>
              <a:rPr kumimoji="0" lang="en-GB" sz="1800" b="0" i="0" u="none" strike="noStrike" kern="1200" cap="none" spc="0" normalizeH="0" baseline="0" noProof="0" dirty="0">
                <a:ln>
                  <a:noFill/>
                </a:ln>
                <a:solidFill>
                  <a:srgbClr val="2C2C2C"/>
                </a:solidFill>
                <a:effectLst/>
                <a:uLnTx/>
                <a:uFillTx/>
                <a:latin typeface="Calibri" panose="020F0502020204030204" pitchFamily="34" charset="0"/>
                <a:ea typeface="DengXian" panose="02010600030101010101" pitchFamily="2" charset="-122"/>
                <a:cs typeface="Times New Roman" panose="02020603050405020304" pitchFamily="18" charset="0"/>
              </a:rPr>
              <a:t>the peak flows seldom happen in dry seasons, </a:t>
            </a:r>
            <a:r>
              <a:rPr kumimoji="0" lang="en-GB" sz="1800" b="0" i="0" u="sng" strike="noStrike" kern="1200" cap="none" spc="0" normalizeH="0" baseline="0" noProof="0" dirty="0">
                <a:ln>
                  <a:noFill/>
                </a:ln>
                <a:solidFill>
                  <a:srgbClr val="2C2C2C"/>
                </a:solidFill>
                <a:effectLst/>
                <a:uLnTx/>
                <a:uFillTx/>
                <a:latin typeface="Calibri" panose="020F0502020204030204" pitchFamily="34" charset="0"/>
                <a:ea typeface="DengXian" panose="02010600030101010101" pitchFamily="2" charset="-122"/>
                <a:cs typeface="Times New Roman" panose="02020603050405020304" pitchFamily="18" charset="0"/>
              </a:rPr>
              <a:t>but in flood season, the magnitude of peaks may be great</a:t>
            </a:r>
            <a:r>
              <a:rPr kumimoji="0" lang="en-GB" sz="1800" b="0" i="0" u="none" strike="noStrike" kern="1200" cap="none" spc="0" normalizeH="0" baseline="0" noProof="0" dirty="0">
                <a:ln>
                  <a:noFill/>
                </a:ln>
                <a:solidFill>
                  <a:srgbClr val="2C2C2C"/>
                </a:solidFill>
                <a:effectLst/>
                <a:uLnTx/>
                <a:uFillTx/>
                <a:latin typeface="Calibri" panose="020F0502020204030204" pitchFamily="34" charset="0"/>
                <a:ea typeface="DengXian" panose="02010600030101010101" pitchFamily="2" charset="-122"/>
                <a:cs typeface="Times New Roman" panose="02020603050405020304" pitchFamily="18" charset="0"/>
              </a:rPr>
              <a:t>. </a:t>
            </a:r>
          </a:p>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GB" sz="1800" b="0" i="0" u="none" strike="noStrike" kern="1200" cap="none" spc="0" normalizeH="0" baseline="0" noProof="0" dirty="0">
                <a:ln>
                  <a:noFill/>
                </a:ln>
                <a:solidFill>
                  <a:srgbClr val="2C2C2C"/>
                </a:solidFill>
                <a:effectLst/>
                <a:uLnTx/>
                <a:uFillTx/>
                <a:latin typeface="Calibri" panose="020F0502020204030204" pitchFamily="34" charset="0"/>
                <a:ea typeface="DengXian" panose="02010600030101010101" pitchFamily="2" charset="-122"/>
                <a:cs typeface="Times New Roman" panose="02020603050405020304" pitchFamily="18" charset="0"/>
              </a:rPr>
              <a:t>(And the presence of peak runoff is always accompanied with the increase of base flow caused by large groundwater stock.)</a:t>
            </a:r>
          </a:p>
        </p:txBody>
      </p:sp>
      <p:sp>
        <p:nvSpPr>
          <p:cNvPr id="12" name="Rectangle 11">
            <a:extLst>
              <a:ext uri="{FF2B5EF4-FFF2-40B4-BE49-F238E27FC236}">
                <a16:creationId xmlns:a16="http://schemas.microsoft.com/office/drawing/2014/main" id="{0D88EEA2-9D5B-4981-8F8B-095C99C7021D}"/>
              </a:ext>
            </a:extLst>
          </p:cNvPr>
          <p:cNvSpPr/>
          <p:nvPr/>
        </p:nvSpPr>
        <p:spPr>
          <a:xfrm>
            <a:off x="4649256" y="3553546"/>
            <a:ext cx="7058835" cy="375552"/>
          </a:xfrm>
          <a:prstGeom prst="rect">
            <a:avLst/>
          </a:prstGeom>
        </p:spPr>
        <p:txBody>
          <a:bodyPr wrap="square">
            <a:spAutoFit/>
          </a:bodyPr>
          <a:lstStyle/>
          <a:p>
            <a:pPr lvl="0">
              <a:lnSpc>
                <a:spcPct val="107000"/>
              </a:lnSpc>
              <a:spcBef>
                <a:spcPts val="200"/>
              </a:spcBef>
            </a:pPr>
            <a:r>
              <a:rPr kumimoji="0" lang="en-GB" sz="1800" b="1" i="1" u="none" strike="noStrike" kern="1200" cap="none" spc="0" normalizeH="0" baseline="0" noProof="0" dirty="0">
                <a:ln>
                  <a:noFill/>
                </a:ln>
                <a:solidFill>
                  <a:srgbClr val="2F5496"/>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b. </a:t>
            </a:r>
            <a:r>
              <a:rPr lang="en-GB" b="1" i="1"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rPr>
              <a:t>The comparison of rainfall-runoff relationship of urban and rural areas</a:t>
            </a:r>
          </a:p>
        </p:txBody>
      </p:sp>
    </p:spTree>
    <p:extLst>
      <p:ext uri="{BB962C8B-B14F-4D97-AF65-F5344CB8AC3E}">
        <p14:creationId xmlns:p14="http://schemas.microsoft.com/office/powerpoint/2010/main" val="10322963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58549"/>
    </mc:Choice>
    <mc:Fallback xmlns="">
      <p:transition spd="slow" advTm="58549"/>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D13F1348-F86C-4FA1-A073-5F548A27C246}"/>
              </a:ext>
            </a:extLst>
          </p:cNvPr>
          <p:cNvSpPr>
            <a:spLocks noGrp="1"/>
          </p:cNvSpPr>
          <p:nvPr>
            <p:ph type="title"/>
          </p:nvPr>
        </p:nvSpPr>
        <p:spPr>
          <a:xfrm>
            <a:off x="634277" y="284176"/>
            <a:ext cx="3670874" cy="1508760"/>
          </a:xfrm>
        </p:spPr>
        <p:txBody>
          <a:bodyPr>
            <a:normAutofit/>
          </a:bodyPr>
          <a:lstStyle/>
          <a:p>
            <a:r>
              <a:rPr lang="en-GB" dirty="0">
                <a:solidFill>
                  <a:schemeClr val="tx2"/>
                </a:solidFill>
              </a:rPr>
              <a:t>Results</a:t>
            </a:r>
          </a:p>
        </p:txBody>
      </p:sp>
      <p:sp>
        <p:nvSpPr>
          <p:cNvPr id="13" name="Rectangle 12">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10" name="Content Placeholder 2">
            <a:extLst>
              <a:ext uri="{FF2B5EF4-FFF2-40B4-BE49-F238E27FC236}">
                <a16:creationId xmlns:a16="http://schemas.microsoft.com/office/drawing/2014/main" id="{43EB31BF-EF83-427E-BE37-A833AB53D135}"/>
              </a:ext>
            </a:extLst>
          </p:cNvPr>
          <p:cNvSpPr txBox="1">
            <a:spLocks/>
          </p:cNvSpPr>
          <p:nvPr/>
        </p:nvSpPr>
        <p:spPr>
          <a:xfrm>
            <a:off x="260789" y="2234169"/>
            <a:ext cx="3892104" cy="420624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US" altLang="zh-CN"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Q1</a:t>
            </a:r>
            <a:r>
              <a:rPr kumimoji="0" lang="en-GB" altLang="zh-CN"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a:t>
            </a:r>
            <a:r>
              <a:rPr kumimoji="0" lang="zh-CN" altLang="en-US"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 </a:t>
            </a:r>
            <a:r>
              <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rPr>
              <a:t>The different rainfall-runoff relationship of urban and rural areas</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US" altLang="zh-CN" sz="2200" b="1"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Q2</a:t>
            </a:r>
            <a:r>
              <a:rPr kumimoji="0" lang="en-GB" altLang="zh-CN" sz="2200" b="1"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a:t>
            </a:r>
            <a:r>
              <a:rPr kumimoji="0" lang="zh-CN" altLang="en-US" sz="2200" b="1"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 </a:t>
            </a:r>
            <a:r>
              <a:rPr kumimoji="0" lang="en-GB" sz="2200" b="1" i="0" u="none" strike="noStrike" kern="1200" cap="none" spc="0" normalizeH="0" baseline="0" noProof="0" dirty="0">
                <a:ln>
                  <a:noFill/>
                </a:ln>
                <a:solidFill>
                  <a:srgbClr val="FFFFFF"/>
                </a:solidFill>
                <a:effectLst/>
                <a:uLnTx/>
                <a:uFillTx/>
                <a:latin typeface="Corbel" panose="020B0503020204020204"/>
                <a:ea typeface="+mn-ea"/>
                <a:cs typeface="+mn-cs"/>
              </a:rPr>
              <a:t>Urbanization influences</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US" altLang="zh-CN"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Q3</a:t>
            </a:r>
            <a:r>
              <a:rPr kumimoji="0" lang="en-GB" altLang="zh-CN"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a:t>
            </a:r>
            <a:r>
              <a:rPr kumimoji="0" lang="zh-CN" altLang="en-US"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 </a:t>
            </a:r>
            <a:r>
              <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rPr>
              <a:t>LID implementation influences</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rPr>
              <a:t>Q4: The time approaching and stacking of urban and rural peaks due to LID implementation </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3" name="Rectangle 2">
            <a:extLst>
              <a:ext uri="{FF2B5EF4-FFF2-40B4-BE49-F238E27FC236}">
                <a16:creationId xmlns:a16="http://schemas.microsoft.com/office/drawing/2014/main" id="{C0126EEC-D6F3-4210-8365-6FC0FCF65F2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C2C2C"/>
              </a:solidFill>
              <a:effectLst/>
              <a:uLnTx/>
              <a:uFillTx/>
              <a:latin typeface="Corbel" panose="020B0503020204020204"/>
              <a:ea typeface="+mn-ea"/>
              <a:cs typeface="+mn-cs"/>
            </a:endParaRPr>
          </a:p>
        </p:txBody>
      </p:sp>
      <p:pic>
        <p:nvPicPr>
          <p:cNvPr id="9217" name="Picture 142">
            <a:extLst>
              <a:ext uri="{FF2B5EF4-FFF2-40B4-BE49-F238E27FC236}">
                <a16:creationId xmlns:a16="http://schemas.microsoft.com/office/drawing/2014/main" id="{BBBACDDF-F46C-45E9-90F6-FCA54BA0F8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2721" y="614483"/>
            <a:ext cx="5730875" cy="35274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79646D67-F38B-4D8A-AA48-4B1F0C67A99F}"/>
              </a:ext>
            </a:extLst>
          </p:cNvPr>
          <p:cNvSpPr>
            <a:spLocks noChangeArrowheads="1"/>
          </p:cNvSpPr>
          <p:nvPr/>
        </p:nvSpPr>
        <p:spPr bwMode="auto">
          <a:xfrm>
            <a:off x="5102721" y="4094836"/>
            <a:ext cx="5730875"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900" b="0" i="1" u="none" strike="noStrike" kern="1200" cap="none" spc="0" normalizeH="0" baseline="0" noProof="0" dirty="0">
                <a:ln>
                  <a:noFill/>
                </a:ln>
                <a:solidFill>
                  <a:srgbClr val="44546A"/>
                </a:solidFill>
                <a:effectLst/>
                <a:uLnTx/>
                <a:uFillTx/>
                <a:latin typeface="Calibri" panose="020F0502020204030204" pitchFamily="34" charset="0"/>
                <a:ea typeface="DengXian" panose="02010600030101010101" pitchFamily="2" charset="-122"/>
                <a:cs typeface="Times New Roman" panose="02020603050405020304" pitchFamily="18" charset="0"/>
              </a:rPr>
              <a:t>F</a:t>
            </a:r>
            <a:r>
              <a:rPr kumimoji="0" lang="en-GB" altLang="en-US" sz="900" b="0" i="1" u="none" strike="noStrike" kern="1200" cap="none" spc="0" normalizeH="0" baseline="0" noProof="0" dirty="0" bmk="">
                <a:ln>
                  <a:noFill/>
                </a:ln>
                <a:solidFill>
                  <a:srgbClr val="44546A"/>
                </a:solidFill>
                <a:effectLst/>
                <a:uLnTx/>
                <a:uFillTx/>
                <a:latin typeface="Calibri" panose="020F0502020204030204" pitchFamily="34" charset="0"/>
                <a:ea typeface="DengXian" panose="02010600030101010101" pitchFamily="2" charset="-122"/>
                <a:cs typeface="Times New Roman" panose="02020603050405020304" pitchFamily="18" charset="0"/>
              </a:rPr>
              <a:t>igure </a:t>
            </a:r>
            <a:r>
              <a:rPr kumimoji="0" lang="en-GB" altLang="en-US" sz="900" b="0" i="1" u="none" strike="noStrike" kern="1200" cap="none" spc="0" normalizeH="0" baseline="0" noProof="0" dirty="0" bmk="_Ref7007968">
                <a:ln>
                  <a:noFill/>
                </a:ln>
                <a:solidFill>
                  <a:srgbClr val="44546A"/>
                </a:solidFill>
                <a:effectLst/>
                <a:uLnTx/>
                <a:uFillTx/>
                <a:latin typeface="Calibri" panose="020F0502020204030204" pitchFamily="34" charset="0"/>
                <a:ea typeface="DengXian" panose="02010600030101010101" pitchFamily="2" charset="-122"/>
                <a:cs typeface="Times New Roman" panose="02020603050405020304" pitchFamily="18" charset="0"/>
              </a:rPr>
              <a:t>32</a:t>
            </a:r>
            <a:r>
              <a:rPr kumimoji="0" lang="en-GB" altLang="en-US" sz="900" b="0" i="1" u="none" strike="noStrike" kern="1200" cap="none" spc="0" normalizeH="0" baseline="0" noProof="0" dirty="0">
                <a:ln>
                  <a:noFill/>
                </a:ln>
                <a:solidFill>
                  <a:srgbClr val="44546A"/>
                </a:solidFill>
                <a:effectLst/>
                <a:uLnTx/>
                <a:uFillTx/>
                <a:latin typeface="Calibri" panose="020F0502020204030204" pitchFamily="34" charset="0"/>
                <a:ea typeface="DengXian" panose="02010600030101010101" pitchFamily="2" charset="-122"/>
                <a:cs typeface="Times New Roman" panose="02020603050405020304" pitchFamily="18" charset="0"/>
              </a:rPr>
              <a:t>. The total basin runoffs of the three urban developed scenarios</a:t>
            </a:r>
            <a:endParaRPr kumimoji="0" lang="en-GB" altLang="en-US" sz="1800" b="0" i="0" u="none" strike="noStrike" kern="1200" cap="none" spc="0" normalizeH="0" baseline="0" noProof="0" dirty="0">
              <a:ln>
                <a:noFill/>
              </a:ln>
              <a:solidFill>
                <a:srgbClr val="2C2C2C"/>
              </a:solidFill>
              <a:effectLst/>
              <a:uLnTx/>
              <a:uFillTx/>
              <a:latin typeface="Arial" panose="020B0604020202020204" pitchFamily="34" charset="0"/>
              <a:ea typeface="+mn-ea"/>
              <a:cs typeface="+mn-cs"/>
            </a:endParaRPr>
          </a:p>
        </p:txBody>
      </p:sp>
      <p:sp>
        <p:nvSpPr>
          <p:cNvPr id="14" name="Speech Bubble: Oval 13">
            <a:extLst>
              <a:ext uri="{FF2B5EF4-FFF2-40B4-BE49-F238E27FC236}">
                <a16:creationId xmlns:a16="http://schemas.microsoft.com/office/drawing/2014/main" id="{921BE2B6-5736-46F2-9B9B-1C4368DE7BCA}"/>
              </a:ext>
            </a:extLst>
          </p:cNvPr>
          <p:cNvSpPr/>
          <p:nvPr/>
        </p:nvSpPr>
        <p:spPr>
          <a:xfrm>
            <a:off x="6719123" y="367996"/>
            <a:ext cx="1408430" cy="1341120"/>
          </a:xfrm>
          <a:prstGeom prst="wedgeEllipseCallout">
            <a:avLst>
              <a:gd name="adj1" fmla="val -52932"/>
              <a:gd name="adj2" fmla="val 33832"/>
            </a:avLst>
          </a:prstGeom>
          <a:solidFill>
            <a:schemeClr val="accent1">
              <a:alpha val="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7000"/>
              </a:lnSpc>
              <a:spcBef>
                <a:spcPts val="0"/>
              </a:spcBef>
              <a:spcAft>
                <a:spcPts val="800"/>
              </a:spcAft>
              <a:buClrTx/>
              <a:buSzTx/>
              <a:buFontTx/>
              <a:buNone/>
              <a:tabLst/>
              <a:defRPr/>
            </a:pPr>
            <a:endParaRPr kumimoji="0" lang="en-GB" sz="1100" b="0" i="0" u="none" strike="noStrike" kern="1200" cap="none" spc="0" normalizeH="0" baseline="0" noProof="0">
              <a:ln>
                <a:noFill/>
              </a:ln>
              <a:solidFill>
                <a:srgbClr val="FFFFFF"/>
              </a:solidFill>
              <a:effectLst/>
              <a:uLnTx/>
              <a:uFillTx/>
              <a:latin typeface="Corbel" panose="020B0503020204020204"/>
              <a:ea typeface="DengXian" panose="02010600030101010101" pitchFamily="2" charset="-122"/>
              <a:cs typeface="Times New Roman" panose="02020603050405020304" pitchFamily="18" charset="0"/>
            </a:endParaRPr>
          </a:p>
        </p:txBody>
      </p:sp>
      <p:pic>
        <p:nvPicPr>
          <p:cNvPr id="15" name="Picture 14">
            <a:extLst>
              <a:ext uri="{FF2B5EF4-FFF2-40B4-BE49-F238E27FC236}">
                <a16:creationId xmlns:a16="http://schemas.microsoft.com/office/drawing/2014/main" id="{AB4E9DFA-5B68-45E6-849C-4F1EC1670AE0}"/>
              </a:ext>
            </a:extLst>
          </p:cNvPr>
          <p:cNvPicPr/>
          <p:nvPr/>
        </p:nvPicPr>
        <p:blipFill>
          <a:blip r:embed="rId4"/>
          <a:stretch>
            <a:fillRect/>
          </a:stretch>
        </p:blipFill>
        <p:spPr>
          <a:xfrm>
            <a:off x="7032440" y="710029"/>
            <a:ext cx="800100" cy="736600"/>
          </a:xfrm>
          <a:prstGeom prst="rect">
            <a:avLst/>
          </a:prstGeom>
        </p:spPr>
      </p:pic>
      <p:sp>
        <p:nvSpPr>
          <p:cNvPr id="16" name="Speech Bubble: Oval 15">
            <a:extLst>
              <a:ext uri="{FF2B5EF4-FFF2-40B4-BE49-F238E27FC236}">
                <a16:creationId xmlns:a16="http://schemas.microsoft.com/office/drawing/2014/main" id="{BBC9A696-AAA1-48CB-B65B-6D3EB5C52080}"/>
              </a:ext>
            </a:extLst>
          </p:cNvPr>
          <p:cNvSpPr/>
          <p:nvPr/>
        </p:nvSpPr>
        <p:spPr>
          <a:xfrm>
            <a:off x="8506152" y="322152"/>
            <a:ext cx="1408430" cy="1341120"/>
          </a:xfrm>
          <a:prstGeom prst="wedgeEllipseCallout">
            <a:avLst>
              <a:gd name="adj1" fmla="val 41264"/>
              <a:gd name="adj2" fmla="val 53675"/>
            </a:avLst>
          </a:prstGeom>
          <a:solidFill>
            <a:schemeClr val="accent1">
              <a:alpha val="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7000"/>
              </a:lnSpc>
              <a:spcBef>
                <a:spcPts val="0"/>
              </a:spcBef>
              <a:spcAft>
                <a:spcPts val="800"/>
              </a:spcAft>
              <a:buClrTx/>
              <a:buSzTx/>
              <a:buFontTx/>
              <a:buNone/>
              <a:tabLst/>
              <a:defRPr/>
            </a:pPr>
            <a:endParaRPr kumimoji="0" lang="en-GB" sz="1100" b="0" i="0" u="none" strike="noStrike" kern="1200" cap="none" spc="0" normalizeH="0" baseline="0" noProof="0">
              <a:ln>
                <a:noFill/>
              </a:ln>
              <a:solidFill>
                <a:srgbClr val="FFFFFF"/>
              </a:solidFill>
              <a:effectLst/>
              <a:uLnTx/>
              <a:uFillTx/>
              <a:latin typeface="Corbel" panose="020B0503020204020204"/>
              <a:ea typeface="DengXian" panose="02010600030101010101" pitchFamily="2" charset="-122"/>
              <a:cs typeface="Times New Roman" panose="02020603050405020304" pitchFamily="18" charset="0"/>
            </a:endParaRPr>
          </a:p>
        </p:txBody>
      </p:sp>
      <p:pic>
        <p:nvPicPr>
          <p:cNvPr id="17" name="Picture 16">
            <a:extLst>
              <a:ext uri="{FF2B5EF4-FFF2-40B4-BE49-F238E27FC236}">
                <a16:creationId xmlns:a16="http://schemas.microsoft.com/office/drawing/2014/main" id="{B5F1A8A6-FFA3-468E-98B2-6279D224951E}"/>
              </a:ext>
            </a:extLst>
          </p:cNvPr>
          <p:cNvPicPr/>
          <p:nvPr/>
        </p:nvPicPr>
        <p:blipFill>
          <a:blip r:embed="rId5"/>
          <a:stretch>
            <a:fillRect/>
          </a:stretch>
        </p:blipFill>
        <p:spPr>
          <a:xfrm>
            <a:off x="8781742" y="585042"/>
            <a:ext cx="857250" cy="815340"/>
          </a:xfrm>
          <a:prstGeom prst="rect">
            <a:avLst/>
          </a:prstGeom>
        </p:spPr>
      </p:pic>
      <p:sp>
        <p:nvSpPr>
          <p:cNvPr id="7" name="Rectangle 8">
            <a:extLst>
              <a:ext uri="{FF2B5EF4-FFF2-40B4-BE49-F238E27FC236}">
                <a16:creationId xmlns:a16="http://schemas.microsoft.com/office/drawing/2014/main" id="{C71A9E67-4442-4E94-8897-791A42CA042D}"/>
              </a:ext>
            </a:extLst>
          </p:cNvPr>
          <p:cNvSpPr>
            <a:spLocks noChangeArrowheads="1"/>
          </p:cNvSpPr>
          <p:nvPr/>
        </p:nvSpPr>
        <p:spPr bwMode="auto">
          <a:xfrm>
            <a:off x="5250615" y="965252"/>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C2C2C"/>
              </a:solidFill>
              <a:effectLst/>
              <a:uLnTx/>
              <a:uFillTx/>
              <a:latin typeface="Corbel" panose="020B0503020204020204"/>
              <a:ea typeface="+mn-ea"/>
              <a:cs typeface="+mn-cs"/>
            </a:endParaRPr>
          </a:p>
        </p:txBody>
      </p:sp>
      <p:sp>
        <p:nvSpPr>
          <p:cNvPr id="8" name="Rectangle 9">
            <a:extLst>
              <a:ext uri="{FF2B5EF4-FFF2-40B4-BE49-F238E27FC236}">
                <a16:creationId xmlns:a16="http://schemas.microsoft.com/office/drawing/2014/main" id="{648D69B5-030A-4266-9B18-4969A3AD7270}"/>
              </a:ext>
            </a:extLst>
          </p:cNvPr>
          <p:cNvSpPr>
            <a:spLocks noChangeArrowheads="1"/>
          </p:cNvSpPr>
          <p:nvPr/>
        </p:nvSpPr>
        <p:spPr bwMode="auto">
          <a:xfrm>
            <a:off x="5250615" y="24480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C2C2C"/>
              </a:solidFill>
              <a:effectLst/>
              <a:uLnTx/>
              <a:uFillTx/>
              <a:latin typeface="Corbel" panose="020B0503020204020204"/>
              <a:ea typeface="+mn-ea"/>
              <a:cs typeface="+mn-cs"/>
            </a:endParaRPr>
          </a:p>
        </p:txBody>
      </p:sp>
      <p:pic>
        <p:nvPicPr>
          <p:cNvPr id="22" name="Picture 21">
            <a:extLst>
              <a:ext uri="{FF2B5EF4-FFF2-40B4-BE49-F238E27FC236}">
                <a16:creationId xmlns:a16="http://schemas.microsoft.com/office/drawing/2014/main" id="{83C37BDD-4188-468D-98EE-6983B425B3AA}"/>
              </a:ext>
            </a:extLst>
          </p:cNvPr>
          <p:cNvPicPr>
            <a:picLocks noChangeAspect="1"/>
          </p:cNvPicPr>
          <p:nvPr/>
        </p:nvPicPr>
        <p:blipFill>
          <a:blip r:embed="rId6"/>
          <a:stretch>
            <a:fillRect/>
          </a:stretch>
        </p:blipFill>
        <p:spPr>
          <a:xfrm>
            <a:off x="4877127" y="4391684"/>
            <a:ext cx="7258050" cy="2400300"/>
          </a:xfrm>
          <a:prstGeom prst="rect">
            <a:avLst/>
          </a:prstGeom>
        </p:spPr>
      </p:pic>
      <p:sp>
        <p:nvSpPr>
          <p:cNvPr id="23" name="Rectangle: Rounded Corners 22">
            <a:extLst>
              <a:ext uri="{FF2B5EF4-FFF2-40B4-BE49-F238E27FC236}">
                <a16:creationId xmlns:a16="http://schemas.microsoft.com/office/drawing/2014/main" id="{0FDAF7FB-AF36-4D03-8789-4E9234CA043D}"/>
              </a:ext>
            </a:extLst>
          </p:cNvPr>
          <p:cNvSpPr/>
          <p:nvPr/>
        </p:nvSpPr>
        <p:spPr>
          <a:xfrm>
            <a:off x="9486785" y="6189820"/>
            <a:ext cx="2098857" cy="402069"/>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8" name="Rectangle: Rounded Corners 17">
            <a:extLst>
              <a:ext uri="{FF2B5EF4-FFF2-40B4-BE49-F238E27FC236}">
                <a16:creationId xmlns:a16="http://schemas.microsoft.com/office/drawing/2014/main" id="{461F0EA7-533C-467A-95BC-D05C579AA2C8}"/>
              </a:ext>
            </a:extLst>
          </p:cNvPr>
          <p:cNvSpPr/>
          <p:nvPr/>
        </p:nvSpPr>
        <p:spPr>
          <a:xfrm>
            <a:off x="8157549" y="5390799"/>
            <a:ext cx="3428094" cy="402069"/>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9" name="Rectangle 18">
            <a:extLst>
              <a:ext uri="{FF2B5EF4-FFF2-40B4-BE49-F238E27FC236}">
                <a16:creationId xmlns:a16="http://schemas.microsoft.com/office/drawing/2014/main" id="{8C67D1B8-C1C1-4B0A-AA99-A11B106C5436}"/>
              </a:ext>
            </a:extLst>
          </p:cNvPr>
          <p:cNvSpPr/>
          <p:nvPr/>
        </p:nvSpPr>
        <p:spPr>
          <a:xfrm>
            <a:off x="8051281" y="-26360"/>
            <a:ext cx="2571538"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1" i="1" u="none" strike="noStrike" kern="1200" cap="none" spc="0" normalizeH="0" baseline="0" noProof="0" dirty="0">
                <a:ln>
                  <a:noFill/>
                </a:ln>
                <a:solidFill>
                  <a:srgbClr val="FF0000"/>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The maximum peak runoff</a:t>
            </a:r>
            <a:endParaRPr kumimoji="0" lang="en-GB" sz="1800" b="0" i="0" u="none" strike="noStrike" kern="1200" cap="none" spc="0" normalizeH="0" baseline="0" noProof="0" dirty="0">
              <a:ln>
                <a:noFill/>
              </a:ln>
              <a:solidFill>
                <a:srgbClr val="FF0000"/>
              </a:solidFill>
              <a:effectLst/>
              <a:uLnTx/>
              <a:uFillTx/>
              <a:latin typeface="Corbel" panose="020B0503020204020204"/>
              <a:ea typeface="+mn-ea"/>
              <a:cs typeface="+mn-cs"/>
            </a:endParaRPr>
          </a:p>
        </p:txBody>
      </p:sp>
      <p:sp>
        <p:nvSpPr>
          <p:cNvPr id="20" name="Rectangle: Rounded Corners 19">
            <a:extLst>
              <a:ext uri="{FF2B5EF4-FFF2-40B4-BE49-F238E27FC236}">
                <a16:creationId xmlns:a16="http://schemas.microsoft.com/office/drawing/2014/main" id="{B2A5D0F9-E6FD-4D57-9402-67565732CBBA}"/>
              </a:ext>
            </a:extLst>
          </p:cNvPr>
          <p:cNvSpPr/>
          <p:nvPr/>
        </p:nvSpPr>
        <p:spPr>
          <a:xfrm>
            <a:off x="8157549" y="6181529"/>
            <a:ext cx="967597" cy="402069"/>
          </a:xfrm>
          <a:prstGeom prst="roundRect">
            <a:avLst/>
          </a:prstGeom>
          <a:noFill/>
          <a:ln w="38100">
            <a:solidFill>
              <a:srgbClr val="E6851A"/>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Tree>
    <p:extLst>
      <p:ext uri="{BB962C8B-B14F-4D97-AF65-F5344CB8AC3E}">
        <p14:creationId xmlns:p14="http://schemas.microsoft.com/office/powerpoint/2010/main" val="38235478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58549"/>
    </mc:Choice>
    <mc:Fallback xmlns="">
      <p:transition spd="slow" advTm="58549"/>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D13F1348-F86C-4FA1-A073-5F548A27C246}"/>
              </a:ext>
            </a:extLst>
          </p:cNvPr>
          <p:cNvSpPr>
            <a:spLocks noGrp="1"/>
          </p:cNvSpPr>
          <p:nvPr>
            <p:ph type="title"/>
          </p:nvPr>
        </p:nvSpPr>
        <p:spPr>
          <a:xfrm>
            <a:off x="634277" y="284176"/>
            <a:ext cx="3670874" cy="1508760"/>
          </a:xfrm>
        </p:spPr>
        <p:txBody>
          <a:bodyPr>
            <a:normAutofit/>
          </a:bodyPr>
          <a:lstStyle/>
          <a:p>
            <a:r>
              <a:rPr lang="en-GB" dirty="0">
                <a:solidFill>
                  <a:schemeClr val="tx2"/>
                </a:solidFill>
              </a:rPr>
              <a:t>Results</a:t>
            </a:r>
          </a:p>
        </p:txBody>
      </p:sp>
      <p:sp>
        <p:nvSpPr>
          <p:cNvPr id="13" name="Rectangle 12">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10" name="Content Placeholder 2">
            <a:extLst>
              <a:ext uri="{FF2B5EF4-FFF2-40B4-BE49-F238E27FC236}">
                <a16:creationId xmlns:a16="http://schemas.microsoft.com/office/drawing/2014/main" id="{43EB31BF-EF83-427E-BE37-A833AB53D135}"/>
              </a:ext>
            </a:extLst>
          </p:cNvPr>
          <p:cNvSpPr txBox="1">
            <a:spLocks/>
          </p:cNvSpPr>
          <p:nvPr/>
        </p:nvSpPr>
        <p:spPr>
          <a:xfrm>
            <a:off x="260789" y="2234169"/>
            <a:ext cx="3892104" cy="420624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US" altLang="zh-CN"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Q1</a:t>
            </a:r>
            <a:r>
              <a:rPr kumimoji="0" lang="en-GB" altLang="zh-CN"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a:t>
            </a:r>
            <a:r>
              <a:rPr kumimoji="0" lang="zh-CN" altLang="en-US"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 </a:t>
            </a:r>
            <a:r>
              <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rPr>
              <a:t>The different rainfall-runoff relationship of urban and rural areas</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US" altLang="zh-CN" sz="2200" b="1"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Q2</a:t>
            </a:r>
            <a:r>
              <a:rPr kumimoji="0" lang="en-GB" altLang="zh-CN" sz="2200" b="1"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a:t>
            </a:r>
            <a:r>
              <a:rPr kumimoji="0" lang="zh-CN" altLang="en-US" sz="2200" b="1"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 </a:t>
            </a:r>
            <a:r>
              <a:rPr kumimoji="0" lang="en-GB" sz="2200" b="1" i="0" u="none" strike="noStrike" kern="1200" cap="none" spc="0" normalizeH="0" baseline="0" noProof="0" dirty="0">
                <a:ln>
                  <a:noFill/>
                </a:ln>
                <a:solidFill>
                  <a:srgbClr val="FFFFFF"/>
                </a:solidFill>
                <a:effectLst/>
                <a:uLnTx/>
                <a:uFillTx/>
                <a:latin typeface="Corbel" panose="020B0503020204020204"/>
                <a:ea typeface="+mn-ea"/>
                <a:cs typeface="+mn-cs"/>
              </a:rPr>
              <a:t>Urbanization influences</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US" altLang="zh-CN"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Q3</a:t>
            </a:r>
            <a:r>
              <a:rPr kumimoji="0" lang="en-GB" altLang="zh-CN"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a:t>
            </a:r>
            <a:r>
              <a:rPr kumimoji="0" lang="zh-CN" altLang="en-US"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 </a:t>
            </a:r>
            <a:r>
              <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rPr>
              <a:t>LID implementation influences</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rPr>
              <a:t>Q4: The time approaching and stacking of urban and rural peaks due to LID implementation </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3" name="Rectangle 2">
            <a:extLst>
              <a:ext uri="{FF2B5EF4-FFF2-40B4-BE49-F238E27FC236}">
                <a16:creationId xmlns:a16="http://schemas.microsoft.com/office/drawing/2014/main" id="{C0126EEC-D6F3-4210-8365-6FC0FCF65F2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C2C2C"/>
              </a:solidFill>
              <a:effectLst/>
              <a:uLnTx/>
              <a:uFillTx/>
              <a:latin typeface="Corbel" panose="020B0503020204020204"/>
              <a:ea typeface="+mn-ea"/>
              <a:cs typeface="+mn-cs"/>
            </a:endParaRPr>
          </a:p>
        </p:txBody>
      </p:sp>
      <p:sp>
        <p:nvSpPr>
          <p:cNvPr id="4" name="Rectangle 2">
            <a:extLst>
              <a:ext uri="{FF2B5EF4-FFF2-40B4-BE49-F238E27FC236}">
                <a16:creationId xmlns:a16="http://schemas.microsoft.com/office/drawing/2014/main" id="{21AB26FD-4F6C-4268-B56F-CD3854ACFC9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2" name="Rectangle 3">
            <a:extLst>
              <a:ext uri="{FF2B5EF4-FFF2-40B4-BE49-F238E27FC236}">
                <a16:creationId xmlns:a16="http://schemas.microsoft.com/office/drawing/2014/main" id="{E1C04BA2-E057-4AEF-BC87-D0A6F507C46E}"/>
              </a:ext>
            </a:extLst>
          </p:cNvPr>
          <p:cNvSpPr>
            <a:spLocks noChangeArrowheads="1"/>
          </p:cNvSpPr>
          <p:nvPr/>
        </p:nvSpPr>
        <p:spPr bwMode="auto">
          <a:xfrm>
            <a:off x="5199997" y="6627168"/>
            <a:ext cx="6444011"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900" b="0" i="1" u="none" strike="noStrike" cap="none" normalizeH="0" baseline="0" dirty="0">
                <a:ln>
                  <a:noFill/>
                </a:ln>
                <a:solidFill>
                  <a:srgbClr val="44546A"/>
                </a:solidFill>
                <a:effectLst/>
                <a:latin typeface="Calibri" panose="020F0502020204030204" pitchFamily="34" charset="0"/>
                <a:ea typeface="DengXian" panose="02010600030101010101" pitchFamily="2" charset="-122"/>
                <a:cs typeface="Times New Roman" panose="02020603050405020304" pitchFamily="18" charset="0"/>
              </a:rPr>
              <a:t>F</a:t>
            </a:r>
            <a:r>
              <a:rPr kumimoji="0" lang="en-GB" altLang="en-US" sz="900" b="0" i="1" u="none" strike="noStrike" cap="none" normalizeH="0" baseline="0" dirty="0" bmk="">
                <a:ln>
                  <a:noFill/>
                </a:ln>
                <a:solidFill>
                  <a:srgbClr val="44546A"/>
                </a:solidFill>
                <a:effectLst/>
                <a:latin typeface="Calibri" panose="020F0502020204030204" pitchFamily="34" charset="0"/>
                <a:ea typeface="DengXian" panose="02010600030101010101" pitchFamily="2" charset="-122"/>
                <a:cs typeface="Times New Roman" panose="02020603050405020304" pitchFamily="18" charset="0"/>
              </a:rPr>
              <a:t>igure </a:t>
            </a:r>
            <a:r>
              <a:rPr kumimoji="0" lang="en-GB" altLang="en-US" sz="900" b="0" i="1" u="none" strike="noStrike" cap="none" normalizeH="0" baseline="0" dirty="0" bmk="_Ref7345643">
                <a:ln>
                  <a:noFill/>
                </a:ln>
                <a:solidFill>
                  <a:srgbClr val="44546A"/>
                </a:solidFill>
                <a:effectLst/>
                <a:latin typeface="Calibri" panose="020F0502020204030204" pitchFamily="34" charset="0"/>
                <a:ea typeface="DengXian" panose="02010600030101010101" pitchFamily="2" charset="-122"/>
                <a:cs typeface="Times New Roman" panose="02020603050405020304" pitchFamily="18" charset="0"/>
              </a:rPr>
              <a:t>34</a:t>
            </a:r>
            <a:r>
              <a:rPr kumimoji="0" lang="en-GB" altLang="en-US" sz="900" b="0" i="1" u="none" strike="noStrike" cap="none" normalizeH="0" baseline="0" dirty="0">
                <a:ln>
                  <a:noFill/>
                </a:ln>
                <a:solidFill>
                  <a:srgbClr val="44546A"/>
                </a:solidFill>
                <a:effectLst/>
                <a:latin typeface="Calibri" panose="020F0502020204030204" pitchFamily="34" charset="0"/>
                <a:ea typeface="DengXian" panose="02010600030101010101" pitchFamily="2" charset="-122"/>
                <a:cs typeface="Times New Roman" panose="02020603050405020304" pitchFamily="18" charset="0"/>
              </a:rPr>
              <a:t>. The water input and output of urban drainage system (HR) in current situation and urban development scenario A</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6BFC9DF2-9D4E-4C92-A7C1-9B3E571B2290}"/>
              </a:ext>
            </a:extLst>
          </p:cNvPr>
          <p:cNvSpPr/>
          <p:nvPr/>
        </p:nvSpPr>
        <p:spPr>
          <a:xfrm>
            <a:off x="5015752" y="919403"/>
            <a:ext cx="6837439" cy="1637949"/>
          </a:xfrm>
          <a:prstGeom prst="rect">
            <a:avLst/>
          </a:prstGeom>
        </p:spPr>
        <p:txBody>
          <a:bodyPr wrap="square">
            <a:spAutoFit/>
          </a:bodyPr>
          <a:lstStyle/>
          <a:p>
            <a:pPr marL="285750" lvl="0" indent="-285750">
              <a:lnSpc>
                <a:spcPct val="107000"/>
              </a:lnSpc>
              <a:spcBef>
                <a:spcPts val="200"/>
              </a:spcBef>
              <a:buFont typeface="Wingdings" panose="05000000000000000000" pitchFamily="2" charset="2"/>
              <a:buChar char="v"/>
            </a:pPr>
            <a:r>
              <a:rPr kumimoji="0" lang="en-GB" sz="1800" b="1" i="1" u="none" strike="noStrike" kern="1200" cap="none" spc="0" normalizeH="0" baseline="0" noProof="0" dirty="0">
                <a:ln>
                  <a:noFill/>
                </a:ln>
                <a:solidFill>
                  <a:srgbClr val="2F5496"/>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The decrease of extreme peak flow in Scenario A</a:t>
            </a:r>
          </a:p>
          <a:p>
            <a:pPr lvl="0">
              <a:lnSpc>
                <a:spcPct val="107000"/>
              </a:lnSpc>
              <a:spcBef>
                <a:spcPts val="200"/>
              </a:spcBef>
            </a:pPr>
            <a:r>
              <a:rPr lang="en-GB" dirty="0">
                <a:solidFill>
                  <a:srgbClr val="2C2C2C"/>
                </a:solidFill>
                <a:latin typeface="Calibri" panose="020F0502020204030204" pitchFamily="34" charset="0"/>
                <a:ea typeface="DengXian" panose="02010600030101010101" pitchFamily="2" charset="-122"/>
                <a:cs typeface="Times New Roman" panose="02020603050405020304" pitchFamily="18" charset="0"/>
              </a:rPr>
              <a:t>Scenario A: has larger urban grey areas and less urban green areas</a:t>
            </a:r>
          </a:p>
          <a:p>
            <a:pPr lvl="0">
              <a:lnSpc>
                <a:spcPct val="107000"/>
              </a:lnSpc>
              <a:spcBef>
                <a:spcPts val="200"/>
              </a:spcBef>
            </a:pPr>
            <a:r>
              <a:rPr lang="en-GB" u="sng" dirty="0">
                <a:solidFill>
                  <a:srgbClr val="2C2C2C"/>
                </a:solidFill>
                <a:latin typeface="Calibri" panose="020F0502020204030204" pitchFamily="34" charset="0"/>
                <a:ea typeface="DengXian" panose="02010600030101010101" pitchFamily="2" charset="-122"/>
                <a:cs typeface="Times New Roman" panose="02020603050405020304" pitchFamily="18" charset="0"/>
              </a:rPr>
              <a:t>Small to medium peaks</a:t>
            </a:r>
            <a:r>
              <a:rPr lang="en-GB" dirty="0">
                <a:solidFill>
                  <a:srgbClr val="2C2C2C"/>
                </a:solidFill>
                <a:latin typeface="Calibri" panose="020F0502020204030204" pitchFamily="34" charset="0"/>
                <a:ea typeface="DengXian" panose="02010600030101010101" pitchFamily="2" charset="-122"/>
                <a:cs typeface="Times New Roman" panose="02020603050405020304" pitchFamily="18" charset="0"/>
              </a:rPr>
              <a:t>: only generate from </a:t>
            </a:r>
            <a:r>
              <a:rPr lang="en-GB" u="sng" dirty="0">
                <a:solidFill>
                  <a:srgbClr val="2C2C2C"/>
                </a:solidFill>
                <a:latin typeface="Calibri" panose="020F0502020204030204" pitchFamily="34" charset="0"/>
                <a:ea typeface="DengXian" panose="02010600030101010101" pitchFamily="2" charset="-122"/>
                <a:cs typeface="Times New Roman" panose="02020603050405020304" pitchFamily="18" charset="0"/>
              </a:rPr>
              <a:t>urban grey areas</a:t>
            </a:r>
            <a:r>
              <a:rPr lang="en-GB" dirty="0">
                <a:solidFill>
                  <a:srgbClr val="2C2C2C"/>
                </a:solidFill>
                <a:latin typeface="Calibri" panose="020F0502020204030204" pitchFamily="34" charset="0"/>
                <a:ea typeface="DengXian" panose="02010600030101010101" pitchFamily="2" charset="-122"/>
                <a:cs typeface="Times New Roman" panose="02020603050405020304" pitchFamily="18" charset="0"/>
              </a:rPr>
              <a:t>, i</a:t>
            </a:r>
            <a:r>
              <a:rPr lang="en-GB" dirty="0"/>
              <a:t>ncrease;</a:t>
            </a:r>
          </a:p>
          <a:p>
            <a:pPr>
              <a:lnSpc>
                <a:spcPct val="107000"/>
              </a:lnSpc>
              <a:spcBef>
                <a:spcPts val="200"/>
              </a:spcBef>
            </a:pPr>
            <a:r>
              <a:rPr lang="en-GB" u="sng" dirty="0">
                <a:solidFill>
                  <a:srgbClr val="2C2C2C"/>
                </a:solidFill>
                <a:latin typeface="Calibri" panose="020F0502020204030204" pitchFamily="34" charset="0"/>
                <a:ea typeface="DengXian" panose="02010600030101010101" pitchFamily="2" charset="-122"/>
                <a:cs typeface="Times New Roman" panose="02020603050405020304" pitchFamily="18" charset="0"/>
              </a:rPr>
              <a:t>Extreme large peaks in flood season</a:t>
            </a:r>
            <a:r>
              <a:rPr lang="en-GB" dirty="0">
                <a:solidFill>
                  <a:srgbClr val="2C2C2C"/>
                </a:solidFill>
                <a:latin typeface="Calibri" panose="020F0502020204030204" pitchFamily="34" charset="0"/>
                <a:ea typeface="DengXian" panose="02010600030101010101" pitchFamily="2" charset="-122"/>
                <a:cs typeface="Times New Roman" panose="02020603050405020304" pitchFamily="18" charset="0"/>
              </a:rPr>
              <a:t>: mainly generate from large area of </a:t>
            </a:r>
            <a:r>
              <a:rPr lang="en-GB" u="sng" dirty="0">
                <a:solidFill>
                  <a:srgbClr val="2C2C2C"/>
                </a:solidFill>
                <a:latin typeface="Calibri" panose="020F0502020204030204" pitchFamily="34" charset="0"/>
                <a:ea typeface="DengXian" panose="02010600030101010101" pitchFamily="2" charset="-122"/>
                <a:cs typeface="Times New Roman" panose="02020603050405020304" pitchFamily="18" charset="0"/>
              </a:rPr>
              <a:t>urban green surface (and rural areas)</a:t>
            </a:r>
            <a:r>
              <a:rPr lang="en-GB" dirty="0">
                <a:solidFill>
                  <a:srgbClr val="2C2C2C"/>
                </a:solidFill>
                <a:latin typeface="Calibri" panose="020F0502020204030204" pitchFamily="34" charset="0"/>
                <a:ea typeface="DengXian" panose="02010600030101010101" pitchFamily="2" charset="-122"/>
                <a:cs typeface="Times New Roman" panose="02020603050405020304" pitchFamily="18" charset="0"/>
              </a:rPr>
              <a:t>, de</a:t>
            </a:r>
            <a:r>
              <a:rPr lang="en-GB" dirty="0"/>
              <a:t>crease;</a:t>
            </a:r>
            <a:endParaRPr lang="en-GB" dirty="0">
              <a:solidFill>
                <a:srgbClr val="2C2C2C"/>
              </a:solidFill>
              <a:latin typeface="Calibri" panose="020F0502020204030204" pitchFamily="34" charset="0"/>
              <a:ea typeface="DengXian" panose="02010600030101010101" pitchFamily="2" charset="-122"/>
              <a:cs typeface="Times New Roman" panose="02020603050405020304" pitchFamily="18" charset="0"/>
            </a:endParaRPr>
          </a:p>
        </p:txBody>
      </p:sp>
      <p:pic>
        <p:nvPicPr>
          <p:cNvPr id="5" name="Picture 4">
            <a:extLst>
              <a:ext uri="{FF2B5EF4-FFF2-40B4-BE49-F238E27FC236}">
                <a16:creationId xmlns:a16="http://schemas.microsoft.com/office/drawing/2014/main" id="{11641D9F-AB7F-466F-8A48-56742B866D9E}"/>
              </a:ext>
            </a:extLst>
          </p:cNvPr>
          <p:cNvPicPr>
            <a:picLocks noChangeAspect="1"/>
          </p:cNvPicPr>
          <p:nvPr/>
        </p:nvPicPr>
        <p:blipFill>
          <a:blip r:embed="rId3"/>
          <a:stretch>
            <a:fillRect/>
          </a:stretch>
        </p:blipFill>
        <p:spPr>
          <a:xfrm>
            <a:off x="5015752" y="2725709"/>
            <a:ext cx="6812500" cy="3911301"/>
          </a:xfrm>
          <a:prstGeom prst="rect">
            <a:avLst/>
          </a:prstGeom>
        </p:spPr>
      </p:pic>
    </p:spTree>
    <p:extLst>
      <p:ext uri="{BB962C8B-B14F-4D97-AF65-F5344CB8AC3E}">
        <p14:creationId xmlns:p14="http://schemas.microsoft.com/office/powerpoint/2010/main" val="12552981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58549"/>
    </mc:Choice>
    <mc:Fallback xmlns="">
      <p:transition spd="slow" advTm="58549"/>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D13F1348-F86C-4FA1-A073-5F548A27C246}"/>
              </a:ext>
            </a:extLst>
          </p:cNvPr>
          <p:cNvSpPr>
            <a:spLocks noGrp="1"/>
          </p:cNvSpPr>
          <p:nvPr>
            <p:ph type="title"/>
          </p:nvPr>
        </p:nvSpPr>
        <p:spPr>
          <a:xfrm>
            <a:off x="634277" y="284176"/>
            <a:ext cx="3670874" cy="1508760"/>
          </a:xfrm>
        </p:spPr>
        <p:txBody>
          <a:bodyPr>
            <a:normAutofit/>
          </a:bodyPr>
          <a:lstStyle/>
          <a:p>
            <a:r>
              <a:rPr lang="en-GB" dirty="0">
                <a:solidFill>
                  <a:schemeClr val="tx2"/>
                </a:solidFill>
              </a:rPr>
              <a:t>Results</a:t>
            </a:r>
          </a:p>
        </p:txBody>
      </p:sp>
      <p:sp>
        <p:nvSpPr>
          <p:cNvPr id="13" name="Rectangle 12">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10" name="Content Placeholder 2">
            <a:extLst>
              <a:ext uri="{FF2B5EF4-FFF2-40B4-BE49-F238E27FC236}">
                <a16:creationId xmlns:a16="http://schemas.microsoft.com/office/drawing/2014/main" id="{43EB31BF-EF83-427E-BE37-A833AB53D135}"/>
              </a:ext>
            </a:extLst>
          </p:cNvPr>
          <p:cNvSpPr txBox="1">
            <a:spLocks/>
          </p:cNvSpPr>
          <p:nvPr/>
        </p:nvSpPr>
        <p:spPr>
          <a:xfrm>
            <a:off x="260789" y="2234169"/>
            <a:ext cx="3892104" cy="420624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US" altLang="zh-CN"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Q1</a:t>
            </a:r>
            <a:r>
              <a:rPr kumimoji="0" lang="en-GB" altLang="zh-CN"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a:t>
            </a:r>
            <a:r>
              <a:rPr kumimoji="0" lang="zh-CN" altLang="en-US"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 </a:t>
            </a:r>
            <a:r>
              <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rPr>
              <a:t>The different rainfall-runoff relationship of urban and rural areas</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US" altLang="zh-CN" sz="220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Q2</a:t>
            </a:r>
            <a:r>
              <a:rPr kumimoji="0" lang="en-GB" altLang="zh-CN" sz="220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a:t>
            </a:r>
            <a:r>
              <a:rPr kumimoji="0" lang="zh-CN" altLang="en-US" sz="220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 </a:t>
            </a:r>
            <a:r>
              <a:rPr kumimoji="0" lang="en-GB" sz="2200" i="0" u="none" strike="noStrike" kern="1200" cap="none" spc="0" normalizeH="0" baseline="0" noProof="0" dirty="0">
                <a:ln>
                  <a:noFill/>
                </a:ln>
                <a:solidFill>
                  <a:srgbClr val="FFFFFF"/>
                </a:solidFill>
                <a:effectLst/>
                <a:uLnTx/>
                <a:uFillTx/>
                <a:latin typeface="Corbel" panose="020B0503020204020204"/>
                <a:ea typeface="+mn-ea"/>
                <a:cs typeface="+mn-cs"/>
              </a:rPr>
              <a:t>Urbanization influences</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US" altLang="zh-CN" sz="2200" b="1"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Q3</a:t>
            </a:r>
            <a:r>
              <a:rPr kumimoji="0" lang="en-GB" altLang="zh-CN" sz="2200" b="1"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a:t>
            </a:r>
            <a:r>
              <a:rPr kumimoji="0" lang="zh-CN" altLang="en-US" sz="2200" b="1"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 </a:t>
            </a:r>
            <a:r>
              <a:rPr kumimoji="0" lang="en-GB" sz="2200" b="1" i="0" u="none" strike="noStrike" kern="1200" cap="none" spc="0" normalizeH="0" baseline="0" noProof="0" dirty="0">
                <a:ln>
                  <a:noFill/>
                </a:ln>
                <a:solidFill>
                  <a:srgbClr val="FFFFFF"/>
                </a:solidFill>
                <a:effectLst/>
                <a:uLnTx/>
                <a:uFillTx/>
                <a:latin typeface="Corbel" panose="020B0503020204020204"/>
                <a:ea typeface="+mn-ea"/>
                <a:cs typeface="+mn-cs"/>
              </a:rPr>
              <a:t>LID implementation influences</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rPr>
              <a:t>Q4: The time approaching and stacking of urban and rural peaks due to LID implementation </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3" name="Rectangle 2">
            <a:extLst>
              <a:ext uri="{FF2B5EF4-FFF2-40B4-BE49-F238E27FC236}">
                <a16:creationId xmlns:a16="http://schemas.microsoft.com/office/drawing/2014/main" id="{C0126EEC-D6F3-4210-8365-6FC0FCF65F2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C2C2C"/>
              </a:solidFill>
              <a:effectLst/>
              <a:uLnTx/>
              <a:uFillTx/>
              <a:latin typeface="Corbel" panose="020B0503020204020204"/>
              <a:ea typeface="+mn-ea"/>
              <a:cs typeface="+mn-cs"/>
            </a:endParaRPr>
          </a:p>
        </p:txBody>
      </p:sp>
      <p:sp>
        <p:nvSpPr>
          <p:cNvPr id="4" name="Rectangle 2">
            <a:extLst>
              <a:ext uri="{FF2B5EF4-FFF2-40B4-BE49-F238E27FC236}">
                <a16:creationId xmlns:a16="http://schemas.microsoft.com/office/drawing/2014/main" id="{21AB26FD-4F6C-4268-B56F-CD3854ACFC9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C2C2C"/>
              </a:solidFill>
              <a:effectLst/>
              <a:uLnTx/>
              <a:uFillTx/>
              <a:latin typeface="Corbel" panose="020B0503020204020204"/>
              <a:ea typeface="+mn-ea"/>
              <a:cs typeface="+mn-cs"/>
            </a:endParaRPr>
          </a:p>
        </p:txBody>
      </p:sp>
      <p:pic>
        <p:nvPicPr>
          <p:cNvPr id="2049" name="Picture 235">
            <a:extLst>
              <a:ext uri="{FF2B5EF4-FFF2-40B4-BE49-F238E27FC236}">
                <a16:creationId xmlns:a16="http://schemas.microsoft.com/office/drawing/2014/main" id="{44AE5C0A-4FC5-4584-AC69-019FD8F30D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9428" y="2776423"/>
            <a:ext cx="5730875" cy="35591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7">
            <a:extLst>
              <a:ext uri="{FF2B5EF4-FFF2-40B4-BE49-F238E27FC236}">
                <a16:creationId xmlns:a16="http://schemas.microsoft.com/office/drawing/2014/main" id="{ED6BC49B-20E4-4B0B-8916-FE39087F976A}"/>
              </a:ext>
            </a:extLst>
          </p:cNvPr>
          <p:cNvSpPr>
            <a:spLocks noChangeArrowheads="1"/>
          </p:cNvSpPr>
          <p:nvPr/>
        </p:nvSpPr>
        <p:spPr bwMode="auto">
          <a:xfrm>
            <a:off x="4939428" y="1230198"/>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GB"/>
          </a:p>
        </p:txBody>
      </p:sp>
      <p:sp>
        <p:nvSpPr>
          <p:cNvPr id="8" name="Rectangle 8">
            <a:extLst>
              <a:ext uri="{FF2B5EF4-FFF2-40B4-BE49-F238E27FC236}">
                <a16:creationId xmlns:a16="http://schemas.microsoft.com/office/drawing/2014/main" id="{619D76D3-25D9-4CC2-A3B3-736A77F087DA}"/>
              </a:ext>
            </a:extLst>
          </p:cNvPr>
          <p:cNvSpPr>
            <a:spLocks noChangeArrowheads="1"/>
          </p:cNvSpPr>
          <p:nvPr/>
        </p:nvSpPr>
        <p:spPr bwMode="auto">
          <a:xfrm>
            <a:off x="4939428" y="1900123"/>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GB"/>
          </a:p>
        </p:txBody>
      </p:sp>
      <p:sp>
        <p:nvSpPr>
          <p:cNvPr id="12" name="Rectangle 9">
            <a:extLst>
              <a:ext uri="{FF2B5EF4-FFF2-40B4-BE49-F238E27FC236}">
                <a16:creationId xmlns:a16="http://schemas.microsoft.com/office/drawing/2014/main" id="{DE545E1A-F86F-47E4-9916-26793D715925}"/>
              </a:ext>
            </a:extLst>
          </p:cNvPr>
          <p:cNvSpPr>
            <a:spLocks noChangeArrowheads="1"/>
          </p:cNvSpPr>
          <p:nvPr/>
        </p:nvSpPr>
        <p:spPr bwMode="auto">
          <a:xfrm>
            <a:off x="4939428" y="27764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10">
            <a:extLst>
              <a:ext uri="{FF2B5EF4-FFF2-40B4-BE49-F238E27FC236}">
                <a16:creationId xmlns:a16="http://schemas.microsoft.com/office/drawing/2014/main" id="{E6693B0E-DF99-4C1D-9261-7CA052660B13}"/>
              </a:ext>
            </a:extLst>
          </p:cNvPr>
          <p:cNvSpPr>
            <a:spLocks noChangeArrowheads="1"/>
          </p:cNvSpPr>
          <p:nvPr/>
        </p:nvSpPr>
        <p:spPr bwMode="auto">
          <a:xfrm>
            <a:off x="4939428" y="6448782"/>
            <a:ext cx="6072283"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900" b="0" i="1" u="none" strike="noStrike" cap="none" normalizeH="0" baseline="0">
                <a:ln>
                  <a:noFill/>
                </a:ln>
                <a:solidFill>
                  <a:srgbClr val="44546A"/>
                </a:solidFill>
                <a:effectLst/>
                <a:latin typeface="Calibri" panose="020F0502020204030204" pitchFamily="34" charset="0"/>
                <a:ea typeface="DengXian" panose="02010600030101010101" pitchFamily="2" charset="-122"/>
                <a:cs typeface="Times New Roman" panose="02020603050405020304" pitchFamily="18" charset="0"/>
              </a:rPr>
              <a:t>F</a:t>
            </a:r>
            <a:r>
              <a:rPr kumimoji="0" lang="en-GB" altLang="en-US" sz="900" b="0" i="1" u="none" strike="noStrike" cap="none" normalizeH="0" baseline="0" bmk="">
                <a:ln>
                  <a:noFill/>
                </a:ln>
                <a:solidFill>
                  <a:srgbClr val="44546A"/>
                </a:solidFill>
                <a:effectLst/>
                <a:latin typeface="Calibri" panose="020F0502020204030204" pitchFamily="34" charset="0"/>
                <a:ea typeface="DengXian" panose="02010600030101010101" pitchFamily="2" charset="-122"/>
                <a:cs typeface="Times New Roman" panose="02020603050405020304" pitchFamily="18" charset="0"/>
              </a:rPr>
              <a:t>igure </a:t>
            </a:r>
            <a:r>
              <a:rPr kumimoji="0" lang="en-GB" altLang="en-US" sz="900" b="0" i="1" u="none" strike="noStrike" cap="none" normalizeH="0" baseline="0" bmk="_Ref7078155">
                <a:ln>
                  <a:noFill/>
                </a:ln>
                <a:solidFill>
                  <a:srgbClr val="44546A"/>
                </a:solidFill>
                <a:effectLst/>
                <a:latin typeface="Calibri" panose="020F0502020204030204" pitchFamily="34" charset="0"/>
                <a:ea typeface="DengXian" panose="02010600030101010101" pitchFamily="2" charset="-122"/>
                <a:cs typeface="Times New Roman" panose="02020603050405020304" pitchFamily="18" charset="0"/>
              </a:rPr>
              <a:t>35</a:t>
            </a:r>
            <a:r>
              <a:rPr kumimoji="0" lang="en-GB" altLang="en-US" sz="900" b="0" i="1" u="none" strike="noStrike" cap="none" normalizeH="0" baseline="0">
                <a:ln>
                  <a:noFill/>
                </a:ln>
                <a:solidFill>
                  <a:srgbClr val="44546A"/>
                </a:solidFill>
                <a:effectLst/>
                <a:latin typeface="Calibri" panose="020F0502020204030204" pitchFamily="34" charset="0"/>
                <a:ea typeface="DengXian" panose="02010600030101010101" pitchFamily="2" charset="-122"/>
                <a:cs typeface="Times New Roman" panose="02020603050405020304" pitchFamily="18" charset="0"/>
              </a:rPr>
              <a:t>. The total basin runoff of five LID scenarios and the CD scenario</a:t>
            </a:r>
            <a:endParaRPr kumimoji="0" lang="en-GB"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Rounded Corners 19">
            <a:extLst>
              <a:ext uri="{FF2B5EF4-FFF2-40B4-BE49-F238E27FC236}">
                <a16:creationId xmlns:a16="http://schemas.microsoft.com/office/drawing/2014/main" id="{E95DA2C7-B6A2-4CE8-A72E-52DA80FFD6A8}"/>
              </a:ext>
            </a:extLst>
          </p:cNvPr>
          <p:cNvSpPr/>
          <p:nvPr/>
        </p:nvSpPr>
        <p:spPr>
          <a:xfrm>
            <a:off x="9535661" y="2663239"/>
            <a:ext cx="767715" cy="3607153"/>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14615209-4693-4A5D-9044-46EB5E1BF67A}"/>
              </a:ext>
            </a:extLst>
          </p:cNvPr>
          <p:cNvSpPr/>
          <p:nvPr/>
        </p:nvSpPr>
        <p:spPr>
          <a:xfrm>
            <a:off x="4947089" y="1034539"/>
            <a:ext cx="6510843" cy="1612301"/>
          </a:xfrm>
          <a:prstGeom prst="rect">
            <a:avLst/>
          </a:prstGeom>
        </p:spPr>
        <p:txBody>
          <a:bodyPr wrap="square">
            <a:spAutoFit/>
          </a:bodyPr>
          <a:lstStyle/>
          <a:p>
            <a:pPr lvl="0">
              <a:lnSpc>
                <a:spcPct val="107000"/>
              </a:lnSpc>
              <a:spcBef>
                <a:spcPts val="200"/>
              </a:spcBef>
            </a:pPr>
            <a:r>
              <a:rPr kumimoji="0" lang="en-GB" sz="1800" b="1" i="1" u="none" strike="noStrike" kern="1200" cap="none" spc="0" normalizeH="0" baseline="0" noProof="0" dirty="0">
                <a:ln>
                  <a:noFill/>
                </a:ln>
                <a:solidFill>
                  <a:srgbClr val="2F5496"/>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a. Less effective on basin peak runoff reduction in flood season</a:t>
            </a:r>
          </a:p>
          <a:p>
            <a:pPr lvl="0">
              <a:lnSpc>
                <a:spcPct val="107000"/>
              </a:lnSpc>
              <a:spcBef>
                <a:spcPts val="200"/>
              </a:spcBef>
            </a:pPr>
            <a:r>
              <a:rPr lang="en-GB" dirty="0">
                <a:solidFill>
                  <a:srgbClr val="2C2C2C"/>
                </a:solidFill>
                <a:latin typeface="Calibri" panose="020F0502020204030204" pitchFamily="34" charset="0"/>
                <a:ea typeface="DengXian" panose="02010600030101010101" pitchFamily="2" charset="-122"/>
                <a:cs typeface="Times New Roman" panose="02020603050405020304" pitchFamily="18" charset="0"/>
              </a:rPr>
              <a:t>Reason 1. </a:t>
            </a:r>
            <a:r>
              <a:rPr lang="en-GB" dirty="0"/>
              <a:t>LID practices influence urban grey areas; however peaks in flood season are generated from rural and urban green areas.</a:t>
            </a:r>
          </a:p>
          <a:p>
            <a:pPr lvl="0">
              <a:lnSpc>
                <a:spcPct val="107000"/>
              </a:lnSpc>
              <a:spcBef>
                <a:spcPts val="200"/>
              </a:spcBef>
            </a:pPr>
            <a:r>
              <a:rPr lang="en-GB" dirty="0">
                <a:solidFill>
                  <a:srgbClr val="2C2C2C"/>
                </a:solidFill>
                <a:latin typeface="Calibri" panose="020F0502020204030204" pitchFamily="34" charset="0"/>
                <a:ea typeface="DengXian" panose="02010600030101010101" pitchFamily="2" charset="-122"/>
                <a:cs typeface="Times New Roman" panose="02020603050405020304" pitchFamily="18" charset="0"/>
              </a:rPr>
              <a:t>Reason 2. </a:t>
            </a:r>
            <a:r>
              <a:rPr lang="en-GB" dirty="0"/>
              <a:t>Intensive rainfalls take up most space of LID practices and exhaust the water retention capacity.</a:t>
            </a:r>
            <a:endParaRPr lang="en-GB" dirty="0">
              <a:solidFill>
                <a:srgbClr val="2C2C2C"/>
              </a:solidFill>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31424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58549"/>
    </mc:Choice>
    <mc:Fallback xmlns="">
      <p:transition spd="slow" advTm="58549"/>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D13F1348-F86C-4FA1-A073-5F548A27C246}"/>
              </a:ext>
            </a:extLst>
          </p:cNvPr>
          <p:cNvSpPr>
            <a:spLocks noGrp="1"/>
          </p:cNvSpPr>
          <p:nvPr>
            <p:ph type="title"/>
          </p:nvPr>
        </p:nvSpPr>
        <p:spPr>
          <a:xfrm>
            <a:off x="634277" y="284176"/>
            <a:ext cx="3670874" cy="1508760"/>
          </a:xfrm>
        </p:spPr>
        <p:txBody>
          <a:bodyPr>
            <a:normAutofit/>
          </a:bodyPr>
          <a:lstStyle/>
          <a:p>
            <a:r>
              <a:rPr lang="en-GB" dirty="0">
                <a:solidFill>
                  <a:schemeClr val="tx2"/>
                </a:solidFill>
              </a:rPr>
              <a:t>Results</a:t>
            </a:r>
          </a:p>
        </p:txBody>
      </p:sp>
      <p:sp>
        <p:nvSpPr>
          <p:cNvPr id="13" name="Rectangle 12">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10" name="Content Placeholder 2">
            <a:extLst>
              <a:ext uri="{FF2B5EF4-FFF2-40B4-BE49-F238E27FC236}">
                <a16:creationId xmlns:a16="http://schemas.microsoft.com/office/drawing/2014/main" id="{43EB31BF-EF83-427E-BE37-A833AB53D135}"/>
              </a:ext>
            </a:extLst>
          </p:cNvPr>
          <p:cNvSpPr txBox="1">
            <a:spLocks/>
          </p:cNvSpPr>
          <p:nvPr/>
        </p:nvSpPr>
        <p:spPr>
          <a:xfrm>
            <a:off x="260789" y="2234169"/>
            <a:ext cx="3892104" cy="420624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US" altLang="zh-CN"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Q1</a:t>
            </a:r>
            <a:r>
              <a:rPr kumimoji="0" lang="en-GB" altLang="zh-CN"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a:t>
            </a:r>
            <a:r>
              <a:rPr kumimoji="0" lang="zh-CN" altLang="en-US"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 </a:t>
            </a:r>
            <a:r>
              <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rPr>
              <a:t>The different rainfall-runoff relationship of urban and rural areas</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US" altLang="zh-CN"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Q2</a:t>
            </a:r>
            <a:r>
              <a:rPr kumimoji="0" lang="en-GB" altLang="zh-CN"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a:t>
            </a:r>
            <a:r>
              <a:rPr kumimoji="0" lang="zh-CN" altLang="en-US"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 </a:t>
            </a:r>
            <a:r>
              <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rPr>
              <a:t>Urbanization influences</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US" altLang="zh-CN" sz="2200" b="1"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Q3</a:t>
            </a:r>
            <a:r>
              <a:rPr kumimoji="0" lang="en-GB" altLang="zh-CN" sz="2200" b="1"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a:t>
            </a:r>
            <a:r>
              <a:rPr kumimoji="0" lang="zh-CN" altLang="en-US" sz="2200" b="1"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 </a:t>
            </a:r>
            <a:r>
              <a:rPr kumimoji="0" lang="en-GB" sz="2200" b="1" i="0" u="none" strike="noStrike" kern="1200" cap="none" spc="0" normalizeH="0" baseline="0" noProof="0" dirty="0">
                <a:ln>
                  <a:noFill/>
                </a:ln>
                <a:solidFill>
                  <a:srgbClr val="FFFFFF"/>
                </a:solidFill>
                <a:effectLst/>
                <a:uLnTx/>
                <a:uFillTx/>
                <a:latin typeface="Corbel" panose="020B0503020204020204"/>
                <a:ea typeface="+mn-ea"/>
                <a:cs typeface="+mn-cs"/>
              </a:rPr>
              <a:t>LID implementation influences</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rPr>
              <a:t>Q4: The time approaching and stacking of urban and rural peaks due to LID implementation </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3" name="Rectangle 2">
            <a:extLst>
              <a:ext uri="{FF2B5EF4-FFF2-40B4-BE49-F238E27FC236}">
                <a16:creationId xmlns:a16="http://schemas.microsoft.com/office/drawing/2014/main" id="{C0126EEC-D6F3-4210-8365-6FC0FCF65F2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C2C2C"/>
              </a:solidFill>
              <a:effectLst/>
              <a:uLnTx/>
              <a:uFillTx/>
              <a:latin typeface="Corbel" panose="020B0503020204020204"/>
              <a:ea typeface="+mn-ea"/>
              <a:cs typeface="+mn-cs"/>
            </a:endParaRPr>
          </a:p>
        </p:txBody>
      </p:sp>
      <p:sp>
        <p:nvSpPr>
          <p:cNvPr id="4" name="Rectangle 2">
            <a:extLst>
              <a:ext uri="{FF2B5EF4-FFF2-40B4-BE49-F238E27FC236}">
                <a16:creationId xmlns:a16="http://schemas.microsoft.com/office/drawing/2014/main" id="{21AB26FD-4F6C-4268-B56F-CD3854ACFC9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C2C2C"/>
              </a:solidFill>
              <a:effectLst/>
              <a:uLnTx/>
              <a:uFillTx/>
              <a:latin typeface="Corbel" panose="020B0503020204020204"/>
              <a:ea typeface="+mn-ea"/>
              <a:cs typeface="+mn-cs"/>
            </a:endParaRPr>
          </a:p>
        </p:txBody>
      </p:sp>
      <p:pic>
        <p:nvPicPr>
          <p:cNvPr id="2049" name="Picture 235">
            <a:extLst>
              <a:ext uri="{FF2B5EF4-FFF2-40B4-BE49-F238E27FC236}">
                <a16:creationId xmlns:a16="http://schemas.microsoft.com/office/drawing/2014/main" id="{44AE5C0A-4FC5-4584-AC69-019FD8F30D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9428" y="2776423"/>
            <a:ext cx="5730875" cy="3559175"/>
          </a:xfrm>
          <a:prstGeom prst="rect">
            <a:avLst/>
          </a:prstGeom>
          <a:noFill/>
          <a:extLst>
            <a:ext uri="{909E8E84-426E-40DD-AFC4-6F175D3DCCD1}">
              <a14:hiddenFill xmlns:a14="http://schemas.microsoft.com/office/drawing/2010/main">
                <a:solidFill>
                  <a:srgbClr val="FFFFFF"/>
                </a:solidFill>
              </a14:hiddenFill>
            </a:ext>
          </a:extLst>
        </p:spPr>
      </p:pic>
      <p:sp>
        <p:nvSpPr>
          <p:cNvPr id="14" name="Speech Bubble: Oval 13">
            <a:extLst>
              <a:ext uri="{FF2B5EF4-FFF2-40B4-BE49-F238E27FC236}">
                <a16:creationId xmlns:a16="http://schemas.microsoft.com/office/drawing/2014/main" id="{250915FF-6198-49C3-B431-AFD144C2C700}"/>
              </a:ext>
            </a:extLst>
          </p:cNvPr>
          <p:cNvSpPr/>
          <p:nvPr/>
        </p:nvSpPr>
        <p:spPr>
          <a:xfrm>
            <a:off x="9861034" y="2663239"/>
            <a:ext cx="1636241" cy="1622625"/>
          </a:xfrm>
          <a:prstGeom prst="wedgeEllipseCallout">
            <a:avLst>
              <a:gd name="adj1" fmla="val -134109"/>
              <a:gd name="adj2" fmla="val 3860"/>
            </a:avLst>
          </a:prstGeom>
          <a:solidFill>
            <a:schemeClr val="accent1">
              <a:alpha val="0"/>
            </a:schemeClr>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7000"/>
              </a:lnSpc>
              <a:spcBef>
                <a:spcPts val="0"/>
              </a:spcBef>
              <a:spcAft>
                <a:spcPts val="800"/>
              </a:spcAft>
              <a:buClrTx/>
              <a:buSzTx/>
              <a:buFontTx/>
              <a:buNone/>
              <a:tabLst/>
              <a:defRPr/>
            </a:pPr>
            <a:endParaRPr kumimoji="0" lang="en-GB" sz="1100" b="0" i="0" u="none" strike="noStrike" kern="1200" cap="none" spc="0" normalizeH="0" baseline="0" noProof="0">
              <a:ln>
                <a:noFill/>
              </a:ln>
              <a:solidFill>
                <a:srgbClr val="FFFFFF"/>
              </a:solidFill>
              <a:effectLst/>
              <a:uLnTx/>
              <a:uFillTx/>
              <a:latin typeface="Corbel" panose="020B0503020204020204"/>
              <a:ea typeface="DengXian" panose="02010600030101010101" pitchFamily="2" charset="-122"/>
              <a:cs typeface="Times New Roman" panose="02020603050405020304" pitchFamily="18" charset="0"/>
            </a:endParaRPr>
          </a:p>
        </p:txBody>
      </p:sp>
      <p:sp>
        <p:nvSpPr>
          <p:cNvPr id="15" name="Speech Bubble: Oval 14">
            <a:extLst>
              <a:ext uri="{FF2B5EF4-FFF2-40B4-BE49-F238E27FC236}">
                <a16:creationId xmlns:a16="http://schemas.microsoft.com/office/drawing/2014/main" id="{09391445-FCA5-4360-80E0-004D69E2308A}"/>
              </a:ext>
            </a:extLst>
          </p:cNvPr>
          <p:cNvSpPr/>
          <p:nvPr/>
        </p:nvSpPr>
        <p:spPr>
          <a:xfrm>
            <a:off x="6670288" y="2307790"/>
            <a:ext cx="1636241" cy="1693040"/>
          </a:xfrm>
          <a:prstGeom prst="wedgeEllipseCallout">
            <a:avLst>
              <a:gd name="adj1" fmla="val -56468"/>
              <a:gd name="adj2" fmla="val 18104"/>
            </a:avLst>
          </a:prstGeom>
          <a:solidFill>
            <a:schemeClr val="accent1">
              <a:alpha val="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7000"/>
              </a:lnSpc>
              <a:spcBef>
                <a:spcPts val="0"/>
              </a:spcBef>
              <a:spcAft>
                <a:spcPts val="800"/>
              </a:spcAft>
              <a:buClrTx/>
              <a:buSzTx/>
              <a:buFontTx/>
              <a:buNone/>
              <a:tabLst/>
              <a:defRPr/>
            </a:pPr>
            <a:endParaRPr kumimoji="0" lang="en-GB" sz="1100" b="0" i="0" u="none" strike="noStrike" kern="1200" cap="none" spc="0" normalizeH="0" baseline="0" noProof="0">
              <a:ln>
                <a:noFill/>
              </a:ln>
              <a:solidFill>
                <a:srgbClr val="FFFFFF"/>
              </a:solidFill>
              <a:effectLst/>
              <a:uLnTx/>
              <a:uFillTx/>
              <a:latin typeface="Corbel" panose="020B0503020204020204"/>
              <a:ea typeface="DengXian" panose="02010600030101010101" pitchFamily="2" charset="-122"/>
              <a:cs typeface="Times New Roman" panose="02020603050405020304" pitchFamily="18" charset="0"/>
            </a:endParaRPr>
          </a:p>
        </p:txBody>
      </p:sp>
      <p:sp>
        <p:nvSpPr>
          <p:cNvPr id="7" name="Rectangle 7">
            <a:extLst>
              <a:ext uri="{FF2B5EF4-FFF2-40B4-BE49-F238E27FC236}">
                <a16:creationId xmlns:a16="http://schemas.microsoft.com/office/drawing/2014/main" id="{ED6BC49B-20E4-4B0B-8916-FE39087F976A}"/>
              </a:ext>
            </a:extLst>
          </p:cNvPr>
          <p:cNvSpPr>
            <a:spLocks noChangeArrowheads="1"/>
          </p:cNvSpPr>
          <p:nvPr/>
        </p:nvSpPr>
        <p:spPr bwMode="auto">
          <a:xfrm>
            <a:off x="4939428" y="1230198"/>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C2C2C"/>
              </a:solidFill>
              <a:effectLst/>
              <a:uLnTx/>
              <a:uFillTx/>
              <a:latin typeface="Corbel" panose="020B0503020204020204"/>
              <a:ea typeface="+mn-ea"/>
              <a:cs typeface="+mn-cs"/>
            </a:endParaRPr>
          </a:p>
        </p:txBody>
      </p:sp>
      <p:sp>
        <p:nvSpPr>
          <p:cNvPr id="8" name="Rectangle 8">
            <a:extLst>
              <a:ext uri="{FF2B5EF4-FFF2-40B4-BE49-F238E27FC236}">
                <a16:creationId xmlns:a16="http://schemas.microsoft.com/office/drawing/2014/main" id="{619D76D3-25D9-4CC2-A3B3-736A77F087DA}"/>
              </a:ext>
            </a:extLst>
          </p:cNvPr>
          <p:cNvSpPr>
            <a:spLocks noChangeArrowheads="1"/>
          </p:cNvSpPr>
          <p:nvPr/>
        </p:nvSpPr>
        <p:spPr bwMode="auto">
          <a:xfrm>
            <a:off x="4939428" y="1900123"/>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C2C2C"/>
              </a:solidFill>
              <a:effectLst/>
              <a:uLnTx/>
              <a:uFillTx/>
              <a:latin typeface="Corbel" panose="020B0503020204020204"/>
              <a:ea typeface="+mn-ea"/>
              <a:cs typeface="+mn-cs"/>
            </a:endParaRPr>
          </a:p>
        </p:txBody>
      </p:sp>
      <p:sp>
        <p:nvSpPr>
          <p:cNvPr id="12" name="Rectangle 9">
            <a:extLst>
              <a:ext uri="{FF2B5EF4-FFF2-40B4-BE49-F238E27FC236}">
                <a16:creationId xmlns:a16="http://schemas.microsoft.com/office/drawing/2014/main" id="{DE545E1A-F86F-47E4-9916-26793D715925}"/>
              </a:ext>
            </a:extLst>
          </p:cNvPr>
          <p:cNvSpPr>
            <a:spLocks noChangeArrowheads="1"/>
          </p:cNvSpPr>
          <p:nvPr/>
        </p:nvSpPr>
        <p:spPr bwMode="auto">
          <a:xfrm>
            <a:off x="4939428" y="27764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C2C2C"/>
              </a:solidFill>
              <a:effectLst/>
              <a:uLnTx/>
              <a:uFillTx/>
              <a:latin typeface="Corbel" panose="020B0503020204020204"/>
              <a:ea typeface="+mn-ea"/>
              <a:cs typeface="+mn-cs"/>
            </a:endParaRPr>
          </a:p>
        </p:txBody>
      </p:sp>
      <p:sp>
        <p:nvSpPr>
          <p:cNvPr id="16" name="Rectangle 10">
            <a:extLst>
              <a:ext uri="{FF2B5EF4-FFF2-40B4-BE49-F238E27FC236}">
                <a16:creationId xmlns:a16="http://schemas.microsoft.com/office/drawing/2014/main" id="{E6693B0E-DF99-4C1D-9261-7CA052660B13}"/>
              </a:ext>
            </a:extLst>
          </p:cNvPr>
          <p:cNvSpPr>
            <a:spLocks noChangeArrowheads="1"/>
          </p:cNvSpPr>
          <p:nvPr/>
        </p:nvSpPr>
        <p:spPr bwMode="auto">
          <a:xfrm>
            <a:off x="4939428" y="6448782"/>
            <a:ext cx="6072283"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900" b="0" i="1" u="none" strike="noStrike" kern="1200" cap="none" spc="0" normalizeH="0" baseline="0" noProof="0">
                <a:ln>
                  <a:noFill/>
                </a:ln>
                <a:solidFill>
                  <a:srgbClr val="44546A"/>
                </a:solidFill>
                <a:effectLst/>
                <a:uLnTx/>
                <a:uFillTx/>
                <a:latin typeface="Calibri" panose="020F0502020204030204" pitchFamily="34" charset="0"/>
                <a:ea typeface="DengXian" panose="02010600030101010101" pitchFamily="2" charset="-122"/>
                <a:cs typeface="Times New Roman" panose="02020603050405020304" pitchFamily="18" charset="0"/>
              </a:rPr>
              <a:t>F</a:t>
            </a:r>
            <a:r>
              <a:rPr kumimoji="0" lang="en-GB" altLang="en-US" sz="900" b="0" i="1" u="none" strike="noStrike" kern="1200" cap="none" spc="0" normalizeH="0" baseline="0" noProof="0" bmk="">
                <a:ln>
                  <a:noFill/>
                </a:ln>
                <a:solidFill>
                  <a:srgbClr val="44546A"/>
                </a:solidFill>
                <a:effectLst/>
                <a:uLnTx/>
                <a:uFillTx/>
                <a:latin typeface="Calibri" panose="020F0502020204030204" pitchFamily="34" charset="0"/>
                <a:ea typeface="DengXian" panose="02010600030101010101" pitchFamily="2" charset="-122"/>
                <a:cs typeface="Times New Roman" panose="02020603050405020304" pitchFamily="18" charset="0"/>
              </a:rPr>
              <a:t>igure </a:t>
            </a:r>
            <a:r>
              <a:rPr kumimoji="0" lang="en-GB" altLang="en-US" sz="900" b="0" i="1" u="none" strike="noStrike" kern="1200" cap="none" spc="0" normalizeH="0" baseline="0" noProof="0" bmk="_Ref7078155">
                <a:ln>
                  <a:noFill/>
                </a:ln>
                <a:solidFill>
                  <a:srgbClr val="44546A"/>
                </a:solidFill>
                <a:effectLst/>
                <a:uLnTx/>
                <a:uFillTx/>
                <a:latin typeface="Calibri" panose="020F0502020204030204" pitchFamily="34" charset="0"/>
                <a:ea typeface="DengXian" panose="02010600030101010101" pitchFamily="2" charset="-122"/>
                <a:cs typeface="Times New Roman" panose="02020603050405020304" pitchFamily="18" charset="0"/>
              </a:rPr>
              <a:t>35</a:t>
            </a:r>
            <a:r>
              <a:rPr kumimoji="0" lang="en-GB" altLang="en-US" sz="900" b="0" i="1" u="none" strike="noStrike" kern="1200" cap="none" spc="0" normalizeH="0" baseline="0" noProof="0">
                <a:ln>
                  <a:noFill/>
                </a:ln>
                <a:solidFill>
                  <a:srgbClr val="44546A"/>
                </a:solidFill>
                <a:effectLst/>
                <a:uLnTx/>
                <a:uFillTx/>
                <a:latin typeface="Calibri" panose="020F0502020204030204" pitchFamily="34" charset="0"/>
                <a:ea typeface="DengXian" panose="02010600030101010101" pitchFamily="2" charset="-122"/>
                <a:cs typeface="Times New Roman" panose="02020603050405020304" pitchFamily="18" charset="0"/>
              </a:rPr>
              <a:t>. The total basin runoff of five LID scenarios and the CD scenario</a:t>
            </a:r>
            <a:endParaRPr kumimoji="0" lang="en-GB" altLang="en-US" sz="1800" b="0" i="0" u="none" strike="noStrike" kern="1200" cap="none" spc="0" normalizeH="0" baseline="0" noProof="0">
              <a:ln>
                <a:noFill/>
              </a:ln>
              <a:solidFill>
                <a:srgbClr val="2C2C2C"/>
              </a:solidFill>
              <a:effectLst/>
              <a:uLnTx/>
              <a:uFillTx/>
              <a:latin typeface="Arial" panose="020B0604020202020204" pitchFamily="34" charset="0"/>
              <a:ea typeface="+mn-ea"/>
              <a:cs typeface="+mn-cs"/>
            </a:endParaRPr>
          </a:p>
        </p:txBody>
      </p:sp>
      <p:pic>
        <p:nvPicPr>
          <p:cNvPr id="2051" name="Picture 74">
            <a:extLst>
              <a:ext uri="{FF2B5EF4-FFF2-40B4-BE49-F238E27FC236}">
                <a16:creationId xmlns:a16="http://schemas.microsoft.com/office/drawing/2014/main" id="{1C082BC8-245F-4B1B-A750-572779B2E4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37967" y="2962494"/>
            <a:ext cx="1064671" cy="1038336"/>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14615209-4693-4A5D-9044-46EB5E1BF67A}"/>
              </a:ext>
            </a:extLst>
          </p:cNvPr>
          <p:cNvSpPr/>
          <p:nvPr/>
        </p:nvSpPr>
        <p:spPr>
          <a:xfrm>
            <a:off x="4986432" y="915452"/>
            <a:ext cx="6510843" cy="1315938"/>
          </a:xfrm>
          <a:prstGeom prst="rect">
            <a:avLst/>
          </a:prstGeom>
        </p:spPr>
        <p:txBody>
          <a:bodyPr wrap="square">
            <a:spAutoFit/>
          </a:bodyPr>
          <a:lstStyle/>
          <a:p>
            <a:pPr lvl="0">
              <a:lnSpc>
                <a:spcPct val="107000"/>
              </a:lnSpc>
              <a:spcBef>
                <a:spcPts val="200"/>
              </a:spcBef>
            </a:pPr>
            <a:r>
              <a:rPr kumimoji="0" lang="en-GB" sz="1800" b="1" i="1" u="none" strike="noStrike" kern="1200" cap="none" spc="0" normalizeH="0" baseline="0" noProof="0" dirty="0">
                <a:ln>
                  <a:noFill/>
                </a:ln>
                <a:solidFill>
                  <a:srgbClr val="2F5496"/>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b</a:t>
            </a:r>
            <a:r>
              <a:rPr lang="en-GB" b="1" i="1"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rPr>
              <a:t>. LID practices have more significant effect on the first vertex </a:t>
            </a:r>
            <a:endParaRPr kumimoji="0" lang="en-GB" sz="1800" b="1" i="1" u="none" strike="noStrike" kern="1200" cap="none" spc="0" normalizeH="0" baseline="0" noProof="0" dirty="0">
              <a:ln>
                <a:noFill/>
              </a:ln>
              <a:solidFill>
                <a:srgbClr val="2F5496"/>
              </a:solidFill>
              <a:effectLst/>
              <a:uLnTx/>
              <a:uFillTx/>
              <a:latin typeface="Calibri Light" panose="020F0302020204030204" pitchFamily="34" charset="0"/>
              <a:ea typeface="DengXian Light" panose="02010600030101010101" pitchFamily="2" charset="-122"/>
              <a:cs typeface="Times New Roman" panose="02020603050405020304" pitchFamily="18" charset="0"/>
            </a:endParaRPr>
          </a:p>
          <a:p>
            <a:pPr lvl="0">
              <a:lnSpc>
                <a:spcPct val="107000"/>
              </a:lnSpc>
              <a:spcBef>
                <a:spcPts val="200"/>
              </a:spcBef>
            </a:pPr>
            <a:r>
              <a:rPr lang="en-GB" dirty="0"/>
              <a:t>The first peak vertex mainly generates from urban grey areas;</a:t>
            </a:r>
            <a:endParaRPr kumimoji="0" lang="en-GB" sz="1800" b="0" i="0" u="none" strike="noStrike" kern="1200" cap="none" spc="0" normalizeH="0" baseline="0" noProof="0" dirty="0">
              <a:ln>
                <a:noFill/>
              </a:ln>
              <a:solidFill>
                <a:srgbClr val="2C2C2C"/>
              </a:solidFill>
              <a:effectLst/>
              <a:uLnTx/>
              <a:uFillTx/>
              <a:latin typeface="Corbel" panose="020B0503020204020204"/>
              <a:ea typeface="+mn-ea"/>
              <a:cs typeface="+mn-cs"/>
            </a:endParaRPr>
          </a:p>
          <a:p>
            <a:pPr lvl="0">
              <a:lnSpc>
                <a:spcPct val="107000"/>
              </a:lnSpc>
              <a:spcBef>
                <a:spcPts val="200"/>
              </a:spcBef>
            </a:pPr>
            <a:r>
              <a:rPr lang="en-GB" dirty="0"/>
              <a:t>The second vertex mainly generates from large areas of urban green surface or rural areas, which are not the “domain” of LID.</a:t>
            </a:r>
            <a:endParaRPr kumimoji="0" lang="en-GB" sz="1800" b="0" i="0" u="none" strike="noStrike" kern="1200" cap="none" spc="0" normalizeH="0" baseline="0" noProof="0" dirty="0">
              <a:ln>
                <a:noFill/>
              </a:ln>
              <a:solidFill>
                <a:srgbClr val="2C2C2C"/>
              </a:solidFill>
              <a:effectLst/>
              <a:uLnTx/>
              <a:uFillTx/>
              <a:latin typeface="Calibri" panose="020F0502020204030204" pitchFamily="34" charset="0"/>
              <a:ea typeface="DengXian" panose="02010600030101010101" pitchFamily="2" charset="-122"/>
              <a:cs typeface="Times New Roman" panose="02020603050405020304" pitchFamily="18" charset="0"/>
            </a:endParaRPr>
          </a:p>
        </p:txBody>
      </p:sp>
      <p:pic>
        <p:nvPicPr>
          <p:cNvPr id="6" name="Picture 5">
            <a:extLst>
              <a:ext uri="{FF2B5EF4-FFF2-40B4-BE49-F238E27FC236}">
                <a16:creationId xmlns:a16="http://schemas.microsoft.com/office/drawing/2014/main" id="{61096A65-C945-47E1-B77C-D38F0838B54D}"/>
              </a:ext>
            </a:extLst>
          </p:cNvPr>
          <p:cNvPicPr>
            <a:picLocks noChangeAspect="1"/>
          </p:cNvPicPr>
          <p:nvPr/>
        </p:nvPicPr>
        <p:blipFill>
          <a:blip r:embed="rId5"/>
          <a:stretch>
            <a:fillRect/>
          </a:stretch>
        </p:blipFill>
        <p:spPr>
          <a:xfrm>
            <a:off x="6954852" y="2598037"/>
            <a:ext cx="1067359" cy="1065772"/>
          </a:xfrm>
          <a:prstGeom prst="rect">
            <a:avLst/>
          </a:prstGeom>
        </p:spPr>
      </p:pic>
      <p:sp>
        <p:nvSpPr>
          <p:cNvPr id="5" name="Rectangle 4">
            <a:extLst>
              <a:ext uri="{FF2B5EF4-FFF2-40B4-BE49-F238E27FC236}">
                <a16:creationId xmlns:a16="http://schemas.microsoft.com/office/drawing/2014/main" id="{7E3497EB-1072-4079-89F1-CF8F81D42E67}"/>
              </a:ext>
            </a:extLst>
          </p:cNvPr>
          <p:cNvSpPr/>
          <p:nvPr/>
        </p:nvSpPr>
        <p:spPr>
          <a:xfrm>
            <a:off x="9631011" y="2346434"/>
            <a:ext cx="2078582" cy="369332"/>
          </a:xfrm>
          <a:prstGeom prst="rect">
            <a:avLst/>
          </a:prstGeom>
        </p:spPr>
        <p:txBody>
          <a:bodyPr wrap="none">
            <a:spAutoFit/>
          </a:bodyPr>
          <a:lstStyle/>
          <a:p>
            <a:r>
              <a:rPr lang="en-GB" b="1" i="1" dirty="0">
                <a:solidFill>
                  <a:srgbClr val="FF0000"/>
                </a:solidFill>
                <a:latin typeface="Calibri Light" panose="020F0302020204030204" pitchFamily="34" charset="0"/>
                <a:ea typeface="DengXian Light" panose="02010600030101010101" pitchFamily="2" charset="-122"/>
                <a:cs typeface="Times New Roman" panose="02020603050405020304" pitchFamily="18" charset="0"/>
              </a:rPr>
              <a:t>Typical extreme peak</a:t>
            </a:r>
            <a:endParaRPr lang="en-GB" dirty="0">
              <a:solidFill>
                <a:srgbClr val="FF0000"/>
              </a:solidFill>
            </a:endParaRPr>
          </a:p>
        </p:txBody>
      </p:sp>
    </p:spTree>
    <p:extLst>
      <p:ext uri="{BB962C8B-B14F-4D97-AF65-F5344CB8AC3E}">
        <p14:creationId xmlns:p14="http://schemas.microsoft.com/office/powerpoint/2010/main" val="12739989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58549"/>
    </mc:Choice>
    <mc:Fallback xmlns="">
      <p:transition spd="slow" advTm="58549"/>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D13F1348-F86C-4FA1-A073-5F548A27C246}"/>
              </a:ext>
            </a:extLst>
          </p:cNvPr>
          <p:cNvSpPr>
            <a:spLocks noGrp="1"/>
          </p:cNvSpPr>
          <p:nvPr>
            <p:ph type="title"/>
          </p:nvPr>
        </p:nvSpPr>
        <p:spPr>
          <a:xfrm>
            <a:off x="634277" y="284176"/>
            <a:ext cx="3670874" cy="1508760"/>
          </a:xfrm>
        </p:spPr>
        <p:txBody>
          <a:bodyPr>
            <a:normAutofit/>
          </a:bodyPr>
          <a:lstStyle/>
          <a:p>
            <a:r>
              <a:rPr lang="en-GB" dirty="0">
                <a:solidFill>
                  <a:schemeClr val="tx2"/>
                </a:solidFill>
              </a:rPr>
              <a:t>Results</a:t>
            </a:r>
          </a:p>
        </p:txBody>
      </p:sp>
      <p:sp>
        <p:nvSpPr>
          <p:cNvPr id="13" name="Rectangle 12">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10" name="Content Placeholder 2">
            <a:extLst>
              <a:ext uri="{FF2B5EF4-FFF2-40B4-BE49-F238E27FC236}">
                <a16:creationId xmlns:a16="http://schemas.microsoft.com/office/drawing/2014/main" id="{43EB31BF-EF83-427E-BE37-A833AB53D135}"/>
              </a:ext>
            </a:extLst>
          </p:cNvPr>
          <p:cNvSpPr txBox="1">
            <a:spLocks/>
          </p:cNvSpPr>
          <p:nvPr/>
        </p:nvSpPr>
        <p:spPr>
          <a:xfrm>
            <a:off x="260789" y="2234169"/>
            <a:ext cx="3892104" cy="420624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US" altLang="zh-CN"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Q1</a:t>
            </a:r>
            <a:r>
              <a:rPr kumimoji="0" lang="en-GB" altLang="zh-CN"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a:t>
            </a:r>
            <a:r>
              <a:rPr kumimoji="0" lang="zh-CN" altLang="en-US"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 </a:t>
            </a:r>
            <a:r>
              <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rPr>
              <a:t>The different rainfall-runoff relationship of urban and rural areas</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US" altLang="zh-CN"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Q2</a:t>
            </a:r>
            <a:r>
              <a:rPr kumimoji="0" lang="en-GB" altLang="zh-CN"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a:t>
            </a:r>
            <a:r>
              <a:rPr kumimoji="0" lang="zh-CN" altLang="en-US"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 </a:t>
            </a:r>
            <a:r>
              <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rPr>
              <a:t>Urbanization influences</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US" altLang="zh-CN" sz="2200" b="1"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Q3</a:t>
            </a:r>
            <a:r>
              <a:rPr kumimoji="0" lang="en-GB" altLang="zh-CN" sz="2200" b="1"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a:t>
            </a:r>
            <a:r>
              <a:rPr kumimoji="0" lang="zh-CN" altLang="en-US" sz="2200" b="1"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 </a:t>
            </a:r>
            <a:r>
              <a:rPr kumimoji="0" lang="en-GB" sz="2200" b="1" i="0" u="none" strike="noStrike" kern="1200" cap="none" spc="0" normalizeH="0" baseline="0" noProof="0" dirty="0">
                <a:ln>
                  <a:noFill/>
                </a:ln>
                <a:solidFill>
                  <a:srgbClr val="FFFFFF"/>
                </a:solidFill>
                <a:effectLst/>
                <a:uLnTx/>
                <a:uFillTx/>
                <a:latin typeface="Corbel" panose="020B0503020204020204"/>
                <a:ea typeface="+mn-ea"/>
                <a:cs typeface="+mn-cs"/>
              </a:rPr>
              <a:t>LID implementation influences</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rPr>
              <a:t>Q4: The time approaching and stacking of urban and rural peaks due to LID implementation </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3" name="Rectangle 2">
            <a:extLst>
              <a:ext uri="{FF2B5EF4-FFF2-40B4-BE49-F238E27FC236}">
                <a16:creationId xmlns:a16="http://schemas.microsoft.com/office/drawing/2014/main" id="{C0126EEC-D6F3-4210-8365-6FC0FCF65F2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C2C2C"/>
              </a:solidFill>
              <a:effectLst/>
              <a:uLnTx/>
              <a:uFillTx/>
              <a:latin typeface="Corbel" panose="020B0503020204020204"/>
              <a:ea typeface="+mn-ea"/>
              <a:cs typeface="+mn-cs"/>
            </a:endParaRPr>
          </a:p>
        </p:txBody>
      </p:sp>
      <p:sp>
        <p:nvSpPr>
          <p:cNvPr id="4" name="Rectangle 2">
            <a:extLst>
              <a:ext uri="{FF2B5EF4-FFF2-40B4-BE49-F238E27FC236}">
                <a16:creationId xmlns:a16="http://schemas.microsoft.com/office/drawing/2014/main" id="{21AB26FD-4F6C-4268-B56F-CD3854ACFC9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C2C2C"/>
              </a:solidFill>
              <a:effectLst/>
              <a:uLnTx/>
              <a:uFillTx/>
              <a:latin typeface="Corbel" panose="020B0503020204020204"/>
              <a:ea typeface="+mn-ea"/>
              <a:cs typeface="+mn-cs"/>
            </a:endParaRPr>
          </a:p>
        </p:txBody>
      </p:sp>
      <p:sp>
        <p:nvSpPr>
          <p:cNvPr id="7" name="Rectangle 7">
            <a:extLst>
              <a:ext uri="{FF2B5EF4-FFF2-40B4-BE49-F238E27FC236}">
                <a16:creationId xmlns:a16="http://schemas.microsoft.com/office/drawing/2014/main" id="{ED6BC49B-20E4-4B0B-8916-FE39087F976A}"/>
              </a:ext>
            </a:extLst>
          </p:cNvPr>
          <p:cNvSpPr>
            <a:spLocks noChangeArrowheads="1"/>
          </p:cNvSpPr>
          <p:nvPr/>
        </p:nvSpPr>
        <p:spPr bwMode="auto">
          <a:xfrm>
            <a:off x="4939428" y="1230198"/>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C2C2C"/>
              </a:solidFill>
              <a:effectLst/>
              <a:uLnTx/>
              <a:uFillTx/>
              <a:latin typeface="Corbel" panose="020B0503020204020204"/>
              <a:ea typeface="+mn-ea"/>
              <a:cs typeface="+mn-cs"/>
            </a:endParaRPr>
          </a:p>
        </p:txBody>
      </p:sp>
      <p:sp>
        <p:nvSpPr>
          <p:cNvPr id="8" name="Rectangle 8">
            <a:extLst>
              <a:ext uri="{FF2B5EF4-FFF2-40B4-BE49-F238E27FC236}">
                <a16:creationId xmlns:a16="http://schemas.microsoft.com/office/drawing/2014/main" id="{619D76D3-25D9-4CC2-A3B3-736A77F087DA}"/>
              </a:ext>
            </a:extLst>
          </p:cNvPr>
          <p:cNvSpPr>
            <a:spLocks noChangeArrowheads="1"/>
          </p:cNvSpPr>
          <p:nvPr/>
        </p:nvSpPr>
        <p:spPr bwMode="auto">
          <a:xfrm>
            <a:off x="4939428" y="1900123"/>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C2C2C"/>
              </a:solidFill>
              <a:effectLst/>
              <a:uLnTx/>
              <a:uFillTx/>
              <a:latin typeface="Corbel" panose="020B0503020204020204"/>
              <a:ea typeface="+mn-ea"/>
              <a:cs typeface="+mn-cs"/>
            </a:endParaRPr>
          </a:p>
        </p:txBody>
      </p:sp>
      <p:sp>
        <p:nvSpPr>
          <p:cNvPr id="12" name="Rectangle 9">
            <a:extLst>
              <a:ext uri="{FF2B5EF4-FFF2-40B4-BE49-F238E27FC236}">
                <a16:creationId xmlns:a16="http://schemas.microsoft.com/office/drawing/2014/main" id="{DE545E1A-F86F-47E4-9916-26793D715925}"/>
              </a:ext>
            </a:extLst>
          </p:cNvPr>
          <p:cNvSpPr>
            <a:spLocks noChangeArrowheads="1"/>
          </p:cNvSpPr>
          <p:nvPr/>
        </p:nvSpPr>
        <p:spPr bwMode="auto">
          <a:xfrm>
            <a:off x="4939428" y="27764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C2C2C"/>
              </a:solidFill>
              <a:effectLst/>
              <a:uLnTx/>
              <a:uFillTx/>
              <a:latin typeface="Corbel" panose="020B0503020204020204"/>
              <a:ea typeface="+mn-ea"/>
              <a:cs typeface="+mn-cs"/>
            </a:endParaRPr>
          </a:p>
        </p:txBody>
      </p:sp>
      <p:sp>
        <p:nvSpPr>
          <p:cNvPr id="21" name="Rectangle 20">
            <a:extLst>
              <a:ext uri="{FF2B5EF4-FFF2-40B4-BE49-F238E27FC236}">
                <a16:creationId xmlns:a16="http://schemas.microsoft.com/office/drawing/2014/main" id="{14615209-4693-4A5D-9044-46EB5E1BF67A}"/>
              </a:ext>
            </a:extLst>
          </p:cNvPr>
          <p:cNvSpPr/>
          <p:nvPr/>
        </p:nvSpPr>
        <p:spPr>
          <a:xfrm>
            <a:off x="4827195" y="920597"/>
            <a:ext cx="6974899" cy="2578335"/>
          </a:xfrm>
          <a:prstGeom prst="rect">
            <a:avLst/>
          </a:prstGeom>
        </p:spPr>
        <p:txBody>
          <a:bodyPr wrap="square">
            <a:spAutoFit/>
          </a:bodyPr>
          <a:lstStyle/>
          <a:p>
            <a:pPr lvl="0">
              <a:lnSpc>
                <a:spcPct val="107000"/>
              </a:lnSpc>
              <a:spcBef>
                <a:spcPts val="200"/>
              </a:spcBef>
            </a:pPr>
            <a:r>
              <a:rPr kumimoji="0" lang="en-GB" sz="1800" b="1" i="1" u="none" strike="noStrike" kern="1200" cap="none" spc="0" normalizeH="0" baseline="0" noProof="0" dirty="0">
                <a:ln>
                  <a:noFill/>
                </a:ln>
                <a:solidFill>
                  <a:srgbClr val="2F5496"/>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c. </a:t>
            </a:r>
            <a:r>
              <a:rPr lang="en-GB" b="1" i="1"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rPr>
              <a:t>The comparison of 4 LID practices </a:t>
            </a:r>
          </a:p>
          <a:p>
            <a:pPr lvl="0">
              <a:lnSpc>
                <a:spcPct val="107000"/>
              </a:lnSpc>
              <a:spcBef>
                <a:spcPts val="200"/>
              </a:spcBef>
            </a:pPr>
            <a:r>
              <a:rPr lang="en-GB" b="1" i="1"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rPr>
              <a:t>(the first 4 scenarios with single LID practices)</a:t>
            </a:r>
            <a:endParaRPr kumimoji="0" lang="en-GB" sz="1800" b="1" i="1" u="none" strike="noStrike" kern="1200" cap="none" spc="0" normalizeH="0" baseline="0" noProof="0" dirty="0">
              <a:ln>
                <a:noFill/>
              </a:ln>
              <a:solidFill>
                <a:srgbClr val="2F5496"/>
              </a:solidFill>
              <a:effectLst/>
              <a:uLnTx/>
              <a:uFillTx/>
              <a:latin typeface="Calibri Light" panose="020F0302020204030204" pitchFamily="34" charset="0"/>
              <a:ea typeface="DengXian Light" panose="02010600030101010101" pitchFamily="2" charset="-122"/>
              <a:cs typeface="Times New Roman" panose="02020603050405020304" pitchFamily="18" charset="0"/>
            </a:endParaRPr>
          </a:p>
          <a:p>
            <a:pPr marL="285750" lvl="0" indent="-285750">
              <a:lnSpc>
                <a:spcPct val="107000"/>
              </a:lnSpc>
              <a:spcBef>
                <a:spcPts val="200"/>
              </a:spcBef>
              <a:buFont typeface="Arial" panose="020B0604020202020204" pitchFamily="34" charset="0"/>
              <a:buChar char="•"/>
            </a:pPr>
            <a:r>
              <a:rPr kumimoji="0" lang="en-US" altLang="zh-CN" sz="1800" b="0" i="0" u="none" strike="noStrike" kern="1200" cap="none" spc="0" normalizeH="0" baseline="0" noProof="0" dirty="0">
                <a:ln>
                  <a:noFill/>
                </a:ln>
                <a:solidFill>
                  <a:srgbClr val="2C2C2C"/>
                </a:solidFill>
                <a:effectLst/>
                <a:uLnTx/>
                <a:uFillTx/>
                <a:latin typeface="Corbel" panose="020B0503020204020204"/>
                <a:ea typeface="+mn-ea"/>
                <a:cs typeface="+mn-cs"/>
              </a:rPr>
              <a:t>Bioretention cells, pervious pavements: forceful runoff volume </a:t>
            </a:r>
            <a:r>
              <a:rPr lang="en-GB" dirty="0"/>
              <a:t>and peak runoff reduction ability;</a:t>
            </a:r>
          </a:p>
          <a:p>
            <a:pPr marL="285750" lvl="0" indent="-285750">
              <a:lnSpc>
                <a:spcPct val="107000"/>
              </a:lnSpc>
              <a:spcBef>
                <a:spcPts val="200"/>
              </a:spcBef>
              <a:buFont typeface="Arial" panose="020B0604020202020204" pitchFamily="34" charset="0"/>
              <a:buChar char="•"/>
            </a:pPr>
            <a:r>
              <a:rPr kumimoji="0" lang="en-GB" sz="1800" b="0" i="0" u="none" strike="noStrike" kern="1200" cap="none" spc="0" normalizeH="0" baseline="0" noProof="0" dirty="0">
                <a:ln>
                  <a:noFill/>
                </a:ln>
                <a:solidFill>
                  <a:srgbClr val="2C2C2C"/>
                </a:solidFill>
                <a:effectLst/>
                <a:uLnTx/>
                <a:uFillTx/>
                <a:latin typeface="Corbel" panose="020B0503020204020204"/>
                <a:ea typeface="+mn-ea"/>
                <a:cs typeface="+mn-cs"/>
              </a:rPr>
              <a:t>Vegetated Swales: </a:t>
            </a:r>
            <a:r>
              <a:rPr kumimoji="0" lang="en-US" altLang="zh-CN" sz="1800" b="0" i="0" u="none" strike="noStrike" kern="1200" cap="none" spc="0" normalizeH="0" baseline="0" noProof="0" dirty="0">
                <a:ln>
                  <a:noFill/>
                </a:ln>
                <a:solidFill>
                  <a:srgbClr val="2C2C2C"/>
                </a:solidFill>
                <a:effectLst/>
                <a:uLnTx/>
                <a:uFillTx/>
                <a:latin typeface="Corbel" panose="020B0503020204020204"/>
                <a:ea typeface="+mn-ea"/>
                <a:cs typeface="+mn-cs"/>
              </a:rPr>
              <a:t>weak </a:t>
            </a:r>
            <a:r>
              <a:rPr lang="en-GB" dirty="0"/>
              <a:t>runoff volume reduction ability;</a:t>
            </a:r>
            <a:endParaRPr kumimoji="0" lang="en-GB" sz="1800" b="0" i="0" u="none" strike="noStrike" kern="1200" cap="none" spc="0" normalizeH="0" baseline="0" noProof="0" dirty="0">
              <a:ln>
                <a:noFill/>
              </a:ln>
              <a:solidFill>
                <a:srgbClr val="2C2C2C"/>
              </a:solidFill>
              <a:effectLst/>
              <a:uLnTx/>
              <a:uFillTx/>
              <a:latin typeface="Corbel" panose="020B0503020204020204"/>
              <a:ea typeface="+mn-ea"/>
              <a:cs typeface="+mn-cs"/>
            </a:endParaRPr>
          </a:p>
          <a:p>
            <a:pPr marL="285750" lvl="0" indent="-285750">
              <a:lnSpc>
                <a:spcPct val="107000"/>
              </a:lnSpc>
              <a:spcBef>
                <a:spcPts val="200"/>
              </a:spcBef>
              <a:buFont typeface="Arial" panose="020B0604020202020204" pitchFamily="34" charset="0"/>
              <a:buChar char="•"/>
            </a:pPr>
            <a:r>
              <a:rPr lang="en-GB" dirty="0">
                <a:solidFill>
                  <a:srgbClr val="2C2C2C"/>
                </a:solidFill>
                <a:latin typeface="Corbel" panose="020B0503020204020204"/>
              </a:rPr>
              <a:t>Green Roofs:</a:t>
            </a:r>
            <a:r>
              <a:rPr lang="en-US" altLang="zh-CN" dirty="0">
                <a:solidFill>
                  <a:srgbClr val="2C2C2C"/>
                </a:solidFill>
              </a:rPr>
              <a:t> weak peak </a:t>
            </a:r>
            <a:r>
              <a:rPr lang="en-GB" dirty="0"/>
              <a:t>runoff reduction ability, lose function in flood seasons, since small water retention capacity.</a:t>
            </a:r>
            <a:endParaRPr lang="en-GB" dirty="0">
              <a:solidFill>
                <a:srgbClr val="2C2C2C"/>
              </a:solidFill>
              <a:latin typeface="Corbel" panose="020B0503020204020204"/>
            </a:endParaRPr>
          </a:p>
          <a:p>
            <a:pPr marL="0" marR="0" lvl="0" indent="0" algn="l" defTabSz="457200" rtl="0" eaLnBrk="1" fontAlgn="auto" latinLnBrk="0" hangingPunct="1">
              <a:lnSpc>
                <a:spcPct val="107000"/>
              </a:lnSpc>
              <a:spcBef>
                <a:spcPts val="200"/>
              </a:spcBef>
              <a:spcAft>
                <a:spcPts val="0"/>
              </a:spcAft>
              <a:buClrTx/>
              <a:buSzTx/>
              <a:buFontTx/>
              <a:buNone/>
              <a:tabLst/>
              <a:defRPr/>
            </a:pPr>
            <a:endParaRPr kumimoji="0" lang="en-GB" sz="1800" b="0" i="0" u="none" strike="noStrike" kern="1200" cap="none" spc="0" normalizeH="0" baseline="0" noProof="0" dirty="0">
              <a:ln>
                <a:noFill/>
              </a:ln>
              <a:solidFill>
                <a:srgbClr val="2C2C2C"/>
              </a:solidFill>
              <a:effectLst/>
              <a:uLnTx/>
              <a:uFillTx/>
              <a:latin typeface="Calibri" panose="020F0502020204030204" pitchFamily="34" charset="0"/>
              <a:ea typeface="DengXian" panose="02010600030101010101" pitchFamily="2" charset="-122"/>
              <a:cs typeface="Times New Roman" panose="02020603050405020304" pitchFamily="18" charset="0"/>
            </a:endParaRPr>
          </a:p>
        </p:txBody>
      </p:sp>
      <p:grpSp>
        <p:nvGrpSpPr>
          <p:cNvPr id="19" name="Group 18">
            <a:extLst>
              <a:ext uri="{FF2B5EF4-FFF2-40B4-BE49-F238E27FC236}">
                <a16:creationId xmlns:a16="http://schemas.microsoft.com/office/drawing/2014/main" id="{8686DC43-26EC-4DF3-9414-2EC6606ACE82}"/>
              </a:ext>
            </a:extLst>
          </p:cNvPr>
          <p:cNvGrpSpPr/>
          <p:nvPr/>
        </p:nvGrpSpPr>
        <p:grpSpPr>
          <a:xfrm>
            <a:off x="4808145" y="3262027"/>
            <a:ext cx="7200900" cy="3352800"/>
            <a:chOff x="4808145" y="3419247"/>
            <a:chExt cx="7200900" cy="3352800"/>
          </a:xfrm>
        </p:grpSpPr>
        <p:pic>
          <p:nvPicPr>
            <p:cNvPr id="5" name="Picture 4">
              <a:extLst>
                <a:ext uri="{FF2B5EF4-FFF2-40B4-BE49-F238E27FC236}">
                  <a16:creationId xmlns:a16="http://schemas.microsoft.com/office/drawing/2014/main" id="{456DDD6E-6BD5-40B1-AC0B-EB1E5358B604}"/>
                </a:ext>
              </a:extLst>
            </p:cNvPr>
            <p:cNvPicPr>
              <a:picLocks noChangeAspect="1"/>
            </p:cNvPicPr>
            <p:nvPr/>
          </p:nvPicPr>
          <p:blipFill>
            <a:blip r:embed="rId3"/>
            <a:stretch>
              <a:fillRect/>
            </a:stretch>
          </p:blipFill>
          <p:spPr>
            <a:xfrm>
              <a:off x="4808145" y="3419247"/>
              <a:ext cx="7200900" cy="3352800"/>
            </a:xfrm>
            <a:prstGeom prst="rect">
              <a:avLst/>
            </a:prstGeom>
          </p:spPr>
        </p:pic>
        <p:sp>
          <p:nvSpPr>
            <p:cNvPr id="20" name="Rectangle: Rounded Corners 19">
              <a:extLst>
                <a:ext uri="{FF2B5EF4-FFF2-40B4-BE49-F238E27FC236}">
                  <a16:creationId xmlns:a16="http://schemas.microsoft.com/office/drawing/2014/main" id="{6BB7DACF-12C0-4C25-8014-29530F015AC2}"/>
                </a:ext>
              </a:extLst>
            </p:cNvPr>
            <p:cNvSpPr/>
            <p:nvPr/>
          </p:nvSpPr>
          <p:spPr>
            <a:xfrm>
              <a:off x="8404444" y="4486870"/>
              <a:ext cx="475605" cy="473793"/>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Rounded Corners 21">
              <a:extLst>
                <a:ext uri="{FF2B5EF4-FFF2-40B4-BE49-F238E27FC236}">
                  <a16:creationId xmlns:a16="http://schemas.microsoft.com/office/drawing/2014/main" id="{F7768B71-2FA2-4C0D-A704-82D95355BE4D}"/>
                </a:ext>
              </a:extLst>
            </p:cNvPr>
            <p:cNvSpPr/>
            <p:nvPr/>
          </p:nvSpPr>
          <p:spPr>
            <a:xfrm>
              <a:off x="7760974" y="5315950"/>
              <a:ext cx="475605" cy="473793"/>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3BADE3A0-07C4-4BF7-82A1-933B632175A4}"/>
                </a:ext>
              </a:extLst>
            </p:cNvPr>
            <p:cNvSpPr/>
            <p:nvPr/>
          </p:nvSpPr>
          <p:spPr>
            <a:xfrm>
              <a:off x="9285402" y="3630603"/>
              <a:ext cx="2055043" cy="2977588"/>
            </a:xfrm>
            <a:prstGeom prst="roundRect">
              <a:avLst/>
            </a:prstGeom>
            <a:noFill/>
            <a:ln w="3810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8" name="Group 17">
            <a:extLst>
              <a:ext uri="{FF2B5EF4-FFF2-40B4-BE49-F238E27FC236}">
                <a16:creationId xmlns:a16="http://schemas.microsoft.com/office/drawing/2014/main" id="{2305179C-0453-4DE2-A229-938E2BC8C689}"/>
              </a:ext>
            </a:extLst>
          </p:cNvPr>
          <p:cNvGrpSpPr/>
          <p:nvPr/>
        </p:nvGrpSpPr>
        <p:grpSpPr>
          <a:xfrm>
            <a:off x="4827195" y="3400098"/>
            <a:ext cx="7162800" cy="2676525"/>
            <a:chOff x="4823044" y="3442200"/>
            <a:chExt cx="7162800" cy="2676525"/>
          </a:xfrm>
        </p:grpSpPr>
        <p:pic>
          <p:nvPicPr>
            <p:cNvPr id="17" name="Picture 16">
              <a:extLst>
                <a:ext uri="{FF2B5EF4-FFF2-40B4-BE49-F238E27FC236}">
                  <a16:creationId xmlns:a16="http://schemas.microsoft.com/office/drawing/2014/main" id="{C35AEE37-72A4-4611-B20F-39BF602DB57E}"/>
                </a:ext>
              </a:extLst>
            </p:cNvPr>
            <p:cNvPicPr>
              <a:picLocks noChangeAspect="1"/>
            </p:cNvPicPr>
            <p:nvPr/>
          </p:nvPicPr>
          <p:blipFill>
            <a:blip r:embed="rId4"/>
            <a:stretch>
              <a:fillRect/>
            </a:stretch>
          </p:blipFill>
          <p:spPr>
            <a:xfrm>
              <a:off x="4823044" y="3442200"/>
              <a:ext cx="7162800" cy="2676525"/>
            </a:xfrm>
            <a:prstGeom prst="rect">
              <a:avLst/>
            </a:prstGeom>
          </p:spPr>
        </p:pic>
        <p:sp>
          <p:nvSpPr>
            <p:cNvPr id="24" name="Rectangle: Rounded Corners 23">
              <a:extLst>
                <a:ext uri="{FF2B5EF4-FFF2-40B4-BE49-F238E27FC236}">
                  <a16:creationId xmlns:a16="http://schemas.microsoft.com/office/drawing/2014/main" id="{B7335355-0A1C-47E0-8AF1-DE873263788F}"/>
                </a:ext>
              </a:extLst>
            </p:cNvPr>
            <p:cNvSpPr/>
            <p:nvPr/>
          </p:nvSpPr>
          <p:spPr>
            <a:xfrm>
              <a:off x="10011266" y="5051600"/>
              <a:ext cx="667485" cy="208557"/>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Rectangle: Rounded Corners 24">
              <a:extLst>
                <a:ext uri="{FF2B5EF4-FFF2-40B4-BE49-F238E27FC236}">
                  <a16:creationId xmlns:a16="http://schemas.microsoft.com/office/drawing/2014/main" id="{73A2E10D-43A6-4022-BB02-5540D2384ED9}"/>
                </a:ext>
              </a:extLst>
            </p:cNvPr>
            <p:cNvSpPr/>
            <p:nvPr/>
          </p:nvSpPr>
          <p:spPr>
            <a:xfrm>
              <a:off x="8163612" y="3785642"/>
              <a:ext cx="1668546" cy="615275"/>
            </a:xfrm>
            <a:prstGeom prst="roundRect">
              <a:avLst/>
            </a:prstGeom>
            <a:noFill/>
            <a:ln w="3810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Rounded Corners 25">
              <a:extLst>
                <a:ext uri="{FF2B5EF4-FFF2-40B4-BE49-F238E27FC236}">
                  <a16:creationId xmlns:a16="http://schemas.microsoft.com/office/drawing/2014/main" id="{7800FD10-150A-41F8-BAEC-DC0FE7B46D8B}"/>
                </a:ext>
              </a:extLst>
            </p:cNvPr>
            <p:cNvSpPr/>
            <p:nvPr/>
          </p:nvSpPr>
          <p:spPr>
            <a:xfrm>
              <a:off x="9102447" y="5283110"/>
              <a:ext cx="729711" cy="427983"/>
            </a:xfrm>
            <a:prstGeom prst="roundRect">
              <a:avLst/>
            </a:prstGeom>
            <a:noFill/>
            <a:ln w="3810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03936ACA-0564-43A4-BB4F-9E0D6D88B5D5}"/>
                </a:ext>
              </a:extLst>
            </p:cNvPr>
            <p:cNvSpPr/>
            <p:nvPr/>
          </p:nvSpPr>
          <p:spPr>
            <a:xfrm>
              <a:off x="8163612" y="4404603"/>
              <a:ext cx="729711" cy="427983"/>
            </a:xfrm>
            <a:prstGeom prst="roundRect">
              <a:avLst/>
            </a:prstGeom>
            <a:noFill/>
            <a:ln w="3810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Rounded Corners 27">
              <a:extLst>
                <a:ext uri="{FF2B5EF4-FFF2-40B4-BE49-F238E27FC236}">
                  <a16:creationId xmlns:a16="http://schemas.microsoft.com/office/drawing/2014/main" id="{79E44275-D349-4CAA-BBA4-BC45B9E9DE71}"/>
                </a:ext>
              </a:extLst>
            </p:cNvPr>
            <p:cNvSpPr/>
            <p:nvPr/>
          </p:nvSpPr>
          <p:spPr>
            <a:xfrm>
              <a:off x="10911116" y="4404603"/>
              <a:ext cx="729711" cy="427983"/>
            </a:xfrm>
            <a:prstGeom prst="roundRect">
              <a:avLst/>
            </a:prstGeom>
            <a:noFill/>
            <a:ln w="3810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1725845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58549"/>
    </mc:Choice>
    <mc:Fallback xmlns="">
      <p:transition spd="slow" advTm="585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D13F1348-F86C-4FA1-A073-5F548A27C246}"/>
              </a:ext>
            </a:extLst>
          </p:cNvPr>
          <p:cNvSpPr>
            <a:spLocks noGrp="1"/>
          </p:cNvSpPr>
          <p:nvPr>
            <p:ph type="title"/>
          </p:nvPr>
        </p:nvSpPr>
        <p:spPr>
          <a:xfrm>
            <a:off x="634277" y="284176"/>
            <a:ext cx="3670874" cy="1508760"/>
          </a:xfrm>
        </p:spPr>
        <p:txBody>
          <a:bodyPr>
            <a:normAutofit/>
          </a:bodyPr>
          <a:lstStyle/>
          <a:p>
            <a:r>
              <a:rPr lang="en-GB" dirty="0">
                <a:solidFill>
                  <a:schemeClr val="tx2"/>
                </a:solidFill>
              </a:rPr>
              <a:t>Results</a:t>
            </a:r>
          </a:p>
        </p:txBody>
      </p:sp>
      <p:sp>
        <p:nvSpPr>
          <p:cNvPr id="13" name="Rectangle 12">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10" name="Content Placeholder 2">
            <a:extLst>
              <a:ext uri="{FF2B5EF4-FFF2-40B4-BE49-F238E27FC236}">
                <a16:creationId xmlns:a16="http://schemas.microsoft.com/office/drawing/2014/main" id="{43EB31BF-EF83-427E-BE37-A833AB53D135}"/>
              </a:ext>
            </a:extLst>
          </p:cNvPr>
          <p:cNvSpPr txBox="1">
            <a:spLocks/>
          </p:cNvSpPr>
          <p:nvPr/>
        </p:nvSpPr>
        <p:spPr>
          <a:xfrm>
            <a:off x="260789" y="2234169"/>
            <a:ext cx="3892104" cy="420624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US" altLang="zh-CN"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Q1</a:t>
            </a:r>
            <a:r>
              <a:rPr kumimoji="0" lang="en-GB" altLang="zh-CN"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a:t>
            </a:r>
            <a:r>
              <a:rPr kumimoji="0" lang="zh-CN" altLang="en-US"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 </a:t>
            </a:r>
            <a:r>
              <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rPr>
              <a:t>The different rainfall-runoff relationship of urban and rural areas</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US" altLang="zh-CN"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Q2</a:t>
            </a:r>
            <a:r>
              <a:rPr kumimoji="0" lang="en-GB" altLang="zh-CN"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a:t>
            </a:r>
            <a:r>
              <a:rPr kumimoji="0" lang="zh-CN" altLang="en-US"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 </a:t>
            </a:r>
            <a:r>
              <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rPr>
              <a:t>Urbanization influences</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US" altLang="zh-CN" sz="2200" b="1"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Q3</a:t>
            </a:r>
            <a:r>
              <a:rPr kumimoji="0" lang="en-GB" altLang="zh-CN" sz="2200" b="1"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a:t>
            </a:r>
            <a:r>
              <a:rPr kumimoji="0" lang="zh-CN" altLang="en-US" sz="2200" b="1"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 </a:t>
            </a:r>
            <a:r>
              <a:rPr kumimoji="0" lang="en-GB" sz="2200" b="1" i="0" u="none" strike="noStrike" kern="1200" cap="none" spc="0" normalizeH="0" baseline="0" noProof="0" dirty="0">
                <a:ln>
                  <a:noFill/>
                </a:ln>
                <a:solidFill>
                  <a:srgbClr val="FFFFFF"/>
                </a:solidFill>
                <a:effectLst/>
                <a:uLnTx/>
                <a:uFillTx/>
                <a:latin typeface="Corbel" panose="020B0503020204020204"/>
                <a:ea typeface="+mn-ea"/>
                <a:cs typeface="+mn-cs"/>
              </a:rPr>
              <a:t>LID implementation influences</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rPr>
              <a:t>Q4: The time approaching and stacking of urban and rural peaks due to LID implementation </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3" name="Rectangle 2">
            <a:extLst>
              <a:ext uri="{FF2B5EF4-FFF2-40B4-BE49-F238E27FC236}">
                <a16:creationId xmlns:a16="http://schemas.microsoft.com/office/drawing/2014/main" id="{C0126EEC-D6F3-4210-8365-6FC0FCF65F2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C2C2C"/>
              </a:solidFill>
              <a:effectLst/>
              <a:uLnTx/>
              <a:uFillTx/>
              <a:latin typeface="Corbel" panose="020B0503020204020204"/>
              <a:ea typeface="+mn-ea"/>
              <a:cs typeface="+mn-cs"/>
            </a:endParaRPr>
          </a:p>
        </p:txBody>
      </p:sp>
      <p:sp>
        <p:nvSpPr>
          <p:cNvPr id="4" name="Rectangle 2">
            <a:extLst>
              <a:ext uri="{FF2B5EF4-FFF2-40B4-BE49-F238E27FC236}">
                <a16:creationId xmlns:a16="http://schemas.microsoft.com/office/drawing/2014/main" id="{21AB26FD-4F6C-4268-B56F-CD3854ACFC9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C2C2C"/>
              </a:solidFill>
              <a:effectLst/>
              <a:uLnTx/>
              <a:uFillTx/>
              <a:latin typeface="Corbel" panose="020B0503020204020204"/>
              <a:ea typeface="+mn-ea"/>
              <a:cs typeface="+mn-cs"/>
            </a:endParaRPr>
          </a:p>
        </p:txBody>
      </p:sp>
      <p:sp>
        <p:nvSpPr>
          <p:cNvPr id="7" name="Rectangle 7">
            <a:extLst>
              <a:ext uri="{FF2B5EF4-FFF2-40B4-BE49-F238E27FC236}">
                <a16:creationId xmlns:a16="http://schemas.microsoft.com/office/drawing/2014/main" id="{ED6BC49B-20E4-4B0B-8916-FE39087F976A}"/>
              </a:ext>
            </a:extLst>
          </p:cNvPr>
          <p:cNvSpPr>
            <a:spLocks noChangeArrowheads="1"/>
          </p:cNvSpPr>
          <p:nvPr/>
        </p:nvSpPr>
        <p:spPr bwMode="auto">
          <a:xfrm>
            <a:off x="4939428" y="1230198"/>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C2C2C"/>
              </a:solidFill>
              <a:effectLst/>
              <a:uLnTx/>
              <a:uFillTx/>
              <a:latin typeface="Corbel" panose="020B0503020204020204"/>
              <a:ea typeface="+mn-ea"/>
              <a:cs typeface="+mn-cs"/>
            </a:endParaRPr>
          </a:p>
        </p:txBody>
      </p:sp>
      <p:sp>
        <p:nvSpPr>
          <p:cNvPr id="8" name="Rectangle 8">
            <a:extLst>
              <a:ext uri="{FF2B5EF4-FFF2-40B4-BE49-F238E27FC236}">
                <a16:creationId xmlns:a16="http://schemas.microsoft.com/office/drawing/2014/main" id="{619D76D3-25D9-4CC2-A3B3-736A77F087DA}"/>
              </a:ext>
            </a:extLst>
          </p:cNvPr>
          <p:cNvSpPr>
            <a:spLocks noChangeArrowheads="1"/>
          </p:cNvSpPr>
          <p:nvPr/>
        </p:nvSpPr>
        <p:spPr bwMode="auto">
          <a:xfrm>
            <a:off x="4939428" y="1900123"/>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C2C2C"/>
              </a:solidFill>
              <a:effectLst/>
              <a:uLnTx/>
              <a:uFillTx/>
              <a:latin typeface="Corbel" panose="020B0503020204020204"/>
              <a:ea typeface="+mn-ea"/>
              <a:cs typeface="+mn-cs"/>
            </a:endParaRPr>
          </a:p>
        </p:txBody>
      </p:sp>
      <p:sp>
        <p:nvSpPr>
          <p:cNvPr id="21" name="Rectangle 20">
            <a:extLst>
              <a:ext uri="{FF2B5EF4-FFF2-40B4-BE49-F238E27FC236}">
                <a16:creationId xmlns:a16="http://schemas.microsoft.com/office/drawing/2014/main" id="{14615209-4693-4A5D-9044-46EB5E1BF67A}"/>
              </a:ext>
            </a:extLst>
          </p:cNvPr>
          <p:cNvSpPr/>
          <p:nvPr/>
        </p:nvSpPr>
        <p:spPr>
          <a:xfrm>
            <a:off x="4877127" y="1315621"/>
            <a:ext cx="6510843" cy="2629631"/>
          </a:xfrm>
          <a:prstGeom prst="rect">
            <a:avLst/>
          </a:prstGeom>
        </p:spPr>
        <p:txBody>
          <a:bodyPr wrap="square">
            <a:spAutoFit/>
          </a:bodyPr>
          <a:lstStyle/>
          <a:p>
            <a:pPr marL="0" marR="0" lvl="0" indent="0" algn="l" defTabSz="457200" rtl="0" eaLnBrk="1" fontAlgn="auto" latinLnBrk="0" hangingPunct="1">
              <a:lnSpc>
                <a:spcPct val="107000"/>
              </a:lnSpc>
              <a:spcBef>
                <a:spcPts val="200"/>
              </a:spcBef>
              <a:spcAft>
                <a:spcPts val="0"/>
              </a:spcAft>
              <a:buClrTx/>
              <a:buSzTx/>
              <a:buFontTx/>
              <a:buNone/>
              <a:tabLst/>
              <a:defRPr/>
            </a:pPr>
            <a:r>
              <a:rPr kumimoji="0" lang="en-GB" sz="1800" b="1" i="1" u="none" strike="noStrike" kern="1200" cap="none" spc="0" normalizeH="0" baseline="0" noProof="0" dirty="0">
                <a:ln>
                  <a:noFill/>
                </a:ln>
                <a:solidFill>
                  <a:srgbClr val="2F5496"/>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d. More water input and less construction areas for bioretention cells</a:t>
            </a:r>
          </a:p>
          <a:p>
            <a:pPr>
              <a:lnSpc>
                <a:spcPct val="107000"/>
              </a:lnSpc>
              <a:spcBef>
                <a:spcPts val="200"/>
              </a:spcBef>
              <a:defRPr/>
            </a:pPr>
            <a:r>
              <a:rPr lang="en-GB" b="1" i="1"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rPr>
              <a:t>(Mixed scenario &amp; Bioretention scenario)</a:t>
            </a:r>
            <a:endParaRPr kumimoji="0" lang="en-GB" sz="1800" b="1" i="1" u="none" strike="noStrike" kern="1200" cap="none" spc="0" normalizeH="0" baseline="0" noProof="0" dirty="0">
              <a:ln>
                <a:noFill/>
              </a:ln>
              <a:solidFill>
                <a:srgbClr val="2F5496"/>
              </a:solidFill>
              <a:effectLst/>
              <a:uLnTx/>
              <a:uFillTx/>
              <a:latin typeface="Calibri Light" panose="020F0302020204030204" pitchFamily="34" charset="0"/>
              <a:ea typeface="DengXian Light" panose="02010600030101010101" pitchFamily="2" charset="-122"/>
              <a:cs typeface="Times New Roman" panose="02020603050405020304" pitchFamily="18" charset="0"/>
            </a:endParaRPr>
          </a:p>
          <a:p>
            <a:pPr marL="285750" lvl="0" indent="-285750">
              <a:lnSpc>
                <a:spcPct val="107000"/>
              </a:lnSpc>
              <a:spcBef>
                <a:spcPts val="200"/>
              </a:spcBef>
              <a:buFont typeface="Arial" panose="020B0604020202020204" pitchFamily="34" charset="0"/>
              <a:buChar char="•"/>
            </a:pPr>
            <a:r>
              <a:rPr kumimoji="0" lang="en-GB" altLang="zh-CN" sz="1800" b="0" i="0" u="none" strike="noStrike" kern="1200" cap="none" spc="0" normalizeH="0" baseline="0" noProof="0" dirty="0">
                <a:ln>
                  <a:noFill/>
                </a:ln>
                <a:solidFill>
                  <a:srgbClr val="2C2C2C"/>
                </a:solidFill>
                <a:effectLst/>
                <a:uLnTx/>
                <a:uFillTx/>
                <a:latin typeface="Corbel" panose="020B0503020204020204"/>
                <a:ea typeface="宋体" panose="02010600030101010101" pitchFamily="2" charset="-122"/>
                <a:cs typeface="+mn-cs"/>
              </a:rPr>
              <a:t>The ratio of overflow kept the same</a:t>
            </a:r>
          </a:p>
          <a:p>
            <a:pPr marL="285750" lvl="0" indent="-285750">
              <a:lnSpc>
                <a:spcPct val="107000"/>
              </a:lnSpc>
              <a:spcBef>
                <a:spcPts val="200"/>
              </a:spcBef>
              <a:buFont typeface="Arial" panose="020B0604020202020204" pitchFamily="34" charset="0"/>
              <a:buChar char="•"/>
            </a:pPr>
            <a:r>
              <a:rPr kumimoji="0" lang="en-GB" sz="1800" b="0" i="0" u="none" strike="noStrike" kern="1200" cap="none" spc="0" normalizeH="0" baseline="0" noProof="0" dirty="0">
                <a:ln>
                  <a:noFill/>
                </a:ln>
                <a:solidFill>
                  <a:srgbClr val="2C2C2C"/>
                </a:solidFill>
                <a:effectLst/>
                <a:uLnTx/>
                <a:uFillTx/>
                <a:latin typeface="Corbel" panose="020B0503020204020204"/>
                <a:ea typeface="+mn-ea"/>
                <a:cs typeface="+mn-cs"/>
              </a:rPr>
              <a:t>Infiltration decreases: </a:t>
            </a:r>
            <a:r>
              <a:rPr lang="en-US" altLang="zh-CN" dirty="0">
                <a:solidFill>
                  <a:srgbClr val="2C2C2C"/>
                </a:solidFill>
              </a:rPr>
              <a:t>less construction areas ;</a:t>
            </a:r>
          </a:p>
          <a:p>
            <a:pPr marL="285750" lvl="0" indent="-285750">
              <a:lnSpc>
                <a:spcPct val="107000"/>
              </a:lnSpc>
              <a:spcBef>
                <a:spcPts val="200"/>
              </a:spcBef>
              <a:buFont typeface="Arial" panose="020B0604020202020204" pitchFamily="34" charset="0"/>
              <a:buChar char="•"/>
            </a:pPr>
            <a:r>
              <a:rPr kumimoji="0" lang="en-US" sz="1800" b="0" i="0" u="none" strike="noStrike" kern="1200" cap="none" spc="0" normalizeH="0" baseline="0" noProof="0" dirty="0">
                <a:ln>
                  <a:noFill/>
                </a:ln>
                <a:solidFill>
                  <a:srgbClr val="2C2C2C"/>
                </a:solidFill>
                <a:effectLst/>
                <a:uLnTx/>
                <a:uFillTx/>
                <a:latin typeface="Corbel" panose="020B0503020204020204"/>
                <a:ea typeface="+mn-ea"/>
                <a:cs typeface="+mn-cs"/>
              </a:rPr>
              <a:t>Evaporation (Interception and transpiration)</a:t>
            </a:r>
            <a:r>
              <a:rPr lang="en-US" dirty="0">
                <a:solidFill>
                  <a:srgbClr val="2C2C2C"/>
                </a:solidFill>
                <a:latin typeface="Corbel" panose="020B0503020204020204"/>
              </a:rPr>
              <a:t>: </a:t>
            </a:r>
            <a:r>
              <a:rPr kumimoji="0" lang="en-GB" sz="1800" b="0" i="0" u="none" strike="noStrike" kern="1200" cap="none" spc="0" normalizeH="0" baseline="0" noProof="0" dirty="0">
                <a:ln>
                  <a:noFill/>
                </a:ln>
                <a:solidFill>
                  <a:srgbClr val="2C2C2C"/>
                </a:solidFill>
                <a:effectLst/>
                <a:uLnTx/>
                <a:uFillTx/>
                <a:latin typeface="Corbel" panose="020B0503020204020204"/>
                <a:ea typeface="+mn-ea"/>
                <a:cs typeface="+mn-cs"/>
              </a:rPr>
              <a:t>better developed.</a:t>
            </a:r>
          </a:p>
          <a:p>
            <a:pPr>
              <a:lnSpc>
                <a:spcPct val="107000"/>
              </a:lnSpc>
              <a:spcBef>
                <a:spcPts val="200"/>
              </a:spcBef>
            </a:pPr>
            <a:r>
              <a:rPr lang="en-GB" altLang="zh-CN" dirty="0">
                <a:solidFill>
                  <a:srgbClr val="2C2C2C"/>
                </a:solidFill>
              </a:rPr>
              <a:t>Great runoff reduction potential, especially evaporation;</a:t>
            </a:r>
            <a:endParaRPr lang="en-GB" dirty="0">
              <a:solidFill>
                <a:srgbClr val="2C2C2C"/>
              </a:solidFill>
            </a:endParaRPr>
          </a:p>
          <a:p>
            <a:pPr lvl="0">
              <a:lnSpc>
                <a:spcPct val="107000"/>
              </a:lnSpc>
              <a:spcBef>
                <a:spcPts val="200"/>
              </a:spcBef>
            </a:pPr>
            <a:r>
              <a:rPr kumimoji="0" lang="en-GB" sz="1800" b="0" i="0" u="none" strike="noStrike" kern="1200" cap="none" spc="0" normalizeH="0" baseline="0" noProof="0" dirty="0">
                <a:ln>
                  <a:noFill/>
                </a:ln>
                <a:solidFill>
                  <a:srgbClr val="2C2C2C"/>
                </a:solidFill>
                <a:effectLst/>
                <a:uLnTx/>
                <a:uFillTx/>
                <a:latin typeface="Corbel" panose="020B0503020204020204"/>
                <a:ea typeface="+mn-ea"/>
                <a:cs typeface="+mn-cs"/>
              </a:rPr>
              <a:t> </a:t>
            </a:r>
          </a:p>
          <a:p>
            <a:pPr marL="0" marR="0" lvl="0" indent="0" algn="l" defTabSz="457200" rtl="0" eaLnBrk="1" fontAlgn="auto" latinLnBrk="0" hangingPunct="1">
              <a:lnSpc>
                <a:spcPct val="107000"/>
              </a:lnSpc>
              <a:spcBef>
                <a:spcPts val="200"/>
              </a:spcBef>
              <a:spcAft>
                <a:spcPts val="0"/>
              </a:spcAft>
              <a:buClrTx/>
              <a:buSzTx/>
              <a:buFontTx/>
              <a:buNone/>
              <a:tabLst/>
              <a:defRPr/>
            </a:pPr>
            <a:endParaRPr kumimoji="0" lang="en-GB" sz="1800" b="0" i="0" u="none" strike="noStrike" kern="1200" cap="none" spc="0" normalizeH="0" baseline="0" noProof="0" dirty="0">
              <a:ln>
                <a:noFill/>
              </a:ln>
              <a:solidFill>
                <a:srgbClr val="2C2C2C"/>
              </a:solidFill>
              <a:effectLst/>
              <a:uLnTx/>
              <a:uFillTx/>
              <a:latin typeface="Calibri" panose="020F0502020204030204" pitchFamily="34" charset="0"/>
              <a:ea typeface="DengXian" panose="02010600030101010101" pitchFamily="2" charset="-122"/>
              <a:cs typeface="Times New Roman" panose="02020603050405020304" pitchFamily="18" charset="0"/>
            </a:endParaRPr>
          </a:p>
        </p:txBody>
      </p:sp>
      <p:pic>
        <p:nvPicPr>
          <p:cNvPr id="6" name="Picture 5">
            <a:extLst>
              <a:ext uri="{FF2B5EF4-FFF2-40B4-BE49-F238E27FC236}">
                <a16:creationId xmlns:a16="http://schemas.microsoft.com/office/drawing/2014/main" id="{720F7130-E9CF-4183-8841-BC03AE265DEC}"/>
              </a:ext>
            </a:extLst>
          </p:cNvPr>
          <p:cNvPicPr>
            <a:picLocks noChangeAspect="1"/>
          </p:cNvPicPr>
          <p:nvPr/>
        </p:nvPicPr>
        <p:blipFill>
          <a:blip r:embed="rId3"/>
          <a:stretch>
            <a:fillRect/>
          </a:stretch>
        </p:blipFill>
        <p:spPr>
          <a:xfrm>
            <a:off x="4750995" y="3689630"/>
            <a:ext cx="7315200" cy="1190625"/>
          </a:xfrm>
          <a:prstGeom prst="rect">
            <a:avLst/>
          </a:prstGeom>
        </p:spPr>
      </p:pic>
      <p:sp>
        <p:nvSpPr>
          <p:cNvPr id="14" name="Rectangle 13">
            <a:extLst>
              <a:ext uri="{FF2B5EF4-FFF2-40B4-BE49-F238E27FC236}">
                <a16:creationId xmlns:a16="http://schemas.microsoft.com/office/drawing/2014/main" id="{559F4EDF-9BC9-4862-8DE9-E3FB35FF383D}"/>
              </a:ext>
            </a:extLst>
          </p:cNvPr>
          <p:cNvSpPr/>
          <p:nvPr/>
        </p:nvSpPr>
        <p:spPr>
          <a:xfrm>
            <a:off x="4750996" y="3388085"/>
            <a:ext cx="6938242" cy="276999"/>
          </a:xfrm>
          <a:prstGeom prst="rect">
            <a:avLst/>
          </a:prstGeom>
        </p:spPr>
        <p:txBody>
          <a:bodyPr wrap="square">
            <a:spAutoFit/>
          </a:bodyPr>
          <a:lstStyle/>
          <a:p>
            <a:pPr>
              <a:spcAft>
                <a:spcPts val="1000"/>
              </a:spcAft>
            </a:pPr>
            <a:r>
              <a:rPr lang="en-GB" sz="1200" i="1" dirty="0">
                <a:solidFill>
                  <a:srgbClr val="44546A"/>
                </a:solidFill>
                <a:latin typeface="Calibri" panose="020F0502020204030204" pitchFamily="34" charset="0"/>
                <a:ea typeface="DengXian" panose="02010600030101010101" pitchFamily="2" charset="-122"/>
                <a:cs typeface="Times New Roman" panose="02020603050405020304" pitchFamily="18" charset="0"/>
              </a:rPr>
              <a:t>Table 54. Performance comparison of bioretention cells in mixed LID scenario and single bioretention scenario</a:t>
            </a:r>
          </a:p>
        </p:txBody>
      </p:sp>
      <p:sp>
        <p:nvSpPr>
          <p:cNvPr id="24" name="Rectangle: Rounded Corners 23">
            <a:extLst>
              <a:ext uri="{FF2B5EF4-FFF2-40B4-BE49-F238E27FC236}">
                <a16:creationId xmlns:a16="http://schemas.microsoft.com/office/drawing/2014/main" id="{AA368693-8F31-4F78-A085-FD3F00E7B774}"/>
              </a:ext>
            </a:extLst>
          </p:cNvPr>
          <p:cNvSpPr/>
          <p:nvPr/>
        </p:nvSpPr>
        <p:spPr>
          <a:xfrm>
            <a:off x="10242671" y="3665084"/>
            <a:ext cx="918665" cy="1215171"/>
          </a:xfrm>
          <a:prstGeom prst="roundRect">
            <a:avLst/>
          </a:prstGeom>
          <a:noFill/>
          <a:ln w="381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Rounded Corners 25">
            <a:extLst>
              <a:ext uri="{FF2B5EF4-FFF2-40B4-BE49-F238E27FC236}">
                <a16:creationId xmlns:a16="http://schemas.microsoft.com/office/drawing/2014/main" id="{6507BF02-B954-45F5-BAA0-86D6AC0A98DD}"/>
              </a:ext>
            </a:extLst>
          </p:cNvPr>
          <p:cNvSpPr/>
          <p:nvPr/>
        </p:nvSpPr>
        <p:spPr>
          <a:xfrm>
            <a:off x="8574127" y="3665083"/>
            <a:ext cx="918665" cy="1215171"/>
          </a:xfrm>
          <a:prstGeom prst="roundRect">
            <a:avLst/>
          </a:prstGeom>
          <a:noFill/>
          <a:ln w="381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Rounded Corners 24">
            <a:extLst>
              <a:ext uri="{FF2B5EF4-FFF2-40B4-BE49-F238E27FC236}">
                <a16:creationId xmlns:a16="http://schemas.microsoft.com/office/drawing/2014/main" id="{95B76EEB-5D6D-43EA-AD21-2FA8B80977ED}"/>
              </a:ext>
            </a:extLst>
          </p:cNvPr>
          <p:cNvSpPr/>
          <p:nvPr/>
        </p:nvSpPr>
        <p:spPr>
          <a:xfrm>
            <a:off x="9492792" y="3665083"/>
            <a:ext cx="749879" cy="1215171"/>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aphicFrame>
        <p:nvGraphicFramePr>
          <p:cNvPr id="15" name="Table 14">
            <a:extLst>
              <a:ext uri="{FF2B5EF4-FFF2-40B4-BE49-F238E27FC236}">
                <a16:creationId xmlns:a16="http://schemas.microsoft.com/office/drawing/2014/main" id="{2C591045-34E2-4792-A910-6E25A26EDF38}"/>
              </a:ext>
            </a:extLst>
          </p:cNvPr>
          <p:cNvGraphicFramePr>
            <a:graphicFrameLocks noGrp="1"/>
          </p:cNvGraphicFramePr>
          <p:nvPr>
            <p:extLst>
              <p:ext uri="{D42A27DB-BD31-4B8C-83A1-F6EECF244321}">
                <p14:modId xmlns:p14="http://schemas.microsoft.com/office/powerpoint/2010/main" val="1015516399"/>
              </p:ext>
            </p:extLst>
          </p:nvPr>
        </p:nvGraphicFramePr>
        <p:xfrm>
          <a:off x="5232964" y="5145186"/>
          <a:ext cx="6351261" cy="1554480"/>
        </p:xfrm>
        <a:graphic>
          <a:graphicData uri="http://schemas.openxmlformats.org/drawingml/2006/table">
            <a:tbl>
              <a:tblPr firstRow="1" bandRow="1">
                <a:tableStyleId>{5C22544A-7EE6-4342-B048-85BDC9FD1C3A}</a:tableStyleId>
              </a:tblPr>
              <a:tblGrid>
                <a:gridCol w="1252677">
                  <a:extLst>
                    <a:ext uri="{9D8B030D-6E8A-4147-A177-3AD203B41FA5}">
                      <a16:colId xmlns:a16="http://schemas.microsoft.com/office/drawing/2014/main" val="1585311215"/>
                    </a:ext>
                  </a:extLst>
                </a:gridCol>
                <a:gridCol w="1789839">
                  <a:extLst>
                    <a:ext uri="{9D8B030D-6E8A-4147-A177-3AD203B41FA5}">
                      <a16:colId xmlns:a16="http://schemas.microsoft.com/office/drawing/2014/main" val="1370785724"/>
                    </a:ext>
                  </a:extLst>
                </a:gridCol>
                <a:gridCol w="1951516">
                  <a:extLst>
                    <a:ext uri="{9D8B030D-6E8A-4147-A177-3AD203B41FA5}">
                      <a16:colId xmlns:a16="http://schemas.microsoft.com/office/drawing/2014/main" val="2928125864"/>
                    </a:ext>
                  </a:extLst>
                </a:gridCol>
                <a:gridCol w="1357229">
                  <a:extLst>
                    <a:ext uri="{9D8B030D-6E8A-4147-A177-3AD203B41FA5}">
                      <a16:colId xmlns:a16="http://schemas.microsoft.com/office/drawing/2014/main" val="2148205999"/>
                    </a:ext>
                  </a:extLst>
                </a:gridCol>
              </a:tblGrid>
              <a:tr h="454659">
                <a:tc>
                  <a:txBody>
                    <a:bodyPr/>
                    <a:lstStyle/>
                    <a:p>
                      <a:endParaRPr lang="en-GB" sz="1400" dirty="0"/>
                    </a:p>
                  </a:txBody>
                  <a:tcPr/>
                </a:tc>
                <a:tc>
                  <a:txBody>
                    <a:bodyPr/>
                    <a:lstStyle/>
                    <a:p>
                      <a:r>
                        <a:rPr lang="en-GB" sz="1400" dirty="0"/>
                        <a:t>Drainage area </a:t>
                      </a:r>
                    </a:p>
                    <a:p>
                      <a:r>
                        <a:rPr lang="en-GB" sz="1400" dirty="0"/>
                        <a:t>(of urban grey area)</a:t>
                      </a:r>
                    </a:p>
                  </a:txBody>
                  <a:tcPr/>
                </a:tc>
                <a:tc>
                  <a:txBody>
                    <a:bodyPr/>
                    <a:lstStyle/>
                    <a:p>
                      <a:r>
                        <a:rPr lang="en-GB" sz="1400" dirty="0"/>
                        <a:t>Construction area </a:t>
                      </a:r>
                    </a:p>
                    <a:p>
                      <a:r>
                        <a:rPr lang="en-GB" sz="1400" dirty="0"/>
                        <a:t>(of urban grey area)</a:t>
                      </a:r>
                    </a:p>
                  </a:txBody>
                  <a:tcPr/>
                </a:tc>
                <a:tc>
                  <a:txBody>
                    <a:bodyPr/>
                    <a:lstStyle/>
                    <a:p>
                      <a:r>
                        <a:rPr lang="en-GB" sz="1400" dirty="0"/>
                        <a:t>Water input (mm)</a:t>
                      </a:r>
                    </a:p>
                  </a:txBody>
                  <a:tcPr/>
                </a:tc>
                <a:extLst>
                  <a:ext uri="{0D108BD9-81ED-4DB2-BD59-A6C34878D82A}">
                    <a16:rowId xmlns:a16="http://schemas.microsoft.com/office/drawing/2014/main" val="4137793405"/>
                  </a:ext>
                </a:extLst>
              </a:tr>
              <a:tr h="267446">
                <a:tc>
                  <a:txBody>
                    <a:bodyPr/>
                    <a:lstStyle/>
                    <a:p>
                      <a:r>
                        <a:rPr lang="en-GB" sz="1400" dirty="0"/>
                        <a:t>Mixed scenario</a:t>
                      </a:r>
                    </a:p>
                  </a:txBody>
                  <a:tcPr/>
                </a:tc>
                <a:tc>
                  <a:txBody>
                    <a:bodyPr/>
                    <a:lstStyle/>
                    <a:p>
                      <a:r>
                        <a:rPr lang="en-GB" sz="1400" dirty="0"/>
                        <a:t>15%</a:t>
                      </a:r>
                    </a:p>
                  </a:txBody>
                  <a:tcPr/>
                </a:tc>
                <a:tc>
                  <a:txBody>
                    <a:bodyPr/>
                    <a:lstStyle/>
                    <a:p>
                      <a:r>
                        <a:rPr lang="en-GB" sz="1400" dirty="0"/>
                        <a:t>10%</a:t>
                      </a:r>
                    </a:p>
                  </a:txBody>
                  <a:tcPr/>
                </a:tc>
                <a:tc>
                  <a:txBody>
                    <a:bodyPr/>
                    <a:lstStyle/>
                    <a:p>
                      <a:r>
                        <a:rPr lang="en-GB" sz="1400" dirty="0"/>
                        <a:t>497</a:t>
                      </a:r>
                    </a:p>
                  </a:txBody>
                  <a:tcPr/>
                </a:tc>
                <a:extLst>
                  <a:ext uri="{0D108BD9-81ED-4DB2-BD59-A6C34878D82A}">
                    <a16:rowId xmlns:a16="http://schemas.microsoft.com/office/drawing/2014/main" val="2471019009"/>
                  </a:ext>
                </a:extLst>
              </a:tr>
              <a:tr h="267446">
                <a:tc>
                  <a:txBody>
                    <a:bodyPr/>
                    <a:lstStyle/>
                    <a:p>
                      <a:r>
                        <a:rPr lang="en-GB" sz="1400" dirty="0"/>
                        <a:t>Bioretention scenario</a:t>
                      </a:r>
                    </a:p>
                  </a:txBody>
                  <a:tcPr/>
                </a:tc>
                <a:tc>
                  <a:txBody>
                    <a:bodyPr/>
                    <a:lstStyle/>
                    <a:p>
                      <a:r>
                        <a:rPr lang="en-GB" sz="1400" dirty="0"/>
                        <a:t>15%</a:t>
                      </a:r>
                    </a:p>
                  </a:txBody>
                  <a:tcPr/>
                </a:tc>
                <a:tc>
                  <a:txBody>
                    <a:bodyPr/>
                    <a:lstStyle/>
                    <a:p>
                      <a:r>
                        <a:rPr lang="en-GB" sz="1400" dirty="0"/>
                        <a:t>15%</a:t>
                      </a:r>
                    </a:p>
                  </a:txBody>
                  <a:tcPr/>
                </a:tc>
                <a:tc>
                  <a:txBody>
                    <a:bodyPr/>
                    <a:lstStyle/>
                    <a:p>
                      <a:r>
                        <a:rPr lang="en-GB" sz="1400" dirty="0"/>
                        <a:t>437</a:t>
                      </a:r>
                    </a:p>
                  </a:txBody>
                  <a:tcPr/>
                </a:tc>
                <a:extLst>
                  <a:ext uri="{0D108BD9-81ED-4DB2-BD59-A6C34878D82A}">
                    <a16:rowId xmlns:a16="http://schemas.microsoft.com/office/drawing/2014/main" val="281786339"/>
                  </a:ext>
                </a:extLst>
              </a:tr>
            </a:tbl>
          </a:graphicData>
        </a:graphic>
      </p:graphicFrame>
      <p:sp>
        <p:nvSpPr>
          <p:cNvPr id="18" name="Rectangle: Rounded Corners 17">
            <a:extLst>
              <a:ext uri="{FF2B5EF4-FFF2-40B4-BE49-F238E27FC236}">
                <a16:creationId xmlns:a16="http://schemas.microsoft.com/office/drawing/2014/main" id="{41FB1619-9314-4B6E-9152-29BDECF16AFD}"/>
              </a:ext>
            </a:extLst>
          </p:cNvPr>
          <p:cNvSpPr/>
          <p:nvPr/>
        </p:nvSpPr>
        <p:spPr>
          <a:xfrm>
            <a:off x="10242671" y="5071695"/>
            <a:ext cx="1341554" cy="1712814"/>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Rounded Corners 19">
            <a:extLst>
              <a:ext uri="{FF2B5EF4-FFF2-40B4-BE49-F238E27FC236}">
                <a16:creationId xmlns:a16="http://schemas.microsoft.com/office/drawing/2014/main" id="{01A3D4DF-9269-44F8-AA64-719831F809D6}"/>
              </a:ext>
            </a:extLst>
          </p:cNvPr>
          <p:cNvSpPr/>
          <p:nvPr/>
        </p:nvSpPr>
        <p:spPr>
          <a:xfrm>
            <a:off x="8293341" y="5071695"/>
            <a:ext cx="1949329" cy="1712814"/>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9409915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58549"/>
    </mc:Choice>
    <mc:Fallback xmlns="">
      <p:transition spd="slow" advTm="5854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3" name="Rectangle 12">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15" name="Content Placeholder 2">
            <a:extLst>
              <a:ext uri="{FF2B5EF4-FFF2-40B4-BE49-F238E27FC236}">
                <a16:creationId xmlns:a16="http://schemas.microsoft.com/office/drawing/2014/main" id="{2EE945F1-E9B3-4102-9334-A37546F9D642}"/>
              </a:ext>
            </a:extLst>
          </p:cNvPr>
          <p:cNvSpPr txBox="1">
            <a:spLocks/>
          </p:cNvSpPr>
          <p:nvPr/>
        </p:nvSpPr>
        <p:spPr>
          <a:xfrm>
            <a:off x="260789" y="2234169"/>
            <a:ext cx="3892104" cy="420624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r>
              <a:rPr lang="en-GB" dirty="0">
                <a:solidFill>
                  <a:schemeClr val="bg1"/>
                </a:solidFill>
              </a:rPr>
              <a:t>Low Impact Development</a:t>
            </a:r>
          </a:p>
          <a:p>
            <a:r>
              <a:rPr lang="en-GB" b="1" dirty="0">
                <a:solidFill>
                  <a:schemeClr val="bg1"/>
                </a:solidFill>
              </a:rPr>
              <a:t>Problem statement</a:t>
            </a:r>
          </a:p>
          <a:p>
            <a:r>
              <a:rPr lang="en-GB" dirty="0">
                <a:solidFill>
                  <a:schemeClr val="bg1"/>
                </a:solidFill>
              </a:rPr>
              <a:t>Research approach</a:t>
            </a:r>
          </a:p>
          <a:p>
            <a:r>
              <a:rPr lang="en-GB" dirty="0">
                <a:solidFill>
                  <a:schemeClr val="bg1"/>
                </a:solidFill>
              </a:rPr>
              <a:t>Study area</a:t>
            </a:r>
          </a:p>
          <a:p>
            <a:r>
              <a:rPr lang="en-US" altLang="zh-CN" dirty="0">
                <a:solidFill>
                  <a:schemeClr val="bg1"/>
                </a:solidFill>
              </a:rPr>
              <a:t>Data</a:t>
            </a:r>
            <a:endParaRPr lang="en-GB" dirty="0">
              <a:solidFill>
                <a:schemeClr val="bg1"/>
              </a:solidFill>
            </a:endParaRPr>
          </a:p>
          <a:p>
            <a:endPar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5" name="Rectangle 4">
            <a:extLst>
              <a:ext uri="{FF2B5EF4-FFF2-40B4-BE49-F238E27FC236}">
                <a16:creationId xmlns:a16="http://schemas.microsoft.com/office/drawing/2014/main" id="{104E7FFE-77CB-4E02-A677-D9FF8579CDBE}"/>
              </a:ext>
            </a:extLst>
          </p:cNvPr>
          <p:cNvSpPr/>
          <p:nvPr/>
        </p:nvSpPr>
        <p:spPr>
          <a:xfrm>
            <a:off x="5159603" y="1816578"/>
            <a:ext cx="6265683" cy="3693319"/>
          </a:xfrm>
          <a:prstGeom prst="rect">
            <a:avLst/>
          </a:prstGeom>
        </p:spPr>
        <p:txBody>
          <a:bodyPr wrap="square">
            <a:spAutoFit/>
          </a:bodyPr>
          <a:lstStyle/>
          <a:p>
            <a:r>
              <a:rPr lang="en-GB" dirty="0"/>
              <a:t>Main Q: Explore </a:t>
            </a:r>
            <a:r>
              <a:rPr lang="en-GB" b="1" dirty="0"/>
              <a:t>the impact of LID implementation </a:t>
            </a:r>
            <a:r>
              <a:rPr lang="en-GB" dirty="0"/>
              <a:t>with regard to </a:t>
            </a:r>
            <a:r>
              <a:rPr lang="en-GB" b="1" dirty="0"/>
              <a:t>peak runoff value </a:t>
            </a:r>
            <a:r>
              <a:rPr lang="en-GB" dirty="0"/>
              <a:t>on the catchment scale</a:t>
            </a:r>
          </a:p>
          <a:p>
            <a:endParaRPr lang="en-GB" dirty="0"/>
          </a:p>
          <a:p>
            <a:pPr lvl="0"/>
            <a:r>
              <a:rPr lang="en-GB" dirty="0"/>
              <a:t>Q1: The different hydrologic characters of urban and rural areas;</a:t>
            </a:r>
            <a:endParaRPr lang="en-GB" b="1" dirty="0"/>
          </a:p>
          <a:p>
            <a:pPr lvl="0"/>
            <a:r>
              <a:rPr lang="en-GB" dirty="0"/>
              <a:t>Q2: The </a:t>
            </a:r>
            <a:r>
              <a:rPr lang="en-GB" b="1" dirty="0"/>
              <a:t>urbanization </a:t>
            </a:r>
            <a:r>
              <a:rPr lang="en-GB" dirty="0"/>
              <a:t>influence on rainfall-runoff relationship on catchment scale;</a:t>
            </a:r>
          </a:p>
          <a:p>
            <a:pPr lvl="0"/>
            <a:r>
              <a:rPr lang="en-GB" dirty="0"/>
              <a:t>Q3: The </a:t>
            </a:r>
            <a:r>
              <a:rPr lang="en-GB" b="1" dirty="0"/>
              <a:t>LID implementation </a:t>
            </a:r>
            <a:r>
              <a:rPr lang="en-GB" dirty="0"/>
              <a:t>influence on rainfall-runoff relationship on catchment scale;</a:t>
            </a:r>
          </a:p>
          <a:p>
            <a:pPr lvl="0"/>
            <a:r>
              <a:rPr lang="en-GB" dirty="0"/>
              <a:t>Q4: The problem caused by </a:t>
            </a:r>
            <a:r>
              <a:rPr lang="en-GB" b="1" dirty="0"/>
              <a:t>the time approaching and stacking of peak flows </a:t>
            </a:r>
            <a:r>
              <a:rPr lang="en-GB" dirty="0"/>
              <a:t>from urban and rural areas due to </a:t>
            </a:r>
            <a:r>
              <a:rPr lang="en-US" altLang="zh-CN" dirty="0"/>
              <a:t>LID</a:t>
            </a:r>
            <a:r>
              <a:rPr lang="en-GB" dirty="0"/>
              <a:t>; </a:t>
            </a:r>
          </a:p>
          <a:p>
            <a:pPr lvl="0"/>
            <a:endParaRPr lang="en-GB" dirty="0"/>
          </a:p>
          <a:p>
            <a:pPr lvl="0"/>
            <a:r>
              <a:rPr lang="en-GB" dirty="0"/>
              <a:t>To deal with the prediction uncertainty, </a:t>
            </a:r>
            <a:r>
              <a:rPr lang="en-GB" b="1" dirty="0"/>
              <a:t>scenario analysis </a:t>
            </a:r>
            <a:r>
              <a:rPr lang="en-GB" dirty="0"/>
              <a:t>is used to give a reliable answer to the research question.</a:t>
            </a:r>
          </a:p>
        </p:txBody>
      </p:sp>
      <p:sp>
        <p:nvSpPr>
          <p:cNvPr id="10" name="Title 1">
            <a:extLst>
              <a:ext uri="{FF2B5EF4-FFF2-40B4-BE49-F238E27FC236}">
                <a16:creationId xmlns:a16="http://schemas.microsoft.com/office/drawing/2014/main" id="{10BF94E3-54AB-4415-AC01-7D42E6BF44CF}"/>
              </a:ext>
            </a:extLst>
          </p:cNvPr>
          <p:cNvSpPr txBox="1">
            <a:spLocks/>
          </p:cNvSpPr>
          <p:nvPr/>
        </p:nvSpPr>
        <p:spPr>
          <a:xfrm>
            <a:off x="260789" y="284176"/>
            <a:ext cx="4044362" cy="15087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GB">
                <a:solidFill>
                  <a:schemeClr val="tx2"/>
                </a:solidFill>
              </a:rPr>
              <a:t>Introduction</a:t>
            </a:r>
            <a:endParaRPr lang="en-GB" dirty="0">
              <a:solidFill>
                <a:schemeClr val="tx2"/>
              </a:solidFill>
            </a:endParaRPr>
          </a:p>
        </p:txBody>
      </p:sp>
    </p:spTree>
    <p:extLst>
      <p:ext uri="{BB962C8B-B14F-4D97-AF65-F5344CB8AC3E}">
        <p14:creationId xmlns:p14="http://schemas.microsoft.com/office/powerpoint/2010/main" val="42836283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78515"/>
    </mc:Choice>
    <mc:Fallback xmlns="">
      <p:transition spd="slow" advTm="78515"/>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D13F1348-F86C-4FA1-A073-5F548A27C246}"/>
              </a:ext>
            </a:extLst>
          </p:cNvPr>
          <p:cNvSpPr>
            <a:spLocks noGrp="1"/>
          </p:cNvSpPr>
          <p:nvPr>
            <p:ph type="title"/>
          </p:nvPr>
        </p:nvSpPr>
        <p:spPr>
          <a:xfrm>
            <a:off x="634277" y="284176"/>
            <a:ext cx="3670874" cy="1508760"/>
          </a:xfrm>
        </p:spPr>
        <p:txBody>
          <a:bodyPr>
            <a:normAutofit/>
          </a:bodyPr>
          <a:lstStyle/>
          <a:p>
            <a:r>
              <a:rPr lang="en-GB" dirty="0">
                <a:solidFill>
                  <a:schemeClr val="tx2"/>
                </a:solidFill>
              </a:rPr>
              <a:t>Results</a:t>
            </a:r>
          </a:p>
        </p:txBody>
      </p:sp>
      <p:sp>
        <p:nvSpPr>
          <p:cNvPr id="13" name="Rectangle 12">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10" name="Content Placeholder 2">
            <a:extLst>
              <a:ext uri="{FF2B5EF4-FFF2-40B4-BE49-F238E27FC236}">
                <a16:creationId xmlns:a16="http://schemas.microsoft.com/office/drawing/2014/main" id="{43EB31BF-EF83-427E-BE37-A833AB53D135}"/>
              </a:ext>
            </a:extLst>
          </p:cNvPr>
          <p:cNvSpPr txBox="1">
            <a:spLocks/>
          </p:cNvSpPr>
          <p:nvPr/>
        </p:nvSpPr>
        <p:spPr>
          <a:xfrm>
            <a:off x="260789" y="2234169"/>
            <a:ext cx="3892104" cy="420624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US" altLang="zh-CN"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Q1</a:t>
            </a:r>
            <a:r>
              <a:rPr kumimoji="0" lang="en-GB" altLang="zh-CN"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a:t>
            </a:r>
            <a:r>
              <a:rPr kumimoji="0" lang="zh-CN" altLang="en-US"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 </a:t>
            </a:r>
            <a:r>
              <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rPr>
              <a:t>The different rainfall-runoff relationship of urban and rural areas</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US" altLang="zh-CN"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Q2</a:t>
            </a:r>
            <a:r>
              <a:rPr kumimoji="0" lang="en-GB" altLang="zh-CN"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a:t>
            </a:r>
            <a:r>
              <a:rPr kumimoji="0" lang="zh-CN" altLang="en-US"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 </a:t>
            </a:r>
            <a:r>
              <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rPr>
              <a:t>Urbanization influences</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US" altLang="zh-CN" sz="2200" b="1"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Q3</a:t>
            </a:r>
            <a:r>
              <a:rPr kumimoji="0" lang="en-GB" altLang="zh-CN" sz="2200" b="1"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a:t>
            </a:r>
            <a:r>
              <a:rPr kumimoji="0" lang="zh-CN" altLang="en-US" sz="2200" b="1"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 </a:t>
            </a:r>
            <a:r>
              <a:rPr kumimoji="0" lang="en-GB" sz="2200" b="1" i="0" u="none" strike="noStrike" kern="1200" cap="none" spc="0" normalizeH="0" baseline="0" noProof="0" dirty="0">
                <a:ln>
                  <a:noFill/>
                </a:ln>
                <a:solidFill>
                  <a:srgbClr val="FFFFFF"/>
                </a:solidFill>
                <a:effectLst/>
                <a:uLnTx/>
                <a:uFillTx/>
                <a:latin typeface="Corbel" panose="020B0503020204020204"/>
                <a:ea typeface="+mn-ea"/>
                <a:cs typeface="+mn-cs"/>
              </a:rPr>
              <a:t>LID implementation influences</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rPr>
              <a:t>Q4: The time approaching and stacking of urban and rural peaks due to LID implementation </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3" name="Rectangle 2">
            <a:extLst>
              <a:ext uri="{FF2B5EF4-FFF2-40B4-BE49-F238E27FC236}">
                <a16:creationId xmlns:a16="http://schemas.microsoft.com/office/drawing/2014/main" id="{C0126EEC-D6F3-4210-8365-6FC0FCF65F2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C2C2C"/>
              </a:solidFill>
              <a:effectLst/>
              <a:uLnTx/>
              <a:uFillTx/>
              <a:latin typeface="Corbel" panose="020B0503020204020204"/>
              <a:ea typeface="+mn-ea"/>
              <a:cs typeface="+mn-cs"/>
            </a:endParaRPr>
          </a:p>
        </p:txBody>
      </p:sp>
      <p:sp>
        <p:nvSpPr>
          <p:cNvPr id="4" name="Rectangle 2">
            <a:extLst>
              <a:ext uri="{FF2B5EF4-FFF2-40B4-BE49-F238E27FC236}">
                <a16:creationId xmlns:a16="http://schemas.microsoft.com/office/drawing/2014/main" id="{21AB26FD-4F6C-4268-B56F-CD3854ACFC9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C2C2C"/>
              </a:solidFill>
              <a:effectLst/>
              <a:uLnTx/>
              <a:uFillTx/>
              <a:latin typeface="Corbel" panose="020B0503020204020204"/>
              <a:ea typeface="+mn-ea"/>
              <a:cs typeface="+mn-cs"/>
            </a:endParaRPr>
          </a:p>
        </p:txBody>
      </p:sp>
      <p:sp>
        <p:nvSpPr>
          <p:cNvPr id="7" name="Rectangle 7">
            <a:extLst>
              <a:ext uri="{FF2B5EF4-FFF2-40B4-BE49-F238E27FC236}">
                <a16:creationId xmlns:a16="http://schemas.microsoft.com/office/drawing/2014/main" id="{ED6BC49B-20E4-4B0B-8916-FE39087F976A}"/>
              </a:ext>
            </a:extLst>
          </p:cNvPr>
          <p:cNvSpPr>
            <a:spLocks noChangeArrowheads="1"/>
          </p:cNvSpPr>
          <p:nvPr/>
        </p:nvSpPr>
        <p:spPr bwMode="auto">
          <a:xfrm>
            <a:off x="4939428" y="1230198"/>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C2C2C"/>
              </a:solidFill>
              <a:effectLst/>
              <a:uLnTx/>
              <a:uFillTx/>
              <a:latin typeface="Corbel" panose="020B0503020204020204"/>
              <a:ea typeface="+mn-ea"/>
              <a:cs typeface="+mn-cs"/>
            </a:endParaRPr>
          </a:p>
        </p:txBody>
      </p:sp>
      <p:sp>
        <p:nvSpPr>
          <p:cNvPr id="8" name="Rectangle 8">
            <a:extLst>
              <a:ext uri="{FF2B5EF4-FFF2-40B4-BE49-F238E27FC236}">
                <a16:creationId xmlns:a16="http://schemas.microsoft.com/office/drawing/2014/main" id="{619D76D3-25D9-4CC2-A3B3-736A77F087DA}"/>
              </a:ext>
            </a:extLst>
          </p:cNvPr>
          <p:cNvSpPr>
            <a:spLocks noChangeArrowheads="1"/>
          </p:cNvSpPr>
          <p:nvPr/>
        </p:nvSpPr>
        <p:spPr bwMode="auto">
          <a:xfrm>
            <a:off x="4939428" y="1900123"/>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C2C2C"/>
              </a:solidFill>
              <a:effectLst/>
              <a:uLnTx/>
              <a:uFillTx/>
              <a:latin typeface="Corbel" panose="020B0503020204020204"/>
              <a:ea typeface="+mn-ea"/>
              <a:cs typeface="+mn-cs"/>
            </a:endParaRPr>
          </a:p>
        </p:txBody>
      </p:sp>
      <p:sp>
        <p:nvSpPr>
          <p:cNvPr id="21" name="Rectangle 20">
            <a:extLst>
              <a:ext uri="{FF2B5EF4-FFF2-40B4-BE49-F238E27FC236}">
                <a16:creationId xmlns:a16="http://schemas.microsoft.com/office/drawing/2014/main" id="{14615209-4693-4A5D-9044-46EB5E1BF67A}"/>
              </a:ext>
            </a:extLst>
          </p:cNvPr>
          <p:cNvSpPr/>
          <p:nvPr/>
        </p:nvSpPr>
        <p:spPr>
          <a:xfrm>
            <a:off x="5078553" y="690663"/>
            <a:ext cx="6581269" cy="2527038"/>
          </a:xfrm>
          <a:prstGeom prst="rect">
            <a:avLst/>
          </a:prstGeom>
        </p:spPr>
        <p:txBody>
          <a:bodyPr wrap="square">
            <a:spAutoFit/>
          </a:bodyPr>
          <a:lstStyle/>
          <a:p>
            <a:pPr marL="0" marR="0" lvl="0" indent="0" algn="l" defTabSz="457200" rtl="0" eaLnBrk="1" fontAlgn="auto" latinLnBrk="0" hangingPunct="1">
              <a:lnSpc>
                <a:spcPct val="107000"/>
              </a:lnSpc>
              <a:spcBef>
                <a:spcPts val="200"/>
              </a:spcBef>
              <a:spcAft>
                <a:spcPts val="0"/>
              </a:spcAft>
              <a:buClrTx/>
              <a:buSzTx/>
              <a:buFontTx/>
              <a:buNone/>
              <a:tabLst/>
              <a:defRPr/>
            </a:pPr>
            <a:r>
              <a:rPr kumimoji="0" lang="en-GB" sz="1800" b="1" i="1" u="none" strike="noStrike" kern="1200" cap="none" spc="0" normalizeH="0" baseline="0" noProof="0" dirty="0">
                <a:ln>
                  <a:noFill/>
                </a:ln>
                <a:solidFill>
                  <a:srgbClr val="2F5496"/>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e. Mixed LID scenario (based on urban development scenario C)</a:t>
            </a:r>
          </a:p>
          <a:p>
            <a:pPr marL="342900" lvl="0" indent="-342900">
              <a:lnSpc>
                <a:spcPct val="107000"/>
              </a:lnSpc>
              <a:spcBef>
                <a:spcPts val="200"/>
              </a:spcBef>
              <a:buFont typeface="Arial" panose="020B0604020202020204" pitchFamily="34" charset="0"/>
              <a:buChar char="•"/>
            </a:pPr>
            <a:r>
              <a:rPr lang="en-GB" dirty="0">
                <a:solidFill>
                  <a:srgbClr val="2C2C2C"/>
                </a:solidFill>
                <a:latin typeface="Calibri" panose="020F0502020204030204" pitchFamily="34" charset="0"/>
                <a:ea typeface="DengXian" panose="02010600030101010101" pitchFamily="2" charset="-122"/>
                <a:cs typeface="Times New Roman" panose="02020603050405020304" pitchFamily="18" charset="0"/>
              </a:rPr>
              <a:t>Most peaks (generating from urban grey areas) are controlled well.</a:t>
            </a:r>
            <a:endParaRPr lang="en-GB" dirty="0"/>
          </a:p>
          <a:p>
            <a:pPr marL="285750" indent="-285750">
              <a:lnSpc>
                <a:spcPct val="107000"/>
              </a:lnSpc>
              <a:spcBef>
                <a:spcPts val="200"/>
              </a:spcBef>
              <a:buFont typeface="Arial" panose="020B0604020202020204" pitchFamily="34" charset="0"/>
              <a:buChar char="•"/>
            </a:pPr>
            <a:r>
              <a:rPr lang="en-GB" dirty="0">
                <a:solidFill>
                  <a:srgbClr val="2C2C2C"/>
                </a:solidFill>
                <a:latin typeface="Calibri" panose="020F0502020204030204" pitchFamily="34" charset="0"/>
                <a:ea typeface="DengXian" panose="02010600030101010101" pitchFamily="2" charset="-122"/>
                <a:cs typeface="Times New Roman" panose="02020603050405020304" pitchFamily="18" charset="0"/>
              </a:rPr>
              <a:t>Extreme large peaks in flood season (also generating from rural and urban green areas): </a:t>
            </a:r>
            <a:r>
              <a:rPr lang="en-GB" dirty="0"/>
              <a:t>the peak reduction ability was restrained significantly; But l</a:t>
            </a:r>
            <a:r>
              <a:rPr lang="en-GB" dirty="0">
                <a:solidFill>
                  <a:srgbClr val="2C2C2C"/>
                </a:solidFill>
                <a:latin typeface="Calibri" panose="020F0502020204030204" pitchFamily="34" charset="0"/>
                <a:ea typeface="DengXian" panose="02010600030101010101" pitchFamily="2" charset="-122"/>
                <a:cs typeface="Times New Roman" panose="02020603050405020304" pitchFamily="18" charset="0"/>
              </a:rPr>
              <a:t>arger extent of infill urban development strategy (like scenario A) could be used to solve this problem</a:t>
            </a:r>
            <a:r>
              <a:rPr lang="en-GB" dirty="0"/>
              <a:t>;</a:t>
            </a:r>
            <a:endParaRPr lang="en-GB" dirty="0">
              <a:solidFill>
                <a:srgbClr val="2C2C2C"/>
              </a:solidFill>
              <a:latin typeface="Calibri" panose="020F0502020204030204" pitchFamily="34" charset="0"/>
              <a:ea typeface="DengXian" panose="02010600030101010101" pitchFamily="2" charset="-122"/>
              <a:cs typeface="Times New Roman" panose="02020603050405020304" pitchFamily="18" charset="0"/>
            </a:endParaRPr>
          </a:p>
          <a:p>
            <a:pPr marL="0" marR="0" lvl="0" indent="0" algn="l" defTabSz="457200" rtl="0" eaLnBrk="1" fontAlgn="auto" latinLnBrk="0" hangingPunct="1">
              <a:lnSpc>
                <a:spcPct val="107000"/>
              </a:lnSpc>
              <a:spcBef>
                <a:spcPts val="200"/>
              </a:spcBef>
              <a:spcAft>
                <a:spcPts val="0"/>
              </a:spcAft>
              <a:buClrTx/>
              <a:buSzTx/>
              <a:buFontTx/>
              <a:buNone/>
              <a:tabLst/>
              <a:defRPr/>
            </a:pPr>
            <a:endParaRPr kumimoji="0" lang="en-GB" sz="1800" b="1" i="1" u="none" strike="noStrike" kern="1200" cap="none" spc="0" normalizeH="0" baseline="0" noProof="0" dirty="0">
              <a:ln>
                <a:noFill/>
              </a:ln>
              <a:solidFill>
                <a:srgbClr val="2F5496"/>
              </a:solidFill>
              <a:effectLst/>
              <a:uLnTx/>
              <a:uFillTx/>
              <a:latin typeface="Calibri Light" panose="020F0302020204030204" pitchFamily="34" charset="0"/>
              <a:ea typeface="DengXian Light" panose="02010600030101010101" pitchFamily="2" charset="-122"/>
              <a:cs typeface="Times New Roman" panose="02020603050405020304" pitchFamily="18" charset="0"/>
            </a:endParaRPr>
          </a:p>
        </p:txBody>
      </p:sp>
      <p:sp>
        <p:nvSpPr>
          <p:cNvPr id="16" name="Rectangle 2">
            <a:extLst>
              <a:ext uri="{FF2B5EF4-FFF2-40B4-BE49-F238E27FC236}">
                <a16:creationId xmlns:a16="http://schemas.microsoft.com/office/drawing/2014/main" id="{3E9B69B7-AB47-4BE0-BB6F-8308E23BAFA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3073" name="Picture 86">
            <a:extLst>
              <a:ext uri="{FF2B5EF4-FFF2-40B4-BE49-F238E27FC236}">
                <a16:creationId xmlns:a16="http://schemas.microsoft.com/office/drawing/2014/main" id="{F9DAC040-5526-420B-96B6-339F7B4B04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2022" y="3040003"/>
            <a:ext cx="5730875" cy="3551238"/>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3">
            <a:extLst>
              <a:ext uri="{FF2B5EF4-FFF2-40B4-BE49-F238E27FC236}">
                <a16:creationId xmlns:a16="http://schemas.microsoft.com/office/drawing/2014/main" id="{55AD0A2B-439D-4892-B381-1C7664DFCC49}"/>
              </a:ext>
            </a:extLst>
          </p:cNvPr>
          <p:cNvSpPr>
            <a:spLocks noChangeArrowheads="1"/>
          </p:cNvSpPr>
          <p:nvPr/>
        </p:nvSpPr>
        <p:spPr bwMode="auto">
          <a:xfrm>
            <a:off x="5402022" y="6619582"/>
            <a:ext cx="609600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900" b="0" i="1" u="none" strike="noStrike" cap="none" normalizeH="0" baseline="0" dirty="0">
                <a:ln>
                  <a:noFill/>
                </a:ln>
                <a:solidFill>
                  <a:srgbClr val="44546A"/>
                </a:solidFill>
                <a:effectLst/>
                <a:latin typeface="Calibri" panose="020F0502020204030204" pitchFamily="34" charset="0"/>
                <a:ea typeface="DengXian" panose="02010600030101010101" pitchFamily="2" charset="-122"/>
                <a:cs typeface="Times New Roman" panose="02020603050405020304" pitchFamily="18" charset="0"/>
              </a:rPr>
              <a:t>T</a:t>
            </a:r>
            <a:r>
              <a:rPr kumimoji="0" lang="en-GB" altLang="en-US" sz="900" b="0" i="1" u="none" strike="noStrike" cap="none" normalizeH="0" baseline="0" dirty="0" bmk="">
                <a:ln>
                  <a:noFill/>
                </a:ln>
                <a:solidFill>
                  <a:srgbClr val="44546A"/>
                </a:solidFill>
                <a:effectLst/>
                <a:latin typeface="Calibri" panose="020F0502020204030204" pitchFamily="34" charset="0"/>
                <a:ea typeface="DengXian" panose="02010600030101010101" pitchFamily="2" charset="-122"/>
                <a:cs typeface="Times New Roman" panose="02020603050405020304" pitchFamily="18" charset="0"/>
              </a:rPr>
              <a:t>able </a:t>
            </a:r>
            <a:r>
              <a:rPr kumimoji="0" lang="en-GB" altLang="en-US" sz="900" b="0" i="1" u="none" strike="noStrike" cap="none" normalizeH="0" baseline="0" dirty="0" bmk="_Ref10020086">
                <a:ln>
                  <a:noFill/>
                </a:ln>
                <a:solidFill>
                  <a:srgbClr val="44546A"/>
                </a:solidFill>
                <a:effectLst/>
                <a:latin typeface="Calibri" panose="020F0502020204030204" pitchFamily="34" charset="0"/>
                <a:ea typeface="DengXian" panose="02010600030101010101" pitchFamily="2" charset="-122"/>
                <a:cs typeface="Times New Roman" panose="02020603050405020304" pitchFamily="18" charset="0"/>
              </a:rPr>
              <a:t>55</a:t>
            </a:r>
            <a:r>
              <a:rPr kumimoji="0" lang="en-GB" altLang="en-US" sz="900" b="0" i="1" u="none" strike="noStrike" cap="none" normalizeH="0" baseline="0" dirty="0">
                <a:ln>
                  <a:noFill/>
                </a:ln>
                <a:solidFill>
                  <a:srgbClr val="44546A"/>
                </a:solidFill>
                <a:effectLst/>
                <a:latin typeface="Calibri" panose="020F0502020204030204" pitchFamily="34" charset="0"/>
                <a:ea typeface="DengXian" panose="02010600030101010101" pitchFamily="2" charset="-122"/>
                <a:cs typeface="Times New Roman" panose="02020603050405020304" pitchFamily="18" charset="0"/>
              </a:rPr>
              <a:t>. Model results of the total basin runoff in mixed LID scenario, the current CD scenario and the CD scenario in 2040</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35545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58549"/>
    </mc:Choice>
    <mc:Fallback xmlns="">
      <p:transition spd="slow" advTm="58549"/>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D13F1348-F86C-4FA1-A073-5F548A27C246}"/>
              </a:ext>
            </a:extLst>
          </p:cNvPr>
          <p:cNvSpPr>
            <a:spLocks noGrp="1"/>
          </p:cNvSpPr>
          <p:nvPr>
            <p:ph type="title"/>
          </p:nvPr>
        </p:nvSpPr>
        <p:spPr>
          <a:xfrm>
            <a:off x="634277" y="284176"/>
            <a:ext cx="3670874" cy="1508760"/>
          </a:xfrm>
        </p:spPr>
        <p:txBody>
          <a:bodyPr>
            <a:normAutofit/>
          </a:bodyPr>
          <a:lstStyle/>
          <a:p>
            <a:r>
              <a:rPr lang="en-GB" dirty="0">
                <a:solidFill>
                  <a:schemeClr val="tx2"/>
                </a:solidFill>
              </a:rPr>
              <a:t>Results</a:t>
            </a:r>
          </a:p>
        </p:txBody>
      </p:sp>
      <p:sp>
        <p:nvSpPr>
          <p:cNvPr id="13" name="Rectangle 12">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10" name="Content Placeholder 2">
            <a:extLst>
              <a:ext uri="{FF2B5EF4-FFF2-40B4-BE49-F238E27FC236}">
                <a16:creationId xmlns:a16="http://schemas.microsoft.com/office/drawing/2014/main" id="{43EB31BF-EF83-427E-BE37-A833AB53D135}"/>
              </a:ext>
            </a:extLst>
          </p:cNvPr>
          <p:cNvSpPr txBox="1">
            <a:spLocks/>
          </p:cNvSpPr>
          <p:nvPr/>
        </p:nvSpPr>
        <p:spPr>
          <a:xfrm>
            <a:off x="260789" y="2234169"/>
            <a:ext cx="3892104" cy="420624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US" altLang="zh-CN"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Q1</a:t>
            </a:r>
            <a:r>
              <a:rPr kumimoji="0" lang="en-GB" altLang="zh-CN"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a:t>
            </a:r>
            <a:r>
              <a:rPr kumimoji="0" lang="zh-CN" altLang="en-US"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 </a:t>
            </a:r>
            <a:r>
              <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rPr>
              <a:t>The different rainfall-runoff relationship of urban and rural areas</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US" altLang="zh-CN"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Q2</a:t>
            </a:r>
            <a:r>
              <a:rPr kumimoji="0" lang="en-GB" altLang="zh-CN"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a:t>
            </a:r>
            <a:r>
              <a:rPr kumimoji="0" lang="zh-CN" altLang="en-US"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 </a:t>
            </a:r>
            <a:r>
              <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rPr>
              <a:t>Urbanization influences</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US" altLang="zh-CN" sz="220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Q3</a:t>
            </a:r>
            <a:r>
              <a:rPr kumimoji="0" lang="en-GB" altLang="zh-CN" sz="220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a:t>
            </a:r>
            <a:r>
              <a:rPr kumimoji="0" lang="zh-CN" altLang="en-US" sz="220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 </a:t>
            </a:r>
            <a:r>
              <a:rPr kumimoji="0" lang="en-GB" sz="2200" i="0" u="none" strike="noStrike" kern="1200" cap="none" spc="0" normalizeH="0" baseline="0" noProof="0" dirty="0">
                <a:ln>
                  <a:noFill/>
                </a:ln>
                <a:solidFill>
                  <a:srgbClr val="FFFFFF"/>
                </a:solidFill>
                <a:effectLst/>
                <a:uLnTx/>
                <a:uFillTx/>
                <a:latin typeface="Corbel" panose="020B0503020204020204"/>
                <a:ea typeface="+mn-ea"/>
                <a:cs typeface="+mn-cs"/>
              </a:rPr>
              <a:t>LID implementation influences</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GB" sz="2200" b="1" i="0" u="none" strike="noStrike" kern="1200" cap="none" spc="0" normalizeH="0" baseline="0" noProof="0" dirty="0">
                <a:ln>
                  <a:noFill/>
                </a:ln>
                <a:solidFill>
                  <a:srgbClr val="FFFFFF"/>
                </a:solidFill>
                <a:effectLst/>
                <a:uLnTx/>
                <a:uFillTx/>
                <a:latin typeface="Corbel" panose="020B0503020204020204"/>
                <a:ea typeface="+mn-ea"/>
                <a:cs typeface="+mn-cs"/>
              </a:rPr>
              <a:t>Q4: The time approaching and stacking of urban and rural peaks due to LID implementation </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3" name="Rectangle 2">
            <a:extLst>
              <a:ext uri="{FF2B5EF4-FFF2-40B4-BE49-F238E27FC236}">
                <a16:creationId xmlns:a16="http://schemas.microsoft.com/office/drawing/2014/main" id="{C0126EEC-D6F3-4210-8365-6FC0FCF65F2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C2C2C"/>
              </a:solidFill>
              <a:effectLst/>
              <a:uLnTx/>
              <a:uFillTx/>
              <a:latin typeface="Corbel" panose="020B0503020204020204"/>
              <a:ea typeface="+mn-ea"/>
              <a:cs typeface="+mn-cs"/>
            </a:endParaRPr>
          </a:p>
        </p:txBody>
      </p:sp>
      <p:sp>
        <p:nvSpPr>
          <p:cNvPr id="4" name="Rectangle 2">
            <a:extLst>
              <a:ext uri="{FF2B5EF4-FFF2-40B4-BE49-F238E27FC236}">
                <a16:creationId xmlns:a16="http://schemas.microsoft.com/office/drawing/2014/main" id="{21AB26FD-4F6C-4268-B56F-CD3854ACFC9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C2C2C"/>
              </a:solidFill>
              <a:effectLst/>
              <a:uLnTx/>
              <a:uFillTx/>
              <a:latin typeface="Corbel" panose="020B0503020204020204"/>
              <a:ea typeface="+mn-ea"/>
              <a:cs typeface="+mn-cs"/>
            </a:endParaRPr>
          </a:p>
        </p:txBody>
      </p:sp>
      <p:sp>
        <p:nvSpPr>
          <p:cNvPr id="7" name="Rectangle 7">
            <a:extLst>
              <a:ext uri="{FF2B5EF4-FFF2-40B4-BE49-F238E27FC236}">
                <a16:creationId xmlns:a16="http://schemas.microsoft.com/office/drawing/2014/main" id="{ED6BC49B-20E4-4B0B-8916-FE39087F976A}"/>
              </a:ext>
            </a:extLst>
          </p:cNvPr>
          <p:cNvSpPr>
            <a:spLocks noChangeArrowheads="1"/>
          </p:cNvSpPr>
          <p:nvPr/>
        </p:nvSpPr>
        <p:spPr bwMode="auto">
          <a:xfrm>
            <a:off x="4939428" y="1230198"/>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C2C2C"/>
              </a:solidFill>
              <a:effectLst/>
              <a:uLnTx/>
              <a:uFillTx/>
              <a:latin typeface="Corbel" panose="020B0503020204020204"/>
              <a:ea typeface="+mn-ea"/>
              <a:cs typeface="+mn-cs"/>
            </a:endParaRPr>
          </a:p>
        </p:txBody>
      </p:sp>
      <p:sp>
        <p:nvSpPr>
          <p:cNvPr id="8" name="Rectangle 8">
            <a:extLst>
              <a:ext uri="{FF2B5EF4-FFF2-40B4-BE49-F238E27FC236}">
                <a16:creationId xmlns:a16="http://schemas.microsoft.com/office/drawing/2014/main" id="{619D76D3-25D9-4CC2-A3B3-736A77F087DA}"/>
              </a:ext>
            </a:extLst>
          </p:cNvPr>
          <p:cNvSpPr>
            <a:spLocks noChangeArrowheads="1"/>
          </p:cNvSpPr>
          <p:nvPr/>
        </p:nvSpPr>
        <p:spPr bwMode="auto">
          <a:xfrm>
            <a:off x="4939428" y="1900123"/>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C2C2C"/>
              </a:solidFill>
              <a:effectLst/>
              <a:uLnTx/>
              <a:uFillTx/>
              <a:latin typeface="Corbel" panose="020B0503020204020204"/>
              <a:ea typeface="+mn-ea"/>
              <a:cs typeface="+mn-cs"/>
            </a:endParaRPr>
          </a:p>
        </p:txBody>
      </p:sp>
      <p:sp>
        <p:nvSpPr>
          <p:cNvPr id="21" name="Rectangle 20">
            <a:extLst>
              <a:ext uri="{FF2B5EF4-FFF2-40B4-BE49-F238E27FC236}">
                <a16:creationId xmlns:a16="http://schemas.microsoft.com/office/drawing/2014/main" id="{14615209-4693-4A5D-9044-46EB5E1BF67A}"/>
              </a:ext>
            </a:extLst>
          </p:cNvPr>
          <p:cNvSpPr/>
          <p:nvPr/>
        </p:nvSpPr>
        <p:spPr>
          <a:xfrm>
            <a:off x="5034854" y="1722308"/>
            <a:ext cx="6747482" cy="1341586"/>
          </a:xfrm>
          <a:prstGeom prst="rect">
            <a:avLst/>
          </a:prstGeom>
        </p:spPr>
        <p:txBody>
          <a:bodyPr wrap="square">
            <a:spAutoFit/>
          </a:bodyPr>
          <a:lstStyle/>
          <a:p>
            <a:pPr lvl="0">
              <a:lnSpc>
                <a:spcPct val="107000"/>
              </a:lnSpc>
              <a:spcBef>
                <a:spcPts val="200"/>
              </a:spcBef>
            </a:pPr>
            <a:r>
              <a:rPr lang="en-GB" b="1" i="1"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rPr>
              <a:t>a. Four scenarios with single LID practice</a:t>
            </a:r>
            <a:endParaRPr kumimoji="0" lang="en-GB" sz="1800" b="1" i="1" u="none" strike="noStrike" kern="1200" cap="none" spc="0" normalizeH="0" baseline="0" noProof="0" dirty="0">
              <a:ln>
                <a:noFill/>
              </a:ln>
              <a:solidFill>
                <a:srgbClr val="2F5496"/>
              </a:solidFill>
              <a:effectLst/>
              <a:uLnTx/>
              <a:uFillTx/>
              <a:latin typeface="Calibri Light" panose="020F0302020204030204" pitchFamily="34" charset="0"/>
              <a:ea typeface="DengXian Light" panose="02010600030101010101" pitchFamily="2" charset="-122"/>
              <a:cs typeface="Times New Roman" panose="02020603050405020304" pitchFamily="18" charset="0"/>
            </a:endParaRPr>
          </a:p>
          <a:p>
            <a:pPr lvl="0">
              <a:lnSpc>
                <a:spcPct val="107000"/>
              </a:lnSpc>
              <a:spcBef>
                <a:spcPts val="200"/>
              </a:spcBef>
            </a:pPr>
            <a:r>
              <a:rPr lang="en-GB" dirty="0"/>
              <a:t>Time lags between LID and CD urban peaks: 0.5 - 2.5 hours; </a:t>
            </a:r>
          </a:p>
          <a:p>
            <a:pPr lvl="0">
              <a:lnSpc>
                <a:spcPct val="107000"/>
              </a:lnSpc>
              <a:spcBef>
                <a:spcPts val="200"/>
              </a:spcBef>
            </a:pPr>
            <a:r>
              <a:rPr lang="en-GB" dirty="0"/>
              <a:t>(Time lags between rural peaks and CD urban peaks: 6.5 - 15.5 hours;)</a:t>
            </a:r>
            <a:endParaRPr lang="en-GB" dirty="0">
              <a:solidFill>
                <a:srgbClr val="2C2C2C"/>
              </a:solidFill>
            </a:endParaRPr>
          </a:p>
          <a:p>
            <a:pPr lvl="0">
              <a:lnSpc>
                <a:spcPct val="107000"/>
              </a:lnSpc>
              <a:spcBef>
                <a:spcPts val="200"/>
              </a:spcBef>
            </a:pPr>
            <a:r>
              <a:rPr lang="en-GB" dirty="0">
                <a:solidFill>
                  <a:srgbClr val="2C2C2C"/>
                </a:solidFill>
              </a:rPr>
              <a:t>delay ability &lt; reduction ability, most basin peak runoffs decrease</a:t>
            </a:r>
          </a:p>
        </p:txBody>
      </p:sp>
      <p:sp>
        <p:nvSpPr>
          <p:cNvPr id="16" name="Rectangle 2">
            <a:extLst>
              <a:ext uri="{FF2B5EF4-FFF2-40B4-BE49-F238E27FC236}">
                <a16:creationId xmlns:a16="http://schemas.microsoft.com/office/drawing/2014/main" id="{3E9B69B7-AB47-4BE0-BB6F-8308E23BAFA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C2C2C"/>
              </a:solidFill>
              <a:effectLst/>
              <a:uLnTx/>
              <a:uFillTx/>
              <a:latin typeface="Corbel" panose="020B0503020204020204"/>
              <a:ea typeface="+mn-ea"/>
              <a:cs typeface="+mn-cs"/>
            </a:endParaRPr>
          </a:p>
        </p:txBody>
      </p:sp>
      <p:sp>
        <p:nvSpPr>
          <p:cNvPr id="17" name="Rectangle 3">
            <a:extLst>
              <a:ext uri="{FF2B5EF4-FFF2-40B4-BE49-F238E27FC236}">
                <a16:creationId xmlns:a16="http://schemas.microsoft.com/office/drawing/2014/main" id="{55AD0A2B-439D-4892-B381-1C7664DFCC49}"/>
              </a:ext>
            </a:extLst>
          </p:cNvPr>
          <p:cNvSpPr>
            <a:spLocks noChangeArrowheads="1"/>
          </p:cNvSpPr>
          <p:nvPr/>
        </p:nvSpPr>
        <p:spPr bwMode="auto">
          <a:xfrm>
            <a:off x="5402022" y="6619582"/>
            <a:ext cx="609600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900" b="0" i="1" u="none" strike="noStrike" kern="1200" cap="none" spc="0" normalizeH="0" baseline="0" noProof="0" dirty="0">
                <a:ln>
                  <a:noFill/>
                </a:ln>
                <a:solidFill>
                  <a:srgbClr val="44546A"/>
                </a:solidFill>
                <a:effectLst/>
                <a:uLnTx/>
                <a:uFillTx/>
                <a:latin typeface="Calibri" panose="020F0502020204030204" pitchFamily="34" charset="0"/>
                <a:ea typeface="DengXian" panose="02010600030101010101" pitchFamily="2" charset="-122"/>
                <a:cs typeface="Times New Roman" panose="02020603050405020304" pitchFamily="18" charset="0"/>
              </a:rPr>
              <a:t>T</a:t>
            </a:r>
            <a:r>
              <a:rPr kumimoji="0" lang="en-GB" altLang="en-US" sz="900" b="0" i="1" u="none" strike="noStrike" kern="1200" cap="none" spc="0" normalizeH="0" baseline="0" noProof="0" dirty="0" bmk="">
                <a:ln>
                  <a:noFill/>
                </a:ln>
                <a:solidFill>
                  <a:srgbClr val="44546A"/>
                </a:solidFill>
                <a:effectLst/>
                <a:uLnTx/>
                <a:uFillTx/>
                <a:latin typeface="Calibri" panose="020F0502020204030204" pitchFamily="34" charset="0"/>
                <a:ea typeface="DengXian" panose="02010600030101010101" pitchFamily="2" charset="-122"/>
                <a:cs typeface="Times New Roman" panose="02020603050405020304" pitchFamily="18" charset="0"/>
              </a:rPr>
              <a:t>able </a:t>
            </a:r>
            <a:r>
              <a:rPr kumimoji="0" lang="en-GB" altLang="en-US" sz="900" b="0" i="1" u="none" strike="noStrike" kern="1200" cap="none" spc="0" normalizeH="0" baseline="0" noProof="0" dirty="0" bmk="_Ref10020086">
                <a:ln>
                  <a:noFill/>
                </a:ln>
                <a:solidFill>
                  <a:srgbClr val="44546A"/>
                </a:solidFill>
                <a:effectLst/>
                <a:uLnTx/>
                <a:uFillTx/>
                <a:latin typeface="Calibri" panose="020F0502020204030204" pitchFamily="34" charset="0"/>
                <a:ea typeface="DengXian" panose="02010600030101010101" pitchFamily="2" charset="-122"/>
                <a:cs typeface="Times New Roman" panose="02020603050405020304" pitchFamily="18" charset="0"/>
              </a:rPr>
              <a:t>55</a:t>
            </a:r>
            <a:r>
              <a:rPr kumimoji="0" lang="en-GB" altLang="en-US" sz="900" b="0" i="1" u="none" strike="noStrike" kern="1200" cap="none" spc="0" normalizeH="0" baseline="0" noProof="0" dirty="0">
                <a:ln>
                  <a:noFill/>
                </a:ln>
                <a:solidFill>
                  <a:srgbClr val="44546A"/>
                </a:solidFill>
                <a:effectLst/>
                <a:uLnTx/>
                <a:uFillTx/>
                <a:latin typeface="Calibri" panose="020F0502020204030204" pitchFamily="34" charset="0"/>
                <a:ea typeface="DengXian" panose="02010600030101010101" pitchFamily="2" charset="-122"/>
                <a:cs typeface="Times New Roman" panose="02020603050405020304" pitchFamily="18" charset="0"/>
              </a:rPr>
              <a:t>. Model results of the total basin runoff in mixed LID scenario, the current CD scenario and the CD scenario in 2040</a:t>
            </a:r>
            <a:endParaRPr kumimoji="0" lang="en-GB" altLang="en-US" sz="1800" b="0" i="0" u="none" strike="noStrike" kern="1200" cap="none" spc="0" normalizeH="0" baseline="0" noProof="0" dirty="0">
              <a:ln>
                <a:noFill/>
              </a:ln>
              <a:solidFill>
                <a:srgbClr val="2C2C2C"/>
              </a:solidFill>
              <a:effectLst/>
              <a:uLnTx/>
              <a:uFillTx/>
              <a:latin typeface="Arial" panose="020B0604020202020204" pitchFamily="34" charset="0"/>
              <a:ea typeface="+mn-ea"/>
              <a:cs typeface="+mn-cs"/>
            </a:endParaRPr>
          </a:p>
        </p:txBody>
      </p:sp>
      <p:pic>
        <p:nvPicPr>
          <p:cNvPr id="15" name="Picture 14">
            <a:extLst>
              <a:ext uri="{FF2B5EF4-FFF2-40B4-BE49-F238E27FC236}">
                <a16:creationId xmlns:a16="http://schemas.microsoft.com/office/drawing/2014/main" id="{12A7C868-8630-4A38-A910-02A4D5D0E087}"/>
              </a:ext>
            </a:extLst>
          </p:cNvPr>
          <p:cNvPicPr/>
          <p:nvPr/>
        </p:nvPicPr>
        <p:blipFill>
          <a:blip r:embed="rId3"/>
          <a:stretch>
            <a:fillRect/>
          </a:stretch>
        </p:blipFill>
        <p:spPr>
          <a:xfrm>
            <a:off x="5951248" y="3429000"/>
            <a:ext cx="4599242" cy="3190582"/>
          </a:xfrm>
          <a:prstGeom prst="rect">
            <a:avLst/>
          </a:prstGeom>
        </p:spPr>
      </p:pic>
    </p:spTree>
    <p:extLst>
      <p:ext uri="{BB962C8B-B14F-4D97-AF65-F5344CB8AC3E}">
        <p14:creationId xmlns:p14="http://schemas.microsoft.com/office/powerpoint/2010/main" val="34472156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58549"/>
    </mc:Choice>
    <mc:Fallback xmlns="">
      <p:transition spd="slow" advTm="58549"/>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D13F1348-F86C-4FA1-A073-5F548A27C246}"/>
              </a:ext>
            </a:extLst>
          </p:cNvPr>
          <p:cNvSpPr>
            <a:spLocks noGrp="1"/>
          </p:cNvSpPr>
          <p:nvPr>
            <p:ph type="title"/>
          </p:nvPr>
        </p:nvSpPr>
        <p:spPr>
          <a:xfrm>
            <a:off x="634277" y="284176"/>
            <a:ext cx="3670874" cy="1508760"/>
          </a:xfrm>
        </p:spPr>
        <p:txBody>
          <a:bodyPr>
            <a:normAutofit/>
          </a:bodyPr>
          <a:lstStyle/>
          <a:p>
            <a:r>
              <a:rPr lang="en-GB" dirty="0">
                <a:solidFill>
                  <a:schemeClr val="tx2"/>
                </a:solidFill>
              </a:rPr>
              <a:t>Results</a:t>
            </a:r>
          </a:p>
        </p:txBody>
      </p:sp>
      <p:sp>
        <p:nvSpPr>
          <p:cNvPr id="13" name="Rectangle 12">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10" name="Content Placeholder 2">
            <a:extLst>
              <a:ext uri="{FF2B5EF4-FFF2-40B4-BE49-F238E27FC236}">
                <a16:creationId xmlns:a16="http://schemas.microsoft.com/office/drawing/2014/main" id="{43EB31BF-EF83-427E-BE37-A833AB53D135}"/>
              </a:ext>
            </a:extLst>
          </p:cNvPr>
          <p:cNvSpPr txBox="1">
            <a:spLocks/>
          </p:cNvSpPr>
          <p:nvPr/>
        </p:nvSpPr>
        <p:spPr>
          <a:xfrm>
            <a:off x="260789" y="2234169"/>
            <a:ext cx="3892104" cy="420624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US" altLang="zh-CN"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Q1</a:t>
            </a:r>
            <a:r>
              <a:rPr kumimoji="0" lang="en-GB" altLang="zh-CN"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a:t>
            </a:r>
            <a:r>
              <a:rPr kumimoji="0" lang="zh-CN" altLang="en-US"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 </a:t>
            </a:r>
            <a:r>
              <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rPr>
              <a:t>The different rainfall-runoff relationship of urban and rural areas</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US" altLang="zh-CN"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Q2</a:t>
            </a:r>
            <a:r>
              <a:rPr kumimoji="0" lang="en-GB" altLang="zh-CN"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a:t>
            </a:r>
            <a:r>
              <a:rPr kumimoji="0" lang="zh-CN" altLang="en-US"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 </a:t>
            </a:r>
            <a:r>
              <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rPr>
              <a:t>Urbanization influences</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US" altLang="zh-CN"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Q3</a:t>
            </a:r>
            <a:r>
              <a:rPr kumimoji="0" lang="en-GB" altLang="zh-CN"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a:t>
            </a:r>
            <a:r>
              <a:rPr kumimoji="0" lang="zh-CN" altLang="en-US"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 </a:t>
            </a:r>
            <a:r>
              <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rPr>
              <a:t>LID implementation influences</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GB" sz="2200" b="1" i="0" u="none" strike="noStrike" kern="1200" cap="none" spc="0" normalizeH="0" baseline="0" noProof="0" dirty="0">
                <a:ln>
                  <a:noFill/>
                </a:ln>
                <a:solidFill>
                  <a:srgbClr val="FFFFFF"/>
                </a:solidFill>
                <a:effectLst/>
                <a:uLnTx/>
                <a:uFillTx/>
                <a:latin typeface="Corbel" panose="020B0503020204020204"/>
                <a:ea typeface="+mn-ea"/>
                <a:cs typeface="+mn-cs"/>
              </a:rPr>
              <a:t>Q4: The time approaching and stacking of urban and rural peaks due to LID implementation </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3" name="Rectangle 2">
            <a:extLst>
              <a:ext uri="{FF2B5EF4-FFF2-40B4-BE49-F238E27FC236}">
                <a16:creationId xmlns:a16="http://schemas.microsoft.com/office/drawing/2014/main" id="{C0126EEC-D6F3-4210-8365-6FC0FCF65F2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C2C2C"/>
              </a:solidFill>
              <a:effectLst/>
              <a:uLnTx/>
              <a:uFillTx/>
              <a:latin typeface="Corbel" panose="020B0503020204020204"/>
              <a:ea typeface="+mn-ea"/>
              <a:cs typeface="+mn-cs"/>
            </a:endParaRPr>
          </a:p>
        </p:txBody>
      </p:sp>
      <p:sp>
        <p:nvSpPr>
          <p:cNvPr id="4" name="Rectangle 2">
            <a:extLst>
              <a:ext uri="{FF2B5EF4-FFF2-40B4-BE49-F238E27FC236}">
                <a16:creationId xmlns:a16="http://schemas.microsoft.com/office/drawing/2014/main" id="{21AB26FD-4F6C-4268-B56F-CD3854ACFC9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C2C2C"/>
              </a:solidFill>
              <a:effectLst/>
              <a:uLnTx/>
              <a:uFillTx/>
              <a:latin typeface="Corbel" panose="020B0503020204020204"/>
              <a:ea typeface="+mn-ea"/>
              <a:cs typeface="+mn-cs"/>
            </a:endParaRPr>
          </a:p>
        </p:txBody>
      </p:sp>
      <p:sp>
        <p:nvSpPr>
          <p:cNvPr id="7" name="Rectangle 7">
            <a:extLst>
              <a:ext uri="{FF2B5EF4-FFF2-40B4-BE49-F238E27FC236}">
                <a16:creationId xmlns:a16="http://schemas.microsoft.com/office/drawing/2014/main" id="{ED6BC49B-20E4-4B0B-8916-FE39087F976A}"/>
              </a:ext>
            </a:extLst>
          </p:cNvPr>
          <p:cNvSpPr>
            <a:spLocks noChangeArrowheads="1"/>
          </p:cNvSpPr>
          <p:nvPr/>
        </p:nvSpPr>
        <p:spPr bwMode="auto">
          <a:xfrm>
            <a:off x="4939428" y="1230198"/>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C2C2C"/>
              </a:solidFill>
              <a:effectLst/>
              <a:uLnTx/>
              <a:uFillTx/>
              <a:latin typeface="Corbel" panose="020B0503020204020204"/>
              <a:ea typeface="+mn-ea"/>
              <a:cs typeface="+mn-cs"/>
            </a:endParaRPr>
          </a:p>
        </p:txBody>
      </p:sp>
      <p:sp>
        <p:nvSpPr>
          <p:cNvPr id="8" name="Rectangle 8">
            <a:extLst>
              <a:ext uri="{FF2B5EF4-FFF2-40B4-BE49-F238E27FC236}">
                <a16:creationId xmlns:a16="http://schemas.microsoft.com/office/drawing/2014/main" id="{619D76D3-25D9-4CC2-A3B3-736A77F087DA}"/>
              </a:ext>
            </a:extLst>
          </p:cNvPr>
          <p:cNvSpPr>
            <a:spLocks noChangeArrowheads="1"/>
          </p:cNvSpPr>
          <p:nvPr/>
        </p:nvSpPr>
        <p:spPr bwMode="auto">
          <a:xfrm>
            <a:off x="4939428" y="1900123"/>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C2C2C"/>
              </a:solidFill>
              <a:effectLst/>
              <a:uLnTx/>
              <a:uFillTx/>
              <a:latin typeface="Corbel" panose="020B0503020204020204"/>
              <a:ea typeface="+mn-ea"/>
              <a:cs typeface="+mn-cs"/>
            </a:endParaRPr>
          </a:p>
        </p:txBody>
      </p:sp>
      <p:sp>
        <p:nvSpPr>
          <p:cNvPr id="21" name="Rectangle 20">
            <a:extLst>
              <a:ext uri="{FF2B5EF4-FFF2-40B4-BE49-F238E27FC236}">
                <a16:creationId xmlns:a16="http://schemas.microsoft.com/office/drawing/2014/main" id="{14615209-4693-4A5D-9044-46EB5E1BF67A}"/>
              </a:ext>
            </a:extLst>
          </p:cNvPr>
          <p:cNvSpPr/>
          <p:nvPr/>
        </p:nvSpPr>
        <p:spPr>
          <a:xfrm>
            <a:off x="4877127" y="491517"/>
            <a:ext cx="6905209" cy="2951642"/>
          </a:xfrm>
          <a:prstGeom prst="rect">
            <a:avLst/>
          </a:prstGeom>
        </p:spPr>
        <p:txBody>
          <a:bodyPr wrap="square">
            <a:spAutoFit/>
          </a:bodyPr>
          <a:lstStyle/>
          <a:p>
            <a:pPr lvl="0">
              <a:lnSpc>
                <a:spcPct val="107000"/>
              </a:lnSpc>
              <a:spcBef>
                <a:spcPts val="200"/>
              </a:spcBef>
            </a:pPr>
            <a:r>
              <a:rPr kumimoji="0" lang="en-GB" sz="1800" b="1" i="1" u="none" strike="noStrike" kern="1200" cap="none" spc="0" normalizeH="0" baseline="0" noProof="0" dirty="0">
                <a:ln>
                  <a:noFill/>
                </a:ln>
                <a:solidFill>
                  <a:srgbClr val="2F5496"/>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b. </a:t>
            </a:r>
            <a:r>
              <a:rPr lang="en-GB" b="1" i="1"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rPr>
              <a:t>The mixed LID practices scenario </a:t>
            </a:r>
          </a:p>
          <a:p>
            <a:pPr lvl="0">
              <a:lnSpc>
                <a:spcPct val="107000"/>
              </a:lnSpc>
              <a:spcBef>
                <a:spcPts val="200"/>
              </a:spcBef>
            </a:pPr>
            <a:r>
              <a:rPr kumimoji="0" lang="en-GB" sz="1800" b="0" i="0" u="none" strike="noStrike" kern="1200" cap="none" spc="0" normalizeH="0" baseline="0" noProof="0" dirty="0">
                <a:ln>
                  <a:noFill/>
                </a:ln>
                <a:solidFill>
                  <a:srgbClr val="2C2C2C"/>
                </a:solidFill>
                <a:effectLst/>
                <a:uLnTx/>
                <a:uFillTx/>
                <a:latin typeface="Corbel" panose="020B0503020204020204"/>
                <a:ea typeface="+mn-ea"/>
                <a:cs typeface="+mn-cs"/>
              </a:rPr>
              <a:t>Time lags between LID and CD urban peaks: 0.5 - 6.5 hours;</a:t>
            </a:r>
          </a:p>
          <a:p>
            <a:pPr marL="0" marR="0" lvl="0" indent="0" algn="l" defTabSz="457200" rtl="0" eaLnBrk="1" fontAlgn="auto" latinLnBrk="0" hangingPunct="1">
              <a:lnSpc>
                <a:spcPct val="107000"/>
              </a:lnSpc>
              <a:spcBef>
                <a:spcPts val="200"/>
              </a:spcBef>
              <a:spcAft>
                <a:spcPts val="0"/>
              </a:spcAft>
              <a:buClrTx/>
              <a:buSzTx/>
              <a:buFontTx/>
              <a:buNone/>
              <a:tabLst/>
              <a:defRPr/>
            </a:pPr>
            <a:endParaRPr kumimoji="0" lang="en-GB" sz="1800" b="0" i="0" u="none" strike="noStrike" kern="1200" cap="none" spc="0" normalizeH="0" baseline="0" noProof="0" dirty="0">
              <a:ln>
                <a:noFill/>
              </a:ln>
              <a:solidFill>
                <a:srgbClr val="2C2C2C"/>
              </a:solidFill>
              <a:effectLst/>
              <a:uLnTx/>
              <a:uFillTx/>
              <a:latin typeface="Corbel" panose="020B0503020204020204"/>
              <a:ea typeface="+mn-ea"/>
              <a:cs typeface="+mn-cs"/>
            </a:endParaRPr>
          </a:p>
          <a:p>
            <a:pPr lvl="0">
              <a:lnSpc>
                <a:spcPct val="107000"/>
              </a:lnSpc>
              <a:spcBef>
                <a:spcPts val="200"/>
              </a:spcBef>
            </a:pPr>
            <a:r>
              <a:rPr lang="en-GB" dirty="0">
                <a:solidFill>
                  <a:srgbClr val="2C2C2C"/>
                </a:solidFill>
                <a:latin typeface="Corbel" panose="020B0503020204020204"/>
              </a:rPr>
              <a:t>(Dry season: reduction ability &gt; delay</a:t>
            </a:r>
            <a:r>
              <a:rPr lang="en-GB" dirty="0">
                <a:solidFill>
                  <a:srgbClr val="2C2C2C"/>
                </a:solidFill>
              </a:rPr>
              <a:t> ability</a:t>
            </a:r>
            <a:r>
              <a:rPr lang="en-GB" dirty="0">
                <a:solidFill>
                  <a:srgbClr val="2C2C2C"/>
                </a:solidFill>
                <a:latin typeface="Corbel" panose="020B0503020204020204"/>
              </a:rPr>
              <a:t>, basin peaks decrease)</a:t>
            </a:r>
          </a:p>
          <a:p>
            <a:pPr lvl="0">
              <a:lnSpc>
                <a:spcPct val="107000"/>
              </a:lnSpc>
              <a:spcBef>
                <a:spcPts val="200"/>
              </a:spcBef>
            </a:pPr>
            <a:r>
              <a:rPr kumimoji="0" lang="en-GB" sz="1800" b="0" i="0" u="sng" strike="noStrike" kern="1200" cap="none" spc="0" normalizeH="0" baseline="0" noProof="0" dirty="0">
                <a:ln>
                  <a:noFill/>
                </a:ln>
                <a:solidFill>
                  <a:srgbClr val="2C2C2C"/>
                </a:solidFill>
                <a:effectLst/>
                <a:uLnTx/>
                <a:uFillTx/>
                <a:latin typeface="Corbel" panose="020B0503020204020204"/>
                <a:ea typeface="+mn-ea"/>
                <a:cs typeface="+mn-cs"/>
              </a:rPr>
              <a:t>Flood season: </a:t>
            </a:r>
            <a:r>
              <a:rPr lang="en-GB" u="sng" dirty="0">
                <a:solidFill>
                  <a:srgbClr val="2C2C2C"/>
                </a:solidFill>
              </a:rPr>
              <a:t>reduction ability </a:t>
            </a:r>
            <a:r>
              <a:rPr kumimoji="0" lang="en-GB" sz="1800" b="0" i="0" u="sng" strike="noStrike" kern="1200" cap="none" spc="0" normalizeH="0" baseline="0" noProof="0" dirty="0">
                <a:ln>
                  <a:noFill/>
                </a:ln>
                <a:solidFill>
                  <a:srgbClr val="2C2C2C"/>
                </a:solidFill>
                <a:effectLst/>
                <a:uLnTx/>
                <a:uFillTx/>
                <a:latin typeface="Corbel" panose="020B0503020204020204"/>
                <a:ea typeface="+mn-ea"/>
                <a:cs typeface="+mn-cs"/>
              </a:rPr>
              <a:t>&lt; </a:t>
            </a:r>
            <a:r>
              <a:rPr lang="en-GB" u="sng" dirty="0">
                <a:solidFill>
                  <a:srgbClr val="2C2C2C"/>
                </a:solidFill>
              </a:rPr>
              <a:t>delay ability, basin peaks increase</a:t>
            </a:r>
          </a:p>
          <a:p>
            <a:pPr lvl="0">
              <a:lnSpc>
                <a:spcPct val="107000"/>
              </a:lnSpc>
              <a:spcBef>
                <a:spcPts val="200"/>
              </a:spcBef>
            </a:pPr>
            <a:endParaRPr kumimoji="0" lang="en-GB" sz="1800" b="0" i="0" u="none" strike="noStrike" kern="1200" cap="none" spc="0" normalizeH="0" baseline="0" noProof="0" dirty="0">
              <a:ln>
                <a:noFill/>
              </a:ln>
              <a:solidFill>
                <a:srgbClr val="2C2C2C"/>
              </a:solidFill>
              <a:effectLst/>
              <a:uLnTx/>
              <a:uFillTx/>
              <a:latin typeface="Corbel" panose="020B0503020204020204"/>
              <a:ea typeface="+mn-ea"/>
              <a:cs typeface="+mn-cs"/>
            </a:endParaRPr>
          </a:p>
          <a:p>
            <a:pPr lvl="0">
              <a:lnSpc>
                <a:spcPct val="107000"/>
              </a:lnSpc>
              <a:spcBef>
                <a:spcPts val="200"/>
              </a:spcBef>
            </a:pPr>
            <a:r>
              <a:rPr lang="en-GB" dirty="0"/>
              <a:t>Urban runoff </a:t>
            </a:r>
            <a:r>
              <a:rPr lang="en-GB" dirty="0">
                <a:solidFill>
                  <a:srgbClr val="2C2C2C"/>
                </a:solidFill>
              </a:rPr>
              <a:t>(L)</a:t>
            </a:r>
            <a:r>
              <a:rPr lang="en-GB" dirty="0"/>
              <a:t>: increased by 0.06 mm/d, from 1.62 to 1.68 mm/d;</a:t>
            </a:r>
          </a:p>
          <a:p>
            <a:pPr lvl="0">
              <a:lnSpc>
                <a:spcPct val="107000"/>
              </a:lnSpc>
              <a:spcBef>
                <a:spcPts val="200"/>
              </a:spcBef>
            </a:pPr>
            <a:r>
              <a:rPr kumimoji="0" lang="en-GB" sz="1800" b="0" i="0" u="none" strike="noStrike" kern="1200" cap="none" spc="0" normalizeH="0" baseline="0" noProof="0" dirty="0">
                <a:ln>
                  <a:noFill/>
                </a:ln>
                <a:solidFill>
                  <a:srgbClr val="2C2C2C"/>
                </a:solidFill>
                <a:effectLst/>
                <a:uLnTx/>
                <a:uFillTx/>
                <a:latin typeface="Corbel" panose="020B0503020204020204"/>
                <a:ea typeface="+mn-ea"/>
                <a:cs typeface="+mn-cs"/>
              </a:rPr>
              <a:t>Total</a:t>
            </a:r>
            <a:r>
              <a:rPr lang="en-GB" dirty="0">
                <a:solidFill>
                  <a:srgbClr val="2C2C2C"/>
                </a:solidFill>
                <a:latin typeface="Corbel" panose="020B0503020204020204"/>
              </a:rPr>
              <a:t> basin runoff (L): </a:t>
            </a:r>
            <a:r>
              <a:rPr lang="en-GB" dirty="0"/>
              <a:t>increased by 0.08 mm/d, from 3.57 to 3.65 mm/d;</a:t>
            </a:r>
          </a:p>
          <a:p>
            <a:pPr lvl="0">
              <a:lnSpc>
                <a:spcPct val="107000"/>
              </a:lnSpc>
              <a:spcBef>
                <a:spcPts val="200"/>
              </a:spcBef>
            </a:pPr>
            <a:r>
              <a:rPr lang="en-GB" dirty="0">
                <a:solidFill>
                  <a:srgbClr val="2C2C2C"/>
                </a:solidFill>
              </a:rPr>
              <a:t>Total basin runoff (R): </a:t>
            </a:r>
            <a:r>
              <a:rPr lang="en-GB" dirty="0"/>
              <a:t>increased by 0.12 mm/d, from 6.35 to 6.47 mm/d.</a:t>
            </a:r>
            <a:endParaRPr kumimoji="0" lang="en-GB" sz="1800" b="0" i="0" u="none" strike="noStrike" kern="1200" cap="none" spc="0" normalizeH="0" baseline="0" noProof="0" dirty="0">
              <a:ln>
                <a:noFill/>
              </a:ln>
              <a:solidFill>
                <a:srgbClr val="2C2C2C"/>
              </a:solidFill>
              <a:effectLst/>
              <a:uLnTx/>
              <a:uFillTx/>
              <a:latin typeface="Corbel" panose="020B0503020204020204"/>
              <a:ea typeface="+mn-ea"/>
              <a:cs typeface="+mn-cs"/>
            </a:endParaRPr>
          </a:p>
        </p:txBody>
      </p:sp>
      <p:sp>
        <p:nvSpPr>
          <p:cNvPr id="16" name="Rectangle 2">
            <a:extLst>
              <a:ext uri="{FF2B5EF4-FFF2-40B4-BE49-F238E27FC236}">
                <a16:creationId xmlns:a16="http://schemas.microsoft.com/office/drawing/2014/main" id="{3E9B69B7-AB47-4BE0-BB6F-8308E23BAFA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C2C2C"/>
              </a:solidFill>
              <a:effectLst/>
              <a:uLnTx/>
              <a:uFillTx/>
              <a:latin typeface="Corbel" panose="020B0503020204020204"/>
              <a:ea typeface="+mn-ea"/>
              <a:cs typeface="+mn-cs"/>
            </a:endParaRPr>
          </a:p>
        </p:txBody>
      </p:sp>
      <p:pic>
        <p:nvPicPr>
          <p:cNvPr id="7170" name="Picture 108">
            <a:extLst>
              <a:ext uri="{FF2B5EF4-FFF2-40B4-BE49-F238E27FC236}">
                <a16:creationId xmlns:a16="http://schemas.microsoft.com/office/drawing/2014/main" id="{374C1373-1CD3-4AED-8E90-215F821341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6338" y="3620152"/>
            <a:ext cx="3843086" cy="3060867"/>
          </a:xfrm>
          <a:prstGeom prst="rect">
            <a:avLst/>
          </a:prstGeom>
          <a:noFill/>
          <a:extLst>
            <a:ext uri="{909E8E84-426E-40DD-AFC4-6F175D3DCCD1}">
              <a14:hiddenFill xmlns:a14="http://schemas.microsoft.com/office/drawing/2010/main">
                <a:solidFill>
                  <a:srgbClr val="FFFFFF"/>
                </a:solidFill>
              </a14:hiddenFill>
            </a:ext>
          </a:extLst>
        </p:spPr>
      </p:pic>
      <p:pic>
        <p:nvPicPr>
          <p:cNvPr id="7169" name="Picture 112">
            <a:extLst>
              <a:ext uri="{FF2B5EF4-FFF2-40B4-BE49-F238E27FC236}">
                <a16:creationId xmlns:a16="http://schemas.microsoft.com/office/drawing/2014/main" id="{5C38A487-19D7-4906-8154-53591E9EF9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7346" y="3620151"/>
            <a:ext cx="3716731" cy="306085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F0998D77-5E3C-4CBA-B92E-776DFC5EA63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6" name="Rectangle 4">
            <a:extLst>
              <a:ext uri="{FF2B5EF4-FFF2-40B4-BE49-F238E27FC236}">
                <a16:creationId xmlns:a16="http://schemas.microsoft.com/office/drawing/2014/main" id="{44891681-DB4B-4D98-A533-1A49EC910286}"/>
              </a:ext>
            </a:extLst>
          </p:cNvPr>
          <p:cNvSpPr>
            <a:spLocks noChangeArrowheads="1"/>
          </p:cNvSpPr>
          <p:nvPr/>
        </p:nvSpPr>
        <p:spPr bwMode="auto">
          <a:xfrm>
            <a:off x="0" y="27352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a:ln>
                  <a:noFill/>
                </a:ln>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 </a:t>
            </a:r>
            <a:endParaRPr kumimoji="0" lang="en-GB"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5">
            <a:extLst>
              <a:ext uri="{FF2B5EF4-FFF2-40B4-BE49-F238E27FC236}">
                <a16:creationId xmlns:a16="http://schemas.microsoft.com/office/drawing/2014/main" id="{4463EC68-DA75-43CD-85B3-FAC4BD757398}"/>
              </a:ext>
            </a:extLst>
          </p:cNvPr>
          <p:cNvSpPr>
            <a:spLocks noChangeArrowheads="1"/>
          </p:cNvSpPr>
          <p:nvPr/>
        </p:nvSpPr>
        <p:spPr bwMode="auto">
          <a:xfrm>
            <a:off x="4616338" y="6653274"/>
            <a:ext cx="5500428"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900" b="0" i="1" u="none" strike="noStrike" cap="none" normalizeH="0" baseline="0" dirty="0">
                <a:ln>
                  <a:noFill/>
                </a:ln>
                <a:solidFill>
                  <a:srgbClr val="44546A"/>
                </a:solidFill>
                <a:effectLst/>
                <a:latin typeface="Calibri" panose="020F0502020204030204" pitchFamily="34" charset="0"/>
                <a:ea typeface="DengXian" panose="02010600030101010101" pitchFamily="2" charset="-122"/>
                <a:cs typeface="Times New Roman" panose="02020603050405020304" pitchFamily="18" charset="0"/>
              </a:rPr>
              <a:t>F</a:t>
            </a:r>
            <a:r>
              <a:rPr kumimoji="0" lang="en-GB" altLang="en-US" sz="900" b="0" i="1" u="none" strike="noStrike" cap="none" normalizeH="0" baseline="0" dirty="0" bmk="">
                <a:ln>
                  <a:noFill/>
                </a:ln>
                <a:solidFill>
                  <a:srgbClr val="44546A"/>
                </a:solidFill>
                <a:effectLst/>
                <a:latin typeface="Calibri" panose="020F0502020204030204" pitchFamily="34" charset="0"/>
                <a:ea typeface="DengXian" panose="02010600030101010101" pitchFamily="2" charset="-122"/>
                <a:cs typeface="Times New Roman" panose="02020603050405020304" pitchFamily="18" charset="0"/>
              </a:rPr>
              <a:t>igure </a:t>
            </a:r>
            <a:r>
              <a:rPr kumimoji="0" lang="en-GB" altLang="en-US" sz="900" b="0" i="1" u="none" strike="noStrike" cap="none" normalizeH="0" baseline="0" dirty="0" bmk="_Ref7191082">
                <a:ln>
                  <a:noFill/>
                </a:ln>
                <a:solidFill>
                  <a:srgbClr val="44546A"/>
                </a:solidFill>
                <a:effectLst/>
                <a:latin typeface="Calibri" panose="020F0502020204030204" pitchFamily="34" charset="0"/>
                <a:ea typeface="DengXian" panose="02010600030101010101" pitchFamily="2" charset="-122"/>
                <a:cs typeface="Times New Roman" panose="02020603050405020304" pitchFamily="18" charset="0"/>
              </a:rPr>
              <a:t>40</a:t>
            </a:r>
            <a:r>
              <a:rPr kumimoji="0" lang="en-GB" altLang="en-US" sz="900" b="0" i="1" u="none" strike="noStrike" cap="none" normalizeH="0" baseline="0" dirty="0">
                <a:ln>
                  <a:noFill/>
                </a:ln>
                <a:solidFill>
                  <a:srgbClr val="44546A"/>
                </a:solidFill>
                <a:effectLst/>
                <a:latin typeface="Calibri" panose="020F0502020204030204" pitchFamily="34" charset="0"/>
                <a:ea typeface="DengXian" panose="02010600030101010101" pitchFamily="2" charset="-122"/>
                <a:cs typeface="Times New Roman" panose="02020603050405020304" pitchFamily="18" charset="0"/>
              </a:rPr>
              <a:t>. The peak runoffs from rural, urban, and basin areas in mixed LID practices scenario and CD scenario</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58942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58549"/>
    </mc:Choice>
    <mc:Fallback xmlns="">
      <p:transition spd="slow" advTm="58549"/>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549AE-9899-4FF7-8988-04F1DADCB14F}"/>
              </a:ext>
            </a:extLst>
          </p:cNvPr>
          <p:cNvSpPr>
            <a:spLocks noGrp="1"/>
          </p:cNvSpPr>
          <p:nvPr>
            <p:ph type="title"/>
          </p:nvPr>
        </p:nvSpPr>
        <p:spPr>
          <a:xfrm>
            <a:off x="226243" y="284176"/>
            <a:ext cx="11764652" cy="1508760"/>
          </a:xfrm>
        </p:spPr>
        <p:txBody>
          <a:bodyPr>
            <a:normAutofit/>
          </a:bodyPr>
          <a:lstStyle/>
          <a:p>
            <a:r>
              <a:rPr lang="en-GB" sz="2800" dirty="0"/>
              <a:t>The influence of Low Impact Development on rainfall-runoff relationships at catchment scale</a:t>
            </a:r>
          </a:p>
        </p:txBody>
      </p:sp>
      <p:sp>
        <p:nvSpPr>
          <p:cNvPr id="3" name="Content Placeholder 2">
            <a:extLst>
              <a:ext uri="{FF2B5EF4-FFF2-40B4-BE49-F238E27FC236}">
                <a16:creationId xmlns:a16="http://schemas.microsoft.com/office/drawing/2014/main" id="{F026498E-550D-41E1-8915-8E1ED777BD83}"/>
              </a:ext>
            </a:extLst>
          </p:cNvPr>
          <p:cNvSpPr>
            <a:spLocks noGrp="1"/>
          </p:cNvSpPr>
          <p:nvPr>
            <p:ph idx="1"/>
          </p:nvPr>
        </p:nvSpPr>
        <p:spPr>
          <a:xfrm>
            <a:off x="3624606" y="2558437"/>
            <a:ext cx="5264870" cy="3531278"/>
          </a:xfrm>
        </p:spPr>
        <p:txBody>
          <a:bodyPr>
            <a:normAutofit fontScale="92500" lnSpcReduction="10000"/>
          </a:bodyPr>
          <a:lstStyle/>
          <a:p>
            <a:r>
              <a:rPr lang="en-GB" sz="2800" dirty="0"/>
              <a:t>Introduction</a:t>
            </a:r>
          </a:p>
          <a:p>
            <a:r>
              <a:rPr lang="en-GB" sz="2800" dirty="0">
                <a:solidFill>
                  <a:schemeClr val="tx2"/>
                </a:solidFill>
              </a:rPr>
              <a:t>Modelling</a:t>
            </a:r>
          </a:p>
          <a:p>
            <a:r>
              <a:rPr lang="en-GB" sz="2800" dirty="0">
                <a:solidFill>
                  <a:schemeClr val="tx2"/>
                </a:solidFill>
              </a:rPr>
              <a:t>Scenarios</a:t>
            </a:r>
          </a:p>
          <a:p>
            <a:r>
              <a:rPr lang="en-GB" sz="2800" dirty="0">
                <a:solidFill>
                  <a:schemeClr val="tx2"/>
                </a:solidFill>
              </a:rPr>
              <a:t>Results</a:t>
            </a:r>
          </a:p>
          <a:p>
            <a:r>
              <a:rPr lang="en-GB" sz="2800" u="sng" dirty="0">
                <a:solidFill>
                  <a:schemeClr val="tx2"/>
                </a:solidFill>
              </a:rPr>
              <a:t>Discussions</a:t>
            </a:r>
          </a:p>
          <a:p>
            <a:r>
              <a:rPr lang="en-US" altLang="zh-CN" sz="2800" dirty="0">
                <a:solidFill>
                  <a:schemeClr val="tx2"/>
                </a:solidFill>
              </a:rPr>
              <a:t>Conclusions </a:t>
            </a:r>
          </a:p>
          <a:p>
            <a:r>
              <a:rPr lang="en-US" altLang="zh-CN" sz="2800" dirty="0">
                <a:solidFill>
                  <a:schemeClr val="tx2"/>
                </a:solidFill>
              </a:rPr>
              <a:t>Recommendations</a:t>
            </a:r>
            <a:endParaRPr lang="en-GB" sz="2800" dirty="0">
              <a:solidFill>
                <a:schemeClr val="tx2"/>
              </a:solidFill>
            </a:endParaRPr>
          </a:p>
          <a:p>
            <a:endParaRPr lang="en-GB" sz="2800" dirty="0">
              <a:solidFill>
                <a:schemeClr val="tx2"/>
              </a:solidFill>
            </a:endParaRPr>
          </a:p>
        </p:txBody>
      </p:sp>
    </p:spTree>
    <p:extLst>
      <p:ext uri="{BB962C8B-B14F-4D97-AF65-F5344CB8AC3E}">
        <p14:creationId xmlns:p14="http://schemas.microsoft.com/office/powerpoint/2010/main" val="3165801868"/>
      </p:ext>
    </p:extLst>
  </p:cSld>
  <p:clrMapOvr>
    <a:masterClrMapping/>
  </p:clrMapOvr>
  <mc:AlternateContent xmlns:mc="http://schemas.openxmlformats.org/markup-compatibility/2006" xmlns:p14="http://schemas.microsoft.com/office/powerpoint/2010/main">
    <mc:Choice Requires="p14">
      <p:transition spd="slow" p14:dur="2000" advTm="7288"/>
    </mc:Choice>
    <mc:Fallback xmlns="">
      <p:transition spd="slow" advTm="7288"/>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D13F1348-F86C-4FA1-A073-5F548A27C246}"/>
              </a:ext>
            </a:extLst>
          </p:cNvPr>
          <p:cNvSpPr>
            <a:spLocks noGrp="1"/>
          </p:cNvSpPr>
          <p:nvPr>
            <p:ph type="title"/>
          </p:nvPr>
        </p:nvSpPr>
        <p:spPr>
          <a:xfrm>
            <a:off x="634277" y="284176"/>
            <a:ext cx="3670874" cy="1508760"/>
          </a:xfrm>
        </p:spPr>
        <p:txBody>
          <a:bodyPr>
            <a:normAutofit/>
          </a:bodyPr>
          <a:lstStyle/>
          <a:p>
            <a:r>
              <a:rPr lang="en-GB" dirty="0">
                <a:solidFill>
                  <a:schemeClr val="tx2"/>
                </a:solidFill>
              </a:rPr>
              <a:t>Discussions</a:t>
            </a:r>
          </a:p>
        </p:txBody>
      </p:sp>
      <p:sp>
        <p:nvSpPr>
          <p:cNvPr id="13" name="Rectangle 12">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10" name="Content Placeholder 2">
            <a:extLst>
              <a:ext uri="{FF2B5EF4-FFF2-40B4-BE49-F238E27FC236}">
                <a16:creationId xmlns:a16="http://schemas.microsoft.com/office/drawing/2014/main" id="{635C8983-7A37-4BA0-9791-E593474265B8}"/>
              </a:ext>
            </a:extLst>
          </p:cNvPr>
          <p:cNvSpPr txBox="1">
            <a:spLocks/>
          </p:cNvSpPr>
          <p:nvPr/>
        </p:nvSpPr>
        <p:spPr>
          <a:xfrm>
            <a:off x="260789" y="2234169"/>
            <a:ext cx="3892104" cy="420624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lvl="0">
              <a:buClr>
                <a:srgbClr val="2C2C2C"/>
              </a:buClr>
              <a:defRPr/>
            </a:pPr>
            <a:r>
              <a:rPr lang="en-GB" b="1" dirty="0">
                <a:solidFill>
                  <a:srgbClr val="FFFFFF"/>
                </a:solidFill>
              </a:rPr>
              <a:t>Model uncertainty</a:t>
            </a:r>
          </a:p>
          <a:p>
            <a:pPr lvl="0">
              <a:buClr>
                <a:srgbClr val="2C2C2C"/>
              </a:buClr>
              <a:defRPr/>
            </a:pPr>
            <a:r>
              <a:rPr lang="en-GB" dirty="0">
                <a:solidFill>
                  <a:srgbClr val="FFFFFF"/>
                </a:solidFill>
              </a:rPr>
              <a:t>Scenario limitation</a:t>
            </a:r>
          </a:p>
          <a:p>
            <a:pPr lvl="0">
              <a:buClr>
                <a:srgbClr val="2C2C2C"/>
              </a:buClr>
              <a:defRPr/>
            </a:pPr>
            <a:r>
              <a:rPr lang="en-GB" dirty="0">
                <a:solidFill>
                  <a:srgbClr val="FFFFFF"/>
                </a:solidFill>
              </a:rPr>
              <a:t>The comparability of research results and literatures about LID</a:t>
            </a:r>
            <a:endPar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7" name="Rectangle 6">
            <a:extLst>
              <a:ext uri="{FF2B5EF4-FFF2-40B4-BE49-F238E27FC236}">
                <a16:creationId xmlns:a16="http://schemas.microsoft.com/office/drawing/2014/main" id="{C07F4A4E-46F7-44EE-B128-551474621860}"/>
              </a:ext>
            </a:extLst>
          </p:cNvPr>
          <p:cNvSpPr/>
          <p:nvPr/>
        </p:nvSpPr>
        <p:spPr>
          <a:xfrm>
            <a:off x="4742029" y="238185"/>
            <a:ext cx="7189182" cy="4459106"/>
          </a:xfrm>
          <a:prstGeom prst="rect">
            <a:avLst/>
          </a:prstGeom>
        </p:spPr>
        <p:txBody>
          <a:bodyPr wrap="square">
            <a:spAutoFit/>
          </a:bodyPr>
          <a:lstStyle/>
          <a:p>
            <a:pPr lvl="0">
              <a:lnSpc>
                <a:spcPct val="107000"/>
              </a:lnSpc>
              <a:spcBef>
                <a:spcPts val="200"/>
              </a:spcBef>
            </a:pPr>
            <a:r>
              <a:rPr lang="en-GB" b="1" i="1"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rPr>
              <a:t>a. Low complexity of model structure</a:t>
            </a:r>
          </a:p>
          <a:p>
            <a:pPr marL="285750" lvl="0" indent="-285750">
              <a:lnSpc>
                <a:spcPct val="107000"/>
              </a:lnSpc>
              <a:spcBef>
                <a:spcPts val="200"/>
              </a:spcBef>
              <a:buFont typeface="Arial" panose="020B0604020202020204" pitchFamily="34" charset="0"/>
              <a:buChar char="•"/>
            </a:pPr>
            <a:r>
              <a:rPr lang="en-GB" dirty="0"/>
              <a:t>Overlook the </a:t>
            </a:r>
            <a:r>
              <a:rPr lang="en-GB" u="sng" dirty="0"/>
              <a:t>heterogeneity</a:t>
            </a:r>
            <a:r>
              <a:rPr lang="en-GB" dirty="0"/>
              <a:t> within the rural or urban areas;</a:t>
            </a:r>
          </a:p>
          <a:p>
            <a:pPr marL="285750" lvl="0" indent="-285750">
              <a:lnSpc>
                <a:spcPct val="107000"/>
              </a:lnSpc>
              <a:spcBef>
                <a:spcPts val="200"/>
              </a:spcBef>
              <a:buFont typeface="Arial" panose="020B0604020202020204" pitchFamily="34" charset="0"/>
              <a:buChar char="•"/>
            </a:pPr>
            <a:r>
              <a:rPr lang="en-GB" dirty="0"/>
              <a:t>Reliability and </a:t>
            </a:r>
            <a:r>
              <a:rPr lang="en-GB" u="sng" dirty="0"/>
              <a:t>accuracy </a:t>
            </a:r>
            <a:r>
              <a:rPr lang="en-GB" dirty="0"/>
              <a:t>of the </a:t>
            </a:r>
            <a:r>
              <a:rPr lang="en-GB" u="sng" dirty="0"/>
              <a:t>mathematical expressions </a:t>
            </a:r>
            <a:r>
              <a:rPr lang="en-GB" dirty="0"/>
              <a:t>of many artificial water processes (such as urban stormwater drainage, water pumping, and groundwater recharge) are arguable;</a:t>
            </a:r>
          </a:p>
          <a:p>
            <a:pPr marL="285750" lvl="0" indent="-285750">
              <a:lnSpc>
                <a:spcPct val="107000"/>
              </a:lnSpc>
              <a:spcBef>
                <a:spcPts val="200"/>
              </a:spcBef>
              <a:buFont typeface="Arial" panose="020B0604020202020204" pitchFamily="34" charset="0"/>
              <a:buChar char="•"/>
            </a:pPr>
            <a:endParaRPr lang="en-GB" dirty="0"/>
          </a:p>
          <a:p>
            <a:pPr>
              <a:lnSpc>
                <a:spcPct val="107000"/>
              </a:lnSpc>
              <a:spcBef>
                <a:spcPts val="200"/>
              </a:spcBef>
            </a:pPr>
            <a:r>
              <a:rPr lang="en-GB" b="1" i="1"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rPr>
              <a:t>b. The model components inheritance from lumped to semi-distributed model</a:t>
            </a:r>
          </a:p>
          <a:p>
            <a:pPr marL="285750" indent="-285750">
              <a:lnSpc>
                <a:spcPct val="107000"/>
              </a:lnSpc>
              <a:spcBef>
                <a:spcPts val="200"/>
              </a:spcBef>
              <a:buFont typeface="Arial" panose="020B0604020202020204" pitchFamily="34" charset="0"/>
              <a:buChar char="•"/>
            </a:pPr>
            <a:r>
              <a:rPr lang="en-GB" dirty="0"/>
              <a:t>Some information may be lost;</a:t>
            </a:r>
          </a:p>
          <a:p>
            <a:pPr marL="285750" indent="-285750">
              <a:lnSpc>
                <a:spcPct val="107000"/>
              </a:lnSpc>
              <a:spcBef>
                <a:spcPts val="200"/>
              </a:spcBef>
              <a:buFont typeface="Arial" panose="020B0604020202020204" pitchFamily="34" charset="0"/>
              <a:buChar char="•"/>
            </a:pPr>
            <a:endParaRPr lang="en-GB" dirty="0"/>
          </a:p>
          <a:p>
            <a:pPr>
              <a:lnSpc>
                <a:spcPct val="107000"/>
              </a:lnSpc>
              <a:spcBef>
                <a:spcPts val="200"/>
              </a:spcBef>
            </a:pPr>
            <a:r>
              <a:rPr lang="en-GB" b="1" i="1"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rPr>
              <a:t>c. Optimistic LID parameters estimation</a:t>
            </a:r>
          </a:p>
          <a:p>
            <a:pPr marL="285750" indent="-285750">
              <a:lnSpc>
                <a:spcPct val="107000"/>
              </a:lnSpc>
              <a:spcBef>
                <a:spcPts val="200"/>
              </a:spcBef>
              <a:buFont typeface="Arial" panose="020B0604020202020204" pitchFamily="34" charset="0"/>
              <a:buChar char="•"/>
            </a:pPr>
            <a:r>
              <a:rPr lang="en-GB" u="sng" dirty="0"/>
              <a:t>Optimistic estimation </a:t>
            </a:r>
            <a:r>
              <a:rPr lang="en-GB" dirty="0"/>
              <a:t>of LID practices condition (such as 12-cm soil depth for extensive green roofs)</a:t>
            </a:r>
          </a:p>
          <a:p>
            <a:pPr marL="285750" indent="-285750">
              <a:lnSpc>
                <a:spcPct val="107000"/>
              </a:lnSpc>
              <a:spcBef>
                <a:spcPts val="200"/>
              </a:spcBef>
              <a:buFont typeface="Arial" panose="020B0604020202020204" pitchFamily="34" charset="0"/>
              <a:buChar char="•"/>
            </a:pPr>
            <a:r>
              <a:rPr lang="en-GB" dirty="0"/>
              <a:t>The </a:t>
            </a:r>
            <a:r>
              <a:rPr lang="en-GB" u="sng" dirty="0"/>
              <a:t>negative events</a:t>
            </a:r>
            <a:r>
              <a:rPr lang="en-GB" dirty="0"/>
              <a:t>, such as the damage of LID practices, lack of daily maintenance or blockage problems of soil media, </a:t>
            </a:r>
            <a:r>
              <a:rPr lang="en-GB" u="sng" dirty="0"/>
              <a:t>are neglected </a:t>
            </a:r>
            <a:r>
              <a:rPr lang="en-GB" dirty="0"/>
              <a:t>.</a:t>
            </a:r>
          </a:p>
        </p:txBody>
      </p:sp>
      <p:pic>
        <p:nvPicPr>
          <p:cNvPr id="12" name="Picture 11">
            <a:extLst>
              <a:ext uri="{FF2B5EF4-FFF2-40B4-BE49-F238E27FC236}">
                <a16:creationId xmlns:a16="http://schemas.microsoft.com/office/drawing/2014/main" id="{B24640FF-4D62-4EE4-A7DB-85AA8467D9B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5725" y="2981085"/>
            <a:ext cx="5287188" cy="3876915"/>
          </a:xfrm>
          <a:prstGeom prst="rect">
            <a:avLst/>
          </a:prstGeom>
          <a:noFill/>
          <a:ln>
            <a:noFill/>
          </a:ln>
        </p:spPr>
      </p:pic>
    </p:spTree>
    <p:extLst>
      <p:ext uri="{BB962C8B-B14F-4D97-AF65-F5344CB8AC3E}">
        <p14:creationId xmlns:p14="http://schemas.microsoft.com/office/powerpoint/2010/main" val="26375770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21256"/>
    </mc:Choice>
    <mc:Fallback xmlns="">
      <p:transition spd="slow" advTm="12125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D13F1348-F86C-4FA1-A073-5F548A27C246}"/>
              </a:ext>
            </a:extLst>
          </p:cNvPr>
          <p:cNvSpPr>
            <a:spLocks noGrp="1"/>
          </p:cNvSpPr>
          <p:nvPr>
            <p:ph type="title"/>
          </p:nvPr>
        </p:nvSpPr>
        <p:spPr>
          <a:xfrm>
            <a:off x="634277" y="284176"/>
            <a:ext cx="3670874" cy="1508760"/>
          </a:xfrm>
        </p:spPr>
        <p:txBody>
          <a:bodyPr>
            <a:normAutofit/>
          </a:bodyPr>
          <a:lstStyle/>
          <a:p>
            <a:r>
              <a:rPr lang="en-GB" dirty="0">
                <a:solidFill>
                  <a:schemeClr val="tx2"/>
                </a:solidFill>
              </a:rPr>
              <a:t>Discussions</a:t>
            </a:r>
          </a:p>
        </p:txBody>
      </p:sp>
      <p:sp>
        <p:nvSpPr>
          <p:cNvPr id="13" name="Rectangle 12">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10" name="Content Placeholder 2">
            <a:extLst>
              <a:ext uri="{FF2B5EF4-FFF2-40B4-BE49-F238E27FC236}">
                <a16:creationId xmlns:a16="http://schemas.microsoft.com/office/drawing/2014/main" id="{635C8983-7A37-4BA0-9791-E593474265B8}"/>
              </a:ext>
            </a:extLst>
          </p:cNvPr>
          <p:cNvSpPr txBox="1">
            <a:spLocks/>
          </p:cNvSpPr>
          <p:nvPr/>
        </p:nvSpPr>
        <p:spPr>
          <a:xfrm>
            <a:off x="260789" y="2234169"/>
            <a:ext cx="3892104" cy="420624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GB" sz="2200" i="0" u="none" strike="noStrike" kern="1200" cap="none" spc="0" normalizeH="0" baseline="0" noProof="0" dirty="0">
                <a:ln>
                  <a:noFill/>
                </a:ln>
                <a:solidFill>
                  <a:srgbClr val="FFFFFF"/>
                </a:solidFill>
                <a:effectLst/>
                <a:uLnTx/>
                <a:uFillTx/>
                <a:latin typeface="Corbel" panose="020B0503020204020204"/>
                <a:ea typeface="+mn-ea"/>
                <a:cs typeface="+mn-cs"/>
              </a:rPr>
              <a:t>Model uncertainty</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GB" sz="2200" b="1" i="0" u="none" strike="noStrike" kern="1200" cap="none" spc="0" normalizeH="0" baseline="0" noProof="0" dirty="0">
                <a:ln>
                  <a:noFill/>
                </a:ln>
                <a:solidFill>
                  <a:srgbClr val="FFFFFF"/>
                </a:solidFill>
                <a:effectLst/>
                <a:uLnTx/>
                <a:uFillTx/>
                <a:latin typeface="Corbel" panose="020B0503020204020204"/>
                <a:ea typeface="+mn-ea"/>
                <a:cs typeface="+mn-cs"/>
              </a:rPr>
              <a:t>Scenario limitation</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rPr>
              <a:t>The comparability of research results and literatures about LID</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7" name="Rectangle 6">
            <a:extLst>
              <a:ext uri="{FF2B5EF4-FFF2-40B4-BE49-F238E27FC236}">
                <a16:creationId xmlns:a16="http://schemas.microsoft.com/office/drawing/2014/main" id="{C07F4A4E-46F7-44EE-B128-551474621860}"/>
              </a:ext>
            </a:extLst>
          </p:cNvPr>
          <p:cNvSpPr/>
          <p:nvPr/>
        </p:nvSpPr>
        <p:spPr>
          <a:xfrm>
            <a:off x="4742029" y="1816578"/>
            <a:ext cx="7189182" cy="2925994"/>
          </a:xfrm>
          <a:prstGeom prst="rect">
            <a:avLst/>
          </a:prstGeom>
        </p:spPr>
        <p:txBody>
          <a:bodyPr wrap="square">
            <a:spAutoFit/>
          </a:bodyPr>
          <a:lstStyle/>
          <a:p>
            <a:pPr lvl="0">
              <a:lnSpc>
                <a:spcPct val="107000"/>
              </a:lnSpc>
              <a:spcBef>
                <a:spcPts val="200"/>
              </a:spcBef>
            </a:pPr>
            <a:r>
              <a:rPr kumimoji="0" lang="en-GB" sz="1800" b="1" i="1" u="none" strike="noStrike" kern="1200" cap="none" spc="0" normalizeH="0" baseline="0" noProof="0" dirty="0">
                <a:ln>
                  <a:noFill/>
                </a:ln>
                <a:solidFill>
                  <a:srgbClr val="2F5496"/>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a</a:t>
            </a:r>
            <a:r>
              <a:rPr lang="en-GB" b="1" i="1"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rPr>
              <a:t>. The limitation of urban development scenarios</a:t>
            </a:r>
          </a:p>
          <a:p>
            <a:pPr marL="285750" lvl="0" indent="-285750">
              <a:lnSpc>
                <a:spcPct val="107000"/>
              </a:lnSpc>
              <a:spcBef>
                <a:spcPts val="200"/>
              </a:spcBef>
              <a:buFont typeface="Arial" panose="020B0604020202020204" pitchFamily="34" charset="0"/>
              <a:buChar char="•"/>
            </a:pPr>
            <a:r>
              <a:rPr lang="en-GB" u="sng" dirty="0"/>
              <a:t>Population forecast</a:t>
            </a:r>
            <a:r>
              <a:rPr lang="en-GB" dirty="0"/>
              <a:t>: 0.9 million new residents between 2017 and 2040;</a:t>
            </a:r>
          </a:p>
          <a:p>
            <a:pPr marL="285750" lvl="0" indent="-285750">
              <a:lnSpc>
                <a:spcPct val="107000"/>
              </a:lnSpc>
              <a:spcBef>
                <a:spcPts val="200"/>
              </a:spcBef>
              <a:buFont typeface="Arial" panose="020B0604020202020204" pitchFamily="34" charset="0"/>
              <a:buChar char="•"/>
            </a:pPr>
            <a:r>
              <a:rPr lang="en-GB" altLang="zh-CN" dirty="0"/>
              <a:t>Uniform construction degree</a:t>
            </a:r>
            <a:r>
              <a:rPr lang="en-GB" dirty="0"/>
              <a:t>;</a:t>
            </a:r>
          </a:p>
          <a:p>
            <a:pPr marL="285750" lvl="0" indent="-285750">
              <a:lnSpc>
                <a:spcPct val="107000"/>
              </a:lnSpc>
              <a:spcBef>
                <a:spcPts val="200"/>
              </a:spcBef>
              <a:buFont typeface="Arial" panose="020B0604020202020204" pitchFamily="34" charset="0"/>
              <a:buChar char="•"/>
            </a:pPr>
            <a:r>
              <a:rPr lang="en-GB" dirty="0"/>
              <a:t>3 estimate ratios for the compaction degree of living space </a:t>
            </a:r>
            <a:r>
              <a:rPr lang="en-GB" altLang="zh-CN" dirty="0"/>
              <a:t>(0.85, 0.9, 1).</a:t>
            </a:r>
          </a:p>
          <a:p>
            <a:pPr lvl="0">
              <a:lnSpc>
                <a:spcPct val="107000"/>
              </a:lnSpc>
              <a:spcBef>
                <a:spcPts val="200"/>
              </a:spcBef>
            </a:pPr>
            <a:endParaRPr lang="en-GB" dirty="0"/>
          </a:p>
          <a:p>
            <a:pPr lvl="0">
              <a:lnSpc>
                <a:spcPct val="107000"/>
              </a:lnSpc>
              <a:spcBef>
                <a:spcPts val="200"/>
              </a:spcBef>
            </a:pPr>
            <a:r>
              <a:rPr lang="en-GB" b="1" i="1"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rPr>
              <a:t>b. The limitation of LID implementation scenarios</a:t>
            </a:r>
          </a:p>
          <a:p>
            <a:pPr marL="285750" lvl="0" indent="-285750">
              <a:lnSpc>
                <a:spcPct val="107000"/>
              </a:lnSpc>
              <a:spcBef>
                <a:spcPts val="200"/>
              </a:spcBef>
              <a:buFont typeface="Arial" panose="020B0604020202020204" pitchFamily="34" charset="0"/>
              <a:buChar char="•"/>
            </a:pPr>
            <a:r>
              <a:rPr lang="en-GB" u="sng" dirty="0"/>
              <a:t>Uniform LID implementation</a:t>
            </a:r>
            <a:r>
              <a:rPr lang="en-GB" dirty="0"/>
              <a:t>;</a:t>
            </a:r>
          </a:p>
          <a:p>
            <a:pPr marL="285750" lvl="0" indent="-285750">
              <a:lnSpc>
                <a:spcPct val="107000"/>
              </a:lnSpc>
              <a:spcBef>
                <a:spcPts val="200"/>
              </a:spcBef>
              <a:buFont typeface="Arial" panose="020B0604020202020204" pitchFamily="34" charset="0"/>
              <a:buChar char="•"/>
            </a:pPr>
            <a:r>
              <a:rPr lang="en-GB" dirty="0"/>
              <a:t>Optimistic design: 50% of the precipitation on urban impervious surface is collected, and cascade connections for mixed LID scenarios.</a:t>
            </a:r>
            <a:endParaRPr kumimoji="0" lang="en-GB" sz="1800" b="0" i="0" u="none" strike="noStrike" kern="1200" cap="none" spc="0" normalizeH="0" baseline="0" noProof="0" dirty="0">
              <a:ln>
                <a:noFill/>
              </a:ln>
              <a:solidFill>
                <a:srgbClr val="2C2C2C"/>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559954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21256"/>
    </mc:Choice>
    <mc:Fallback xmlns="">
      <p:transition spd="slow" advTm="121256"/>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D13F1348-F86C-4FA1-A073-5F548A27C246}"/>
              </a:ext>
            </a:extLst>
          </p:cNvPr>
          <p:cNvSpPr>
            <a:spLocks noGrp="1"/>
          </p:cNvSpPr>
          <p:nvPr>
            <p:ph type="title"/>
          </p:nvPr>
        </p:nvSpPr>
        <p:spPr>
          <a:xfrm>
            <a:off x="634277" y="284176"/>
            <a:ext cx="3670874" cy="1508760"/>
          </a:xfrm>
        </p:spPr>
        <p:txBody>
          <a:bodyPr>
            <a:normAutofit/>
          </a:bodyPr>
          <a:lstStyle/>
          <a:p>
            <a:r>
              <a:rPr lang="en-GB" dirty="0">
                <a:solidFill>
                  <a:schemeClr val="tx2"/>
                </a:solidFill>
              </a:rPr>
              <a:t>Discussions</a:t>
            </a:r>
          </a:p>
        </p:txBody>
      </p:sp>
      <p:sp>
        <p:nvSpPr>
          <p:cNvPr id="13" name="Rectangle 12">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10" name="Content Placeholder 2">
            <a:extLst>
              <a:ext uri="{FF2B5EF4-FFF2-40B4-BE49-F238E27FC236}">
                <a16:creationId xmlns:a16="http://schemas.microsoft.com/office/drawing/2014/main" id="{635C8983-7A37-4BA0-9791-E593474265B8}"/>
              </a:ext>
            </a:extLst>
          </p:cNvPr>
          <p:cNvSpPr txBox="1">
            <a:spLocks/>
          </p:cNvSpPr>
          <p:nvPr/>
        </p:nvSpPr>
        <p:spPr>
          <a:xfrm>
            <a:off x="260789" y="2234169"/>
            <a:ext cx="3892104" cy="420624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rPr>
              <a:t>Model uncertainty</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GB" sz="2200" i="0" u="none" strike="noStrike" kern="1200" cap="none" spc="0" normalizeH="0" baseline="0" noProof="0" dirty="0">
                <a:ln>
                  <a:noFill/>
                </a:ln>
                <a:solidFill>
                  <a:srgbClr val="FFFFFF"/>
                </a:solidFill>
                <a:effectLst/>
                <a:uLnTx/>
                <a:uFillTx/>
                <a:latin typeface="Corbel" panose="020B0503020204020204"/>
                <a:ea typeface="+mn-ea"/>
                <a:cs typeface="+mn-cs"/>
              </a:rPr>
              <a:t>Scenario limitation</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GB" sz="2200" b="1" i="0" u="none" strike="noStrike" kern="1200" cap="none" spc="0" normalizeH="0" baseline="0" noProof="0" dirty="0">
                <a:ln>
                  <a:noFill/>
                </a:ln>
                <a:solidFill>
                  <a:srgbClr val="FFFFFF"/>
                </a:solidFill>
                <a:effectLst/>
                <a:uLnTx/>
                <a:uFillTx/>
                <a:latin typeface="Corbel" panose="020B0503020204020204"/>
                <a:ea typeface="+mn-ea"/>
                <a:cs typeface="+mn-cs"/>
              </a:rPr>
              <a:t>The comparability of research results and literatures about LID</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7" name="Rectangle 6">
            <a:extLst>
              <a:ext uri="{FF2B5EF4-FFF2-40B4-BE49-F238E27FC236}">
                <a16:creationId xmlns:a16="http://schemas.microsoft.com/office/drawing/2014/main" id="{C07F4A4E-46F7-44EE-B128-551474621860}"/>
              </a:ext>
            </a:extLst>
          </p:cNvPr>
          <p:cNvSpPr/>
          <p:nvPr/>
        </p:nvSpPr>
        <p:spPr>
          <a:xfrm>
            <a:off x="4742029" y="996446"/>
            <a:ext cx="7189182" cy="5721503"/>
          </a:xfrm>
          <a:prstGeom prst="rect">
            <a:avLst/>
          </a:prstGeom>
        </p:spPr>
        <p:txBody>
          <a:bodyPr wrap="square">
            <a:spAutoFit/>
          </a:bodyPr>
          <a:lstStyle/>
          <a:p>
            <a:pPr lvl="0">
              <a:lnSpc>
                <a:spcPct val="107000"/>
              </a:lnSpc>
              <a:spcBef>
                <a:spcPts val="200"/>
              </a:spcBef>
            </a:pPr>
            <a:r>
              <a:rPr kumimoji="0" lang="en-GB" sz="1800" b="1" i="1" u="none" strike="noStrike" kern="1200" cap="none" spc="0" normalizeH="0" baseline="0" noProof="0" dirty="0">
                <a:ln>
                  <a:noFill/>
                </a:ln>
                <a:solidFill>
                  <a:srgbClr val="2F5496"/>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a. </a:t>
            </a:r>
            <a:r>
              <a:rPr lang="en-GB" b="1" i="1"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rPr>
              <a:t>The comparability of model result</a:t>
            </a:r>
          </a:p>
          <a:p>
            <a:pPr lvl="0">
              <a:lnSpc>
                <a:spcPct val="107000"/>
              </a:lnSpc>
              <a:spcBef>
                <a:spcPts val="200"/>
              </a:spcBef>
            </a:pPr>
            <a:endParaRPr kumimoji="0" lang="en-GB" sz="1800" b="0" i="0" u="none" strike="noStrike" kern="1200" cap="none" spc="0" normalizeH="0" baseline="0" noProof="0" dirty="0">
              <a:ln>
                <a:noFill/>
              </a:ln>
              <a:solidFill>
                <a:srgbClr val="2C2C2C"/>
              </a:solidFill>
              <a:effectLst/>
              <a:uLnTx/>
              <a:uFillTx/>
              <a:latin typeface="Corbel" panose="020B0503020204020204"/>
              <a:ea typeface="+mn-ea"/>
              <a:cs typeface="+mn-cs"/>
            </a:endParaRPr>
          </a:p>
          <a:p>
            <a:pPr marL="0" marR="0" lvl="0" indent="0" algn="l" defTabSz="457200" rtl="0" eaLnBrk="1" fontAlgn="auto" latinLnBrk="0" hangingPunct="1">
              <a:lnSpc>
                <a:spcPct val="107000"/>
              </a:lnSpc>
              <a:spcBef>
                <a:spcPts val="200"/>
              </a:spcBef>
              <a:spcAft>
                <a:spcPts val="0"/>
              </a:spcAft>
              <a:buClrTx/>
              <a:buSzTx/>
              <a:buFontTx/>
              <a:buNone/>
              <a:tabLst/>
              <a:defRPr/>
            </a:pPr>
            <a:endParaRPr lang="en-GB" dirty="0">
              <a:solidFill>
                <a:srgbClr val="2C2C2C"/>
              </a:solidFill>
              <a:latin typeface="Corbel" panose="020B0503020204020204"/>
            </a:endParaRPr>
          </a:p>
          <a:p>
            <a:pPr marL="0" marR="0" lvl="0" indent="0" algn="l" defTabSz="457200" rtl="0" eaLnBrk="1" fontAlgn="auto" latinLnBrk="0" hangingPunct="1">
              <a:lnSpc>
                <a:spcPct val="107000"/>
              </a:lnSpc>
              <a:spcBef>
                <a:spcPts val="200"/>
              </a:spcBef>
              <a:spcAft>
                <a:spcPts val="0"/>
              </a:spcAft>
              <a:buClrTx/>
              <a:buSzTx/>
              <a:buFontTx/>
              <a:buNone/>
              <a:tabLst/>
              <a:defRPr/>
            </a:pPr>
            <a:endParaRPr kumimoji="0" lang="en-GB" sz="1800" b="0" i="0" u="none" strike="noStrike" kern="1200" cap="none" spc="0" normalizeH="0" baseline="0" noProof="0" dirty="0">
              <a:ln>
                <a:noFill/>
              </a:ln>
              <a:solidFill>
                <a:srgbClr val="2C2C2C"/>
              </a:solidFill>
              <a:effectLst/>
              <a:uLnTx/>
              <a:uFillTx/>
              <a:latin typeface="Corbel" panose="020B0503020204020204"/>
              <a:ea typeface="+mn-ea"/>
              <a:cs typeface="+mn-cs"/>
            </a:endParaRPr>
          </a:p>
          <a:p>
            <a:pPr marL="0" marR="0" lvl="0" indent="0" algn="l" defTabSz="457200" rtl="0" eaLnBrk="1" fontAlgn="auto" latinLnBrk="0" hangingPunct="1">
              <a:lnSpc>
                <a:spcPct val="107000"/>
              </a:lnSpc>
              <a:spcBef>
                <a:spcPts val="200"/>
              </a:spcBef>
              <a:spcAft>
                <a:spcPts val="0"/>
              </a:spcAft>
              <a:buClrTx/>
              <a:buSzTx/>
              <a:buFontTx/>
              <a:buNone/>
              <a:tabLst/>
              <a:defRPr/>
            </a:pPr>
            <a:endParaRPr lang="en-GB" dirty="0">
              <a:solidFill>
                <a:srgbClr val="2C2C2C"/>
              </a:solidFill>
              <a:latin typeface="Corbel" panose="020B0503020204020204"/>
            </a:endParaRPr>
          </a:p>
          <a:p>
            <a:pPr marL="0" marR="0" lvl="0" indent="0" algn="l" defTabSz="457200" rtl="0" eaLnBrk="1" fontAlgn="auto" latinLnBrk="0" hangingPunct="1">
              <a:lnSpc>
                <a:spcPct val="107000"/>
              </a:lnSpc>
              <a:spcBef>
                <a:spcPts val="200"/>
              </a:spcBef>
              <a:spcAft>
                <a:spcPts val="0"/>
              </a:spcAft>
              <a:buClrTx/>
              <a:buSzTx/>
              <a:buFontTx/>
              <a:buNone/>
              <a:tabLst/>
              <a:defRPr/>
            </a:pPr>
            <a:endParaRPr kumimoji="0" lang="en-GB" sz="1800" b="0" i="0" u="none" strike="noStrike" kern="1200" cap="none" spc="0" normalizeH="0" baseline="0" noProof="0" dirty="0">
              <a:ln>
                <a:noFill/>
              </a:ln>
              <a:solidFill>
                <a:srgbClr val="2C2C2C"/>
              </a:solidFill>
              <a:effectLst/>
              <a:uLnTx/>
              <a:uFillTx/>
              <a:latin typeface="Corbel" panose="020B0503020204020204"/>
              <a:ea typeface="+mn-ea"/>
              <a:cs typeface="+mn-cs"/>
            </a:endParaRPr>
          </a:p>
          <a:p>
            <a:pPr marL="0" marR="0" lvl="0" indent="0" algn="l" defTabSz="457200" rtl="0" eaLnBrk="1" fontAlgn="auto" latinLnBrk="0" hangingPunct="1">
              <a:lnSpc>
                <a:spcPct val="107000"/>
              </a:lnSpc>
              <a:spcBef>
                <a:spcPts val="200"/>
              </a:spcBef>
              <a:spcAft>
                <a:spcPts val="0"/>
              </a:spcAft>
              <a:buClrTx/>
              <a:buSzTx/>
              <a:buFontTx/>
              <a:buNone/>
              <a:tabLst/>
              <a:defRPr/>
            </a:pPr>
            <a:endParaRPr lang="en-GB" dirty="0">
              <a:solidFill>
                <a:srgbClr val="2C2C2C"/>
              </a:solidFill>
              <a:latin typeface="Corbel" panose="020B0503020204020204"/>
            </a:endParaRPr>
          </a:p>
          <a:p>
            <a:pPr marL="0" marR="0" lvl="0" indent="0" algn="l" defTabSz="457200" rtl="0" eaLnBrk="1" fontAlgn="auto" latinLnBrk="0" hangingPunct="1">
              <a:lnSpc>
                <a:spcPct val="107000"/>
              </a:lnSpc>
              <a:spcBef>
                <a:spcPts val="200"/>
              </a:spcBef>
              <a:spcAft>
                <a:spcPts val="0"/>
              </a:spcAft>
              <a:buClrTx/>
              <a:buSzTx/>
              <a:buFontTx/>
              <a:buNone/>
              <a:tabLst/>
              <a:defRPr/>
            </a:pPr>
            <a:endParaRPr lang="en-GB" dirty="0">
              <a:solidFill>
                <a:srgbClr val="2C2C2C"/>
              </a:solidFill>
              <a:latin typeface="Corbel" panose="020B0503020204020204"/>
            </a:endParaRPr>
          </a:p>
          <a:p>
            <a:pPr marL="0" marR="0" lvl="0" indent="0" algn="l" defTabSz="457200" rtl="0" eaLnBrk="1" fontAlgn="auto" latinLnBrk="0" hangingPunct="1">
              <a:lnSpc>
                <a:spcPct val="107000"/>
              </a:lnSpc>
              <a:spcBef>
                <a:spcPts val="200"/>
              </a:spcBef>
              <a:spcAft>
                <a:spcPts val="0"/>
              </a:spcAft>
              <a:buClrTx/>
              <a:buSzTx/>
              <a:buFontTx/>
              <a:buNone/>
              <a:tabLst/>
              <a:defRPr/>
            </a:pPr>
            <a:endParaRPr lang="en-GB" dirty="0">
              <a:solidFill>
                <a:srgbClr val="2C2C2C"/>
              </a:solidFill>
              <a:latin typeface="Corbel" panose="020B0503020204020204"/>
            </a:endParaRPr>
          </a:p>
          <a:p>
            <a:pPr lvl="0">
              <a:lnSpc>
                <a:spcPct val="107000"/>
              </a:lnSpc>
              <a:spcBef>
                <a:spcPts val="200"/>
              </a:spcBef>
            </a:pPr>
            <a:r>
              <a:rPr kumimoji="0" lang="en-GB" sz="1800" b="1" i="1" u="none" strike="noStrike" kern="1200" cap="none" spc="0" normalizeH="0" baseline="0" noProof="0" dirty="0">
                <a:ln>
                  <a:noFill/>
                </a:ln>
                <a:solidFill>
                  <a:srgbClr val="2F5496"/>
                </a:solidFill>
                <a:effectLst/>
                <a:uLnTx/>
                <a:uFillTx/>
                <a:latin typeface="Calibri Light" panose="020F0302020204030204" pitchFamily="34" charset="0"/>
                <a:ea typeface="DengXian Light" panose="02010600030101010101" pitchFamily="2" charset="-122"/>
                <a:cs typeface="Times New Roman" panose="02020603050405020304" pitchFamily="18" charset="0"/>
              </a:rPr>
              <a:t>b. </a:t>
            </a:r>
            <a:r>
              <a:rPr lang="en-GB" b="1" i="1" dirty="0">
                <a:solidFill>
                  <a:srgbClr val="2F5496"/>
                </a:solidFill>
                <a:latin typeface="Calibri Light" panose="020F0302020204030204" pitchFamily="34" charset="0"/>
                <a:ea typeface="DengXian Light" panose="02010600030101010101" pitchFamily="2" charset="-122"/>
                <a:cs typeface="Times New Roman" panose="02020603050405020304" pitchFamily="18" charset="0"/>
              </a:rPr>
              <a:t>Analysis comparability</a:t>
            </a:r>
            <a:endParaRPr kumimoji="0" lang="en-GB" sz="1800" b="1" i="1" u="none" strike="noStrike" kern="1200" cap="none" spc="0" normalizeH="0" baseline="0" noProof="0" dirty="0">
              <a:ln>
                <a:noFill/>
              </a:ln>
              <a:solidFill>
                <a:srgbClr val="2F5496"/>
              </a:solidFill>
              <a:effectLst/>
              <a:uLnTx/>
              <a:uFillTx/>
              <a:latin typeface="Calibri Light" panose="020F0302020204030204" pitchFamily="34" charset="0"/>
              <a:ea typeface="DengXian Light" panose="02010600030101010101" pitchFamily="2" charset="-122"/>
              <a:cs typeface="Times New Roman" panose="02020603050405020304" pitchFamily="18" charset="0"/>
            </a:endParaRPr>
          </a:p>
          <a:p>
            <a:pPr marL="285750" indent="-285750">
              <a:lnSpc>
                <a:spcPct val="107000"/>
              </a:lnSpc>
              <a:spcBef>
                <a:spcPts val="200"/>
              </a:spcBef>
              <a:buFont typeface="Arial" panose="020B0604020202020204" pitchFamily="34" charset="0"/>
              <a:buChar char="•"/>
            </a:pPr>
            <a:r>
              <a:rPr lang="en-GB" dirty="0"/>
              <a:t>Ineffective runoff reduction performance (total volume) of </a:t>
            </a:r>
            <a:r>
              <a:rPr lang="en-GB" u="sng" dirty="0"/>
              <a:t>vegetated swales </a:t>
            </a:r>
            <a:r>
              <a:rPr lang="en-GB" dirty="0"/>
              <a:t>is ascribed to its </a:t>
            </a:r>
            <a:r>
              <a:rPr lang="en-GB" u="sng" dirty="0"/>
              <a:t>fast rainwater transportation and short residence time </a:t>
            </a:r>
            <a:r>
              <a:rPr lang="en-GB" dirty="0"/>
              <a:t>(Huang, 2018).</a:t>
            </a:r>
            <a:endParaRPr lang="en-GB" u="sng" dirty="0"/>
          </a:p>
          <a:p>
            <a:pPr marL="285750" lvl="0" indent="-285750">
              <a:lnSpc>
                <a:spcPct val="107000"/>
              </a:lnSpc>
              <a:spcBef>
                <a:spcPts val="200"/>
              </a:spcBef>
              <a:buFont typeface="Arial" panose="020B0604020202020204" pitchFamily="34" charset="0"/>
              <a:buChar char="•"/>
            </a:pPr>
            <a:r>
              <a:rPr lang="en-GB" u="sng" dirty="0"/>
              <a:t>Permeable pavement </a:t>
            </a:r>
            <a:r>
              <a:rPr lang="en-GB" dirty="0"/>
              <a:t>is the most hydrologically effective LID practice among the four test LID practices (</a:t>
            </a:r>
            <a:r>
              <a:rPr lang="en-GB" dirty="0" err="1"/>
              <a:t>Ahiablame</a:t>
            </a:r>
            <a:r>
              <a:rPr lang="en-GB" dirty="0"/>
              <a:t>, 2012).</a:t>
            </a:r>
          </a:p>
          <a:p>
            <a:pPr marL="285750" lvl="0" indent="-285750">
              <a:lnSpc>
                <a:spcPct val="107000"/>
              </a:lnSpc>
              <a:spcBef>
                <a:spcPts val="200"/>
              </a:spcBef>
              <a:buFont typeface="Arial" panose="020B0604020202020204" pitchFamily="34" charset="0"/>
              <a:buChar char="•"/>
            </a:pPr>
            <a:r>
              <a:rPr lang="en-GB" dirty="0"/>
              <a:t>Compared to single LID practices, </a:t>
            </a:r>
            <a:r>
              <a:rPr lang="en-GB" u="sng" dirty="0"/>
              <a:t>the mixed of various LID practices</a:t>
            </a:r>
            <a:r>
              <a:rPr lang="en-GB" dirty="0"/>
              <a:t> should be promoted with better robustness (Qin, 2013; </a:t>
            </a:r>
            <a:r>
              <a:rPr lang="en-GB" dirty="0" err="1"/>
              <a:t>Askarizadeh</a:t>
            </a:r>
            <a:r>
              <a:rPr lang="en-GB" dirty="0"/>
              <a:t>, 2015; Fang, 2017; Huang, 2018).</a:t>
            </a:r>
            <a:endParaRPr kumimoji="0" lang="en-GB" sz="1800" b="0" i="0" u="none" strike="noStrike" kern="1200" cap="none" spc="0" normalizeH="0" baseline="0" noProof="0" dirty="0">
              <a:ln>
                <a:noFill/>
              </a:ln>
              <a:solidFill>
                <a:srgbClr val="2C2C2C"/>
              </a:solidFill>
              <a:effectLst/>
              <a:uLnTx/>
              <a:uFillTx/>
              <a:latin typeface="Corbel" panose="020B0503020204020204"/>
              <a:ea typeface="+mn-ea"/>
              <a:cs typeface="+mn-cs"/>
            </a:endParaRPr>
          </a:p>
        </p:txBody>
      </p:sp>
      <p:graphicFrame>
        <p:nvGraphicFramePr>
          <p:cNvPr id="3" name="Table 2">
            <a:extLst>
              <a:ext uri="{FF2B5EF4-FFF2-40B4-BE49-F238E27FC236}">
                <a16:creationId xmlns:a16="http://schemas.microsoft.com/office/drawing/2014/main" id="{7B4E9378-CD3C-49A5-8DCE-1F6281990AAA}"/>
              </a:ext>
            </a:extLst>
          </p:cNvPr>
          <p:cNvGraphicFramePr>
            <a:graphicFrameLocks noGrp="1"/>
          </p:cNvGraphicFramePr>
          <p:nvPr>
            <p:extLst>
              <p:ext uri="{D42A27DB-BD31-4B8C-83A1-F6EECF244321}">
                <p14:modId xmlns:p14="http://schemas.microsoft.com/office/powerpoint/2010/main" val="4108544693"/>
              </p:ext>
            </p:extLst>
          </p:nvPr>
        </p:nvGraphicFramePr>
        <p:xfrm>
          <a:off x="4723175" y="1385153"/>
          <a:ext cx="7385376" cy="2377440"/>
        </p:xfrm>
        <a:graphic>
          <a:graphicData uri="http://schemas.openxmlformats.org/drawingml/2006/table">
            <a:tbl>
              <a:tblPr firstRow="1" bandRow="1">
                <a:tableStyleId>{5C22544A-7EE6-4342-B048-85BDC9FD1C3A}</a:tableStyleId>
              </a:tblPr>
              <a:tblGrid>
                <a:gridCol w="2008137">
                  <a:extLst>
                    <a:ext uri="{9D8B030D-6E8A-4147-A177-3AD203B41FA5}">
                      <a16:colId xmlns:a16="http://schemas.microsoft.com/office/drawing/2014/main" val="4113107147"/>
                    </a:ext>
                  </a:extLst>
                </a:gridCol>
                <a:gridCol w="4132903">
                  <a:extLst>
                    <a:ext uri="{9D8B030D-6E8A-4147-A177-3AD203B41FA5}">
                      <a16:colId xmlns:a16="http://schemas.microsoft.com/office/drawing/2014/main" val="3168907328"/>
                    </a:ext>
                  </a:extLst>
                </a:gridCol>
                <a:gridCol w="1244336">
                  <a:extLst>
                    <a:ext uri="{9D8B030D-6E8A-4147-A177-3AD203B41FA5}">
                      <a16:colId xmlns:a16="http://schemas.microsoft.com/office/drawing/2014/main" val="760364982"/>
                    </a:ext>
                  </a:extLst>
                </a:gridCol>
              </a:tblGrid>
              <a:tr h="2572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kern="1200" dirty="0">
                          <a:solidFill>
                            <a:schemeClr val="lt1"/>
                          </a:solidFill>
                          <a:effectLst/>
                          <a:latin typeface="+mn-lt"/>
                          <a:ea typeface="+mn-ea"/>
                          <a:cs typeface="+mn-cs"/>
                        </a:rPr>
                        <a:t>The reduction of total runoff volume</a:t>
                      </a:r>
                      <a:endParaRPr lang="en-GB" sz="1400" dirty="0"/>
                    </a:p>
                  </a:txBody>
                  <a:tcPr/>
                </a:tc>
                <a:tc>
                  <a:txBody>
                    <a:bodyPr/>
                    <a:lstStyle/>
                    <a:p>
                      <a:r>
                        <a:rPr lang="en-GB" sz="1400" dirty="0"/>
                        <a:t>Literatures (Resources)</a:t>
                      </a:r>
                    </a:p>
                  </a:txBody>
                  <a:tcPr/>
                </a:tc>
                <a:tc>
                  <a:txBody>
                    <a:bodyPr/>
                    <a:lstStyle/>
                    <a:p>
                      <a:r>
                        <a:rPr lang="en-GB" sz="1400" dirty="0"/>
                        <a:t>This research</a:t>
                      </a:r>
                    </a:p>
                  </a:txBody>
                  <a:tcPr/>
                </a:tc>
                <a:extLst>
                  <a:ext uri="{0D108BD9-81ED-4DB2-BD59-A6C34878D82A}">
                    <a16:rowId xmlns:a16="http://schemas.microsoft.com/office/drawing/2014/main" val="1161730418"/>
                  </a:ext>
                </a:extLst>
              </a:tr>
              <a:tr h="257281">
                <a:tc>
                  <a:txBody>
                    <a:bodyPr/>
                    <a:lstStyle/>
                    <a:p>
                      <a:r>
                        <a:rPr lang="en-GB" sz="1400" b="0" dirty="0"/>
                        <a:t>Bioretention cells</a:t>
                      </a:r>
                    </a:p>
                  </a:txBody>
                  <a:tcPr/>
                </a:tc>
                <a:tc>
                  <a:txBody>
                    <a:bodyPr/>
                    <a:lstStyle/>
                    <a:p>
                      <a:r>
                        <a:rPr lang="en-GB" sz="1400" b="1" kern="1200" dirty="0">
                          <a:solidFill>
                            <a:schemeClr val="dk1"/>
                          </a:solidFill>
                          <a:effectLst/>
                          <a:latin typeface="+mn-lt"/>
                          <a:ea typeface="+mn-ea"/>
                          <a:cs typeface="+mn-cs"/>
                        </a:rPr>
                        <a:t>48% - 97% </a:t>
                      </a:r>
                      <a:r>
                        <a:rPr lang="en-GB" sz="1400" b="0" kern="1200" dirty="0">
                          <a:solidFill>
                            <a:schemeClr val="dk1"/>
                          </a:solidFill>
                          <a:effectLst/>
                          <a:latin typeface="+mn-lt"/>
                          <a:ea typeface="+mn-ea"/>
                          <a:cs typeface="+mn-cs"/>
                        </a:rPr>
                        <a:t>(Chapman and Horner, 2010; </a:t>
                      </a:r>
                      <a:r>
                        <a:rPr lang="en-GB" sz="1400" b="0" kern="1200" dirty="0" err="1">
                          <a:solidFill>
                            <a:schemeClr val="dk1"/>
                          </a:solidFill>
                          <a:effectLst/>
                          <a:latin typeface="+mn-lt"/>
                          <a:ea typeface="+mn-ea"/>
                          <a:cs typeface="+mn-cs"/>
                        </a:rPr>
                        <a:t>DeBusk</a:t>
                      </a:r>
                      <a:r>
                        <a:rPr lang="en-GB" sz="1400" b="0" kern="1200" dirty="0">
                          <a:solidFill>
                            <a:schemeClr val="dk1"/>
                          </a:solidFill>
                          <a:effectLst/>
                          <a:latin typeface="+mn-lt"/>
                          <a:ea typeface="+mn-ea"/>
                          <a:cs typeface="+mn-cs"/>
                        </a:rPr>
                        <a:t> and Wynn, 2011)</a:t>
                      </a:r>
                      <a:endParaRPr lang="en-GB" sz="1400" b="0" dirty="0"/>
                    </a:p>
                  </a:txBody>
                  <a:tcPr/>
                </a:tc>
                <a:tc>
                  <a:txBody>
                    <a:bodyPr/>
                    <a:lstStyle/>
                    <a:p>
                      <a:r>
                        <a:rPr lang="en-GB" sz="1400" b="1" kern="1200" dirty="0">
                          <a:solidFill>
                            <a:schemeClr val="dk1"/>
                          </a:solidFill>
                          <a:effectLst/>
                          <a:latin typeface="+mn-lt"/>
                          <a:ea typeface="+mn-ea"/>
                          <a:cs typeface="+mn-cs"/>
                        </a:rPr>
                        <a:t>84%</a:t>
                      </a:r>
                      <a:endParaRPr lang="en-GB" sz="1400" b="1" dirty="0"/>
                    </a:p>
                  </a:txBody>
                  <a:tcPr/>
                </a:tc>
                <a:extLst>
                  <a:ext uri="{0D108BD9-81ED-4DB2-BD59-A6C34878D82A}">
                    <a16:rowId xmlns:a16="http://schemas.microsoft.com/office/drawing/2014/main" val="2472212416"/>
                  </a:ext>
                </a:extLst>
              </a:tr>
              <a:tr h="257281">
                <a:tc>
                  <a:txBody>
                    <a:bodyPr/>
                    <a:lstStyle/>
                    <a:p>
                      <a:r>
                        <a:rPr lang="en-GB" sz="1400" b="0" kern="1200" dirty="0">
                          <a:solidFill>
                            <a:schemeClr val="dk1"/>
                          </a:solidFill>
                          <a:effectLst/>
                          <a:latin typeface="+mn-lt"/>
                          <a:ea typeface="+mn-ea"/>
                          <a:cs typeface="+mn-cs"/>
                        </a:rPr>
                        <a:t>Green roofs</a:t>
                      </a:r>
                      <a:endParaRPr lang="en-GB" sz="1400" b="0" dirty="0"/>
                    </a:p>
                  </a:txBody>
                  <a:tcPr/>
                </a:tc>
                <a:tc>
                  <a:txBody>
                    <a:bodyPr/>
                    <a:lstStyle/>
                    <a:p>
                      <a:r>
                        <a:rPr lang="en-GB" sz="1400" b="1" kern="1200" dirty="0">
                          <a:solidFill>
                            <a:schemeClr val="dk1"/>
                          </a:solidFill>
                          <a:effectLst/>
                          <a:latin typeface="+mn-lt"/>
                          <a:ea typeface="+mn-ea"/>
                          <a:cs typeface="+mn-cs"/>
                        </a:rPr>
                        <a:t>23% - 100% </a:t>
                      </a:r>
                      <a:r>
                        <a:rPr lang="en-GB" sz="1400" b="0" kern="1200" dirty="0">
                          <a:solidFill>
                            <a:schemeClr val="dk1"/>
                          </a:solidFill>
                          <a:effectLst/>
                          <a:latin typeface="+mn-lt"/>
                          <a:ea typeface="+mn-ea"/>
                          <a:cs typeface="+mn-cs"/>
                        </a:rPr>
                        <a:t>(</a:t>
                      </a:r>
                      <a:r>
                        <a:rPr lang="en-GB" sz="1400" b="0" kern="1200" dirty="0" err="1">
                          <a:solidFill>
                            <a:schemeClr val="dk1"/>
                          </a:solidFill>
                          <a:effectLst/>
                          <a:latin typeface="+mn-lt"/>
                          <a:ea typeface="+mn-ea"/>
                          <a:cs typeface="+mn-cs"/>
                        </a:rPr>
                        <a:t>VanWoert</a:t>
                      </a:r>
                      <a:r>
                        <a:rPr lang="en-GB" sz="1400" b="0" kern="1200" dirty="0">
                          <a:solidFill>
                            <a:schemeClr val="dk1"/>
                          </a:solidFill>
                          <a:effectLst/>
                          <a:latin typeface="+mn-lt"/>
                          <a:ea typeface="+mn-ea"/>
                          <a:cs typeface="+mn-cs"/>
                        </a:rPr>
                        <a:t>, 2005; Hathaway, 2008; Carpenter and </a:t>
                      </a:r>
                      <a:r>
                        <a:rPr lang="en-GB" sz="1400" b="0" kern="1200" dirty="0" err="1">
                          <a:solidFill>
                            <a:schemeClr val="dk1"/>
                          </a:solidFill>
                          <a:effectLst/>
                          <a:latin typeface="+mn-lt"/>
                          <a:ea typeface="+mn-ea"/>
                          <a:cs typeface="+mn-cs"/>
                        </a:rPr>
                        <a:t>Kaluvakolanu</a:t>
                      </a:r>
                      <a:r>
                        <a:rPr lang="en-GB" sz="1400" b="0" kern="1200" dirty="0">
                          <a:solidFill>
                            <a:schemeClr val="dk1"/>
                          </a:solidFill>
                          <a:effectLst/>
                          <a:latin typeface="+mn-lt"/>
                          <a:ea typeface="+mn-ea"/>
                          <a:cs typeface="+mn-cs"/>
                        </a:rPr>
                        <a:t>, 2011)</a:t>
                      </a:r>
                      <a:endParaRPr lang="en-GB" sz="1400" b="0" dirty="0"/>
                    </a:p>
                  </a:txBody>
                  <a:tcPr/>
                </a:tc>
                <a:tc>
                  <a:txBody>
                    <a:bodyPr/>
                    <a:lstStyle/>
                    <a:p>
                      <a:r>
                        <a:rPr lang="en-GB" sz="1400" b="1" kern="1200" dirty="0">
                          <a:solidFill>
                            <a:schemeClr val="dk1"/>
                          </a:solidFill>
                          <a:effectLst/>
                          <a:latin typeface="+mn-lt"/>
                          <a:ea typeface="+mn-ea"/>
                          <a:cs typeface="+mn-cs"/>
                        </a:rPr>
                        <a:t>63%</a:t>
                      </a:r>
                      <a:endParaRPr lang="en-GB" sz="1400" b="1" dirty="0"/>
                    </a:p>
                  </a:txBody>
                  <a:tcPr/>
                </a:tc>
                <a:extLst>
                  <a:ext uri="{0D108BD9-81ED-4DB2-BD59-A6C34878D82A}">
                    <a16:rowId xmlns:a16="http://schemas.microsoft.com/office/drawing/2014/main" val="542408170"/>
                  </a:ext>
                </a:extLst>
              </a:tr>
              <a:tr h="151342">
                <a:tc>
                  <a:txBody>
                    <a:bodyPr/>
                    <a:lstStyle/>
                    <a:p>
                      <a:r>
                        <a:rPr lang="en-GB" sz="1400" b="0" kern="1200" dirty="0">
                          <a:solidFill>
                            <a:schemeClr val="dk1"/>
                          </a:solidFill>
                          <a:effectLst/>
                          <a:latin typeface="+mn-lt"/>
                          <a:ea typeface="+mn-ea"/>
                          <a:cs typeface="+mn-cs"/>
                        </a:rPr>
                        <a:t>Permeable pavements </a:t>
                      </a:r>
                      <a:endParaRPr lang="en-GB" sz="1400" b="0" dirty="0"/>
                    </a:p>
                  </a:txBody>
                  <a:tcPr/>
                </a:tc>
                <a:tc>
                  <a:txBody>
                    <a:bodyPr/>
                    <a:lstStyle/>
                    <a:p>
                      <a:r>
                        <a:rPr lang="en-GB" sz="1400" b="1" kern="1200" dirty="0">
                          <a:solidFill>
                            <a:schemeClr val="dk1"/>
                          </a:solidFill>
                          <a:effectLst/>
                          <a:latin typeface="+mn-lt"/>
                          <a:ea typeface="+mn-ea"/>
                          <a:cs typeface="+mn-cs"/>
                        </a:rPr>
                        <a:t>50% - 93% </a:t>
                      </a:r>
                      <a:r>
                        <a:rPr lang="en-GB" sz="1400" b="0" kern="1200" dirty="0">
                          <a:solidFill>
                            <a:schemeClr val="dk1"/>
                          </a:solidFill>
                          <a:effectLst/>
                          <a:latin typeface="+mn-lt"/>
                          <a:ea typeface="+mn-ea"/>
                          <a:cs typeface="+mn-cs"/>
                        </a:rPr>
                        <a:t>(Rushton, 2001; Hunt, 2002; </a:t>
                      </a:r>
                      <a:r>
                        <a:rPr lang="en-GB" sz="1400" b="0" kern="1200" dirty="0" err="1">
                          <a:solidFill>
                            <a:schemeClr val="dk1"/>
                          </a:solidFill>
                          <a:effectLst/>
                          <a:latin typeface="+mn-lt"/>
                          <a:ea typeface="+mn-ea"/>
                          <a:cs typeface="+mn-cs"/>
                        </a:rPr>
                        <a:t>Dreelin</a:t>
                      </a:r>
                      <a:r>
                        <a:rPr lang="en-GB" sz="1400" b="0" kern="1200" dirty="0">
                          <a:solidFill>
                            <a:schemeClr val="dk1"/>
                          </a:solidFill>
                          <a:effectLst/>
                          <a:latin typeface="+mn-lt"/>
                          <a:ea typeface="+mn-ea"/>
                          <a:cs typeface="+mn-cs"/>
                        </a:rPr>
                        <a:t>, 2006)</a:t>
                      </a:r>
                      <a:endParaRPr lang="en-GB" sz="1400" b="0" dirty="0"/>
                    </a:p>
                  </a:txBody>
                  <a:tcPr/>
                </a:tc>
                <a:tc>
                  <a:txBody>
                    <a:bodyPr/>
                    <a:lstStyle/>
                    <a:p>
                      <a:r>
                        <a:rPr lang="en-GB" sz="1400" b="1" kern="1200" dirty="0">
                          <a:solidFill>
                            <a:schemeClr val="dk1"/>
                          </a:solidFill>
                          <a:effectLst/>
                          <a:latin typeface="+mn-lt"/>
                          <a:ea typeface="+mn-ea"/>
                          <a:cs typeface="+mn-cs"/>
                        </a:rPr>
                        <a:t>91%</a:t>
                      </a:r>
                      <a:endParaRPr lang="en-GB" sz="1400" b="1" dirty="0"/>
                    </a:p>
                  </a:txBody>
                  <a:tcPr/>
                </a:tc>
                <a:extLst>
                  <a:ext uri="{0D108BD9-81ED-4DB2-BD59-A6C34878D82A}">
                    <a16:rowId xmlns:a16="http://schemas.microsoft.com/office/drawing/2014/main" val="2745168218"/>
                  </a:ext>
                </a:extLst>
              </a:tr>
              <a:tr h="257281">
                <a:tc>
                  <a:txBody>
                    <a:bodyPr/>
                    <a:lstStyle/>
                    <a:p>
                      <a:r>
                        <a:rPr lang="en-GB" sz="1400" b="0" kern="1200" dirty="0">
                          <a:solidFill>
                            <a:schemeClr val="dk1"/>
                          </a:solidFill>
                          <a:effectLst/>
                          <a:latin typeface="+mn-lt"/>
                          <a:ea typeface="+mn-ea"/>
                          <a:cs typeface="+mn-cs"/>
                        </a:rPr>
                        <a:t>Vegetated swales</a:t>
                      </a:r>
                      <a:endParaRPr lang="en-GB" sz="1400" b="0" dirty="0"/>
                    </a:p>
                  </a:txBody>
                  <a:tcPr/>
                </a:tc>
                <a:tc>
                  <a:txBody>
                    <a:bodyPr/>
                    <a:lstStyle/>
                    <a:p>
                      <a:r>
                        <a:rPr lang="en-GB" sz="1400" b="1" kern="1200" dirty="0">
                          <a:solidFill>
                            <a:schemeClr val="dk1"/>
                          </a:solidFill>
                          <a:effectLst/>
                          <a:latin typeface="+mn-lt"/>
                          <a:ea typeface="+mn-ea"/>
                          <a:cs typeface="+mn-cs"/>
                        </a:rPr>
                        <a:t>85% </a:t>
                      </a:r>
                      <a:r>
                        <a:rPr lang="en-GB" sz="1400" b="0" kern="1200" dirty="0">
                          <a:solidFill>
                            <a:schemeClr val="dk1"/>
                          </a:solidFill>
                          <a:effectLst/>
                          <a:latin typeface="+mn-lt"/>
                          <a:ea typeface="+mn-ea"/>
                          <a:cs typeface="+mn-cs"/>
                        </a:rPr>
                        <a:t>for small storms;  </a:t>
                      </a:r>
                      <a:r>
                        <a:rPr lang="en-GB" sz="1400" b="1" kern="1200" dirty="0">
                          <a:solidFill>
                            <a:schemeClr val="dk1"/>
                          </a:solidFill>
                          <a:effectLst/>
                          <a:latin typeface="+mn-lt"/>
                          <a:ea typeface="+mn-ea"/>
                          <a:cs typeface="+mn-cs"/>
                        </a:rPr>
                        <a:t>35% - 66% </a:t>
                      </a:r>
                      <a:r>
                        <a:rPr lang="en-GB" sz="1400" b="0" kern="1200" dirty="0">
                          <a:solidFill>
                            <a:schemeClr val="dk1"/>
                          </a:solidFill>
                          <a:effectLst/>
                          <a:latin typeface="+mn-lt"/>
                          <a:ea typeface="+mn-ea"/>
                          <a:cs typeface="+mn-cs"/>
                        </a:rPr>
                        <a:t>for large storms (Hunt, 2010) </a:t>
                      </a:r>
                      <a:endParaRPr lang="en-GB" sz="1400" b="0" dirty="0"/>
                    </a:p>
                  </a:txBody>
                  <a:tcPr/>
                </a:tc>
                <a:tc>
                  <a:txBody>
                    <a:bodyPr/>
                    <a:lstStyle/>
                    <a:p>
                      <a:r>
                        <a:rPr lang="en-GB" sz="1400" b="1" kern="1200" dirty="0">
                          <a:solidFill>
                            <a:schemeClr val="dk1"/>
                          </a:solidFill>
                          <a:effectLst/>
                          <a:latin typeface="+mn-lt"/>
                          <a:ea typeface="+mn-ea"/>
                          <a:cs typeface="+mn-cs"/>
                        </a:rPr>
                        <a:t>25% </a:t>
                      </a:r>
                      <a:r>
                        <a:rPr lang="en-GB" sz="1400" b="0" kern="1200" dirty="0">
                          <a:solidFill>
                            <a:schemeClr val="dk1"/>
                          </a:solidFill>
                          <a:effectLst/>
                          <a:latin typeface="+mn-lt"/>
                          <a:ea typeface="+mn-ea"/>
                          <a:cs typeface="+mn-cs"/>
                        </a:rPr>
                        <a:t>for all the storms in total</a:t>
                      </a:r>
                      <a:endParaRPr lang="en-GB" sz="1400" b="0" dirty="0"/>
                    </a:p>
                  </a:txBody>
                  <a:tcPr/>
                </a:tc>
                <a:extLst>
                  <a:ext uri="{0D108BD9-81ED-4DB2-BD59-A6C34878D82A}">
                    <a16:rowId xmlns:a16="http://schemas.microsoft.com/office/drawing/2014/main" val="523807617"/>
                  </a:ext>
                </a:extLst>
              </a:tr>
            </a:tbl>
          </a:graphicData>
        </a:graphic>
      </p:graphicFrame>
    </p:spTree>
    <p:extLst>
      <p:ext uri="{BB962C8B-B14F-4D97-AF65-F5344CB8AC3E}">
        <p14:creationId xmlns:p14="http://schemas.microsoft.com/office/powerpoint/2010/main" val="26302693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21256"/>
    </mc:Choice>
    <mc:Fallback xmlns="">
      <p:transition spd="slow" advTm="121256"/>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549AE-9899-4FF7-8988-04F1DADCB14F}"/>
              </a:ext>
            </a:extLst>
          </p:cNvPr>
          <p:cNvSpPr>
            <a:spLocks noGrp="1"/>
          </p:cNvSpPr>
          <p:nvPr>
            <p:ph type="title"/>
          </p:nvPr>
        </p:nvSpPr>
        <p:spPr>
          <a:xfrm>
            <a:off x="226243" y="284176"/>
            <a:ext cx="11764652" cy="1508760"/>
          </a:xfrm>
        </p:spPr>
        <p:txBody>
          <a:bodyPr>
            <a:normAutofit/>
          </a:bodyPr>
          <a:lstStyle/>
          <a:p>
            <a:r>
              <a:rPr lang="en-GB" sz="2800" dirty="0"/>
              <a:t>The influence of Low Impact Development on rainfall-runoff relationships at catchment scale</a:t>
            </a:r>
          </a:p>
        </p:txBody>
      </p:sp>
      <p:sp>
        <p:nvSpPr>
          <p:cNvPr id="3" name="Content Placeholder 2">
            <a:extLst>
              <a:ext uri="{FF2B5EF4-FFF2-40B4-BE49-F238E27FC236}">
                <a16:creationId xmlns:a16="http://schemas.microsoft.com/office/drawing/2014/main" id="{F026498E-550D-41E1-8915-8E1ED777BD83}"/>
              </a:ext>
            </a:extLst>
          </p:cNvPr>
          <p:cNvSpPr>
            <a:spLocks noGrp="1"/>
          </p:cNvSpPr>
          <p:nvPr>
            <p:ph idx="1"/>
          </p:nvPr>
        </p:nvSpPr>
        <p:spPr>
          <a:xfrm>
            <a:off x="3624605" y="2558437"/>
            <a:ext cx="6707171" cy="3531278"/>
          </a:xfrm>
        </p:spPr>
        <p:txBody>
          <a:bodyPr>
            <a:normAutofit fontScale="92500" lnSpcReduction="10000"/>
          </a:bodyPr>
          <a:lstStyle/>
          <a:p>
            <a:r>
              <a:rPr lang="en-GB" sz="2800" dirty="0"/>
              <a:t>Introduction</a:t>
            </a:r>
            <a:endParaRPr lang="en-GB" sz="2800" dirty="0">
              <a:solidFill>
                <a:schemeClr val="tx2"/>
              </a:solidFill>
            </a:endParaRPr>
          </a:p>
          <a:p>
            <a:r>
              <a:rPr lang="en-GB" sz="2800" dirty="0">
                <a:solidFill>
                  <a:schemeClr val="tx2"/>
                </a:solidFill>
              </a:rPr>
              <a:t>Modelling</a:t>
            </a:r>
          </a:p>
          <a:p>
            <a:r>
              <a:rPr lang="en-GB" sz="2800" dirty="0">
                <a:solidFill>
                  <a:schemeClr val="tx2"/>
                </a:solidFill>
              </a:rPr>
              <a:t>Scenarios</a:t>
            </a:r>
          </a:p>
          <a:p>
            <a:r>
              <a:rPr lang="en-GB" sz="2800" dirty="0">
                <a:solidFill>
                  <a:schemeClr val="tx2"/>
                </a:solidFill>
              </a:rPr>
              <a:t>Results</a:t>
            </a:r>
          </a:p>
          <a:p>
            <a:r>
              <a:rPr lang="en-GB" sz="2800" dirty="0">
                <a:solidFill>
                  <a:schemeClr val="tx2"/>
                </a:solidFill>
              </a:rPr>
              <a:t>Discussions</a:t>
            </a:r>
          </a:p>
          <a:p>
            <a:r>
              <a:rPr lang="en-US" altLang="zh-CN" sz="2800" u="sng" dirty="0">
                <a:solidFill>
                  <a:schemeClr val="tx2"/>
                </a:solidFill>
              </a:rPr>
              <a:t>Conclusions </a:t>
            </a:r>
          </a:p>
          <a:p>
            <a:r>
              <a:rPr lang="en-US" altLang="zh-CN" sz="2800" dirty="0">
                <a:solidFill>
                  <a:schemeClr val="tx2"/>
                </a:solidFill>
              </a:rPr>
              <a:t>Recommendations</a:t>
            </a:r>
            <a:endParaRPr lang="en-GB" sz="2800" dirty="0">
              <a:solidFill>
                <a:schemeClr val="tx2"/>
              </a:solidFill>
            </a:endParaRPr>
          </a:p>
          <a:p>
            <a:endParaRPr lang="en-GB" sz="2800" u="sng" dirty="0">
              <a:solidFill>
                <a:schemeClr val="tx2"/>
              </a:solidFill>
            </a:endParaRPr>
          </a:p>
          <a:p>
            <a:endParaRPr lang="en-GB" sz="2800" dirty="0">
              <a:solidFill>
                <a:schemeClr val="tx2"/>
              </a:solidFill>
            </a:endParaRPr>
          </a:p>
        </p:txBody>
      </p:sp>
    </p:spTree>
    <p:extLst>
      <p:ext uri="{BB962C8B-B14F-4D97-AF65-F5344CB8AC3E}">
        <p14:creationId xmlns:p14="http://schemas.microsoft.com/office/powerpoint/2010/main" val="3137435102"/>
      </p:ext>
    </p:extLst>
  </p:cSld>
  <p:clrMapOvr>
    <a:masterClrMapping/>
  </p:clrMapOvr>
  <mc:AlternateContent xmlns:mc="http://schemas.openxmlformats.org/markup-compatibility/2006" xmlns:p14="http://schemas.microsoft.com/office/powerpoint/2010/main">
    <mc:Choice Requires="p14">
      <p:transition spd="slow" p14:dur="2000" advTm="7288"/>
    </mc:Choice>
    <mc:Fallback xmlns="">
      <p:transition spd="slow" advTm="7288"/>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D13F1348-F86C-4FA1-A073-5F548A27C246}"/>
              </a:ext>
            </a:extLst>
          </p:cNvPr>
          <p:cNvSpPr>
            <a:spLocks noGrp="1"/>
          </p:cNvSpPr>
          <p:nvPr>
            <p:ph type="title"/>
          </p:nvPr>
        </p:nvSpPr>
        <p:spPr>
          <a:xfrm>
            <a:off x="634277" y="284176"/>
            <a:ext cx="3670874" cy="1508760"/>
          </a:xfrm>
        </p:spPr>
        <p:txBody>
          <a:bodyPr>
            <a:normAutofit/>
          </a:bodyPr>
          <a:lstStyle/>
          <a:p>
            <a:r>
              <a:rPr lang="en-GB" dirty="0">
                <a:solidFill>
                  <a:schemeClr val="tx2"/>
                </a:solidFill>
              </a:rPr>
              <a:t>Conclusions</a:t>
            </a:r>
          </a:p>
        </p:txBody>
      </p:sp>
      <p:sp>
        <p:nvSpPr>
          <p:cNvPr id="13" name="Rectangle 12">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14" name="Content Placeholder 2">
            <a:extLst>
              <a:ext uri="{FF2B5EF4-FFF2-40B4-BE49-F238E27FC236}">
                <a16:creationId xmlns:a16="http://schemas.microsoft.com/office/drawing/2014/main" id="{0A15C5D4-F221-4199-AD92-808E6F5BD977}"/>
              </a:ext>
            </a:extLst>
          </p:cNvPr>
          <p:cNvSpPr txBox="1">
            <a:spLocks/>
          </p:cNvSpPr>
          <p:nvPr/>
        </p:nvSpPr>
        <p:spPr>
          <a:xfrm>
            <a:off x="260789" y="2234169"/>
            <a:ext cx="3892104" cy="420624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US" altLang="zh-CN" sz="2200" b="1"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Q1</a:t>
            </a:r>
            <a:r>
              <a:rPr kumimoji="0" lang="en-GB" altLang="zh-CN" sz="2200" b="1"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a:t>
            </a:r>
            <a:r>
              <a:rPr kumimoji="0" lang="zh-CN" altLang="en-US" sz="2200" b="1"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 </a:t>
            </a:r>
            <a:r>
              <a:rPr kumimoji="0" lang="en-GB" sz="2200" b="1" i="0" u="none" strike="noStrike" kern="1200" cap="none" spc="0" normalizeH="0" baseline="0" noProof="0" dirty="0">
                <a:ln>
                  <a:noFill/>
                </a:ln>
                <a:solidFill>
                  <a:srgbClr val="FFFFFF"/>
                </a:solidFill>
                <a:effectLst/>
                <a:uLnTx/>
                <a:uFillTx/>
                <a:latin typeface="Corbel" panose="020B0503020204020204"/>
                <a:ea typeface="+mn-ea"/>
                <a:cs typeface="+mn-cs"/>
              </a:rPr>
              <a:t>The different rainfall-runoff relationship of urban and rural areas</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US" altLang="zh-CN" sz="2200" b="1"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Q2</a:t>
            </a:r>
            <a:r>
              <a:rPr kumimoji="0" lang="en-GB" altLang="zh-CN" sz="2200" b="1"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a:t>
            </a:r>
            <a:r>
              <a:rPr kumimoji="0" lang="zh-CN" altLang="en-US" sz="2200" b="1"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 </a:t>
            </a:r>
            <a:r>
              <a:rPr kumimoji="0" lang="en-GB" sz="2200" b="1" i="0" u="none" strike="noStrike" kern="1200" cap="none" spc="0" normalizeH="0" baseline="0" noProof="0" dirty="0">
                <a:ln>
                  <a:noFill/>
                </a:ln>
                <a:solidFill>
                  <a:srgbClr val="FFFFFF"/>
                </a:solidFill>
                <a:effectLst/>
                <a:uLnTx/>
                <a:uFillTx/>
                <a:latin typeface="Corbel" panose="020B0503020204020204"/>
                <a:ea typeface="+mn-ea"/>
                <a:cs typeface="+mn-cs"/>
              </a:rPr>
              <a:t>Urbanization influences</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US" altLang="zh-CN"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Q3</a:t>
            </a:r>
            <a:r>
              <a:rPr kumimoji="0" lang="en-GB" altLang="zh-CN"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a:t>
            </a:r>
            <a:r>
              <a:rPr kumimoji="0" lang="zh-CN" altLang="en-US"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 </a:t>
            </a:r>
            <a:r>
              <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rPr>
              <a:t>LID implementation influences</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rPr>
              <a:t>Q4: The time approaching and stacking of urban and rural peaks due to LID implementation </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4" name="Rectangle 3">
            <a:extLst>
              <a:ext uri="{FF2B5EF4-FFF2-40B4-BE49-F238E27FC236}">
                <a16:creationId xmlns:a16="http://schemas.microsoft.com/office/drawing/2014/main" id="{0FCB3E3C-BB4F-44A0-B273-95F13F3C0765}"/>
              </a:ext>
            </a:extLst>
          </p:cNvPr>
          <p:cNvSpPr/>
          <p:nvPr/>
        </p:nvSpPr>
        <p:spPr>
          <a:xfrm>
            <a:off x="4866615" y="887963"/>
            <a:ext cx="7083959" cy="5641737"/>
          </a:xfrm>
          <a:prstGeom prst="rect">
            <a:avLst/>
          </a:prstGeom>
        </p:spPr>
        <p:txBody>
          <a:bodyPr wrap="square">
            <a:sp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altLang="zh-CN" sz="1800" b="0" i="0" u="sng" strike="noStrike" kern="1200" cap="none" spc="0" normalizeH="0" baseline="0" noProof="0" dirty="0">
                <a:ln>
                  <a:noFill/>
                </a:ln>
                <a:solidFill>
                  <a:srgbClr val="2C2C2C"/>
                </a:solidFill>
                <a:effectLst/>
                <a:uLnTx/>
                <a:uFillTx/>
                <a:latin typeface="Corbel" panose="020B0503020204020204"/>
                <a:ea typeface="宋体" panose="02010600030101010101" pitchFamily="2" charset="-122"/>
                <a:cs typeface="+mn-cs"/>
              </a:rPr>
              <a:t>Since the specific conditions of study catchment, some quantitative conclusions of this research </a:t>
            </a:r>
            <a:r>
              <a:rPr kumimoji="0" lang="en-GB" sz="1800" b="0" i="0" u="sng" strike="noStrike" kern="1200" cap="none" spc="0" normalizeH="0" baseline="0" noProof="0" dirty="0">
                <a:ln>
                  <a:noFill/>
                </a:ln>
                <a:solidFill>
                  <a:srgbClr val="2C2C2C"/>
                </a:solidFill>
                <a:effectLst/>
                <a:uLnTx/>
                <a:uFillTx/>
                <a:latin typeface="Corbel" panose="020B0503020204020204"/>
                <a:ea typeface="+mn-ea"/>
                <a:cs typeface="+mn-cs"/>
              </a:rPr>
              <a:t>are limited in a restrained region.</a:t>
            </a:r>
          </a:p>
          <a:p>
            <a:pPr marL="0" marR="0" lvl="0" indent="0" algn="l" defTabSz="457200" rtl="0" eaLnBrk="1" fontAlgn="auto" latinLnBrk="0" hangingPunct="1">
              <a:lnSpc>
                <a:spcPct val="107000"/>
              </a:lnSpc>
              <a:spcBef>
                <a:spcPts val="0"/>
              </a:spcBef>
              <a:spcAft>
                <a:spcPts val="800"/>
              </a:spcAft>
              <a:buClrTx/>
              <a:buSzTx/>
              <a:buFontTx/>
              <a:buNone/>
              <a:tabLst/>
              <a:defRPr/>
            </a:pPr>
            <a:endParaRPr kumimoji="0" lang="en-GB" sz="1800" b="0" i="0" u="none" strike="noStrike" kern="1200" cap="none" spc="0" normalizeH="0" baseline="0" noProof="0" dirty="0">
              <a:ln>
                <a:noFill/>
              </a:ln>
              <a:solidFill>
                <a:srgbClr val="2C2C2C"/>
              </a:solidFill>
              <a:effectLst/>
              <a:uLnTx/>
              <a:uFillTx/>
              <a:latin typeface="Corbel" panose="020B0503020204020204"/>
              <a:ea typeface="+mn-ea"/>
              <a:cs typeface="+mn-cs"/>
            </a:endParaRPr>
          </a:p>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GB" sz="1800" b="0" i="0" u="none" strike="noStrike" kern="1200" cap="none" spc="0" normalizeH="0" baseline="0" noProof="0" dirty="0">
                <a:ln>
                  <a:noFill/>
                </a:ln>
                <a:solidFill>
                  <a:srgbClr val="2C2C2C"/>
                </a:solidFill>
                <a:effectLst/>
                <a:uLnTx/>
                <a:uFillTx/>
                <a:latin typeface="Corbel" panose="020B0503020204020204"/>
                <a:ea typeface="+mn-ea"/>
                <a:cs typeface="+mn-cs"/>
              </a:rPr>
              <a:t>Q1 </a:t>
            </a:r>
            <a:r>
              <a:rPr kumimoji="0" lang="en-US" altLang="zh-CN" sz="1800" b="0" i="0" u="none" strike="noStrike" kern="1200" cap="none" spc="0" normalizeH="0" baseline="0" noProof="0" dirty="0">
                <a:ln>
                  <a:noFill/>
                </a:ln>
                <a:solidFill>
                  <a:srgbClr val="2C2C2C"/>
                </a:solidFill>
                <a:effectLst/>
                <a:uLnTx/>
                <a:uFillTx/>
                <a:latin typeface="Calibri" panose="020F0502020204030204" pitchFamily="34" charset="0"/>
                <a:ea typeface="DengXian" panose="02010600030101010101" pitchFamily="2" charset="-122"/>
                <a:cs typeface="Times New Roman" panose="02020603050405020304" pitchFamily="18" charset="0"/>
              </a:rPr>
              <a:t>:</a:t>
            </a:r>
          </a:p>
          <a:p>
            <a:pPr marL="285750" marR="0" lvl="0" indent="-285750" algn="l" defTabSz="4572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GB" sz="1800" b="0" i="0" u="sng" strike="noStrike" kern="1200" cap="none" spc="0" normalizeH="0" baseline="0" noProof="0" dirty="0">
                <a:ln>
                  <a:noFill/>
                </a:ln>
                <a:solidFill>
                  <a:srgbClr val="2C2C2C"/>
                </a:solidFill>
                <a:effectLst/>
                <a:uLnTx/>
                <a:uFillTx/>
                <a:latin typeface="Calibri" panose="020F0502020204030204" pitchFamily="34" charset="0"/>
                <a:ea typeface="DengXian" panose="02010600030101010101" pitchFamily="2" charset="-122"/>
                <a:cs typeface="Times New Roman" panose="02020603050405020304" pitchFamily="18" charset="0"/>
              </a:rPr>
              <a:t>Urban</a:t>
            </a:r>
            <a:r>
              <a:rPr kumimoji="0" lang="en-GB" sz="1800" b="0" i="0" u="none" strike="noStrike" kern="1200" cap="none" spc="0" normalizeH="0" baseline="0" noProof="0" dirty="0">
                <a:ln>
                  <a:noFill/>
                </a:ln>
                <a:solidFill>
                  <a:srgbClr val="2C2C2C"/>
                </a:solidFill>
                <a:effectLst/>
                <a:uLnTx/>
                <a:uFillTx/>
                <a:latin typeface="Calibri" panose="020F0502020204030204" pitchFamily="34" charset="0"/>
                <a:ea typeface="DengXian" panose="02010600030101010101" pitchFamily="2" charset="-122"/>
                <a:cs typeface="Times New Roman" panose="02020603050405020304" pitchFamily="18" charset="0"/>
              </a:rPr>
              <a:t>: varies between extreme flood and extreme drought; </a:t>
            </a:r>
          </a:p>
          <a:p>
            <a:pPr marL="285750" marR="0" lvl="0" indent="-285750" algn="l" defTabSz="4572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GB" sz="1800" b="0" i="0" u="sng" strike="noStrike" kern="1200" cap="none" spc="0" normalizeH="0" baseline="0" noProof="0" dirty="0">
                <a:ln>
                  <a:noFill/>
                </a:ln>
                <a:solidFill>
                  <a:srgbClr val="2C2C2C"/>
                </a:solidFill>
                <a:effectLst/>
                <a:uLnTx/>
                <a:uFillTx/>
                <a:latin typeface="Calibri" panose="020F0502020204030204" pitchFamily="34" charset="0"/>
                <a:ea typeface="DengXian" panose="02010600030101010101" pitchFamily="2" charset="-122"/>
                <a:cs typeface="Times New Roman" panose="02020603050405020304" pitchFamily="18" charset="0"/>
              </a:rPr>
              <a:t>Rural</a:t>
            </a:r>
            <a:r>
              <a:rPr kumimoji="0" lang="en-GB" sz="1800" b="0" i="0" u="none" strike="noStrike" kern="1200" cap="none" spc="0" normalizeH="0" baseline="0" noProof="0" dirty="0">
                <a:ln>
                  <a:noFill/>
                </a:ln>
                <a:solidFill>
                  <a:srgbClr val="2C2C2C"/>
                </a:solidFill>
                <a:effectLst/>
                <a:uLnTx/>
                <a:uFillTx/>
                <a:latin typeface="Calibri" panose="020F0502020204030204" pitchFamily="34" charset="0"/>
                <a:ea typeface="DengXian" panose="02010600030101010101" pitchFamily="2" charset="-122"/>
                <a:cs typeface="Times New Roman" panose="02020603050405020304" pitchFamily="18" charset="0"/>
              </a:rPr>
              <a:t>: more moderate, but in flood season peak runoffs may be large. </a:t>
            </a:r>
          </a:p>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GB" sz="1800" b="0" i="0" u="none" strike="noStrike" kern="1200" cap="none" spc="0" normalizeH="0" baseline="0" noProof="0" dirty="0">
                <a:ln>
                  <a:noFill/>
                </a:ln>
                <a:solidFill>
                  <a:srgbClr val="2C2C2C"/>
                </a:solidFill>
                <a:effectLst/>
                <a:uLnTx/>
                <a:uFillTx/>
                <a:latin typeface="Corbel" panose="020B0503020204020204"/>
                <a:ea typeface="+mn-ea"/>
                <a:cs typeface="+mn-cs"/>
              </a:rPr>
              <a:t>Q2 </a:t>
            </a:r>
            <a:r>
              <a:rPr kumimoji="0" lang="en-GB" sz="1800" b="0" i="0" u="none" strike="noStrike" kern="1200" cap="none" spc="0" normalizeH="0" baseline="0" noProof="0" dirty="0">
                <a:ln>
                  <a:noFill/>
                </a:ln>
                <a:solidFill>
                  <a:srgbClr val="2C2C2C"/>
                </a:solidFill>
                <a:effectLst/>
                <a:uLnTx/>
                <a:uFillTx/>
                <a:latin typeface="Calibri" panose="020F0502020204030204" pitchFamily="34" charset="0"/>
                <a:ea typeface="DengXian" panose="02010600030101010101" pitchFamily="2" charset="-122"/>
                <a:cs typeface="Times New Roman" panose="02020603050405020304" pitchFamily="18" charset="0"/>
              </a:rPr>
              <a:t>:</a:t>
            </a:r>
          </a:p>
          <a:p>
            <a:pPr marL="285750" marR="0" lvl="0" indent="-285750" algn="l" defTabSz="4572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GB" sz="1800" b="0" i="0" u="sng" strike="noStrike" kern="1200" cap="none" spc="0" normalizeH="0" baseline="0" noProof="0" dirty="0">
                <a:ln>
                  <a:noFill/>
                </a:ln>
                <a:solidFill>
                  <a:srgbClr val="2C2C2C"/>
                </a:solidFill>
                <a:effectLst/>
                <a:uLnTx/>
                <a:uFillTx/>
                <a:latin typeface="Calibri" panose="020F0502020204030204" pitchFamily="34" charset="0"/>
                <a:ea typeface="DengXian" panose="02010600030101010101" pitchFamily="2" charset="-122"/>
                <a:cs typeface="Times New Roman" panose="02020603050405020304" pitchFamily="18" charset="0"/>
              </a:rPr>
              <a:t>The infill urban development strategy </a:t>
            </a:r>
            <a:r>
              <a:rPr kumimoji="0" lang="en-GB" sz="1800" b="0" i="0" u="none" strike="noStrike" kern="1200" cap="none" spc="0" normalizeH="0" baseline="0" noProof="0" dirty="0">
                <a:ln>
                  <a:noFill/>
                </a:ln>
                <a:solidFill>
                  <a:srgbClr val="2C2C2C"/>
                </a:solidFill>
                <a:effectLst/>
                <a:uLnTx/>
                <a:uFillTx/>
                <a:latin typeface="Calibri" panose="020F0502020204030204" pitchFamily="34" charset="0"/>
                <a:ea typeface="DengXian" panose="02010600030101010101" pitchFamily="2" charset="-122"/>
                <a:cs typeface="Times New Roman" panose="02020603050405020304" pitchFamily="18" charset="0"/>
              </a:rPr>
              <a:t>is more helpful on runoff reduction than sprawl urban development strategy.</a:t>
            </a:r>
          </a:p>
          <a:p>
            <a:pPr marL="285750" marR="0" lvl="0" indent="-285750" algn="l" defTabSz="4572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srgbClr val="2C2C2C"/>
                </a:solidFill>
                <a:effectLst/>
                <a:uLnTx/>
                <a:uFillTx/>
                <a:latin typeface="Corbel" panose="020B0503020204020204"/>
                <a:ea typeface="+mn-ea"/>
                <a:cs typeface="+mn-cs"/>
              </a:rPr>
              <a:t>For the scenario C (half-infill and half-sprawl), the </a:t>
            </a:r>
            <a:r>
              <a:rPr kumimoji="0" lang="en-GB" sz="1800" b="0" i="0" u="sng" strike="noStrike" kern="1200" cap="none" spc="0" normalizeH="0" baseline="0" noProof="0" dirty="0">
                <a:ln>
                  <a:noFill/>
                </a:ln>
                <a:solidFill>
                  <a:srgbClr val="2C2C2C"/>
                </a:solidFill>
                <a:effectLst/>
                <a:uLnTx/>
                <a:uFillTx/>
                <a:latin typeface="Corbel" panose="020B0503020204020204"/>
                <a:ea typeface="+mn-ea"/>
                <a:cs typeface="+mn-cs"/>
              </a:rPr>
              <a:t>total runoff volume </a:t>
            </a:r>
            <a:r>
              <a:rPr kumimoji="0" lang="en-GB" sz="1800" b="0" i="0" u="none" strike="noStrike" kern="1200" cap="none" spc="0" normalizeH="0" baseline="0" noProof="0" dirty="0">
                <a:ln>
                  <a:noFill/>
                </a:ln>
                <a:solidFill>
                  <a:srgbClr val="2C2C2C"/>
                </a:solidFill>
                <a:effectLst/>
                <a:uLnTx/>
                <a:uFillTx/>
                <a:latin typeface="Corbel" panose="020B0503020204020204"/>
                <a:ea typeface="+mn-ea"/>
                <a:cs typeface="+mn-cs"/>
              </a:rPr>
              <a:t>would rise by 14% compared to current situation. And for scenarios B (70%-infill and 30%-sprawl), the total runoff would rise by 9% in. As for scenario A (full infill development), this growth rate is only 3%.</a:t>
            </a:r>
          </a:p>
          <a:p>
            <a:pPr marL="285750" marR="0" lvl="0" indent="-285750" algn="l" defTabSz="457200" rtl="0" eaLnBrk="1" fontAlgn="auto" latinLnBrk="0" hangingPunct="1">
              <a:lnSpc>
                <a:spcPct val="107000"/>
              </a:lnSpc>
              <a:spcBef>
                <a:spcPts val="0"/>
              </a:spcBef>
              <a:spcAft>
                <a:spcPts val="80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srgbClr val="2C2C2C"/>
                </a:solidFill>
                <a:effectLst/>
                <a:uLnTx/>
                <a:uFillTx/>
                <a:latin typeface="Corbel" panose="020B0503020204020204"/>
                <a:ea typeface="+mn-ea"/>
                <a:cs typeface="+mn-cs"/>
              </a:rPr>
              <a:t>For scenario C and scenario B, the </a:t>
            </a:r>
            <a:r>
              <a:rPr kumimoji="0" lang="en-GB" sz="1800" b="0" i="0" u="sng" strike="noStrike" kern="1200" cap="none" spc="0" normalizeH="0" baseline="0" noProof="0" dirty="0">
                <a:ln>
                  <a:noFill/>
                </a:ln>
                <a:solidFill>
                  <a:srgbClr val="2C2C2C"/>
                </a:solidFill>
                <a:effectLst/>
                <a:uLnTx/>
                <a:uFillTx/>
                <a:latin typeface="Corbel" panose="020B0503020204020204"/>
                <a:ea typeface="+mn-ea"/>
                <a:cs typeface="+mn-cs"/>
              </a:rPr>
              <a:t>peak runoff of a typical extreme peak</a:t>
            </a:r>
            <a:r>
              <a:rPr kumimoji="0" lang="en-GB" sz="1800" b="0" i="0" u="none" strike="noStrike" kern="1200" cap="none" spc="0" normalizeH="0" baseline="0" noProof="0" dirty="0">
                <a:ln>
                  <a:noFill/>
                </a:ln>
                <a:solidFill>
                  <a:srgbClr val="2C2C2C"/>
                </a:solidFill>
                <a:effectLst/>
                <a:uLnTx/>
                <a:uFillTx/>
                <a:latin typeface="Corbel" panose="020B0503020204020204"/>
                <a:ea typeface="+mn-ea"/>
                <a:cs typeface="+mn-cs"/>
              </a:rPr>
              <a:t> increased by 16% and 8% than current situation, however scenario A even decreased the peak runoff by 4%.</a:t>
            </a:r>
          </a:p>
        </p:txBody>
      </p:sp>
    </p:spTree>
    <p:extLst>
      <p:ext uri="{BB962C8B-B14F-4D97-AF65-F5344CB8AC3E}">
        <p14:creationId xmlns:p14="http://schemas.microsoft.com/office/powerpoint/2010/main" val="32091421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21256"/>
    </mc:Choice>
    <mc:Fallback xmlns="">
      <p:transition spd="slow" advTm="121256"/>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D13F1348-F86C-4FA1-A073-5F548A27C246}"/>
              </a:ext>
            </a:extLst>
          </p:cNvPr>
          <p:cNvSpPr>
            <a:spLocks noGrp="1"/>
          </p:cNvSpPr>
          <p:nvPr>
            <p:ph type="title"/>
          </p:nvPr>
        </p:nvSpPr>
        <p:spPr>
          <a:xfrm>
            <a:off x="634277" y="284176"/>
            <a:ext cx="3670874" cy="1508760"/>
          </a:xfrm>
        </p:spPr>
        <p:txBody>
          <a:bodyPr>
            <a:normAutofit/>
          </a:bodyPr>
          <a:lstStyle/>
          <a:p>
            <a:r>
              <a:rPr lang="en-GB" dirty="0">
                <a:solidFill>
                  <a:schemeClr val="tx2"/>
                </a:solidFill>
              </a:rPr>
              <a:t>Conclusions</a:t>
            </a:r>
          </a:p>
        </p:txBody>
      </p:sp>
      <p:sp>
        <p:nvSpPr>
          <p:cNvPr id="13" name="Rectangle 12">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14" name="Content Placeholder 2">
            <a:extLst>
              <a:ext uri="{FF2B5EF4-FFF2-40B4-BE49-F238E27FC236}">
                <a16:creationId xmlns:a16="http://schemas.microsoft.com/office/drawing/2014/main" id="{0A15C5D4-F221-4199-AD92-808E6F5BD977}"/>
              </a:ext>
            </a:extLst>
          </p:cNvPr>
          <p:cNvSpPr txBox="1">
            <a:spLocks/>
          </p:cNvSpPr>
          <p:nvPr/>
        </p:nvSpPr>
        <p:spPr>
          <a:xfrm>
            <a:off x="260789" y="2234169"/>
            <a:ext cx="3892104" cy="420624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US" altLang="zh-CN" sz="220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Q1</a:t>
            </a:r>
            <a:r>
              <a:rPr kumimoji="0" lang="en-GB" altLang="zh-CN" sz="220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a:t>
            </a:r>
            <a:r>
              <a:rPr kumimoji="0" lang="zh-CN" altLang="en-US" sz="220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 </a:t>
            </a:r>
            <a:r>
              <a:rPr kumimoji="0" lang="en-GB" sz="2200" i="0" u="none" strike="noStrike" kern="1200" cap="none" spc="0" normalizeH="0" baseline="0" noProof="0" dirty="0">
                <a:ln>
                  <a:noFill/>
                </a:ln>
                <a:solidFill>
                  <a:srgbClr val="FFFFFF"/>
                </a:solidFill>
                <a:effectLst/>
                <a:uLnTx/>
                <a:uFillTx/>
                <a:latin typeface="Corbel" panose="020B0503020204020204"/>
                <a:ea typeface="+mn-ea"/>
                <a:cs typeface="+mn-cs"/>
              </a:rPr>
              <a:t>The different rainfall-runoff relationship of urban and rural areas</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US" altLang="zh-CN" sz="220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Q2</a:t>
            </a:r>
            <a:r>
              <a:rPr kumimoji="0" lang="en-GB" altLang="zh-CN" sz="220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a:t>
            </a:r>
            <a:r>
              <a:rPr kumimoji="0" lang="zh-CN" altLang="en-US" sz="220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 </a:t>
            </a:r>
            <a:r>
              <a:rPr kumimoji="0" lang="en-GB" sz="2200" i="0" u="none" strike="noStrike" kern="1200" cap="none" spc="0" normalizeH="0" baseline="0" noProof="0" dirty="0">
                <a:ln>
                  <a:noFill/>
                </a:ln>
                <a:solidFill>
                  <a:srgbClr val="FFFFFF"/>
                </a:solidFill>
                <a:effectLst/>
                <a:uLnTx/>
                <a:uFillTx/>
                <a:latin typeface="Corbel" panose="020B0503020204020204"/>
                <a:ea typeface="+mn-ea"/>
                <a:cs typeface="+mn-cs"/>
              </a:rPr>
              <a:t>Urbanization influences</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US" altLang="zh-CN" sz="2200" b="1"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Q3</a:t>
            </a:r>
            <a:r>
              <a:rPr kumimoji="0" lang="en-GB" altLang="zh-CN" sz="2200" b="1"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a:t>
            </a:r>
            <a:r>
              <a:rPr kumimoji="0" lang="zh-CN" altLang="en-US" sz="2200" b="1"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 </a:t>
            </a:r>
            <a:r>
              <a:rPr kumimoji="0" lang="en-GB" sz="2200" b="1" i="0" u="none" strike="noStrike" kern="1200" cap="none" spc="0" normalizeH="0" baseline="0" noProof="0" dirty="0">
                <a:ln>
                  <a:noFill/>
                </a:ln>
                <a:solidFill>
                  <a:srgbClr val="FFFFFF"/>
                </a:solidFill>
                <a:effectLst/>
                <a:uLnTx/>
                <a:uFillTx/>
                <a:latin typeface="Corbel" panose="020B0503020204020204"/>
                <a:ea typeface="+mn-ea"/>
                <a:cs typeface="+mn-cs"/>
              </a:rPr>
              <a:t>LID implementation influences</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GB" sz="2200" b="1" i="0" u="none" strike="noStrike" kern="1200" cap="none" spc="0" normalizeH="0" baseline="0" noProof="0" dirty="0">
                <a:ln>
                  <a:noFill/>
                </a:ln>
                <a:solidFill>
                  <a:srgbClr val="FFFFFF"/>
                </a:solidFill>
                <a:effectLst/>
                <a:uLnTx/>
                <a:uFillTx/>
                <a:latin typeface="Corbel" panose="020B0503020204020204"/>
                <a:ea typeface="+mn-ea"/>
                <a:cs typeface="+mn-cs"/>
              </a:rPr>
              <a:t>Q4: The time approaching and stacking of urban and rural peaks due to LID implementation </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4" name="Rectangle 3">
            <a:extLst>
              <a:ext uri="{FF2B5EF4-FFF2-40B4-BE49-F238E27FC236}">
                <a16:creationId xmlns:a16="http://schemas.microsoft.com/office/drawing/2014/main" id="{0FCB3E3C-BB4F-44A0-B273-95F13F3C0765}"/>
              </a:ext>
            </a:extLst>
          </p:cNvPr>
          <p:cNvSpPr/>
          <p:nvPr/>
        </p:nvSpPr>
        <p:spPr>
          <a:xfrm>
            <a:off x="4798828" y="1491278"/>
            <a:ext cx="7224082" cy="5180072"/>
          </a:xfrm>
          <a:prstGeom prst="rect">
            <a:avLst/>
          </a:prstGeom>
        </p:spPr>
        <p:txBody>
          <a:bodyPr wrap="square">
            <a:spAutoFit/>
          </a:bodyPr>
          <a:lstStyle/>
          <a:p>
            <a:pPr lvl="0">
              <a:lnSpc>
                <a:spcPct val="107000"/>
              </a:lnSpc>
              <a:spcAft>
                <a:spcPts val="800"/>
              </a:spcAft>
              <a:defRPr/>
            </a:pPr>
            <a:r>
              <a:rPr lang="en-GB" dirty="0">
                <a:solidFill>
                  <a:srgbClr val="2C2C2C"/>
                </a:solidFill>
              </a:rPr>
              <a:t>Q3 </a:t>
            </a:r>
            <a:r>
              <a:rPr kumimoji="0" lang="en-US" altLang="zh-CN" sz="1800" b="0" i="0" u="none" strike="noStrike" kern="1200" cap="none" spc="0" normalizeH="0" baseline="0" noProof="0" dirty="0">
                <a:ln>
                  <a:noFill/>
                </a:ln>
                <a:solidFill>
                  <a:srgbClr val="2C2C2C"/>
                </a:solidFill>
                <a:effectLst/>
                <a:uLnTx/>
                <a:uFillTx/>
                <a:latin typeface="Calibri" panose="020F0502020204030204" pitchFamily="34" charset="0"/>
                <a:ea typeface="DengXian" panose="02010600030101010101" pitchFamily="2" charset="-122"/>
                <a:cs typeface="Times New Roman" panose="02020603050405020304" pitchFamily="18" charset="0"/>
              </a:rPr>
              <a:t>:</a:t>
            </a:r>
          </a:p>
          <a:p>
            <a:pPr marL="285750" lvl="0" indent="-285750">
              <a:lnSpc>
                <a:spcPct val="107000"/>
              </a:lnSpc>
              <a:spcAft>
                <a:spcPts val="800"/>
              </a:spcAft>
              <a:buFont typeface="Arial" panose="020B0604020202020204" pitchFamily="34" charset="0"/>
              <a:buChar char="•"/>
              <a:defRPr/>
            </a:pPr>
            <a:r>
              <a:rPr lang="en-GB" dirty="0"/>
              <a:t>LID practices are less effective on peak runoff reduction </a:t>
            </a:r>
            <a:r>
              <a:rPr lang="en-GB" u="sng" dirty="0"/>
              <a:t>in flood season </a:t>
            </a:r>
            <a:r>
              <a:rPr lang="en-GB" dirty="0"/>
              <a:t>than dry season;</a:t>
            </a:r>
          </a:p>
          <a:p>
            <a:pPr marL="285750" lvl="0" indent="-285750">
              <a:lnSpc>
                <a:spcPct val="107000"/>
              </a:lnSpc>
              <a:spcBef>
                <a:spcPts val="200"/>
              </a:spcBef>
              <a:buFont typeface="Arial" panose="020B0604020202020204" pitchFamily="34" charset="0"/>
              <a:buChar char="•"/>
            </a:pPr>
            <a:r>
              <a:rPr lang="en-US" altLang="zh-CN" u="sng" dirty="0">
                <a:solidFill>
                  <a:srgbClr val="2C2C2C"/>
                </a:solidFill>
              </a:rPr>
              <a:t>Bioretention cells and pervious pavements</a:t>
            </a:r>
            <a:r>
              <a:rPr lang="en-GB" altLang="zh-CN" u="sng" dirty="0">
                <a:solidFill>
                  <a:srgbClr val="2C2C2C"/>
                </a:solidFill>
              </a:rPr>
              <a:t> </a:t>
            </a:r>
            <a:r>
              <a:rPr lang="en-GB" altLang="zh-CN" dirty="0">
                <a:solidFill>
                  <a:srgbClr val="2C2C2C"/>
                </a:solidFill>
              </a:rPr>
              <a:t>have forceful </a:t>
            </a:r>
            <a:r>
              <a:rPr lang="en-GB" dirty="0"/>
              <a:t>runoff reduction ability; The runoff volume reduction ability of </a:t>
            </a:r>
            <a:r>
              <a:rPr lang="en-GB" u="sng" dirty="0"/>
              <a:t>v</a:t>
            </a:r>
            <a:r>
              <a:rPr lang="en-GB" u="sng" dirty="0">
                <a:solidFill>
                  <a:srgbClr val="2C2C2C"/>
                </a:solidFill>
              </a:rPr>
              <a:t>egetated swales</a:t>
            </a:r>
            <a:r>
              <a:rPr lang="en-GB" dirty="0">
                <a:solidFill>
                  <a:srgbClr val="2C2C2C"/>
                </a:solidFill>
              </a:rPr>
              <a:t> is </a:t>
            </a:r>
            <a:r>
              <a:rPr lang="en-US" altLang="zh-CN" dirty="0">
                <a:solidFill>
                  <a:srgbClr val="2C2C2C"/>
                </a:solidFill>
              </a:rPr>
              <a:t>weak</a:t>
            </a:r>
            <a:r>
              <a:rPr lang="en-GB" altLang="zh-CN" dirty="0">
                <a:solidFill>
                  <a:srgbClr val="2C2C2C"/>
                </a:solidFill>
              </a:rPr>
              <a:t>; </a:t>
            </a:r>
            <a:r>
              <a:rPr lang="en-GB" u="sng" dirty="0">
                <a:solidFill>
                  <a:srgbClr val="2C2C2C"/>
                </a:solidFill>
              </a:rPr>
              <a:t>Green Roofs </a:t>
            </a:r>
            <a:r>
              <a:rPr lang="en-US" altLang="zh-CN" dirty="0">
                <a:solidFill>
                  <a:srgbClr val="2C2C2C"/>
                </a:solidFill>
              </a:rPr>
              <a:t>performed worst on peak </a:t>
            </a:r>
            <a:r>
              <a:rPr lang="en-GB" dirty="0"/>
              <a:t>runoff reduction;</a:t>
            </a:r>
          </a:p>
          <a:p>
            <a:pPr marL="285750" lvl="0" indent="-285750">
              <a:lnSpc>
                <a:spcPct val="107000"/>
              </a:lnSpc>
              <a:spcBef>
                <a:spcPts val="200"/>
              </a:spcBef>
              <a:buFont typeface="Arial" panose="020B0604020202020204" pitchFamily="34" charset="0"/>
              <a:buChar char="•"/>
            </a:pPr>
            <a:r>
              <a:rPr lang="en-GB" u="sng" dirty="0">
                <a:solidFill>
                  <a:srgbClr val="2C2C2C"/>
                </a:solidFill>
              </a:rPr>
              <a:t>More water input and less construction areas </a:t>
            </a:r>
            <a:r>
              <a:rPr lang="en-GB" dirty="0">
                <a:solidFill>
                  <a:srgbClr val="2C2C2C"/>
                </a:solidFill>
              </a:rPr>
              <a:t>could better </a:t>
            </a:r>
            <a:r>
              <a:rPr lang="en-GB" u="sng" dirty="0">
                <a:solidFill>
                  <a:srgbClr val="2C2C2C"/>
                </a:solidFill>
              </a:rPr>
              <a:t>develop the evaporation ability of bioretention cells</a:t>
            </a:r>
            <a:r>
              <a:rPr lang="en-GB" dirty="0">
                <a:solidFill>
                  <a:srgbClr val="2C2C2C"/>
                </a:solidFill>
              </a:rPr>
              <a:t>;</a:t>
            </a:r>
          </a:p>
          <a:p>
            <a:pPr lvl="0">
              <a:lnSpc>
                <a:spcPct val="107000"/>
              </a:lnSpc>
              <a:spcBef>
                <a:spcPts val="200"/>
              </a:spcBef>
            </a:pPr>
            <a:r>
              <a:rPr lang="en-GB" dirty="0">
                <a:solidFill>
                  <a:srgbClr val="2C2C2C"/>
                </a:solidFill>
              </a:rPr>
              <a:t>Q4:</a:t>
            </a:r>
          </a:p>
          <a:p>
            <a:pPr marL="285750" lvl="0" indent="-285750">
              <a:lnSpc>
                <a:spcPct val="107000"/>
              </a:lnSpc>
              <a:spcBef>
                <a:spcPts val="200"/>
              </a:spcBef>
              <a:buFont typeface="Arial" panose="020B0604020202020204" pitchFamily="34" charset="0"/>
              <a:buChar char="•"/>
            </a:pPr>
            <a:r>
              <a:rPr lang="en-GB" dirty="0"/>
              <a:t>For four scenarios with single LID practice (15%), the peak delay is not significant, and therefore there is </a:t>
            </a:r>
            <a:r>
              <a:rPr lang="en-GB" u="sng" dirty="0"/>
              <a:t>no obvious increase </a:t>
            </a:r>
            <a:r>
              <a:rPr lang="en-GB" dirty="0"/>
              <a:t>on basin peaks.</a:t>
            </a:r>
          </a:p>
          <a:p>
            <a:pPr marL="285750" lvl="0" indent="-285750">
              <a:lnSpc>
                <a:spcPct val="107000"/>
              </a:lnSpc>
              <a:spcBef>
                <a:spcPts val="200"/>
              </a:spcBef>
              <a:buFont typeface="Arial" panose="020B0604020202020204" pitchFamily="34" charset="0"/>
              <a:buChar char="•"/>
            </a:pPr>
            <a:r>
              <a:rPr lang="en-GB" dirty="0"/>
              <a:t>For the mixed LID scenarios (50%), the delayed urban runoff brings larger stack of rural and urban peaks and </a:t>
            </a:r>
            <a:r>
              <a:rPr lang="en-GB" u="sng" dirty="0"/>
              <a:t>increases two basin peak runoffs in flood season </a:t>
            </a:r>
            <a:r>
              <a:rPr lang="en-GB" dirty="0"/>
              <a:t>from 3.57 to 3.65 mm/d and from 6.35 to 6.47 mm/d.</a:t>
            </a:r>
          </a:p>
          <a:p>
            <a:pPr lvl="0">
              <a:lnSpc>
                <a:spcPct val="107000"/>
              </a:lnSpc>
              <a:spcBef>
                <a:spcPts val="200"/>
              </a:spcBef>
            </a:pPr>
            <a:endParaRPr lang="en-GB" dirty="0">
              <a:solidFill>
                <a:srgbClr val="2C2C2C"/>
              </a:solidFill>
            </a:endParaRPr>
          </a:p>
        </p:txBody>
      </p:sp>
    </p:spTree>
    <p:extLst>
      <p:ext uri="{BB962C8B-B14F-4D97-AF65-F5344CB8AC3E}">
        <p14:creationId xmlns:p14="http://schemas.microsoft.com/office/powerpoint/2010/main" val="13172021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21256"/>
    </mc:Choice>
    <mc:Fallback xmlns="">
      <p:transition spd="slow" advTm="12125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5" name="Rectangle 14">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7" name="Rectangle 16">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7" name="Content Placeholder 6">
            <a:extLst>
              <a:ext uri="{FF2B5EF4-FFF2-40B4-BE49-F238E27FC236}">
                <a16:creationId xmlns:a16="http://schemas.microsoft.com/office/drawing/2014/main" id="{70D6CC59-9700-4636-B9AE-7C2750A695D1}"/>
              </a:ext>
            </a:extLst>
          </p:cNvPr>
          <p:cNvSpPr txBox="1">
            <a:spLocks/>
          </p:cNvSpPr>
          <p:nvPr/>
        </p:nvSpPr>
        <p:spPr>
          <a:xfrm>
            <a:off x="5086168" y="2432114"/>
            <a:ext cx="6372745" cy="3920559"/>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None/>
            </a:pPr>
            <a:r>
              <a:rPr lang="en-GB" sz="2400" dirty="0"/>
              <a:t>This project will exploit </a:t>
            </a:r>
            <a:r>
              <a:rPr lang="en-GB" sz="2400" b="1" dirty="0"/>
              <a:t>conceptual hydrological model with SUPERFLEX model framework </a:t>
            </a:r>
            <a:r>
              <a:rPr lang="en-GB" sz="2400" dirty="0"/>
              <a:t>to simulate one real catchment under three different conditions.</a:t>
            </a:r>
          </a:p>
          <a:p>
            <a:pPr marL="457200" indent="-457200">
              <a:buFont typeface="+mj-lt"/>
              <a:buAutoNum type="arabicPeriod"/>
            </a:pPr>
            <a:r>
              <a:rPr lang="en-GB" sz="2400" dirty="0"/>
              <a:t>Current CD situation </a:t>
            </a:r>
          </a:p>
          <a:p>
            <a:pPr marL="457200" indent="-457200">
              <a:buFont typeface="+mj-lt"/>
              <a:buAutoNum type="arabicPeriod"/>
            </a:pPr>
            <a:r>
              <a:rPr lang="en-US" altLang="zh-CN" sz="2400" dirty="0"/>
              <a:t>Urbanized CD</a:t>
            </a:r>
            <a:r>
              <a:rPr lang="en-GB" sz="2400" dirty="0"/>
              <a:t> situation under 3 urbanization scenarios</a:t>
            </a:r>
            <a:r>
              <a:rPr lang="en-GB" dirty="0"/>
              <a:t> (without LID practices)</a:t>
            </a:r>
            <a:endParaRPr lang="en-GB" sz="2400" dirty="0"/>
          </a:p>
          <a:p>
            <a:pPr marL="457200" indent="-457200">
              <a:buFont typeface="+mj-lt"/>
              <a:buAutoNum type="arabicPeriod"/>
            </a:pPr>
            <a:r>
              <a:rPr lang="en-GB" sz="2400" dirty="0"/>
              <a:t>Urbanized LID situation under 5 LID </a:t>
            </a:r>
            <a:r>
              <a:rPr lang="en-US" altLang="zh-CN" sz="2400" dirty="0"/>
              <a:t>implementation </a:t>
            </a:r>
            <a:r>
              <a:rPr lang="en-GB" sz="2400" dirty="0"/>
              <a:t>scenarios</a:t>
            </a:r>
            <a:endParaRPr lang="en-GB" dirty="0"/>
          </a:p>
        </p:txBody>
      </p:sp>
      <p:sp>
        <p:nvSpPr>
          <p:cNvPr id="10" name="Title 1">
            <a:extLst>
              <a:ext uri="{FF2B5EF4-FFF2-40B4-BE49-F238E27FC236}">
                <a16:creationId xmlns:a16="http://schemas.microsoft.com/office/drawing/2014/main" id="{0E68C63D-2693-44C2-B4A6-5FB071D2B221}"/>
              </a:ext>
            </a:extLst>
          </p:cNvPr>
          <p:cNvSpPr txBox="1">
            <a:spLocks/>
          </p:cNvSpPr>
          <p:nvPr/>
        </p:nvSpPr>
        <p:spPr>
          <a:xfrm>
            <a:off x="260789" y="284176"/>
            <a:ext cx="4044362" cy="15087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GB">
                <a:solidFill>
                  <a:schemeClr val="tx2"/>
                </a:solidFill>
              </a:rPr>
              <a:t>Introduction</a:t>
            </a:r>
            <a:endParaRPr lang="en-GB" dirty="0">
              <a:solidFill>
                <a:schemeClr val="tx2"/>
              </a:solidFill>
            </a:endParaRPr>
          </a:p>
        </p:txBody>
      </p:sp>
      <p:sp>
        <p:nvSpPr>
          <p:cNvPr id="14" name="Content Placeholder 2">
            <a:extLst>
              <a:ext uri="{FF2B5EF4-FFF2-40B4-BE49-F238E27FC236}">
                <a16:creationId xmlns:a16="http://schemas.microsoft.com/office/drawing/2014/main" id="{8BC3E58B-7790-4A51-B95F-FC94EF72D61A}"/>
              </a:ext>
            </a:extLst>
          </p:cNvPr>
          <p:cNvSpPr txBox="1">
            <a:spLocks/>
          </p:cNvSpPr>
          <p:nvPr/>
        </p:nvSpPr>
        <p:spPr>
          <a:xfrm>
            <a:off x="260789" y="2234169"/>
            <a:ext cx="3892104" cy="420624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r>
              <a:rPr lang="en-GB" dirty="0">
                <a:solidFill>
                  <a:schemeClr val="bg1"/>
                </a:solidFill>
              </a:rPr>
              <a:t>Low Impact Development</a:t>
            </a:r>
          </a:p>
          <a:p>
            <a:r>
              <a:rPr lang="en-GB" dirty="0">
                <a:solidFill>
                  <a:schemeClr val="bg1"/>
                </a:solidFill>
              </a:rPr>
              <a:t>Problem statement</a:t>
            </a:r>
          </a:p>
          <a:p>
            <a:r>
              <a:rPr lang="en-GB" b="1" dirty="0">
                <a:solidFill>
                  <a:schemeClr val="bg1"/>
                </a:solidFill>
              </a:rPr>
              <a:t>Research approach</a:t>
            </a:r>
          </a:p>
          <a:p>
            <a:r>
              <a:rPr lang="en-GB" dirty="0">
                <a:solidFill>
                  <a:schemeClr val="bg1"/>
                </a:solidFill>
              </a:rPr>
              <a:t>Study area</a:t>
            </a:r>
          </a:p>
          <a:p>
            <a:r>
              <a:rPr lang="en-US" altLang="zh-CN" dirty="0">
                <a:solidFill>
                  <a:schemeClr val="bg1"/>
                </a:solidFill>
              </a:rPr>
              <a:t>Data</a:t>
            </a:r>
            <a:endParaRPr lang="en-GB" dirty="0">
              <a:solidFill>
                <a:schemeClr val="bg1"/>
              </a:solidFill>
            </a:endParaRPr>
          </a:p>
          <a:p>
            <a:endParaRPr lang="en-GB" dirty="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7043249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39289"/>
    </mc:Choice>
    <mc:Fallback xmlns="">
      <p:transition spd="slow" advTm="39289"/>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549AE-9899-4FF7-8988-04F1DADCB14F}"/>
              </a:ext>
            </a:extLst>
          </p:cNvPr>
          <p:cNvSpPr>
            <a:spLocks noGrp="1"/>
          </p:cNvSpPr>
          <p:nvPr>
            <p:ph type="title"/>
          </p:nvPr>
        </p:nvSpPr>
        <p:spPr>
          <a:xfrm>
            <a:off x="226243" y="284176"/>
            <a:ext cx="11764652" cy="1508760"/>
          </a:xfrm>
        </p:spPr>
        <p:txBody>
          <a:bodyPr>
            <a:normAutofit/>
          </a:bodyPr>
          <a:lstStyle/>
          <a:p>
            <a:r>
              <a:rPr lang="en-GB" sz="2800" dirty="0"/>
              <a:t>The influence of Low Impact Development on rainfall-runoff relationships at catchment scale</a:t>
            </a:r>
          </a:p>
        </p:txBody>
      </p:sp>
      <p:sp>
        <p:nvSpPr>
          <p:cNvPr id="3" name="Content Placeholder 2">
            <a:extLst>
              <a:ext uri="{FF2B5EF4-FFF2-40B4-BE49-F238E27FC236}">
                <a16:creationId xmlns:a16="http://schemas.microsoft.com/office/drawing/2014/main" id="{F026498E-550D-41E1-8915-8E1ED777BD83}"/>
              </a:ext>
            </a:extLst>
          </p:cNvPr>
          <p:cNvSpPr>
            <a:spLocks noGrp="1"/>
          </p:cNvSpPr>
          <p:nvPr>
            <p:ph idx="1"/>
          </p:nvPr>
        </p:nvSpPr>
        <p:spPr>
          <a:xfrm>
            <a:off x="3624605" y="2558437"/>
            <a:ext cx="6707171" cy="3531278"/>
          </a:xfrm>
        </p:spPr>
        <p:txBody>
          <a:bodyPr>
            <a:normAutofit fontScale="92500" lnSpcReduction="10000"/>
          </a:bodyPr>
          <a:lstStyle/>
          <a:p>
            <a:r>
              <a:rPr lang="en-GB" sz="2800" dirty="0"/>
              <a:t>Introduction</a:t>
            </a:r>
            <a:endParaRPr lang="en-GB" sz="2800" dirty="0">
              <a:solidFill>
                <a:schemeClr val="tx2"/>
              </a:solidFill>
            </a:endParaRPr>
          </a:p>
          <a:p>
            <a:r>
              <a:rPr lang="en-GB" sz="2800" dirty="0">
                <a:solidFill>
                  <a:schemeClr val="tx2"/>
                </a:solidFill>
              </a:rPr>
              <a:t>Modelling</a:t>
            </a:r>
          </a:p>
          <a:p>
            <a:r>
              <a:rPr lang="en-GB" sz="2800" dirty="0">
                <a:solidFill>
                  <a:schemeClr val="tx2"/>
                </a:solidFill>
              </a:rPr>
              <a:t>Scenarios</a:t>
            </a:r>
          </a:p>
          <a:p>
            <a:r>
              <a:rPr lang="en-GB" sz="2800" dirty="0">
                <a:solidFill>
                  <a:schemeClr val="tx2"/>
                </a:solidFill>
              </a:rPr>
              <a:t>Results</a:t>
            </a:r>
          </a:p>
          <a:p>
            <a:r>
              <a:rPr lang="en-GB" sz="2800" dirty="0">
                <a:solidFill>
                  <a:schemeClr val="tx2"/>
                </a:solidFill>
              </a:rPr>
              <a:t>Discussions</a:t>
            </a:r>
          </a:p>
          <a:p>
            <a:r>
              <a:rPr lang="en-US" altLang="zh-CN" sz="2800" dirty="0">
                <a:solidFill>
                  <a:schemeClr val="tx2"/>
                </a:solidFill>
              </a:rPr>
              <a:t>Conclusions </a:t>
            </a:r>
          </a:p>
          <a:p>
            <a:r>
              <a:rPr lang="en-US" altLang="zh-CN" sz="2800" u="sng" dirty="0">
                <a:solidFill>
                  <a:schemeClr val="tx2"/>
                </a:solidFill>
              </a:rPr>
              <a:t>Recommendations</a:t>
            </a:r>
            <a:endParaRPr lang="en-GB" sz="2800" u="sng" dirty="0">
              <a:solidFill>
                <a:schemeClr val="tx2"/>
              </a:solidFill>
            </a:endParaRPr>
          </a:p>
          <a:p>
            <a:endParaRPr lang="en-GB" sz="2800" u="sng" dirty="0">
              <a:solidFill>
                <a:schemeClr val="tx2"/>
              </a:solidFill>
            </a:endParaRPr>
          </a:p>
          <a:p>
            <a:endParaRPr lang="en-GB" sz="2800" dirty="0">
              <a:solidFill>
                <a:schemeClr val="tx2"/>
              </a:solidFill>
            </a:endParaRPr>
          </a:p>
        </p:txBody>
      </p:sp>
    </p:spTree>
    <p:extLst>
      <p:ext uri="{BB962C8B-B14F-4D97-AF65-F5344CB8AC3E}">
        <p14:creationId xmlns:p14="http://schemas.microsoft.com/office/powerpoint/2010/main" val="4080011485"/>
      </p:ext>
    </p:extLst>
  </p:cSld>
  <p:clrMapOvr>
    <a:masterClrMapping/>
  </p:clrMapOvr>
  <mc:AlternateContent xmlns:mc="http://schemas.openxmlformats.org/markup-compatibility/2006" xmlns:p14="http://schemas.microsoft.com/office/powerpoint/2010/main">
    <mc:Choice Requires="p14">
      <p:transition spd="slow" p14:dur="2000" advTm="7288"/>
    </mc:Choice>
    <mc:Fallback xmlns="">
      <p:transition spd="slow" advTm="7288"/>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1" name="Rectangle 10">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D13F1348-F86C-4FA1-A073-5F548A27C246}"/>
              </a:ext>
            </a:extLst>
          </p:cNvPr>
          <p:cNvSpPr>
            <a:spLocks noGrp="1"/>
          </p:cNvSpPr>
          <p:nvPr>
            <p:ph type="title"/>
          </p:nvPr>
        </p:nvSpPr>
        <p:spPr>
          <a:xfrm>
            <a:off x="260789" y="284176"/>
            <a:ext cx="4044362" cy="1508760"/>
          </a:xfrm>
        </p:spPr>
        <p:txBody>
          <a:bodyPr>
            <a:normAutofit/>
          </a:bodyPr>
          <a:lstStyle/>
          <a:p>
            <a:r>
              <a:rPr lang="en-GB" sz="3200" dirty="0">
                <a:solidFill>
                  <a:schemeClr val="tx2"/>
                </a:solidFill>
              </a:rPr>
              <a:t>recommendations</a:t>
            </a:r>
          </a:p>
        </p:txBody>
      </p:sp>
      <p:sp>
        <p:nvSpPr>
          <p:cNvPr id="13" name="Rectangle 12">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7" name="Content Placeholder 2">
            <a:extLst>
              <a:ext uri="{FF2B5EF4-FFF2-40B4-BE49-F238E27FC236}">
                <a16:creationId xmlns:a16="http://schemas.microsoft.com/office/drawing/2014/main" id="{87E32546-3BBB-4D87-AE6F-B8DC26CEF11A}"/>
              </a:ext>
            </a:extLst>
          </p:cNvPr>
          <p:cNvSpPr txBox="1">
            <a:spLocks/>
          </p:cNvSpPr>
          <p:nvPr/>
        </p:nvSpPr>
        <p:spPr>
          <a:xfrm>
            <a:off x="260789" y="2234169"/>
            <a:ext cx="3892104" cy="420624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lvl="0">
              <a:buClr>
                <a:srgbClr val="2C2C2C"/>
              </a:buClr>
              <a:defRPr/>
            </a:pPr>
            <a:r>
              <a:rPr lang="en-GB" b="1" dirty="0">
                <a:solidFill>
                  <a:srgbClr val="FFFFFF"/>
                </a:solidFill>
              </a:rPr>
              <a:t>Recommendations for the suitable LID implementation </a:t>
            </a:r>
          </a:p>
          <a:p>
            <a:pPr lvl="0">
              <a:buClr>
                <a:srgbClr val="2C2C2C"/>
              </a:buClr>
              <a:defRPr/>
            </a:pPr>
            <a:r>
              <a:rPr lang="en-GB" b="1" dirty="0">
                <a:solidFill>
                  <a:srgbClr val="FFFFFF"/>
                </a:solidFill>
              </a:rPr>
              <a:t>Recommendations and suggestions for future research</a:t>
            </a:r>
            <a:endParaRPr kumimoji="0" lang="en-GB" sz="2200" b="1"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3" name="Rectangle 2">
            <a:extLst>
              <a:ext uri="{FF2B5EF4-FFF2-40B4-BE49-F238E27FC236}">
                <a16:creationId xmlns:a16="http://schemas.microsoft.com/office/drawing/2014/main" id="{CF1EFD8B-EF63-4385-8E68-0C2AEF181FCB}"/>
              </a:ext>
            </a:extLst>
          </p:cNvPr>
          <p:cNvSpPr/>
          <p:nvPr/>
        </p:nvSpPr>
        <p:spPr>
          <a:xfrm>
            <a:off x="4877127" y="527930"/>
            <a:ext cx="6891473" cy="4228273"/>
          </a:xfrm>
          <a:prstGeom prst="rect">
            <a:avLst/>
          </a:prstGeom>
        </p:spPr>
        <p:txBody>
          <a:bodyPr wrap="square">
            <a:spAutoFit/>
          </a:bodyPr>
          <a:lstStyle/>
          <a:p>
            <a:pPr marL="342900" marR="0" lvl="0" indent="-342900">
              <a:lnSpc>
                <a:spcPct val="107000"/>
              </a:lnSpc>
              <a:spcBef>
                <a:spcPts val="0"/>
              </a:spcBef>
              <a:spcAft>
                <a:spcPts val="0"/>
              </a:spcAft>
              <a:buFont typeface="Arial" panose="020B0604020202020204" pitchFamily="34" charset="0"/>
              <a:buChar char="•"/>
            </a:pPr>
            <a:r>
              <a:rPr lang="en-GB" dirty="0">
                <a:latin typeface="Calibri" panose="020F0502020204030204" pitchFamily="34" charset="0"/>
                <a:ea typeface="DengXian" panose="02010600030101010101" pitchFamily="2" charset="-122"/>
                <a:cs typeface="Times New Roman" panose="02020603050405020304" pitchFamily="18" charset="0"/>
              </a:rPr>
              <a:t>The </a:t>
            </a:r>
            <a:r>
              <a:rPr lang="en-GB" u="sng" dirty="0">
                <a:latin typeface="Calibri" panose="020F0502020204030204" pitchFamily="34" charset="0"/>
                <a:ea typeface="DengXian" panose="02010600030101010101" pitchFamily="2" charset="-122"/>
                <a:cs typeface="Times New Roman" panose="02020603050405020304" pitchFamily="18" charset="0"/>
              </a:rPr>
              <a:t>combination of various LID practices </a:t>
            </a:r>
            <a:r>
              <a:rPr lang="en-GB" dirty="0">
                <a:latin typeface="Calibri" panose="020F0502020204030204" pitchFamily="34" charset="0"/>
                <a:ea typeface="DengXian" panose="02010600030101010101" pitchFamily="2" charset="-122"/>
                <a:cs typeface="Times New Roman" panose="02020603050405020304" pitchFamily="18" charset="0"/>
              </a:rPr>
              <a:t>rather than single LID; and</a:t>
            </a:r>
            <a:r>
              <a:rPr lang="en-GB" u="sng" dirty="0">
                <a:latin typeface="Calibri" panose="020F0502020204030204" pitchFamily="34" charset="0"/>
                <a:ea typeface="DengXian" panose="02010600030101010101" pitchFamily="2" charset="-122"/>
                <a:cs typeface="Times New Roman" panose="02020603050405020304" pitchFamily="18" charset="0"/>
              </a:rPr>
              <a:t> cascade connections </a:t>
            </a:r>
            <a:r>
              <a:rPr lang="en-GB" dirty="0">
                <a:latin typeface="Calibri" panose="020F0502020204030204" pitchFamily="34" charset="0"/>
                <a:ea typeface="DengXian" panose="02010600030101010101" pitchFamily="2" charset="-122"/>
                <a:cs typeface="Times New Roman" panose="02020603050405020304" pitchFamily="18" charset="0"/>
              </a:rPr>
              <a:t>among different LID practices </a:t>
            </a:r>
          </a:p>
          <a:p>
            <a:pPr marL="342900" marR="0" lvl="0" indent="-342900">
              <a:lnSpc>
                <a:spcPct val="107000"/>
              </a:lnSpc>
              <a:spcBef>
                <a:spcPts val="0"/>
              </a:spcBef>
              <a:spcAft>
                <a:spcPts val="0"/>
              </a:spcAft>
              <a:buFont typeface="Arial" panose="020B0604020202020204" pitchFamily="34" charset="0"/>
              <a:buChar char="•"/>
            </a:pPr>
            <a:r>
              <a:rPr lang="en-GB" dirty="0">
                <a:latin typeface="Calibri" panose="020F0502020204030204" pitchFamily="34" charset="0"/>
                <a:ea typeface="DengXian" panose="02010600030101010101" pitchFamily="2" charset="-122"/>
                <a:cs typeface="Times New Roman" panose="02020603050405020304" pitchFamily="18" charset="0"/>
              </a:rPr>
              <a:t>The </a:t>
            </a:r>
            <a:r>
              <a:rPr lang="en-GB" u="sng" dirty="0">
                <a:latin typeface="Calibri" panose="020F0502020204030204" pitchFamily="34" charset="0"/>
                <a:ea typeface="DengXian" panose="02010600030101010101" pitchFamily="2" charset="-122"/>
                <a:cs typeface="Times New Roman" panose="02020603050405020304" pitchFamily="18" charset="0"/>
              </a:rPr>
              <a:t>infill development strategy </a:t>
            </a:r>
            <a:r>
              <a:rPr lang="en-GB" dirty="0">
                <a:latin typeface="Calibri" panose="020F0502020204030204" pitchFamily="34" charset="0"/>
                <a:ea typeface="DengXian" panose="02010600030101010101" pitchFamily="2" charset="-122"/>
                <a:cs typeface="Times New Roman" panose="02020603050405020304" pitchFamily="18" charset="0"/>
              </a:rPr>
              <a:t>is more helpful on runoff reduction than sprawl development strategy, </a:t>
            </a:r>
          </a:p>
          <a:p>
            <a:pPr marL="342900" marR="0" lvl="0" indent="-342900">
              <a:lnSpc>
                <a:spcPct val="107000"/>
              </a:lnSpc>
              <a:spcBef>
                <a:spcPts val="0"/>
              </a:spcBef>
              <a:spcAft>
                <a:spcPts val="0"/>
              </a:spcAft>
              <a:buFont typeface="Arial" panose="020B0604020202020204" pitchFamily="34" charset="0"/>
              <a:buChar char="•"/>
            </a:pPr>
            <a:r>
              <a:rPr lang="en-GB" dirty="0">
                <a:latin typeface="Calibri" panose="020F0502020204030204" pitchFamily="34" charset="0"/>
                <a:ea typeface="DengXian" panose="02010600030101010101" pitchFamily="2" charset="-122"/>
                <a:cs typeface="Times New Roman" panose="02020603050405020304" pitchFamily="18" charset="0"/>
              </a:rPr>
              <a:t>When making urban development and LID implementation plans, the </a:t>
            </a:r>
            <a:r>
              <a:rPr lang="en-GB" u="sng" dirty="0">
                <a:latin typeface="Calibri" panose="020F0502020204030204" pitchFamily="34" charset="0"/>
                <a:ea typeface="DengXian" panose="02010600030101010101" pitchFamily="2" charset="-122"/>
                <a:cs typeface="Times New Roman" panose="02020603050405020304" pitchFamily="18" charset="0"/>
              </a:rPr>
              <a:t>time difference between the peak runoffs </a:t>
            </a:r>
            <a:r>
              <a:rPr lang="en-GB" dirty="0">
                <a:latin typeface="Calibri" panose="020F0502020204030204" pitchFamily="34" charset="0"/>
                <a:ea typeface="DengXian" panose="02010600030101010101" pitchFamily="2" charset="-122"/>
                <a:cs typeface="Times New Roman" panose="02020603050405020304" pitchFamily="18" charset="0"/>
              </a:rPr>
              <a:t>from the sub-areas (rural areas, urban grey and green areas; </a:t>
            </a:r>
            <a:r>
              <a:rPr lang="en-GB" dirty="0"/>
              <a:t>bare, grass, bush and tree areas</a:t>
            </a:r>
            <a:r>
              <a:rPr lang="en-GB" dirty="0">
                <a:latin typeface="Calibri" panose="020F0502020204030204" pitchFamily="34" charset="0"/>
                <a:ea typeface="DengXian" panose="02010600030101010101" pitchFamily="2" charset="-122"/>
                <a:cs typeface="Times New Roman" panose="02020603050405020304" pitchFamily="18" charset="0"/>
              </a:rPr>
              <a:t>) could be design by adjusting the area and position of sub-areas. Therefore, the </a:t>
            </a:r>
            <a:r>
              <a:rPr lang="en-GB" u="sng" dirty="0">
                <a:latin typeface="Calibri" panose="020F0502020204030204" pitchFamily="34" charset="0"/>
                <a:ea typeface="DengXian" panose="02010600030101010101" pitchFamily="2" charset="-122"/>
                <a:cs typeface="Times New Roman" panose="02020603050405020304" pitchFamily="18" charset="0"/>
              </a:rPr>
              <a:t>basin peak runoffs could be controlled</a:t>
            </a:r>
            <a:r>
              <a:rPr lang="en-GB" dirty="0">
                <a:latin typeface="Calibri" panose="020F0502020204030204" pitchFamily="34" charset="0"/>
                <a:ea typeface="DengXian" panose="02010600030101010101" pitchFamily="2" charset="-122"/>
                <a:cs typeface="Times New Roman" panose="02020603050405020304" pitchFamily="18" charset="0"/>
              </a:rPr>
              <a:t>.</a:t>
            </a:r>
          </a:p>
          <a:p>
            <a:pPr marL="342900" indent="-342900">
              <a:lnSpc>
                <a:spcPct val="107000"/>
              </a:lnSpc>
              <a:buFont typeface="Arial" panose="020B0604020202020204" pitchFamily="34" charset="0"/>
              <a:buChar char="•"/>
            </a:pPr>
            <a:r>
              <a:rPr lang="en-GB" dirty="0">
                <a:solidFill>
                  <a:srgbClr val="2C2C2C"/>
                </a:solidFill>
                <a:latin typeface="Calibri" panose="020F0502020204030204" pitchFamily="34" charset="0"/>
                <a:ea typeface="DengXian" panose="02010600030101010101" pitchFamily="2" charset="-122"/>
                <a:cs typeface="Times New Roman" panose="02020603050405020304" pitchFamily="18" charset="0"/>
              </a:rPr>
              <a:t>Future research could exploit distributed models to further explore the influence of </a:t>
            </a:r>
            <a:r>
              <a:rPr lang="en-GB" u="sng" dirty="0">
                <a:solidFill>
                  <a:srgbClr val="2C2C2C"/>
                </a:solidFill>
                <a:latin typeface="Calibri" panose="020F0502020204030204" pitchFamily="34" charset="0"/>
                <a:ea typeface="DengXian" panose="02010600030101010101" pitchFamily="2" charset="-122"/>
                <a:cs typeface="Times New Roman" panose="02020603050405020304" pitchFamily="18" charset="0"/>
              </a:rPr>
              <a:t>heterogeneous urban condition (</a:t>
            </a:r>
            <a:r>
              <a:rPr lang="en-GB" dirty="0">
                <a:solidFill>
                  <a:srgbClr val="2C2C2C"/>
                </a:solidFill>
                <a:latin typeface="Calibri" panose="020F0502020204030204" pitchFamily="34" charset="0"/>
                <a:ea typeface="DengXian" panose="02010600030101010101" pitchFamily="2" charset="-122"/>
                <a:cs typeface="Times New Roman" panose="02020603050405020304" pitchFamily="18" charset="0"/>
              </a:rPr>
              <a:t>caused by urban drainage system, regional water police, partial construction degree and etc).</a:t>
            </a:r>
          </a:p>
          <a:p>
            <a:pPr marL="342900" marR="0" lvl="0" indent="-342900">
              <a:lnSpc>
                <a:spcPct val="107000"/>
              </a:lnSpc>
              <a:spcBef>
                <a:spcPts val="0"/>
              </a:spcBef>
              <a:spcAft>
                <a:spcPts val="0"/>
              </a:spcAft>
              <a:buFont typeface="Arial" panose="020B0604020202020204" pitchFamily="34" charset="0"/>
              <a:buChar char="•"/>
            </a:pPr>
            <a:endParaRPr lang="en-GB" dirty="0">
              <a:latin typeface="Calibri" panose="020F0502020204030204" pitchFamily="34" charset="0"/>
              <a:ea typeface="DengXian" panose="02010600030101010101" pitchFamily="2" charset="-122"/>
              <a:cs typeface="Times New Roman" panose="02020603050405020304" pitchFamily="18" charset="0"/>
            </a:endParaRPr>
          </a:p>
        </p:txBody>
      </p:sp>
      <p:pic>
        <p:nvPicPr>
          <p:cNvPr id="10" name="Picture 9">
            <a:extLst>
              <a:ext uri="{FF2B5EF4-FFF2-40B4-BE49-F238E27FC236}">
                <a16:creationId xmlns:a16="http://schemas.microsoft.com/office/drawing/2014/main" id="{F47B606A-C634-4EAA-877B-F58A2560BF8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068324" y="4253660"/>
            <a:ext cx="4952213" cy="2559377"/>
          </a:xfrm>
          <a:prstGeom prst="rect">
            <a:avLst/>
          </a:prstGeom>
          <a:noFill/>
          <a:ln>
            <a:noFill/>
          </a:ln>
        </p:spPr>
      </p:pic>
    </p:spTree>
    <p:extLst>
      <p:ext uri="{BB962C8B-B14F-4D97-AF65-F5344CB8AC3E}">
        <p14:creationId xmlns:p14="http://schemas.microsoft.com/office/powerpoint/2010/main" val="3811379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21256"/>
    </mc:Choice>
    <mc:Fallback xmlns="">
      <p:transition spd="slow" advTm="121256"/>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69666CE8-6A43-4C48-8DD1-1E656101FA53}"/>
              </a:ext>
            </a:extLst>
          </p:cNvPr>
          <p:cNvSpPr>
            <a:spLocks noGrp="1"/>
          </p:cNvSpPr>
          <p:nvPr>
            <p:ph type="ctrTitle"/>
          </p:nvPr>
        </p:nvSpPr>
        <p:spPr>
          <a:xfrm>
            <a:off x="4395166" y="2002128"/>
            <a:ext cx="6280927" cy="2853743"/>
          </a:xfrm>
        </p:spPr>
        <p:txBody>
          <a:bodyPr>
            <a:normAutofit/>
          </a:bodyPr>
          <a:lstStyle/>
          <a:p>
            <a:pPr algn="l"/>
            <a:r>
              <a:rPr lang="en-GB" sz="2400" dirty="0">
                <a:solidFill>
                  <a:schemeClr val="tx2"/>
                </a:solidFill>
              </a:rPr>
              <a:t>The influence of Low Impact Development on rainfall-runoff relationships at catchment scale</a:t>
            </a:r>
            <a:br>
              <a:rPr lang="en-GB" sz="2400" dirty="0">
                <a:solidFill>
                  <a:schemeClr val="tx2"/>
                </a:solidFill>
              </a:rPr>
            </a:br>
            <a:br>
              <a:rPr lang="en-GB" sz="2400" dirty="0">
                <a:solidFill>
                  <a:schemeClr val="tx2"/>
                </a:solidFill>
              </a:rPr>
            </a:br>
            <a:br>
              <a:rPr lang="en-GB" sz="2400" dirty="0">
                <a:solidFill>
                  <a:schemeClr val="tx2"/>
                </a:solidFill>
              </a:rPr>
            </a:br>
            <a:r>
              <a:rPr lang="en-GB" sz="2400" b="1" dirty="0">
                <a:solidFill>
                  <a:schemeClr val="tx2"/>
                </a:solidFill>
              </a:rPr>
              <a:t>Thank you for your listening</a:t>
            </a:r>
            <a:r>
              <a:rPr lang="en-US" sz="2400" b="1" dirty="0">
                <a:solidFill>
                  <a:schemeClr val="tx2"/>
                </a:solidFill>
              </a:rPr>
              <a:t>!</a:t>
            </a:r>
            <a:endParaRPr lang="en-GB" sz="2400" b="1" dirty="0">
              <a:solidFill>
                <a:schemeClr val="tx2"/>
              </a:solidFill>
            </a:endParaRPr>
          </a:p>
        </p:txBody>
      </p:sp>
      <p:sp>
        <p:nvSpPr>
          <p:cNvPr id="3" name="Subtitle 2">
            <a:extLst>
              <a:ext uri="{FF2B5EF4-FFF2-40B4-BE49-F238E27FC236}">
                <a16:creationId xmlns:a16="http://schemas.microsoft.com/office/drawing/2014/main" id="{F451BE2C-74C0-4B56-9368-6D822E6B76E8}"/>
              </a:ext>
            </a:extLst>
          </p:cNvPr>
          <p:cNvSpPr>
            <a:spLocks noGrp="1"/>
          </p:cNvSpPr>
          <p:nvPr>
            <p:ph type="subTitle" idx="1"/>
          </p:nvPr>
        </p:nvSpPr>
        <p:spPr>
          <a:xfrm>
            <a:off x="1202266" y="2167391"/>
            <a:ext cx="2528600" cy="2523219"/>
          </a:xfrm>
        </p:spPr>
        <p:txBody>
          <a:bodyPr anchor="ctr">
            <a:normAutofit/>
          </a:bodyPr>
          <a:lstStyle/>
          <a:p>
            <a:pPr algn="r"/>
            <a:r>
              <a:rPr lang="en-US" altLang="zh-CN" sz="1800" dirty="0" err="1">
                <a:solidFill>
                  <a:schemeClr val="tx2"/>
                </a:solidFill>
              </a:rPr>
              <a:t>Xinxin</a:t>
            </a:r>
            <a:r>
              <a:rPr lang="en-US" altLang="zh-CN" sz="1800" dirty="0">
                <a:solidFill>
                  <a:schemeClr val="tx2"/>
                </a:solidFill>
              </a:rPr>
              <a:t> Sui</a:t>
            </a:r>
          </a:p>
          <a:p>
            <a:pPr algn="r"/>
            <a:r>
              <a:rPr lang="fr-FR" sz="1800" dirty="0" err="1">
                <a:solidFill>
                  <a:schemeClr val="tx2"/>
                </a:solidFill>
              </a:rPr>
              <a:t>MSc</a:t>
            </a:r>
            <a:r>
              <a:rPr lang="fr-FR" sz="1800" dirty="0">
                <a:solidFill>
                  <a:schemeClr val="tx2"/>
                </a:solidFill>
              </a:rPr>
              <a:t> Water Management  2017-2019</a:t>
            </a:r>
          </a:p>
          <a:p>
            <a:pPr algn="r"/>
            <a:r>
              <a:rPr lang="fr-FR" sz="1800" dirty="0">
                <a:solidFill>
                  <a:schemeClr val="tx2"/>
                </a:solidFill>
              </a:rPr>
              <a:t>TU Delft </a:t>
            </a:r>
            <a:endParaRPr lang="en-US" sz="1800" dirty="0">
              <a:solidFill>
                <a:schemeClr val="tx2"/>
              </a:solidFill>
            </a:endParaRPr>
          </a:p>
        </p:txBody>
      </p:sp>
      <p:sp>
        <p:nvSpPr>
          <p:cNvPr id="10" name="Rectangle 9">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01112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8964"/>
    </mc:Choice>
    <mc:Fallback xmlns="">
      <p:transition spd="slow" advTm="896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6" name="Content Placeholder 5">
            <a:extLst>
              <a:ext uri="{FF2B5EF4-FFF2-40B4-BE49-F238E27FC236}">
                <a16:creationId xmlns:a16="http://schemas.microsoft.com/office/drawing/2014/main" id="{0388DFF4-073C-4795-9EEC-DCF56FA656F0}"/>
              </a:ext>
            </a:extLst>
          </p:cNvPr>
          <p:cNvSpPr>
            <a:spLocks noGrp="1"/>
          </p:cNvSpPr>
          <p:nvPr>
            <p:ph idx="1"/>
          </p:nvPr>
        </p:nvSpPr>
        <p:spPr>
          <a:xfrm>
            <a:off x="5006428" y="4939645"/>
            <a:ext cx="6786504" cy="1687399"/>
          </a:xfrm>
        </p:spPr>
        <p:txBody>
          <a:bodyPr>
            <a:normAutofit/>
          </a:bodyPr>
          <a:lstStyle/>
          <a:p>
            <a:r>
              <a:rPr lang="en-GB" sz="2000" dirty="0"/>
              <a:t>Location: </a:t>
            </a:r>
            <a:r>
              <a:rPr lang="en-US" altLang="zh-CN" sz="2000" dirty="0"/>
              <a:t>San Antonio </a:t>
            </a:r>
            <a:r>
              <a:rPr lang="en-GB" sz="2000" dirty="0"/>
              <a:t>city in Texas state, U.S. (29.424349; -98.491142) </a:t>
            </a:r>
          </a:p>
          <a:p>
            <a:r>
              <a:rPr lang="en-GB" sz="2000" dirty="0"/>
              <a:t>Area: 4544 km</a:t>
            </a:r>
            <a:r>
              <a:rPr lang="en-GB" sz="2000" baseline="30000" dirty="0"/>
              <a:t>2 </a:t>
            </a:r>
            <a:r>
              <a:rPr lang="en-GB" sz="2000" dirty="0"/>
              <a:t>(Rural, 73%; Urban 27%)</a:t>
            </a:r>
          </a:p>
          <a:p>
            <a:r>
              <a:rPr lang="en-GB" sz="2000" dirty="0"/>
              <a:t>Condition: The position of urban areas</a:t>
            </a:r>
          </a:p>
        </p:txBody>
      </p:sp>
      <p:sp>
        <p:nvSpPr>
          <p:cNvPr id="16" name="Content Placeholder 2">
            <a:extLst>
              <a:ext uri="{FF2B5EF4-FFF2-40B4-BE49-F238E27FC236}">
                <a16:creationId xmlns:a16="http://schemas.microsoft.com/office/drawing/2014/main" id="{C2FEB6CA-62CE-4CDF-A780-265AFFF699A2}"/>
              </a:ext>
            </a:extLst>
          </p:cNvPr>
          <p:cNvSpPr txBox="1">
            <a:spLocks/>
          </p:cNvSpPr>
          <p:nvPr/>
        </p:nvSpPr>
        <p:spPr>
          <a:xfrm>
            <a:off x="260789" y="2234169"/>
            <a:ext cx="3892104" cy="420624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r>
              <a:rPr lang="en-GB" dirty="0">
                <a:solidFill>
                  <a:schemeClr val="bg1"/>
                </a:solidFill>
              </a:rPr>
              <a:t>Low Impact Development</a:t>
            </a:r>
          </a:p>
          <a:p>
            <a:r>
              <a:rPr lang="en-GB" dirty="0">
                <a:solidFill>
                  <a:schemeClr val="bg1"/>
                </a:solidFill>
              </a:rPr>
              <a:t>Problem statement</a:t>
            </a:r>
          </a:p>
          <a:p>
            <a:r>
              <a:rPr lang="en-GB" dirty="0">
                <a:solidFill>
                  <a:schemeClr val="bg1"/>
                </a:solidFill>
              </a:rPr>
              <a:t>Research approach</a:t>
            </a:r>
          </a:p>
          <a:p>
            <a:r>
              <a:rPr lang="en-GB" b="1" dirty="0">
                <a:solidFill>
                  <a:schemeClr val="bg1"/>
                </a:solidFill>
              </a:rPr>
              <a:t>Study area</a:t>
            </a:r>
          </a:p>
          <a:p>
            <a:r>
              <a:rPr lang="en-US" altLang="zh-CN" dirty="0">
                <a:solidFill>
                  <a:schemeClr val="bg1"/>
                </a:solidFill>
              </a:rPr>
              <a:t>Data</a:t>
            </a:r>
            <a:endParaRPr lang="en-GB" dirty="0">
              <a:solidFill>
                <a:schemeClr val="bg1"/>
              </a:solidFill>
            </a:endParaRPr>
          </a:p>
          <a:p>
            <a:endParaRPr lang="en-GB" dirty="0">
              <a:solidFill>
                <a:schemeClr val="bg1"/>
              </a:solidFill>
            </a:endParaRPr>
          </a:p>
          <a:p>
            <a:endParaRPr lang="en-GB" dirty="0">
              <a:solidFill>
                <a:schemeClr val="bg1"/>
              </a:solidFill>
            </a:endParaRPr>
          </a:p>
        </p:txBody>
      </p:sp>
      <p:pic>
        <p:nvPicPr>
          <p:cNvPr id="9" name="Picture 8">
            <a:extLst>
              <a:ext uri="{FF2B5EF4-FFF2-40B4-BE49-F238E27FC236}">
                <a16:creationId xmlns:a16="http://schemas.microsoft.com/office/drawing/2014/main" id="{61773235-3DC7-45AD-A798-3D74EACAD35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6920" y="735232"/>
            <a:ext cx="6219883" cy="3922672"/>
          </a:xfrm>
          <a:prstGeom prst="rect">
            <a:avLst/>
          </a:prstGeom>
          <a:noFill/>
          <a:ln>
            <a:noFill/>
          </a:ln>
        </p:spPr>
      </p:pic>
      <p:sp>
        <p:nvSpPr>
          <p:cNvPr id="11" name="Title 1">
            <a:extLst>
              <a:ext uri="{FF2B5EF4-FFF2-40B4-BE49-F238E27FC236}">
                <a16:creationId xmlns:a16="http://schemas.microsoft.com/office/drawing/2014/main" id="{41F00701-A2AC-42DD-9B45-C510882B321B}"/>
              </a:ext>
            </a:extLst>
          </p:cNvPr>
          <p:cNvSpPr txBox="1">
            <a:spLocks/>
          </p:cNvSpPr>
          <p:nvPr/>
        </p:nvSpPr>
        <p:spPr>
          <a:xfrm>
            <a:off x="260789" y="284176"/>
            <a:ext cx="4044362" cy="15087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GB">
                <a:solidFill>
                  <a:schemeClr val="tx2"/>
                </a:solidFill>
              </a:rPr>
              <a:t>Introduction</a:t>
            </a:r>
            <a:endParaRPr lang="en-GB" dirty="0">
              <a:solidFill>
                <a:schemeClr val="tx2"/>
              </a:solidFill>
            </a:endParaRPr>
          </a:p>
        </p:txBody>
      </p:sp>
    </p:spTree>
    <p:extLst>
      <p:ext uri="{BB962C8B-B14F-4D97-AF65-F5344CB8AC3E}">
        <p14:creationId xmlns:p14="http://schemas.microsoft.com/office/powerpoint/2010/main" val="2112496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27895"/>
    </mc:Choice>
    <mc:Fallback xmlns="">
      <p:transition spd="slow" advTm="2789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5" name="Rectangle 14">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7" name="Rectangle 16">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6" name="Content Placeholder 5">
            <a:extLst>
              <a:ext uri="{FF2B5EF4-FFF2-40B4-BE49-F238E27FC236}">
                <a16:creationId xmlns:a16="http://schemas.microsoft.com/office/drawing/2014/main" id="{0388DFF4-073C-4795-9EEC-DCF56FA656F0}"/>
              </a:ext>
            </a:extLst>
          </p:cNvPr>
          <p:cNvSpPr>
            <a:spLocks noGrp="1"/>
          </p:cNvSpPr>
          <p:nvPr>
            <p:ph idx="1"/>
          </p:nvPr>
        </p:nvSpPr>
        <p:spPr>
          <a:xfrm>
            <a:off x="5106430" y="3104992"/>
            <a:ext cx="6655324" cy="3579751"/>
          </a:xfrm>
        </p:spPr>
        <p:txBody>
          <a:bodyPr>
            <a:normAutofit/>
          </a:bodyPr>
          <a:lstStyle/>
          <a:p>
            <a:r>
              <a:rPr lang="en-GB" dirty="0"/>
              <a:t>Social condition: </a:t>
            </a:r>
            <a:r>
              <a:rPr lang="en-GB" b="1" dirty="0"/>
              <a:t>the seventh most populous city </a:t>
            </a:r>
            <a:r>
              <a:rPr lang="en-GB" dirty="0"/>
              <a:t>in the U.S. with 1.5 million residents (2017)</a:t>
            </a:r>
            <a:endParaRPr lang="en-GB" baseline="30000" dirty="0"/>
          </a:p>
          <a:p>
            <a:r>
              <a:rPr lang="en-GB" dirty="0"/>
              <a:t>Climate: transitional humid subtropical climate (Winters may pass </a:t>
            </a:r>
            <a:r>
              <a:rPr lang="en-GB" b="1" dirty="0"/>
              <a:t>without any frozen precipitation </a:t>
            </a:r>
            <a:r>
              <a:rPr lang="en-GB" dirty="0"/>
              <a:t>at all)</a:t>
            </a:r>
          </a:p>
          <a:p>
            <a:r>
              <a:rPr lang="en-GB" dirty="0"/>
              <a:t>Geology: moderately permeable deep clayey soils and marls</a:t>
            </a:r>
          </a:p>
          <a:p>
            <a:r>
              <a:rPr lang="en-GB" u="sng" dirty="0"/>
              <a:t>Urban water system: </a:t>
            </a:r>
            <a:r>
              <a:rPr lang="en-GB" b="1" u="sng" dirty="0"/>
              <a:t>separate</a:t>
            </a:r>
            <a:r>
              <a:rPr lang="en-GB" u="sng" dirty="0"/>
              <a:t> sewer and stormwater systems</a:t>
            </a:r>
          </a:p>
        </p:txBody>
      </p:sp>
      <p:sp>
        <p:nvSpPr>
          <p:cNvPr id="16" name="Content Placeholder 2">
            <a:extLst>
              <a:ext uri="{FF2B5EF4-FFF2-40B4-BE49-F238E27FC236}">
                <a16:creationId xmlns:a16="http://schemas.microsoft.com/office/drawing/2014/main" id="{C2FEB6CA-62CE-4CDF-A780-265AFFF699A2}"/>
              </a:ext>
            </a:extLst>
          </p:cNvPr>
          <p:cNvSpPr txBox="1">
            <a:spLocks/>
          </p:cNvSpPr>
          <p:nvPr/>
        </p:nvSpPr>
        <p:spPr>
          <a:xfrm>
            <a:off x="260789" y="2234169"/>
            <a:ext cx="3892104" cy="420624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rPr>
              <a:t>Low Impact Development</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rPr>
              <a:t>Problem statement</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rPr>
              <a:t>Research approach</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GB" sz="2200" b="1" i="0" u="none" strike="noStrike" kern="1200" cap="none" spc="0" normalizeH="0" baseline="0" noProof="0" dirty="0">
                <a:ln>
                  <a:noFill/>
                </a:ln>
                <a:solidFill>
                  <a:srgbClr val="FFFFFF"/>
                </a:solidFill>
                <a:effectLst/>
                <a:uLnTx/>
                <a:uFillTx/>
                <a:latin typeface="Corbel" panose="020B0503020204020204"/>
                <a:ea typeface="+mn-ea"/>
                <a:cs typeface="+mn-cs"/>
              </a:rPr>
              <a:t>Study area</a:t>
            </a:r>
          </a:p>
          <a:p>
            <a:pPr>
              <a:buClr>
                <a:srgbClr val="2C2C2C"/>
              </a:buClr>
            </a:pPr>
            <a:r>
              <a:rPr lang="en-US" altLang="zh-CN" dirty="0">
                <a:solidFill>
                  <a:schemeClr val="bg1"/>
                </a:solidFill>
              </a:rPr>
              <a:t>Data</a:t>
            </a:r>
            <a:endParaRPr lang="en-GB" dirty="0">
              <a:solidFill>
                <a:schemeClr val="bg1"/>
              </a:solidFill>
            </a:endParaRP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1" i="0" u="none" strike="noStrike" kern="1200" cap="none" spc="0" normalizeH="0" baseline="0" noProof="0" dirty="0">
              <a:ln>
                <a:noFill/>
              </a:ln>
              <a:solidFill>
                <a:srgbClr val="FFFFFF"/>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11" name="Title 1">
            <a:extLst>
              <a:ext uri="{FF2B5EF4-FFF2-40B4-BE49-F238E27FC236}">
                <a16:creationId xmlns:a16="http://schemas.microsoft.com/office/drawing/2014/main" id="{41F00701-A2AC-42DD-9B45-C510882B321B}"/>
              </a:ext>
            </a:extLst>
          </p:cNvPr>
          <p:cNvSpPr txBox="1">
            <a:spLocks/>
          </p:cNvSpPr>
          <p:nvPr/>
        </p:nvSpPr>
        <p:spPr>
          <a:xfrm>
            <a:off x="260789" y="284176"/>
            <a:ext cx="4044362" cy="15087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GB" sz="4000" b="0" i="0" u="none" strike="noStrike" kern="1200" cap="all" spc="0" normalizeH="0" baseline="0" noProof="0">
                <a:ln>
                  <a:noFill/>
                </a:ln>
                <a:solidFill>
                  <a:srgbClr val="099BDD"/>
                </a:solidFill>
                <a:effectLst/>
                <a:uLnTx/>
                <a:uFillTx/>
                <a:latin typeface="Corbel" panose="020B0503020204020204"/>
                <a:ea typeface="+mj-ea"/>
                <a:cs typeface="+mj-cs"/>
              </a:rPr>
              <a:t>Introduction</a:t>
            </a:r>
            <a:endParaRPr kumimoji="0" lang="en-GB" sz="4000" b="0" i="0" u="none" strike="noStrike" kern="1200" cap="all" spc="0" normalizeH="0" baseline="0" noProof="0" dirty="0">
              <a:ln>
                <a:noFill/>
              </a:ln>
              <a:solidFill>
                <a:srgbClr val="099BDD"/>
              </a:solidFill>
              <a:effectLst/>
              <a:uLnTx/>
              <a:uFillTx/>
              <a:latin typeface="Corbel" panose="020B0503020204020204"/>
              <a:ea typeface="+mj-ea"/>
              <a:cs typeface="+mj-cs"/>
            </a:endParaRPr>
          </a:p>
        </p:txBody>
      </p:sp>
      <p:graphicFrame>
        <p:nvGraphicFramePr>
          <p:cNvPr id="10" name="Chart 9">
            <a:extLst>
              <a:ext uri="{FF2B5EF4-FFF2-40B4-BE49-F238E27FC236}">
                <a16:creationId xmlns:a16="http://schemas.microsoft.com/office/drawing/2014/main" id="{87058B82-5CB4-4C35-B1A3-7D11ECE4A6D5}"/>
              </a:ext>
            </a:extLst>
          </p:cNvPr>
          <p:cNvGraphicFramePr/>
          <p:nvPr>
            <p:extLst>
              <p:ext uri="{D42A27DB-BD31-4B8C-83A1-F6EECF244321}">
                <p14:modId xmlns:p14="http://schemas.microsoft.com/office/powerpoint/2010/main" val="2204115803"/>
              </p:ext>
            </p:extLst>
          </p:nvPr>
        </p:nvGraphicFramePr>
        <p:xfrm>
          <a:off x="5097578" y="367645"/>
          <a:ext cx="6472581" cy="273734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435338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27895"/>
    </mc:Choice>
    <mc:Fallback xmlns="">
      <p:transition spd="slow" advTm="2789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5" name="Rectangle 14">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7" name="Rectangle 16">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6" name="Content Placeholder 5">
            <a:extLst>
              <a:ext uri="{FF2B5EF4-FFF2-40B4-BE49-F238E27FC236}">
                <a16:creationId xmlns:a16="http://schemas.microsoft.com/office/drawing/2014/main" id="{0388DFF4-073C-4795-9EEC-DCF56FA656F0}"/>
              </a:ext>
            </a:extLst>
          </p:cNvPr>
          <p:cNvSpPr>
            <a:spLocks noGrp="1"/>
          </p:cNvSpPr>
          <p:nvPr>
            <p:ph idx="1"/>
          </p:nvPr>
        </p:nvSpPr>
        <p:spPr>
          <a:xfrm>
            <a:off x="5106429" y="5674935"/>
            <a:ext cx="6677075" cy="952108"/>
          </a:xfrm>
        </p:spPr>
        <p:txBody>
          <a:bodyPr>
            <a:normAutofit/>
          </a:bodyPr>
          <a:lstStyle/>
          <a:p>
            <a:r>
              <a:rPr lang="en-GB" sz="2000" dirty="0"/>
              <a:t>Geohydrology: prolific Edwards Aquifer provides the urban usage water for San Antonio City; </a:t>
            </a:r>
            <a:r>
              <a:rPr lang="en-GB" sz="2000" b="1" dirty="0"/>
              <a:t>recharge project </a:t>
            </a:r>
            <a:r>
              <a:rPr lang="en-GB" sz="2000" dirty="0"/>
              <a:t>in contribution zone (in north part of San Antonio City)</a:t>
            </a:r>
          </a:p>
        </p:txBody>
      </p:sp>
      <p:sp>
        <p:nvSpPr>
          <p:cNvPr id="16" name="Content Placeholder 2">
            <a:extLst>
              <a:ext uri="{FF2B5EF4-FFF2-40B4-BE49-F238E27FC236}">
                <a16:creationId xmlns:a16="http://schemas.microsoft.com/office/drawing/2014/main" id="{C2FEB6CA-62CE-4CDF-A780-265AFFF699A2}"/>
              </a:ext>
            </a:extLst>
          </p:cNvPr>
          <p:cNvSpPr txBox="1">
            <a:spLocks/>
          </p:cNvSpPr>
          <p:nvPr/>
        </p:nvSpPr>
        <p:spPr>
          <a:xfrm>
            <a:off x="260789" y="2234169"/>
            <a:ext cx="3892104" cy="420624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rPr>
              <a:t>Low Impact Development</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rPr>
              <a:t>Problem statement</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rPr>
              <a:t>Research approach</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GB" sz="2200" b="1" i="0" u="none" strike="noStrike" kern="1200" cap="none" spc="0" normalizeH="0" baseline="0" noProof="0" dirty="0">
                <a:ln>
                  <a:noFill/>
                </a:ln>
                <a:solidFill>
                  <a:srgbClr val="FFFFFF"/>
                </a:solidFill>
                <a:effectLst/>
                <a:uLnTx/>
                <a:uFillTx/>
                <a:latin typeface="Corbel" panose="020B0503020204020204"/>
                <a:ea typeface="+mn-ea"/>
                <a:cs typeface="+mn-cs"/>
              </a:rPr>
              <a:t>Study area</a:t>
            </a: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r>
              <a:rPr kumimoji="0" lang="en-US" altLang="zh-CN" sz="2200" b="0" i="0" u="none" strike="noStrike" kern="1200" cap="none" spc="0" normalizeH="0" baseline="0" noProof="0" dirty="0">
                <a:ln>
                  <a:noFill/>
                </a:ln>
                <a:solidFill>
                  <a:srgbClr val="FFFFFF"/>
                </a:solidFill>
                <a:effectLst/>
                <a:uLnTx/>
                <a:uFillTx/>
                <a:latin typeface="Corbel" panose="020B0503020204020204"/>
                <a:ea typeface="宋体" panose="02010600030101010101" pitchFamily="2" charset="-122"/>
                <a:cs typeface="+mn-cs"/>
              </a:rPr>
              <a:t>Data</a:t>
            </a:r>
            <a:endPar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1" i="0" u="none" strike="noStrike" kern="1200" cap="none" spc="0" normalizeH="0" baseline="0" noProof="0" dirty="0">
              <a:ln>
                <a:noFill/>
              </a:ln>
              <a:solidFill>
                <a:srgbClr val="FFFFFF"/>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endParaRPr>
          </a:p>
          <a:p>
            <a:pPr marL="182880" marR="0" lvl="0" indent="-182880" algn="l" defTabSz="914400" rtl="0" eaLnBrk="1" fontAlgn="auto" latinLnBrk="0" hangingPunct="1">
              <a:lnSpc>
                <a:spcPct val="90000"/>
              </a:lnSpc>
              <a:spcBef>
                <a:spcPts val="1200"/>
              </a:spcBef>
              <a:spcAft>
                <a:spcPts val="200"/>
              </a:spcAft>
              <a:buClr>
                <a:srgbClr val="2C2C2C"/>
              </a:buClr>
              <a:buSzTx/>
              <a:buFont typeface="Wingdings" pitchFamily="2" charset="2"/>
              <a:buChar char=""/>
              <a:tabLst/>
              <a:defRPr/>
            </a:pPr>
            <a:endParaRPr kumimoji="0" lang="en-GB" sz="22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11" name="Title 1">
            <a:extLst>
              <a:ext uri="{FF2B5EF4-FFF2-40B4-BE49-F238E27FC236}">
                <a16:creationId xmlns:a16="http://schemas.microsoft.com/office/drawing/2014/main" id="{41F00701-A2AC-42DD-9B45-C510882B321B}"/>
              </a:ext>
            </a:extLst>
          </p:cNvPr>
          <p:cNvSpPr txBox="1">
            <a:spLocks/>
          </p:cNvSpPr>
          <p:nvPr/>
        </p:nvSpPr>
        <p:spPr>
          <a:xfrm>
            <a:off x="260789" y="284176"/>
            <a:ext cx="4044362" cy="15087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GB" sz="4000" b="0" i="0" u="none" strike="noStrike" kern="1200" cap="all" spc="0" normalizeH="0" baseline="0" noProof="0">
                <a:ln>
                  <a:noFill/>
                </a:ln>
                <a:solidFill>
                  <a:srgbClr val="099BDD"/>
                </a:solidFill>
                <a:effectLst/>
                <a:uLnTx/>
                <a:uFillTx/>
                <a:latin typeface="Corbel" panose="020B0503020204020204"/>
                <a:ea typeface="+mj-ea"/>
                <a:cs typeface="+mj-cs"/>
              </a:rPr>
              <a:t>Introduction</a:t>
            </a:r>
            <a:endParaRPr kumimoji="0" lang="en-GB" sz="4000" b="0" i="0" u="none" strike="noStrike" kern="1200" cap="all" spc="0" normalizeH="0" baseline="0" noProof="0" dirty="0">
              <a:ln>
                <a:noFill/>
              </a:ln>
              <a:solidFill>
                <a:srgbClr val="099BDD"/>
              </a:solidFill>
              <a:effectLst/>
              <a:uLnTx/>
              <a:uFillTx/>
              <a:latin typeface="Corbel" panose="020B0503020204020204"/>
              <a:ea typeface="+mj-ea"/>
              <a:cs typeface="+mj-cs"/>
            </a:endParaRPr>
          </a:p>
        </p:txBody>
      </p:sp>
      <p:sp>
        <p:nvSpPr>
          <p:cNvPr id="2" name="Rectangle 2">
            <a:extLst>
              <a:ext uri="{FF2B5EF4-FFF2-40B4-BE49-F238E27FC236}">
                <a16:creationId xmlns:a16="http://schemas.microsoft.com/office/drawing/2014/main" id="{0CB300CD-CE69-423A-9657-B9E9CA7BB54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C2C2C"/>
              </a:solidFill>
              <a:effectLst/>
              <a:uLnTx/>
              <a:uFillTx/>
              <a:latin typeface="Corbel" panose="020B0503020204020204"/>
              <a:ea typeface="+mn-ea"/>
              <a:cs typeface="+mn-cs"/>
            </a:endParaRPr>
          </a:p>
        </p:txBody>
      </p:sp>
      <p:sp>
        <p:nvSpPr>
          <p:cNvPr id="4" name="Rectangle 5">
            <a:extLst>
              <a:ext uri="{FF2B5EF4-FFF2-40B4-BE49-F238E27FC236}">
                <a16:creationId xmlns:a16="http://schemas.microsoft.com/office/drawing/2014/main" id="{55452011-D7B4-4CCA-B3E1-79928617F24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C2C2C"/>
              </a:solidFill>
              <a:effectLst/>
              <a:uLnTx/>
              <a:uFillTx/>
              <a:latin typeface="Corbel" panose="020B0503020204020204"/>
              <a:ea typeface="+mn-ea"/>
              <a:cs typeface="+mn-cs"/>
            </a:endParaRPr>
          </a:p>
        </p:txBody>
      </p:sp>
      <p:pic>
        <p:nvPicPr>
          <p:cNvPr id="1028" name="Picture 8">
            <a:extLst>
              <a:ext uri="{FF2B5EF4-FFF2-40B4-BE49-F238E27FC236}">
                <a16:creationId xmlns:a16="http://schemas.microsoft.com/office/drawing/2014/main" id="{8B7CEED0-C97C-4BBA-BD6E-7FB55CEA7B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4803" y="814216"/>
            <a:ext cx="5029200" cy="40465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F86EBAE8-E9D3-4975-8FFF-05D56EE347A1}"/>
              </a:ext>
            </a:extLst>
          </p:cNvPr>
          <p:cNvSpPr>
            <a:spLocks noChangeArrowheads="1"/>
          </p:cNvSpPr>
          <p:nvPr/>
        </p:nvSpPr>
        <p:spPr bwMode="auto">
          <a:xfrm>
            <a:off x="5714803" y="4973938"/>
            <a:ext cx="5392132"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altLang="en-US" sz="900" b="0" i="1" u="none" strike="noStrike" kern="1200" cap="none" spc="0" normalizeH="0" baseline="0" noProof="0" dirty="0">
                <a:ln>
                  <a:noFill/>
                </a:ln>
                <a:solidFill>
                  <a:srgbClr val="44546A"/>
                </a:solidFill>
                <a:effectLst/>
                <a:uLnTx/>
                <a:uFillTx/>
                <a:latin typeface="Calibri" panose="020F0502020204030204" pitchFamily="34" charset="0"/>
                <a:ea typeface="DengXian" panose="02010600030101010101" pitchFamily="2" charset="-122"/>
                <a:cs typeface="Times New Roman" panose="02020603050405020304" pitchFamily="18" charset="0"/>
              </a:rPr>
              <a:t>F</a:t>
            </a:r>
            <a:r>
              <a:rPr kumimoji="0" lang="en-GB" altLang="en-US" sz="900" b="0" i="1" u="none" strike="noStrike" kern="1200" cap="none" spc="0" normalizeH="0" baseline="0" noProof="0" dirty="0" bmk="">
                <a:ln>
                  <a:noFill/>
                </a:ln>
                <a:solidFill>
                  <a:srgbClr val="44546A"/>
                </a:solidFill>
                <a:effectLst/>
                <a:uLnTx/>
                <a:uFillTx/>
                <a:latin typeface="Calibri" panose="020F0502020204030204" pitchFamily="34" charset="0"/>
                <a:ea typeface="DengXian" panose="02010600030101010101" pitchFamily="2" charset="-122"/>
                <a:cs typeface="Times New Roman" panose="02020603050405020304" pitchFamily="18" charset="0"/>
              </a:rPr>
              <a:t>igure</a:t>
            </a:r>
            <a:r>
              <a:rPr kumimoji="0" lang="en-GB" altLang="en-US" sz="900" b="0" i="1" u="none" strike="noStrike" kern="1200" cap="none" spc="0" normalizeH="0" baseline="0" noProof="0" dirty="0">
                <a:ln>
                  <a:noFill/>
                </a:ln>
                <a:solidFill>
                  <a:srgbClr val="44546A"/>
                </a:solidFill>
                <a:effectLst/>
                <a:uLnTx/>
                <a:uFillTx/>
                <a:latin typeface="Calibri" panose="020F0502020204030204" pitchFamily="34" charset="0"/>
                <a:ea typeface="DengXian" panose="02010600030101010101" pitchFamily="2" charset="-122"/>
                <a:cs typeface="Times New Roman" panose="02020603050405020304" pitchFamily="18" charset="0"/>
              </a:rPr>
              <a:t>. The distribution area of Edwards Aquifer and the location of San Antonio City (Resources: Wikipedia)</a:t>
            </a:r>
            <a:endParaRPr kumimoji="0" lang="en-GB" altLang="en-US" sz="1800" b="0" i="0" u="none" strike="noStrike" kern="1200" cap="none" spc="0" normalizeH="0" baseline="0" noProof="0" dirty="0">
              <a:ln>
                <a:noFill/>
              </a:ln>
              <a:solidFill>
                <a:srgbClr val="2C2C2C"/>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0837629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27895"/>
    </mc:Choice>
    <mc:Fallback xmlns="">
      <p:transition spd="slow" advTm="27895"/>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7397</TotalTime>
  <Words>5143</Words>
  <Application>Microsoft Office PowerPoint</Application>
  <PresentationFormat>Widescreen</PresentationFormat>
  <Paragraphs>737</Paragraphs>
  <Slides>62</Slides>
  <Notes>50</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62</vt:i4>
      </vt:variant>
    </vt:vector>
  </HeadingPairs>
  <TitlesOfParts>
    <vt:vector size="68" baseType="lpstr">
      <vt:lpstr>Arial</vt:lpstr>
      <vt:lpstr>Calibri</vt:lpstr>
      <vt:lpstr>Calibri Light</vt:lpstr>
      <vt:lpstr>Corbel</vt:lpstr>
      <vt:lpstr>Wingdings</vt:lpstr>
      <vt:lpstr>Banded</vt:lpstr>
      <vt:lpstr>The influence of Low Impact Development on rainfall-runoff relationships at catchment scale</vt:lpstr>
      <vt:lpstr>The influence of Low Impact Development on rainfall-runoff relationships at catchment scale</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influence of Low Impact Development on rainfall-runoff relationships at catchment scale</vt:lpstr>
      <vt:lpstr>Methodology</vt:lpstr>
      <vt:lpstr>Methodology</vt:lpstr>
      <vt:lpstr>Methodology</vt:lpstr>
      <vt:lpstr>Methodology</vt:lpstr>
      <vt:lpstr>The influence of Low Impact Development on rainfall-runoff relationships at catchment scale</vt:lpstr>
      <vt:lpstr>Modelling</vt:lpstr>
      <vt:lpstr>Modelling</vt:lpstr>
      <vt:lpstr>Modelling</vt:lpstr>
      <vt:lpstr>Modelling</vt:lpstr>
      <vt:lpstr>Modelling</vt:lpstr>
      <vt:lpstr>Modelling</vt:lpstr>
      <vt:lpstr>Modelling</vt:lpstr>
      <vt:lpstr>Modelling</vt:lpstr>
      <vt:lpstr>Modelling</vt:lpstr>
      <vt:lpstr>Modelling</vt:lpstr>
      <vt:lpstr>PowerPoint Presentation</vt:lpstr>
      <vt:lpstr>PowerPoint Presentation</vt:lpstr>
      <vt:lpstr>Modelling</vt:lpstr>
      <vt:lpstr>Modelling</vt:lpstr>
      <vt:lpstr>Modelling</vt:lpstr>
      <vt:lpstr>Modelling</vt:lpstr>
      <vt:lpstr>Modelling</vt:lpstr>
      <vt:lpstr>Modelling</vt:lpstr>
      <vt:lpstr>Modelling</vt:lpstr>
      <vt:lpstr>Modelling</vt:lpstr>
      <vt:lpstr>The influence of Low Impact Development on rainfall-runoff relationships at catchment scale</vt:lpstr>
      <vt:lpstr>Scenarios</vt:lpstr>
      <vt:lpstr>Scenarios</vt:lpstr>
      <vt:lpstr>Scenarios</vt:lpstr>
      <vt:lpstr>The influence of Low Impact Development on rainfall-runoff relationships at catchment scale</vt:lpstr>
      <vt:lpstr>Results</vt:lpstr>
      <vt:lpstr>Results</vt:lpstr>
      <vt:lpstr>Results</vt:lpstr>
      <vt:lpstr>Results</vt:lpstr>
      <vt:lpstr>Results</vt:lpstr>
      <vt:lpstr>Results</vt:lpstr>
      <vt:lpstr>Results</vt:lpstr>
      <vt:lpstr>Results</vt:lpstr>
      <vt:lpstr>Results</vt:lpstr>
      <vt:lpstr>Results</vt:lpstr>
      <vt:lpstr>Results</vt:lpstr>
      <vt:lpstr>The influence of Low Impact Development on rainfall-runoff relationships at catchment scale</vt:lpstr>
      <vt:lpstr>Discussions</vt:lpstr>
      <vt:lpstr>Discussions</vt:lpstr>
      <vt:lpstr>Discussions</vt:lpstr>
      <vt:lpstr>The influence of Low Impact Development on rainfall-runoff relationships at catchment scale</vt:lpstr>
      <vt:lpstr>Conclusions</vt:lpstr>
      <vt:lpstr>Conclusions</vt:lpstr>
      <vt:lpstr>The influence of Low Impact Development on rainfall-runoff relationships at catchment scale</vt:lpstr>
      <vt:lpstr>recommendations</vt:lpstr>
      <vt:lpstr>The influence of Low Impact Development on rainfall-runoff relationships at catchment scale   Thank you for your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hydrologic Influence analysis of Low Impact Development on catchment scale:   Flood risk enlarged by more peak runoff overlap of urban and upstream rural area </dc:title>
  <dc:creator>sui xin</dc:creator>
  <cp:lastModifiedBy>xin sui</cp:lastModifiedBy>
  <cp:revision>269</cp:revision>
  <dcterms:created xsi:type="dcterms:W3CDTF">2018-11-07T14:57:11Z</dcterms:created>
  <dcterms:modified xsi:type="dcterms:W3CDTF">2019-10-28T15:02:38Z</dcterms:modified>
</cp:coreProperties>
</file>