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19" r:id="rId2"/>
    <p:sldId id="356" r:id="rId3"/>
    <p:sldId id="334" r:id="rId4"/>
    <p:sldId id="335" r:id="rId5"/>
    <p:sldId id="312" r:id="rId6"/>
    <p:sldId id="328" r:id="rId7"/>
    <p:sldId id="336" r:id="rId8"/>
    <p:sldId id="346" r:id="rId9"/>
    <p:sldId id="347" r:id="rId10"/>
    <p:sldId id="330" r:id="rId11"/>
    <p:sldId id="337" r:id="rId12"/>
    <p:sldId id="338" r:id="rId13"/>
    <p:sldId id="339" r:id="rId14"/>
    <p:sldId id="327" r:id="rId15"/>
    <p:sldId id="341" r:id="rId16"/>
    <p:sldId id="340" r:id="rId17"/>
    <p:sldId id="342" r:id="rId18"/>
    <p:sldId id="357" r:id="rId19"/>
    <p:sldId id="331" r:id="rId20"/>
    <p:sldId id="332" r:id="rId21"/>
    <p:sldId id="333" r:id="rId22"/>
    <p:sldId id="325" r:id="rId23"/>
    <p:sldId id="358" r:id="rId24"/>
    <p:sldId id="359" r:id="rId25"/>
    <p:sldId id="360" r:id="rId26"/>
    <p:sldId id="324" r:id="rId27"/>
    <p:sldId id="350" r:id="rId28"/>
    <p:sldId id="348" r:id="rId29"/>
    <p:sldId id="349" r:id="rId30"/>
    <p:sldId id="351" r:id="rId31"/>
    <p:sldId id="352" r:id="rId32"/>
  </p:sldIdLst>
  <p:sldSz cx="9906000" cy="6858000" type="A4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BADDE1"/>
    <a:srgbClr val="F5F5F8"/>
    <a:srgbClr val="9999B8"/>
    <a:srgbClr val="F2F2F7"/>
    <a:srgbClr val="7676AF"/>
    <a:srgbClr val="EEEEF7"/>
    <a:srgbClr val="52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8A0969-19FF-42D7-9E26-78B1B9863FCB}" type="doc">
      <dgm:prSet loTypeId="urn:microsoft.com/office/officeart/2011/layout/CircleProcess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C453270-5111-4D15-865E-8955B45A7F41}" type="pres">
      <dgm:prSet presAssocID="{2F8A0969-19FF-42D7-9E26-78B1B9863FCB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612C3D1F-A94A-4AC4-907C-68849A646E46}" type="presOf" srcId="{2F8A0969-19FF-42D7-9E26-78B1B9863FCB}" destId="{0C453270-5111-4D15-865E-8955B45A7F41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64D298-CFE1-405B-8A2D-D75A88CE49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D42DB-FB64-43F5-98F7-500AC81F4B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032A332-E578-41D7-9B4F-D28274A9E5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2136DD7-CC50-4606-9EB7-9C2978DC82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99435CC6-5821-459F-A875-9795E606D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6B7A4D-48E0-4CB9-BDCF-456CDC1B8D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36ED7C-1A45-4FC7-9EB1-EE9DAD35C8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317B96-6A11-4C82-B9AB-C441807546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3B2E29E-6A2E-454A-9755-742A6A7F9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75C851-960F-4E34-A73F-A708756E84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10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18DC4A5-131B-4CE0-850C-958B22851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6100"/>
            <a:ext cx="2944812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B04277-E6E7-48FB-A208-A50088BAF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66BE2C2-ABAB-4074-9E02-423E1060B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7E6EC13-64F2-4BDB-A11B-7A2E697C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补充点 静态数据</a:t>
            </a:r>
            <a:endParaRPr lang="en-GB" altLang="zh-CN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3CB5B23-F700-45F8-8323-D863FB310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FE3F6A9-CA5B-45BA-BC99-B2242294DDFC}" type="slidenum">
              <a:rPr lang="en-US" altLang="en-US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Seconds</a:t>
            </a:r>
            <a:r>
              <a:rPr lang="en-US" altLang="zh-CN" dirty="0" err="1">
                <a:sym typeface="Wingdings" panose="05000000000000000000" pitchFamily="2" charset="2"/>
              </a:rPr>
              <a:t>hours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04277-E6E7-48FB-A208-A50088BAF79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1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A71EA3-E5FF-4257-99FE-64B221AB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7400"/>
            <a:ext cx="9906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5" name="Picture 6" descr="TUD_logo(eng).jpg                                              00020239Projecten G4                   B57E5BFB:">
            <a:extLst>
              <a:ext uri="{FF2B5EF4-FFF2-40B4-BE49-F238E27FC236}">
                <a16:creationId xmlns:a16="http://schemas.microsoft.com/office/drawing/2014/main" id="{699F3871-DC43-430F-90E7-D93AE444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85"/>
          <a:stretch>
            <a:fillRect/>
          </a:stretch>
        </p:blipFill>
        <p:spPr bwMode="auto">
          <a:xfrm>
            <a:off x="7146925" y="5867400"/>
            <a:ext cx="22383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A42C40B-0D5B-4BB5-B8FE-CDDB04B2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99113"/>
            <a:ext cx="9906000" cy="287337"/>
          </a:xfrm>
          <a:prstGeom prst="rect">
            <a:avLst/>
          </a:prstGeom>
          <a:solidFill>
            <a:srgbClr val="0099CC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nl-NL" altLang="nl-NL">
              <a:solidFill>
                <a:srgbClr val="80808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25500" y="381000"/>
            <a:ext cx="8378825" cy="685800"/>
          </a:xfrm>
        </p:spPr>
        <p:txBody>
          <a:bodyPr tIns="0" bIns="0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25500" y="1143000"/>
            <a:ext cx="8378825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E16C3E-C2C3-40F6-91D4-A5A6B568A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5975" y="5194300"/>
            <a:ext cx="8585200" cy="381000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5620274-8361-4311-A9EA-65AAB4B2B5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621338"/>
            <a:ext cx="20637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95344-2F90-4826-A109-064DCDC6CF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AF6653-C041-44FB-8743-619F30D37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8C09C0-320E-4937-921D-DE404B207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2B2FC-E06C-4331-8D04-1D8CB52E3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4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0575" y="358775"/>
            <a:ext cx="2105025" cy="5248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358775"/>
            <a:ext cx="6162675" cy="524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FFEC2D1-E895-44EE-BD7E-FF6FFA89E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7AF5AD-6606-4354-A484-0281A1BBCC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15E10-D651-45B7-A79E-E162F0E7A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5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2A9E241-5687-4FB0-8D45-93018AEC1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EF445B-F118-44F2-B273-254A4A0C9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C319-7B4F-4B6F-A559-3CAC225E2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360524-4725-491A-ADD1-5DD7A9F68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FAE332-8F02-4DFB-BC77-1D8D636E00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F9A52-1C93-429B-AD82-8BFB6CC8D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01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1828800"/>
            <a:ext cx="413385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828800"/>
            <a:ext cx="413385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046A00-D0D6-486B-AC84-165C956576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4164095-7DEB-4A18-AC20-F9F7383BB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BCD4-8847-4928-85CB-432E46061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C1429E4-57CF-43A0-A1EB-4476A8788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16990ED-28B4-4EEA-9FBA-F1B36570BD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928D7-95F9-4786-931E-FE42883FBC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5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8111ECF-95CF-44F3-80C7-26724CD45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B7DDC2B-F1A8-42C2-AF71-2BFA4A141A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F856-9E91-4F7A-93D8-ED829E387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2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231182F-1915-4866-B98F-8DADE382EC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C791A8E-CBA0-4CA6-BBEB-54EE34EA8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1E50A-4875-45E6-A858-2335CE5603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302F70-D55F-4B13-AB27-60D761C00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8724D72-D0E7-4574-9DAE-DA0B6F4361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4E06-3322-455C-AD56-1E79BBB909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8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F5B63FD-084E-4427-AF26-681F58376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05C4E1E-A2F7-460A-905F-5E4CA6C8C4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485F-7CDF-4F2F-AD43-54525FB82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0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DA6E6C-7E46-4CF2-8CAE-E3F51EFA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2350"/>
            <a:ext cx="9906000" cy="75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1027" name="Picture 3" descr="Basis_logo_75DPI.jpg                                           0001F988Projecten G4                   B57E5BFB:">
            <a:extLst>
              <a:ext uri="{FF2B5EF4-FFF2-40B4-BE49-F238E27FC236}">
                <a16:creationId xmlns:a16="http://schemas.microsoft.com/office/drawing/2014/main" id="{AEA49745-64F2-4AA9-B133-3BD5D9F7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" b="23398"/>
          <a:stretch>
            <a:fillRect/>
          </a:stretch>
        </p:blipFill>
        <p:spPr bwMode="auto">
          <a:xfrm>
            <a:off x="7264400" y="6178550"/>
            <a:ext cx="20986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4C6DE6C1-6391-4CF3-ACF0-5C366EE8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15013"/>
            <a:ext cx="9906000" cy="287337"/>
          </a:xfrm>
          <a:prstGeom prst="rect">
            <a:avLst/>
          </a:prstGeom>
          <a:solidFill>
            <a:srgbClr val="0099CC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defRPr/>
            </a:pPr>
            <a:endParaRPr lang="nl-NL" altLang="nl-NL">
              <a:solidFill>
                <a:srgbClr val="80808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A55F44-A8A0-4CA4-8AA8-43FB56332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58775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C5B41-A310-4844-888A-BABEE646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828800"/>
            <a:ext cx="84201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0698CC3A-C2FC-4215-B769-BF3DCD3129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809625" y="5837238"/>
            <a:ext cx="20637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5B1B8AE1-C7E1-482B-97E0-1FC5774C80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016750" y="5837238"/>
            <a:ext cx="206375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53977D7-6233-4DA5-816B-A77DF4471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619B3F7B-60C2-4B51-B2B1-B47EC2960E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622ED-C959-4D8B-A7E7-5ED59E9AA80E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45C013-C8D3-4962-BB5A-3440AC110121}"/>
              </a:ext>
            </a:extLst>
          </p:cNvPr>
          <p:cNvSpPr txBox="1"/>
          <p:nvPr/>
        </p:nvSpPr>
        <p:spPr>
          <a:xfrm>
            <a:off x="2371254" y="4077072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/>
              <a:t>Group: STE</a:t>
            </a:r>
          </a:p>
          <a:p>
            <a:pPr algn="ctr"/>
            <a:r>
              <a:rPr lang="en-US" altLang="zh-CN" sz="1800" dirty="0"/>
              <a:t>Group Members:</a:t>
            </a:r>
          </a:p>
          <a:p>
            <a:pPr algn="ctr"/>
            <a:r>
              <a:rPr lang="en-US" altLang="zh-CN" sz="1800" dirty="0" err="1"/>
              <a:t>Zhi</a:t>
            </a:r>
            <a:r>
              <a:rPr lang="en-US" altLang="zh-CN" sz="1800" dirty="0"/>
              <a:t> Li (4765729)</a:t>
            </a:r>
          </a:p>
          <a:p>
            <a:pPr algn="ctr"/>
            <a:r>
              <a:rPr lang="en-US" altLang="zh-CN" sz="1800" dirty="0" err="1"/>
              <a:t>Xinxin</a:t>
            </a:r>
            <a:r>
              <a:rPr lang="en-US" altLang="zh-CN" sz="1800" dirty="0"/>
              <a:t> Sui (4691326)</a:t>
            </a:r>
          </a:p>
          <a:p>
            <a:pPr algn="ctr"/>
            <a:r>
              <a:rPr lang="en-US" altLang="zh-CN" sz="1800" dirty="0"/>
              <a:t>Chang Gao (4725735)</a:t>
            </a:r>
            <a:endParaRPr lang="zh-CN" alt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E6D699-86ED-421B-9D21-752C6EA2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07363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nl-NL" sz="2800" i="1" kern="0" dirty="0"/>
              <a:t>Water quality and socio-economic simulations of the Yangtze River Basin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598004"/>
              </p:ext>
            </p:extLst>
          </p:nvPr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669674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36C2FB-405A-4C1C-B7D6-4E24CBE1E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77248"/>
              </p:ext>
            </p:extLst>
          </p:nvPr>
        </p:nvGraphicFramePr>
        <p:xfrm>
          <a:off x="632520" y="2132856"/>
          <a:ext cx="8424366" cy="2916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85">
                  <a:extLst>
                    <a:ext uri="{9D8B030D-6E8A-4147-A177-3AD203B41FA5}">
                      <a16:colId xmlns:a16="http://schemas.microsoft.com/office/drawing/2014/main" val="2568474972"/>
                    </a:ext>
                  </a:extLst>
                </a:gridCol>
                <a:gridCol w="1403385">
                  <a:extLst>
                    <a:ext uri="{9D8B030D-6E8A-4147-A177-3AD203B41FA5}">
                      <a16:colId xmlns:a16="http://schemas.microsoft.com/office/drawing/2014/main" val="1114698807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4083848122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3927472240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2056099833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2763956774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Year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682648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76020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776989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386596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904718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323977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34.31476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34.31104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34.31306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34.31332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798092"/>
                  </a:ext>
                </a:extLst>
              </a:tr>
              <a:tr h="36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5.48E-05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8.94E-05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8.94E-05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7.07E-05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0.00013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346647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1D6B248-4B97-4439-A5C7-14D122AB911A}"/>
              </a:ext>
            </a:extLst>
          </p:cNvPr>
          <p:cNvSpPr/>
          <p:nvPr/>
        </p:nvSpPr>
        <p:spPr>
          <a:xfrm>
            <a:off x="760174" y="1433488"/>
            <a:ext cx="4552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Table. Assimilation factor of COD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BDDDCA-537C-48A0-8DF2-6B9A864E8C62}"/>
              </a:ext>
            </a:extLst>
          </p:cNvPr>
          <p:cNvSpPr/>
          <p:nvPr/>
        </p:nvSpPr>
        <p:spPr>
          <a:xfrm>
            <a:off x="3440832" y="4293096"/>
            <a:ext cx="1368152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0000"/>
              </a:highligh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4C74AF-1CC6-4ED8-B160-3055CA4A224B}"/>
              </a:ext>
            </a:extLst>
          </p:cNvPr>
          <p:cNvSpPr/>
          <p:nvPr/>
        </p:nvSpPr>
        <p:spPr>
          <a:xfrm>
            <a:off x="2000672" y="429309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40EF5F-DDFA-4B0C-881E-3C00CC2B1C48}"/>
              </a:ext>
            </a:extLst>
          </p:cNvPr>
          <p:cNvSpPr txBox="1">
            <a:spLocks/>
          </p:cNvSpPr>
          <p:nvPr/>
        </p:nvSpPr>
        <p:spPr bwMode="auto">
          <a:xfrm>
            <a:off x="848544" y="335316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Susceptibility Analysis</a:t>
            </a:r>
          </a:p>
          <a:p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1D6B248-4B97-4439-A5C7-14D122AB911A}"/>
              </a:ext>
            </a:extLst>
          </p:cNvPr>
          <p:cNvSpPr/>
          <p:nvPr/>
        </p:nvSpPr>
        <p:spPr>
          <a:xfrm>
            <a:off x="489267" y="1433488"/>
            <a:ext cx="509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i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Table. Assimilation factor of Nitrogen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01600E6-FA81-4169-BDBD-88DB496D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41421"/>
              </p:ext>
            </p:extLst>
          </p:nvPr>
        </p:nvGraphicFramePr>
        <p:xfrm>
          <a:off x="776536" y="2158009"/>
          <a:ext cx="8424364" cy="3071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84">
                  <a:extLst>
                    <a:ext uri="{9D8B030D-6E8A-4147-A177-3AD203B41FA5}">
                      <a16:colId xmlns:a16="http://schemas.microsoft.com/office/drawing/2014/main" val="3717772014"/>
                    </a:ext>
                  </a:extLst>
                </a:gridCol>
                <a:gridCol w="1403384">
                  <a:extLst>
                    <a:ext uri="{9D8B030D-6E8A-4147-A177-3AD203B41FA5}">
                      <a16:colId xmlns:a16="http://schemas.microsoft.com/office/drawing/2014/main" val="1808208478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301356586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4253759845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925551697"/>
                    </a:ext>
                  </a:extLst>
                </a:gridCol>
                <a:gridCol w="1404399">
                  <a:extLst>
                    <a:ext uri="{9D8B030D-6E8A-4147-A177-3AD203B41FA5}">
                      <a16:colId xmlns:a16="http://schemas.microsoft.com/office/drawing/2014/main" val="1586054164"/>
                    </a:ext>
                  </a:extLst>
                </a:gridCol>
              </a:tblGrid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Year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451513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197404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152898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165097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160037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578155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201335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124532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156260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166811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157076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754342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197818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121798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167412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160801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138741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199871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121517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155021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163996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157164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272996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199715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121315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153052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165335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162902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036130"/>
                  </a:ext>
                </a:extLst>
              </a:tr>
              <a:tr h="341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199228.6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122232.8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154118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165730.2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159596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892974"/>
                  </a:ext>
                </a:extLst>
              </a:tr>
              <a:tr h="682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1442.576944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1173.317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1311.824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1229.728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2228.953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14268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A63930-7D0F-4387-8A4D-F68000F11897}"/>
              </a:ext>
            </a:extLst>
          </p:cNvPr>
          <p:cNvSpPr/>
          <p:nvPr/>
        </p:nvSpPr>
        <p:spPr>
          <a:xfrm>
            <a:off x="3620566" y="4221088"/>
            <a:ext cx="1368152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2C1F95-0EB8-4A9A-ADB3-9AEA1FDBE86F}"/>
              </a:ext>
            </a:extLst>
          </p:cNvPr>
          <p:cNvSpPr/>
          <p:nvPr/>
        </p:nvSpPr>
        <p:spPr>
          <a:xfrm>
            <a:off x="2144688" y="4215409"/>
            <a:ext cx="147391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97D0053-01CA-4F9F-9A9E-8C7576844753}"/>
              </a:ext>
            </a:extLst>
          </p:cNvPr>
          <p:cNvSpPr txBox="1">
            <a:spLocks/>
          </p:cNvSpPr>
          <p:nvPr/>
        </p:nvSpPr>
        <p:spPr bwMode="auto">
          <a:xfrm>
            <a:off x="920552" y="308741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Susceptibility Analysis</a:t>
            </a:r>
          </a:p>
          <a:p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504" y="443406"/>
            <a:ext cx="885698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1046E-CE97-477C-B481-60A106716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DD107E7-9DBB-471F-8ED0-360A74E2BE7D}"/>
              </a:ext>
            </a:extLst>
          </p:cNvPr>
          <p:cNvSpPr txBox="1">
            <a:spLocks/>
          </p:cNvSpPr>
          <p:nvPr/>
        </p:nvSpPr>
        <p:spPr bwMode="auto">
          <a:xfrm>
            <a:off x="488504" y="144419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System Recovery Time of COD (2002) </a:t>
            </a:r>
            <a:r>
              <a:rPr lang="en-US" altLang="zh-CN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7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886856-C8F2-4B54-A3B7-680879C3C292}"/>
              </a:ext>
            </a:extLst>
          </p:cNvPr>
          <p:cNvGraphicFramePr/>
          <p:nvPr/>
        </p:nvGraphicFramePr>
        <p:xfrm>
          <a:off x="128464" y="3429000"/>
          <a:ext cx="9072438" cy="271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4B69A36-D7B8-4AD8-8822-EA17B9455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6496" y="116632"/>
            <a:ext cx="9289032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System Recovery Time of Nitrogen (2002)</a:t>
            </a:r>
            <a:br>
              <a:rPr lang="en-US" altLang="nl-NL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en-US" altLang="nl-NL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6AFEC-FA72-46A2-8C9B-FA7C6B62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09"/>
            <a:ext cx="99060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D26F37B-0A45-4DED-B5F1-A87552A88E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867400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31024-99DC-4D7E-9393-18036F8D3186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D9AD5AA-BD2B-44A6-B04C-D7F0C67B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80" y="260648"/>
            <a:ext cx="6696744" cy="693961"/>
          </a:xfrm>
        </p:spPr>
        <p:txBody>
          <a:bodyPr/>
          <a:lstStyle/>
          <a:p>
            <a:pPr eaLnBrk="1" hangingPunct="1"/>
            <a:r>
              <a:rPr lang="en-US" altLang="nl-NL" sz="2800" dirty="0"/>
              <a:t>Incompletely Mixed System</a:t>
            </a:r>
            <a:br>
              <a:rPr lang="en-US" altLang="nl-NL" sz="2800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34E6E0F-AA1B-427E-AD77-6E5D46615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80" y="1700808"/>
            <a:ext cx="44386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FB919051-24C7-4376-B039-E872EE8B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12" y="836712"/>
            <a:ext cx="350391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1800" kern="0" dirty="0"/>
              <a:t>一 </a:t>
            </a:r>
            <a:r>
              <a:rPr lang="en-US" altLang="nl-NL" sz="1800" kern="0" dirty="0"/>
              <a:t>Control Volume Approach</a:t>
            </a: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/>
              <p:nvPr/>
            </p:nvSpPr>
            <p:spPr>
              <a:xfrm>
                <a:off x="272480" y="4293096"/>
                <a:ext cx="44777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4293096"/>
                <a:ext cx="4477700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0D2366-0D76-4C1C-80B8-1BDB2C743435}"/>
                  </a:ext>
                </a:extLst>
              </p:cNvPr>
              <p:cNvSpPr/>
              <p:nvPr/>
            </p:nvSpPr>
            <p:spPr>
              <a:xfrm>
                <a:off x="4953000" y="2928266"/>
                <a:ext cx="4953000" cy="1129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</m:mr>
                              </m:m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sSub>
                                      <m:sSubPr>
                                        <m:ctrlPr>
                                          <a:rPr lang="zh-CN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zh-CN" altLang="en-US" sz="1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0D2366-0D76-4C1C-80B8-1BDB2C743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28266"/>
                <a:ext cx="4953000" cy="1129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244937F-2DAD-4113-8567-118FB4A25C5D}"/>
              </a:ext>
            </a:extLst>
          </p:cNvPr>
          <p:cNvSpPr txBox="1"/>
          <p:nvPr/>
        </p:nvSpPr>
        <p:spPr>
          <a:xfrm>
            <a:off x="5499641" y="218076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Matrix form: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D26F37B-0A45-4DED-B5F1-A87552A88E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6750" y="5867400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31024-99DC-4D7E-9393-18036F8D3186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D9AD5AA-BD2B-44A6-B04C-D7F0C67B6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80" y="260648"/>
            <a:ext cx="6696744" cy="693961"/>
          </a:xfrm>
        </p:spPr>
        <p:txBody>
          <a:bodyPr/>
          <a:lstStyle/>
          <a:p>
            <a:pPr eaLnBrk="1" hangingPunct="1"/>
            <a:r>
              <a:rPr lang="en-US" altLang="nl-NL" sz="2800" dirty="0"/>
              <a:t>Incompletely Mixed System</a:t>
            </a:r>
            <a:br>
              <a:rPr lang="en-US" altLang="nl-NL" sz="2800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34E6E0F-AA1B-427E-AD77-6E5D46615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480" y="1700808"/>
            <a:ext cx="443865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">
            <a:extLst>
              <a:ext uri="{FF2B5EF4-FFF2-40B4-BE49-F238E27FC236}">
                <a16:creationId xmlns:a16="http://schemas.microsoft.com/office/drawing/2014/main" id="{FB919051-24C7-4376-B039-E872EE8B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12" y="836712"/>
            <a:ext cx="350391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1800" kern="0" dirty="0"/>
              <a:t>一 </a:t>
            </a:r>
            <a:r>
              <a:rPr lang="en-US" altLang="nl-NL" sz="1800" kern="0" dirty="0"/>
              <a:t>Control Volume Approach</a:t>
            </a: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/>
              <p:nvPr/>
            </p:nvSpPr>
            <p:spPr>
              <a:xfrm>
                <a:off x="4953000" y="1937441"/>
                <a:ext cx="44777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4C5FC0-5322-4F6B-B9BD-94137835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937441"/>
                <a:ext cx="4477700" cy="833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7762FD4-498F-499D-8A71-2D5AB2BBD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253224"/>
                  </p:ext>
                </p:extLst>
              </p:nvPr>
            </p:nvGraphicFramePr>
            <p:xfrm>
              <a:off x="2360712" y="4043324"/>
              <a:ext cx="6190124" cy="16561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540">
                      <a:extLst>
                        <a:ext uri="{9D8B030D-6E8A-4147-A177-3AD203B41FA5}">
                          <a16:colId xmlns:a16="http://schemas.microsoft.com/office/drawing/2014/main" val="1065122392"/>
                        </a:ext>
                      </a:extLst>
                    </a:gridCol>
                    <a:gridCol w="964830">
                      <a:extLst>
                        <a:ext uri="{9D8B030D-6E8A-4147-A177-3AD203B41FA5}">
                          <a16:colId xmlns:a16="http://schemas.microsoft.com/office/drawing/2014/main" val="3934065593"/>
                        </a:ext>
                      </a:extLst>
                    </a:gridCol>
                    <a:gridCol w="606933">
                      <a:extLst>
                        <a:ext uri="{9D8B030D-6E8A-4147-A177-3AD203B41FA5}">
                          <a16:colId xmlns:a16="http://schemas.microsoft.com/office/drawing/2014/main" val="3276594967"/>
                        </a:ext>
                      </a:extLst>
                    </a:gridCol>
                    <a:gridCol w="699390">
                      <a:extLst>
                        <a:ext uri="{9D8B030D-6E8A-4147-A177-3AD203B41FA5}">
                          <a16:colId xmlns:a16="http://schemas.microsoft.com/office/drawing/2014/main" val="1806328712"/>
                        </a:ext>
                      </a:extLst>
                    </a:gridCol>
                    <a:gridCol w="1106498">
                      <a:extLst>
                        <a:ext uri="{9D8B030D-6E8A-4147-A177-3AD203B41FA5}">
                          <a16:colId xmlns:a16="http://schemas.microsoft.com/office/drawing/2014/main" val="3871332897"/>
                        </a:ext>
                      </a:extLst>
                    </a:gridCol>
                    <a:gridCol w="1145270">
                      <a:extLst>
                        <a:ext uri="{9D8B030D-6E8A-4147-A177-3AD203B41FA5}">
                          <a16:colId xmlns:a16="http://schemas.microsoft.com/office/drawing/2014/main" val="3089547750"/>
                        </a:ext>
                      </a:extLst>
                    </a:gridCol>
                    <a:gridCol w="865663">
                      <a:extLst>
                        <a:ext uri="{9D8B030D-6E8A-4147-A177-3AD203B41FA5}">
                          <a16:colId xmlns:a16="http://schemas.microsoft.com/office/drawing/2014/main" val="4225242426"/>
                        </a:ext>
                      </a:extLst>
                    </a:gridCol>
                  </a:tblGrid>
                  <a:tr h="4585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Segment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Length (km)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boxes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k_COD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k_NH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Dispersion</a:t>
                          </a:r>
                          <a:endParaRPr lang="zh-CN" sz="1050" kern="1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4419812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0.0291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0.283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2784268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324135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29760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413423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870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96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B7762FD4-498F-499D-8A71-2D5AB2BBD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253224"/>
                  </p:ext>
                </p:extLst>
              </p:nvPr>
            </p:nvGraphicFramePr>
            <p:xfrm>
              <a:off x="2360712" y="4043324"/>
              <a:ext cx="6190124" cy="16561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540">
                      <a:extLst>
                        <a:ext uri="{9D8B030D-6E8A-4147-A177-3AD203B41FA5}">
                          <a16:colId xmlns:a16="http://schemas.microsoft.com/office/drawing/2014/main" val="1065122392"/>
                        </a:ext>
                      </a:extLst>
                    </a:gridCol>
                    <a:gridCol w="964830">
                      <a:extLst>
                        <a:ext uri="{9D8B030D-6E8A-4147-A177-3AD203B41FA5}">
                          <a16:colId xmlns:a16="http://schemas.microsoft.com/office/drawing/2014/main" val="3934065593"/>
                        </a:ext>
                      </a:extLst>
                    </a:gridCol>
                    <a:gridCol w="606933">
                      <a:extLst>
                        <a:ext uri="{9D8B030D-6E8A-4147-A177-3AD203B41FA5}">
                          <a16:colId xmlns:a16="http://schemas.microsoft.com/office/drawing/2014/main" val="3276594967"/>
                        </a:ext>
                      </a:extLst>
                    </a:gridCol>
                    <a:gridCol w="699390">
                      <a:extLst>
                        <a:ext uri="{9D8B030D-6E8A-4147-A177-3AD203B41FA5}">
                          <a16:colId xmlns:a16="http://schemas.microsoft.com/office/drawing/2014/main" val="1806328712"/>
                        </a:ext>
                      </a:extLst>
                    </a:gridCol>
                    <a:gridCol w="1106498">
                      <a:extLst>
                        <a:ext uri="{9D8B030D-6E8A-4147-A177-3AD203B41FA5}">
                          <a16:colId xmlns:a16="http://schemas.microsoft.com/office/drawing/2014/main" val="3871332897"/>
                        </a:ext>
                      </a:extLst>
                    </a:gridCol>
                    <a:gridCol w="1145270">
                      <a:extLst>
                        <a:ext uri="{9D8B030D-6E8A-4147-A177-3AD203B41FA5}">
                          <a16:colId xmlns:a16="http://schemas.microsoft.com/office/drawing/2014/main" val="3089547750"/>
                        </a:ext>
                      </a:extLst>
                    </a:gridCol>
                    <a:gridCol w="865663">
                      <a:extLst>
                        <a:ext uri="{9D8B030D-6E8A-4147-A177-3AD203B41FA5}">
                          <a16:colId xmlns:a16="http://schemas.microsoft.com/office/drawing/2014/main" val="4225242426"/>
                        </a:ext>
                      </a:extLst>
                    </a:gridCol>
                  </a:tblGrid>
                  <a:tr h="4585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Segment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Length (km)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291000" t="-1333" r="-630000" b="-2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boxes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 err="1">
                              <a:effectLst/>
                            </a:rPr>
                            <a:t>k_COD</a:t>
                          </a:r>
                          <a:r>
                            <a:rPr lang="en-US" sz="1050" kern="100" dirty="0">
                              <a:effectLst/>
                            </a:rPr>
                            <a:t>(/d)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k_NH(/d)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616197" t="-1333" r="-2817" b="-2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9812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0.0291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0.283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5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0.1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2784268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620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324135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629760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1570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413423"/>
                      </a:ext>
                    </a:extLst>
                  </a:tr>
                  <a:tr h="2395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870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96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099553D-8A4A-429A-9777-9FC8138B57E5}"/>
              </a:ext>
            </a:extLst>
          </p:cNvPr>
          <p:cNvSpPr txBox="1"/>
          <p:nvPr/>
        </p:nvSpPr>
        <p:spPr>
          <a:xfrm>
            <a:off x="4723571" y="3439620"/>
            <a:ext cx="261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Configuration: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813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154A9F-A842-47C6-A376-1489ED60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" y="980728"/>
            <a:ext cx="9906000" cy="4767263"/>
          </a:xfrm>
          <a:prstGeom prst="rect">
            <a:avLst/>
          </a:prstGeom>
        </p:spPr>
      </p:pic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7848872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BD9466-E9C6-4E0D-B7B6-7EF05447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42143"/>
            <a:ext cx="6696744" cy="6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Incompletely Mixed System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 of COD in 2005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6825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476672"/>
            <a:ext cx="6624736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F2020-44A0-430D-AD49-9543BF98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0DE07F5-50ED-411E-AE9F-AC881EE7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326800"/>
            <a:ext cx="6696744" cy="69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Incompletely Mixed System</a:t>
            </a:r>
            <a:br>
              <a:rPr lang="en-US" altLang="nl-NL" sz="2800" kern="0" dirty="0"/>
            </a:br>
            <a:r>
              <a:rPr lang="en-US" altLang="zh-CN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Prediction</a:t>
            </a: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 of Nitrogen in 2005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88885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74431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2371841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32" y="2999364"/>
            <a:ext cx="6100811" cy="230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Social-Economic modelling</a:t>
            </a:r>
          </a:p>
          <a:p>
            <a:pPr eaLnBrk="1" hangingPunct="1"/>
            <a:r>
              <a:rPr lang="en-US" altLang="nl-NL" sz="1600" kern="0" dirty="0"/>
              <a:t>               a) Model Description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Model Configuration and Results</a:t>
            </a: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Environmental Prediction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/>
              <a:t>Social-Environmental Issue </a:t>
            </a:r>
            <a:r>
              <a:rPr lang="en-US" altLang="nl-NL" sz="1800" kern="0" dirty="0"/>
              <a:t>Over Generations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098639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415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6F6E24-02D6-4E59-A754-38F0D6F04F60}"/>
                  </a:ext>
                </a:extLst>
              </p:cNvPr>
              <p:cNvSpPr txBox="1"/>
              <p:nvPr/>
            </p:nvSpPr>
            <p:spPr>
              <a:xfrm>
                <a:off x="3080792" y="1772816"/>
                <a:ext cx="328679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6F6E24-02D6-4E59-A754-38F0D6F0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2" y="1772816"/>
                <a:ext cx="3286797" cy="38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81CB63-39A3-4854-AF3B-5C9787FD9DFC}"/>
                  </a:ext>
                </a:extLst>
              </p:cNvPr>
              <p:cNvSpPr txBox="1"/>
              <p:nvPr/>
            </p:nvSpPr>
            <p:spPr>
              <a:xfrm>
                <a:off x="3080792" y="2276872"/>
                <a:ext cx="3286412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F81CB63-39A3-4854-AF3B-5C9787FD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92" y="2276872"/>
                <a:ext cx="3286412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6B31A86-8DC6-4410-B3AB-CFD9BB4B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429281"/>
            <a:ext cx="66967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Description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FB8EE4-181B-4E84-B6CE-EBB1237D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832" y="2924944"/>
            <a:ext cx="66967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Two Products: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X - Cotton Production (tons)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Y - Industry Output Value (billions)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Two Resources: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L - Land use (km</a:t>
            </a:r>
            <a:r>
              <a:rPr lang="en-US" altLang="nl-NL" sz="2400" b="0" baseline="3000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)</a:t>
            </a:r>
          </a:p>
          <a:p>
            <a:pPr eaLnBrk="1" hangingPunct="1"/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C – Capital </a:t>
            </a:r>
            <a:r>
              <a:rPr lang="en-US" altLang="nl-NL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(billions)</a:t>
            </a:r>
          </a:p>
          <a:p>
            <a:pPr eaLnBrk="1" hangingPunct="1"/>
            <a:br>
              <a:rPr lang="en-US" altLang="nl-NL" sz="2800" b="0" kern="0" dirty="0">
                <a:solidFill>
                  <a:schemeClr val="tx1"/>
                </a:solidFill>
                <a:latin typeface="+mn-lt"/>
              </a:rPr>
            </a:br>
            <a:endParaRPr lang="en-US" altLang="nl-NL" sz="2800" b="0" kern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206084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376" y="4653265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80" y="2695487"/>
            <a:ext cx="6100811" cy="227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Completely Mixed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a) Model Configuration and Results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</a:t>
            </a:r>
            <a:r>
              <a:rPr lang="en-US" altLang="zh-CN" sz="1600" dirty="0"/>
              <a:t>System Diagnosis</a:t>
            </a:r>
            <a:endParaRPr lang="en-US" altLang="nl-NL" sz="1600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Incompletely Mixed System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424247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135335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9" name="Slide Number Placeholder 3">
            <a:extLst>
              <a:ext uri="{FF2B5EF4-FFF2-40B4-BE49-F238E27FC236}">
                <a16:creationId xmlns:a16="http://schemas.microsoft.com/office/drawing/2014/main" id="{BCD1AD2E-D81E-4B2D-936F-077A877A3D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C6B18-B2CC-4C27-AA58-B9CE5A38F70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607BC5-FA8F-49D4-B33D-48A7F934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nl-NL" dirty="0"/>
            </a:br>
            <a:endParaRPr lang="zh-CN" altLang="en-US" dirty="0"/>
          </a:p>
        </p:txBody>
      </p:sp>
      <p:pic>
        <p:nvPicPr>
          <p:cNvPr id="1026" name="Picture 2" descr="https://lh6.googleusercontent.com/Jxur1Q52nILdLS4kQwnGeHjZnSkJsuHeb7MISB-evgZvD9VIUb9Zi8gAyGMlPI_1s-9C4lhAZC8tnh5LVMCs6C3sSvbKHl6hfN-KJXRIDyewHRR8Fx2EO0uSM64AsnE7IA04HMnA">
            <a:extLst>
              <a:ext uri="{FF2B5EF4-FFF2-40B4-BE49-F238E27FC236}">
                <a16:creationId xmlns:a16="http://schemas.microsoft.com/office/drawing/2014/main" id="{61BB4AB5-C5A8-4800-B09B-CF1538113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66481"/>
            <a:ext cx="4464495" cy="34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17EII9ENMkCmNXRChOLrlXxP_APgf2wVO8tjW4eWzYxSeqQD8qnzAfK0VXwJzf6ZRq5cMchldWhmybCtSVfWKtfi6bfFIbSI35Hu6eBmSjLSuMWzF3xxsmBXWkLwc7sG5Cgug37N">
            <a:extLst>
              <a:ext uri="{FF2B5EF4-FFF2-40B4-BE49-F238E27FC236}">
                <a16:creationId xmlns:a16="http://schemas.microsoft.com/office/drawing/2014/main" id="{D3DC4DF0-83B9-4773-9BC2-908D72A7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32" y="1466481"/>
            <a:ext cx="4536504" cy="3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BC210B7-5D87-4EA4-BE6F-85B2140B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06344"/>
            <a:ext cx="66967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256E2E-29AD-4B0A-B48F-758DD4853E2B}"/>
                  </a:ext>
                </a:extLst>
              </p:cNvPr>
              <p:cNvSpPr txBox="1"/>
              <p:nvPr/>
            </p:nvSpPr>
            <p:spPr>
              <a:xfrm>
                <a:off x="5313040" y="4969386"/>
                <a:ext cx="3997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15.45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0.393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0.607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256E2E-29AD-4B0A-B48F-758DD485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0" y="4969386"/>
                <a:ext cx="3997761" cy="369332"/>
              </a:xfrm>
              <a:prstGeom prst="rect">
                <a:avLst/>
              </a:prstGeom>
              <a:blipFill>
                <a:blip r:embed="rId4"/>
                <a:stretch>
                  <a:fillRect l="-1374" r="-30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118AA-AE00-4A83-9D13-0E4A55B2EC54}"/>
                  </a:ext>
                </a:extLst>
              </p:cNvPr>
              <p:cNvSpPr txBox="1"/>
              <p:nvPr/>
            </p:nvSpPr>
            <p:spPr>
              <a:xfrm>
                <a:off x="614310" y="5053095"/>
                <a:ext cx="426668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915.85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0.355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0.645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5118AA-AE00-4A83-9D13-0E4A55B2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0" y="5053095"/>
                <a:ext cx="4266681" cy="384657"/>
              </a:xfrm>
              <a:prstGeom prst="rect">
                <a:avLst/>
              </a:prstGeom>
              <a:blipFill>
                <a:blip r:embed="rId5"/>
                <a:stretch>
                  <a:fillRect l="-143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7DF4FFEB-5185-4744-BDF9-E75BD106D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493DB-239C-4C70-AA5E-6910110844C0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/>
          </a:p>
        </p:txBody>
      </p:sp>
      <p:pic>
        <p:nvPicPr>
          <p:cNvPr id="5122" name="Picture 2" descr="https://lh5.googleusercontent.com/XxR9zB-pAazrY-ZTZs51FN-SawH-uGD8fthRvseF5z0SxgWbPYfwwkyf0crbJZB9JKWIiYJ0znL3ejsWQ-tx5CFrMx2g1Ly260CE6eyMuqNI3ZRGrGwWf1q5kT30mP4yrIpqEKK2">
            <a:extLst>
              <a:ext uri="{FF2B5EF4-FFF2-40B4-BE49-F238E27FC236}">
                <a16:creationId xmlns:a16="http://schemas.microsoft.com/office/drawing/2014/main" id="{4D4FD9AE-83D1-4721-B937-34B75318F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412776"/>
            <a:ext cx="4500881" cy="33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5B4F410-8A96-46CA-9006-F2ACAB7BB04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</a:t>
            </a:r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pic>
        <p:nvPicPr>
          <p:cNvPr id="5124" name="Picture 4" descr="https://lh6.googleusercontent.com/_NkeALSQ0RFUkyPn5M5lCrhw0_y34ggw3hK2vB6yld38BOsVbSqjTbnRW-cE6DSt1NxKdHo5wm3dKOhbb4U-2GrmsV0KrTMBgmDpTTfPqA4BExHeBUNhI0QYkfLyJhuAmCtnKQCS">
            <a:extLst>
              <a:ext uri="{FF2B5EF4-FFF2-40B4-BE49-F238E27FC236}">
                <a16:creationId xmlns:a16="http://schemas.microsoft.com/office/drawing/2014/main" id="{EECF9ECA-999B-4D5E-8317-30444CB0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442593"/>
            <a:ext cx="4690187" cy="339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8C2F15CE-8EF6-4CD2-B70C-5419BAEAB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4569" y="4869160"/>
                <a:ext cx="2736304" cy="89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</m:acc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=2000 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𝑘𝑚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altLang="nl-NL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nl-NL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nl-NL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nl-NL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𝑏𝑖𝑙𝑙𝑖𝑜𝑛</m:t>
                      </m:r>
                    </m:oMath>
                  </m:oMathPara>
                </a14:m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8C2F15CE-8EF6-4CD2-B70C-5419BAEA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569" y="4869160"/>
                <a:ext cx="2736304" cy="893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03B5A99A-CB76-461B-93DE-8DA54C3DF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415" y="4869160"/>
                <a:ext cx="4104456" cy="89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nl-NL" sz="2400" b="0" dirty="0">
                    <a:solidFill>
                      <a:schemeClr val="tx1"/>
                    </a:solidFill>
                    <a:ea typeface="+mn-ea"/>
                    <a:cs typeface="+mn-cs"/>
                  </a:rPr>
                  <a:t>Production Possibility Frontier: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=−0.02∗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lang="en-US" altLang="nl-NL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+1239.36</m:t>
                      </m:r>
                    </m:oMath>
                  </m:oMathPara>
                </a14:m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03B5A99A-CB76-461B-93DE-8DA54C3D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8415" y="4869160"/>
                <a:ext cx="4104456" cy="893068"/>
              </a:xfrm>
              <a:prstGeom prst="rect">
                <a:avLst/>
              </a:prstGeom>
              <a:blipFill>
                <a:blip r:embed="rId5"/>
                <a:stretch>
                  <a:fillRect l="-4458" t="-5479" r="-38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E1C2B61-F7B9-4462-9E2E-A3A91906D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68211-6D34-4050-96BA-39DFD9527E80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/>
          </a:p>
        </p:txBody>
      </p:sp>
      <p:pic>
        <p:nvPicPr>
          <p:cNvPr id="6146" name="Picture 2" descr="https://lh3.googleusercontent.com/JTOEcZdHb7aL-D3Rw__39oKBeQ4KEb6d9TM87Cg4fL2XHc4S2Jr1icKUDn589tlUKGwEjVp8ULzJnWF0yRt7S-8cF64vMA523UWxy7dnrgUFTTFcnzYcBP_qsHENeDGF_7RE6Mh1">
            <a:extLst>
              <a:ext uri="{FF2B5EF4-FFF2-40B4-BE49-F238E27FC236}">
                <a16:creationId xmlns:a16="http://schemas.microsoft.com/office/drawing/2014/main" id="{4FA8D7A8-B53F-4F7F-8CA8-D23BE5D1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2" y="1604846"/>
            <a:ext cx="52768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B5FD695-A0F7-4FF9-9752-12E81E66414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kern="0" dirty="0"/>
              <a:t>Social-Economy modelling </a:t>
            </a:r>
            <a:br>
              <a:rPr lang="en-US" altLang="nl-NL" sz="2800" kern="0" dirty="0"/>
            </a:br>
            <a:r>
              <a:rPr lang="en-US" altLang="nl-NL" sz="28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Configuration </a:t>
            </a:r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of 2000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418E4C-4C05-4C1A-AB5C-9958A3AC7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768" y="1628800"/>
                <a:ext cx="4063714" cy="54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0099CC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U = ln(C1)+ </a:t>
                </a:r>
                <a14:m>
                  <m:oMath xmlns:m="http://schemas.openxmlformats.org/officeDocument/2006/math">
                    <m:r>
                      <a:rPr lang="en-US" altLang="nl-N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func>
                      <m:funcPr>
                        <m:ctrlPr>
                          <a:rPr lang="en-US" altLang="nl-NL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nl-NL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  <m:r>
                              <a:rPr lang="en-US" altLang="nl-NL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1∗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2∗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lang="en-US" alt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=−0.02∗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+1239.36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nl-NL" sz="1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C1-consumption of cotton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C2-consumption of industry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P1-Price of cotton</a:t>
                </a:r>
              </a:p>
              <a:p>
                <a:pPr eaLnBrk="1" hangingPunct="1"/>
                <a:r>
                  <a:rPr lang="en-US" altLang="nl-NL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P2-Price of industry</a:t>
                </a:r>
              </a:p>
              <a:p>
                <a:pPr eaLnBrk="1" hangingPunct="1"/>
                <a:endParaRPr lang="en-US" altLang="nl-NL" sz="2400" b="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eaLnBrk="1" hangingPunct="1"/>
                <a:endParaRPr lang="en-US" altLang="nl-NL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eaLnBrk="1" hangingPunct="1"/>
                <a:br>
                  <a:rPr lang="en-US" altLang="nl-NL" sz="2800" b="0" kern="0" dirty="0">
                    <a:solidFill>
                      <a:schemeClr val="tx1"/>
                    </a:solidFill>
                    <a:latin typeface="+mn-lt"/>
                  </a:rPr>
                </a:br>
                <a:endParaRPr lang="en-US" altLang="nl-NL" sz="2800" b="0" kern="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418E4C-4C05-4C1A-AB5C-9958A3AC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768" y="1628800"/>
                <a:ext cx="4063714" cy="5400600"/>
              </a:xfrm>
              <a:prstGeom prst="rect">
                <a:avLst/>
              </a:prstGeom>
              <a:blipFill>
                <a:blip r:embed="rId3"/>
                <a:stretch>
                  <a:fillRect l="-3448" t="-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58F7D1A-FBC0-41FC-8A89-71D141C7DCBB}"/>
              </a:ext>
            </a:extLst>
          </p:cNvPr>
          <p:cNvSpPr/>
          <p:nvPr/>
        </p:nvSpPr>
        <p:spPr>
          <a:xfrm>
            <a:off x="5816377" y="4726627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nl-NL" sz="2000" dirty="0">
                <a:latin typeface="Cambria Math" panose="02040503050406030204" pitchFamily="18" charset="0"/>
              </a:rPr>
              <a:t>Through the </a:t>
            </a:r>
            <a:r>
              <a:rPr lang="en-US" altLang="nl-NL" sz="2000" dirty="0" err="1">
                <a:latin typeface="Cambria Math" panose="02040503050406030204" pitchFamily="18" charset="0"/>
              </a:rPr>
              <a:t>Largrange</a:t>
            </a:r>
            <a:r>
              <a:rPr lang="en-US" altLang="nl-NL" sz="2000" dirty="0">
                <a:latin typeface="Cambria Math" panose="02040503050406030204" pitchFamily="18" charset="0"/>
              </a:rPr>
              <a:t> </a:t>
            </a:r>
            <a:r>
              <a:rPr lang="en-US" altLang="nl-NL" sz="2000" dirty="0" err="1">
                <a:latin typeface="Cambria Math" panose="02040503050406030204" pitchFamily="18" charset="0"/>
              </a:rPr>
              <a:t>deriviation</a:t>
            </a:r>
            <a:r>
              <a:rPr lang="en-US" altLang="nl-NL" sz="2000" dirty="0">
                <a:latin typeface="Cambria Math" panose="02040503050406030204" pitchFamily="18" charset="0"/>
              </a:rPr>
              <a:t>:</a:t>
            </a:r>
          </a:p>
          <a:p>
            <a:pPr eaLnBrk="1" hangingPunct="1"/>
            <a:r>
              <a:rPr lang="en-US" altLang="nl-NL" sz="2000" dirty="0">
                <a:latin typeface="Cambria Math" panose="02040503050406030204" pitchFamily="18" charset="0"/>
              </a:rPr>
              <a:t>U(2000) = 20.004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BE847-5870-496D-AE60-93BBF0EBC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26C429-8445-4987-80FC-9662B85A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677505"/>
            <a:ext cx="6048672" cy="4038768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64E7A7B-2971-437D-A05A-911279CE0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95813"/>
              </p:ext>
            </p:extLst>
          </p:nvPr>
        </p:nvGraphicFramePr>
        <p:xfrm>
          <a:off x="6609184" y="2780928"/>
          <a:ext cx="2471316" cy="2414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093">
                  <a:extLst>
                    <a:ext uri="{9D8B030D-6E8A-4147-A177-3AD203B41FA5}">
                      <a16:colId xmlns:a16="http://schemas.microsoft.com/office/drawing/2014/main" val="1065122392"/>
                    </a:ext>
                  </a:extLst>
                </a:gridCol>
                <a:gridCol w="1275223">
                  <a:extLst>
                    <a:ext uri="{9D8B030D-6E8A-4147-A177-3AD203B41FA5}">
                      <a16:colId xmlns:a16="http://schemas.microsoft.com/office/drawing/2014/main" val="3934065593"/>
                    </a:ext>
                  </a:extLst>
                </a:gridCol>
              </a:tblGrid>
              <a:tr h="549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Utility 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19812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784268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324135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20.16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629760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413423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20.458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29647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DF65293-B491-41B5-B40A-07ABC1C5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60" y="1106005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933C3DAC-0BEC-461F-A8FE-E6429D2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Social-Economy modelling </a:t>
            </a:r>
            <a:br>
              <a:rPr lang="en-US" altLang="nl-NL" dirty="0"/>
            </a:b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Result from 2000 to 2004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47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8AEB-78B9-46CC-AF8C-00D4ECF8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4941227"/>
            <a:ext cx="9561511" cy="3778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COD decreases by 19.54%; Utility Value increases by 2.27% from 2000 to 2004.</a:t>
            </a:r>
          </a:p>
          <a:p>
            <a:pPr marL="0" indent="0">
              <a:buNone/>
            </a:pPr>
            <a:r>
              <a:rPr lang="en-US" altLang="zh-CN" sz="2000" dirty="0"/>
              <a:t>According to the COD prediction value, the utility value will increase by 7.80%. 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7B275-33D6-415F-966C-792622D77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标题 11">
            <a:extLst>
              <a:ext uri="{FF2B5EF4-FFF2-40B4-BE49-F238E27FC236}">
                <a16:creationId xmlns:a16="http://schemas.microsoft.com/office/drawing/2014/main" id="{9ED8C786-84BB-4030-A0D9-6259B64D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28" y="281609"/>
            <a:ext cx="9649072" cy="1143000"/>
          </a:xfrm>
        </p:spPr>
        <p:txBody>
          <a:bodyPr/>
          <a:lstStyle/>
          <a:p>
            <a:r>
              <a:rPr lang="en-US" altLang="nl-NL" dirty="0"/>
              <a:t>Environmental Prediction</a:t>
            </a:r>
            <a:br>
              <a:rPr lang="en-US" altLang="nl-NL" dirty="0"/>
            </a:b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Connection between COD and utility value 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9BD5FB-EB96-4B80-8A4F-24118564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26952"/>
              </p:ext>
            </p:extLst>
          </p:nvPr>
        </p:nvGraphicFramePr>
        <p:xfrm>
          <a:off x="5673080" y="2088985"/>
          <a:ext cx="3600400" cy="2414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438">
                  <a:extLst>
                    <a:ext uri="{9D8B030D-6E8A-4147-A177-3AD203B41FA5}">
                      <a16:colId xmlns:a16="http://schemas.microsoft.com/office/drawing/2014/main" val="1065122392"/>
                    </a:ext>
                  </a:extLst>
                </a:gridCol>
                <a:gridCol w="1225481">
                  <a:extLst>
                    <a:ext uri="{9D8B030D-6E8A-4147-A177-3AD203B41FA5}">
                      <a16:colId xmlns:a16="http://schemas.microsoft.com/office/drawing/2014/main" val="3934065593"/>
                    </a:ext>
                  </a:extLst>
                </a:gridCol>
                <a:gridCol w="1225481">
                  <a:extLst>
                    <a:ext uri="{9D8B030D-6E8A-4147-A177-3AD203B41FA5}">
                      <a16:colId xmlns:a16="http://schemas.microsoft.com/office/drawing/2014/main" val="3158128264"/>
                    </a:ext>
                  </a:extLst>
                </a:gridCol>
              </a:tblGrid>
              <a:tr h="549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Utility 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COD (mg/L)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19812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3.0013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784268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2.6073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1324135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20.16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2.6434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629760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2.7744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413423"/>
                  </a:ext>
                </a:extLst>
              </a:tr>
              <a:tr h="373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20.458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2.4149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29647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5F79FEC-5C7A-45EF-B577-643ED7110CCE}"/>
              </a:ext>
            </a:extLst>
          </p:cNvPr>
          <p:cNvSpPr/>
          <p:nvPr/>
        </p:nvSpPr>
        <p:spPr>
          <a:xfrm>
            <a:off x="6802163" y="4149080"/>
            <a:ext cx="122413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7F3EA6-8EB4-4F9A-9BF2-6956210ADE14}"/>
              </a:ext>
            </a:extLst>
          </p:cNvPr>
          <p:cNvSpPr/>
          <p:nvPr/>
        </p:nvSpPr>
        <p:spPr>
          <a:xfrm>
            <a:off x="6800406" y="2613658"/>
            <a:ext cx="122413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407E65-A6CE-469E-ACF2-CAA6EE851108}"/>
              </a:ext>
            </a:extLst>
          </p:cNvPr>
          <p:cNvSpPr/>
          <p:nvPr/>
        </p:nvSpPr>
        <p:spPr>
          <a:xfrm>
            <a:off x="8026299" y="2613658"/>
            <a:ext cx="12241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832DAC-1274-470C-881D-BAAF7059BBAB}"/>
              </a:ext>
            </a:extLst>
          </p:cNvPr>
          <p:cNvSpPr/>
          <p:nvPr/>
        </p:nvSpPr>
        <p:spPr>
          <a:xfrm>
            <a:off x="8026300" y="4125826"/>
            <a:ext cx="12241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3B0422-A475-4A2B-8645-F0CF66F7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60401"/>
            <a:ext cx="4608512" cy="35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3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2BD3862D-C76B-4387-A393-83D5F35FE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6750" y="5837238"/>
            <a:ext cx="206375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41DE29-ED14-4320-BC16-7BA413DDF04B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9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927231F-DF78-47E7-B1C3-05C1DCDA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4793" y="404664"/>
            <a:ext cx="2036093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Contents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273D23-C5E3-45AB-8852-4EDCE38A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744318"/>
            <a:ext cx="8496944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</a:t>
            </a:r>
            <a:r>
              <a:rPr lang="en-US" altLang="nl-NL" sz="2400" dirty="0"/>
              <a:t>The Environment (STE):</a:t>
            </a:r>
            <a:endParaRPr lang="zh-CN" altLang="en-US" sz="2400" dirty="0"/>
          </a:p>
          <a:p>
            <a:pPr eaLnBrk="1" hangingPunct="1"/>
            <a:br>
              <a:rPr lang="en-US" altLang="nl-NL" sz="2400" dirty="0"/>
            </a:br>
            <a:endParaRPr lang="en-US" altLang="nl-NL" sz="2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79462C-4B73-4138-8896-4E5F400E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2371841"/>
            <a:ext cx="6192688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nl-NL" sz="2400" kern="0" dirty="0"/>
              <a:t>Save The Economy (STE)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5A269-81DD-44E2-8E69-8DC782A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32" y="2999364"/>
            <a:ext cx="6100811" cy="230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Social-Economic modelling</a:t>
            </a:r>
          </a:p>
          <a:p>
            <a:pPr eaLnBrk="1" hangingPunct="1"/>
            <a:r>
              <a:rPr lang="en-US" altLang="nl-NL" sz="1600" kern="0" dirty="0"/>
              <a:t>               a) Model Description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nl-NL" sz="1600" kern="0" dirty="0"/>
              <a:t>	b) Model Configuration and Results</a:t>
            </a:r>
          </a:p>
          <a:p>
            <a:pPr marL="285750" indent="-28575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nl-NL" sz="1800" kern="0" dirty="0"/>
              <a:t>Environmental Prediction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800" dirty="0"/>
              <a:t>Social-Environmental Issue </a:t>
            </a:r>
            <a:r>
              <a:rPr lang="en-US" altLang="nl-NL" sz="1800" kern="0" dirty="0"/>
              <a:t>Over Generations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0099CC"/>
              </a:buClr>
            </a:pPr>
            <a:r>
              <a:rPr lang="en-US" altLang="nl-NL" sz="1800" kern="0" dirty="0"/>
              <a:t>	</a:t>
            </a:r>
            <a:r>
              <a:rPr lang="en-US" altLang="nl-NL" sz="1600" kern="0" dirty="0"/>
              <a:t>a) Model Configuration and Results</a:t>
            </a:r>
            <a:br>
              <a:rPr lang="en-US" altLang="nl-NL" sz="1600" kern="0" dirty="0"/>
            </a:br>
            <a:endParaRPr lang="en-US" altLang="nl-NL" sz="1600" kern="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DD4B8A-3642-4F8F-8D2B-9C849859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93" y="1098639"/>
            <a:ext cx="5184576" cy="5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Brief Introduction</a:t>
            </a:r>
            <a:br>
              <a:rPr lang="en-US" altLang="nl-NL" sz="2800" kern="0" dirty="0"/>
            </a:br>
            <a:endParaRPr lang="en-US" altLang="nl-NL" sz="2800" kern="0" dirty="0"/>
          </a:p>
        </p:txBody>
      </p:sp>
    </p:spTree>
    <p:extLst>
      <p:ext uri="{BB962C8B-B14F-4D97-AF65-F5344CB8AC3E}">
        <p14:creationId xmlns:p14="http://schemas.microsoft.com/office/powerpoint/2010/main" val="374017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01862CB-D5EB-44E9-9D6C-21348A19C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7A384-2D88-4BF7-BBBF-B34347047DC4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E3C5C2-581B-43E8-8D26-7F58A33D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60648"/>
            <a:ext cx="9433048" cy="72008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6D8B09-68D8-4418-9D34-9766F1764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091609"/>
                  </p:ext>
                </p:extLst>
              </p:nvPr>
            </p:nvGraphicFramePr>
            <p:xfrm>
              <a:off x="992560" y="980728"/>
              <a:ext cx="8064896" cy="4208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9658">
                      <a:extLst>
                        <a:ext uri="{9D8B030D-6E8A-4147-A177-3AD203B41FA5}">
                          <a16:colId xmlns:a16="http://schemas.microsoft.com/office/drawing/2014/main" val="564413694"/>
                        </a:ext>
                      </a:extLst>
                    </a:gridCol>
                    <a:gridCol w="5365970">
                      <a:extLst>
                        <a:ext uri="{9D8B030D-6E8A-4147-A177-3AD203B41FA5}">
                          <a16:colId xmlns:a16="http://schemas.microsoft.com/office/drawing/2014/main" val="493766710"/>
                        </a:ext>
                      </a:extLst>
                    </a:gridCol>
                    <a:gridCol w="909268">
                      <a:extLst>
                        <a:ext uri="{9D8B030D-6E8A-4147-A177-3AD203B41FA5}">
                          <a16:colId xmlns:a16="http://schemas.microsoft.com/office/drawing/2014/main" val="320994066"/>
                        </a:ext>
                      </a:extLst>
                    </a:gridCol>
                  </a:tblGrid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Parameter set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Parameter description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Value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648537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Preference for environment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00243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Degree of habit formation for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0.9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004674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 self rate of degradation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0.2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4867946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Environmental maintenance efficiency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789023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Tax rate to conserve environment per unit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0.1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490999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Capital share of output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0.025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3529765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Degradation of environment cause by 1 unit of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0.1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83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Capital share of output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0.393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198196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Total factor of productivity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15.45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4096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6D8B09-68D8-4418-9D34-9766F1764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091609"/>
                  </p:ext>
                </p:extLst>
              </p:nvPr>
            </p:nvGraphicFramePr>
            <p:xfrm>
              <a:off x="992560" y="980728"/>
              <a:ext cx="8064896" cy="42084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89658">
                      <a:extLst>
                        <a:ext uri="{9D8B030D-6E8A-4147-A177-3AD203B41FA5}">
                          <a16:colId xmlns:a16="http://schemas.microsoft.com/office/drawing/2014/main" val="564413694"/>
                        </a:ext>
                      </a:extLst>
                    </a:gridCol>
                    <a:gridCol w="5365970">
                      <a:extLst>
                        <a:ext uri="{9D8B030D-6E8A-4147-A177-3AD203B41FA5}">
                          <a16:colId xmlns:a16="http://schemas.microsoft.com/office/drawing/2014/main" val="493766710"/>
                        </a:ext>
                      </a:extLst>
                    </a:gridCol>
                    <a:gridCol w="909268">
                      <a:extLst>
                        <a:ext uri="{9D8B030D-6E8A-4147-A177-3AD203B41FA5}">
                          <a16:colId xmlns:a16="http://schemas.microsoft.com/office/drawing/2014/main" val="320994066"/>
                        </a:ext>
                      </a:extLst>
                    </a:gridCol>
                  </a:tblGrid>
                  <a:tr h="3507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Parameter set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Parameter description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Value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648537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5263" r="-351701" b="-10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Preference for environment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6700243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201724" r="-351701" b="-9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Degree of habit formation for quality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0.9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004674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301724" r="-351701" b="-8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 self rate of degradation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0.2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04867946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408772" r="-351701" b="-7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Environmental maintenance efficiency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789023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250000" r="-351701" b="-2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Tax rate to conserve environment per unit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0.1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490999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712281" r="-35170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Capital share of output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0.025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3529765"/>
                      </a:ext>
                    </a:extLst>
                  </a:tr>
                  <a:tr h="701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399138" r="-351701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Degradation of environment cause by 1 unit of consumption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0.1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831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15789" r="-351701" b="-1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Capital share of output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0.393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1981969"/>
                      </a:ext>
                    </a:extLst>
                  </a:tr>
                  <a:tr h="350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0" t="-1096552" r="-35170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Total factor of productivity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15.45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409605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B957809-9675-43FF-8F1C-55B8C62053CA}"/>
              </a:ext>
            </a:extLst>
          </p:cNvPr>
          <p:cNvSpPr/>
          <p:nvPr/>
        </p:nvSpPr>
        <p:spPr>
          <a:xfrm>
            <a:off x="992560" y="4492129"/>
            <a:ext cx="8077398" cy="72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7F19DC-E9AC-49A2-BAF3-12D607BF94EC}"/>
                  </a:ext>
                </a:extLst>
              </p:cNvPr>
              <p:cNvSpPr txBox="1"/>
              <p:nvPr/>
            </p:nvSpPr>
            <p:spPr>
              <a:xfrm>
                <a:off x="3381802" y="5308905"/>
                <a:ext cx="311950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7F19DC-E9AC-49A2-BAF3-12D607BF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02" y="5308905"/>
                <a:ext cx="3119507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96DBAA-B72D-4C85-B3EF-89226885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181359"/>
            <a:ext cx="5994204" cy="448688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0DA71-74D0-4AA8-B1BD-CAE74100F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9017E66F-4607-4D4B-9FA4-B4ECB5BA8912}"/>
              </a:ext>
            </a:extLst>
          </p:cNvPr>
          <p:cNvSpPr txBox="1">
            <a:spLocks/>
          </p:cNvSpPr>
          <p:nvPr/>
        </p:nvSpPr>
        <p:spPr bwMode="auto">
          <a:xfrm>
            <a:off x="344488" y="292290"/>
            <a:ext cx="94330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kern="0" dirty="0"/>
              <a:t>Social-environmental issue over generations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74593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B65F-EF4C-4842-A223-83CB7438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4" y="116632"/>
            <a:ext cx="10464204" cy="114300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br>
              <a:rPr lang="en-US" altLang="zh-CN" dirty="0"/>
            </a:br>
            <a:r>
              <a:rPr lang="en-US" altLang="zh-CN" sz="2800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Environment and Capital evolve until Equilibrium Point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FDE5F-C3C5-4562-BCB3-097368E23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2B44C-A8A3-4AF9-8B2B-3447D18A4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10" y="1392695"/>
            <a:ext cx="7920880" cy="4424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86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6990-C4C5-4A5F-9D2C-02595A9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116632"/>
            <a:ext cx="10032156" cy="1143000"/>
          </a:xfrm>
        </p:spPr>
        <p:txBody>
          <a:bodyPr/>
          <a:lstStyle/>
          <a:p>
            <a:r>
              <a:rPr lang="en-US" altLang="zh-CN" dirty="0"/>
              <a:t>Social-environmental issue over generations</a:t>
            </a:r>
            <a:br>
              <a:rPr lang="en-US" altLang="zh-CN" dirty="0"/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How taxation affect the environment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DD684-EDB7-405A-93CE-076B05BF4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74B2E-9FDF-40AB-BEFD-046730A50B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0672" y="1478209"/>
            <a:ext cx="6210803" cy="4337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53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1814C-CFC4-407C-B617-C2F728BB4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8674" name="Picture 2" descr="https://lh4.googleusercontent.com/OmAco4lPJPJ6Nzx-yF6lXUJlsUoWNwnhGxW0e9VXun5KncQ6RiyLhrmWD3K-Cwxa08i68xFER9V4CP94VRT0mTRXBmdOwsW7w0NzEpGt6wCpjI_3Hesuk-nIaZzwxOeGV5IQvV4L">
            <a:extLst>
              <a:ext uri="{FF2B5EF4-FFF2-40B4-BE49-F238E27FC236}">
                <a16:creationId xmlns:a16="http://schemas.microsoft.com/office/drawing/2014/main" id="{2FA356A3-A632-4C81-ABDF-38051DB6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1523401"/>
            <a:ext cx="52768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31221E-B664-4AD0-916B-7796FDBF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52" y="332656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b="0" kern="0" dirty="0">
                <a:solidFill>
                  <a:srgbClr val="022338"/>
                </a:solidFill>
                <a:latin typeface="+mj-ea"/>
              </a:rPr>
              <a:t>Brief Introduction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2400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  <a:t>Areas Under Simulation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0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5445-DEC7-4246-8D82-866BB4EC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180628"/>
            <a:ext cx="9405168" cy="1143000"/>
          </a:xfrm>
        </p:spPr>
        <p:txBody>
          <a:bodyPr/>
          <a:lstStyle/>
          <a:p>
            <a:r>
              <a:rPr lang="en-US" altLang="zh-CN" dirty="0"/>
              <a:t>Social-environmental issue over generations </a:t>
            </a:r>
            <a:br>
              <a:rPr lang="en-US" altLang="zh-CN" dirty="0"/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How technology affects the environment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751D9-0C28-4848-B747-3A5A5D004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DA816-8515-4D47-AFF9-864B59AD9B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656" y="1196752"/>
            <a:ext cx="5465326" cy="45136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DF626D-8E81-44DC-8AAD-4A1012C334C0}"/>
                  </a:ext>
                </a:extLst>
              </p:cNvPr>
              <p:cNvSpPr txBox="1"/>
              <p:nvPr/>
            </p:nvSpPr>
            <p:spPr>
              <a:xfrm>
                <a:off x="2504728" y="2187167"/>
                <a:ext cx="3119507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𝐿𝑦</m:t>
                          </m:r>
                        </m:e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DF626D-8E81-44DC-8AAD-4A1012C3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8" y="2187167"/>
                <a:ext cx="3119507" cy="384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BC4D924-A6B9-4763-8EB2-1158856E6C22}"/>
              </a:ext>
            </a:extLst>
          </p:cNvPr>
          <p:cNvSpPr/>
          <p:nvPr/>
        </p:nvSpPr>
        <p:spPr>
          <a:xfrm>
            <a:off x="3080792" y="2179054"/>
            <a:ext cx="360040" cy="39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1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0E3D-859A-4A6C-AB28-1F83690B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60" y="570706"/>
            <a:ext cx="3240360" cy="626046"/>
          </a:xfrm>
        </p:spPr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6067D-C991-44F8-8EC0-29190B5A1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A6D0E-03A7-4789-9543-42339C0A5F0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76289" y="1484784"/>
            <a:ext cx="8420100" cy="435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Our environmental models are oversimplified to represent the real situation.</a:t>
            </a:r>
          </a:p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Social development and Environment quality are closely associated and complicated under different combinations of parameter sets.</a:t>
            </a:r>
          </a:p>
          <a:p>
            <a:pPr eaLnBrk="1" hangingPunct="1"/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The parameterization of the dynamic model can direct us to a certain level understanding </a:t>
            </a:r>
            <a:r>
              <a:rPr lang="en-US" altLang="nl-NL" sz="2800" b="0">
                <a:solidFill>
                  <a:schemeClr val="tx1"/>
                </a:solidFill>
                <a:latin typeface="Bookman Old Style" panose="02050604050505020204" pitchFamily="18" charset="0"/>
              </a:rPr>
              <a:t>the evolutions </a:t>
            </a:r>
            <a:r>
              <a:rPr lang="en-US" altLang="nl-NL" sz="28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of environment and society </a:t>
            </a:r>
          </a:p>
        </p:txBody>
      </p:sp>
    </p:spTree>
    <p:extLst>
      <p:ext uri="{BB962C8B-B14F-4D97-AF65-F5344CB8AC3E}">
        <p14:creationId xmlns:p14="http://schemas.microsoft.com/office/powerpoint/2010/main" val="303389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B3822-D3CC-4DA4-A2C7-368D2CD2C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2D1CFB-2227-4386-86E1-ACA5D8E1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45" l="0" r="99772">
                        <a14:foregroundMark x1="69635" y1="13694" x2="37443" y2="21975"/>
                        <a14:foregroundMark x1="37443" y1="21975" x2="25342" y2="36943"/>
                        <a14:foregroundMark x1="25342" y1="36943" x2="19863" y2="52229"/>
                        <a14:foregroundMark x1="19863" y1="52229" x2="27169" y2="73248"/>
                        <a14:foregroundMark x1="27169" y1="73248" x2="64384" y2="78662"/>
                        <a14:foregroundMark x1="64384" y1="78662" x2="80137" y2="75478"/>
                        <a14:foregroundMark x1="80137" y1="75478" x2="86986" y2="58917"/>
                        <a14:foregroundMark x1="86986" y1="58917" x2="77854" y2="23885"/>
                        <a14:foregroundMark x1="77854" y1="23885" x2="62329" y2="11783"/>
                        <a14:foregroundMark x1="62329" y1="11783" x2="51826" y2="8917"/>
                        <a14:foregroundMark x1="55251" y1="32484" x2="46119" y2="64650"/>
                        <a14:foregroundMark x1="46119" y1="64650" x2="62100" y2="69427"/>
                        <a14:foregroundMark x1="62100" y1="69427" x2="73059" y2="63057"/>
                        <a14:foregroundMark x1="73059" y1="63057" x2="68265" y2="47452"/>
                        <a14:foregroundMark x1="68265" y1="47452" x2="51826" y2="33121"/>
                        <a14:foregroundMark x1="51826" y1="33121" x2="36986" y2="39172"/>
                        <a14:foregroundMark x1="36986" y1="39172" x2="35388" y2="40446"/>
                        <a14:foregroundMark x1="26712" y1="2548" x2="68265" y2="3185"/>
                        <a14:foregroundMark x1="68265" y1="3185" x2="80822" y2="15924"/>
                        <a14:foregroundMark x1="80822" y1="15924" x2="98858" y2="67197"/>
                        <a14:foregroundMark x1="98858" y1="67197" x2="98174" y2="83758"/>
                        <a14:foregroundMark x1="64662" y1="87259" x2="46347" y2="89172"/>
                        <a14:foregroundMark x1="98174" y1="83758" x2="83019" y2="85341"/>
                        <a14:foregroundMark x1="46347" y1="89172" x2="35388" y2="96815"/>
                        <a14:foregroundMark x1="35388" y1="96815" x2="228" y2="76433"/>
                        <a14:foregroundMark x1="228" y1="76433" x2="4110" y2="14968"/>
                        <a14:foregroundMark x1="4110" y1="14968" x2="228" y2="318"/>
                        <a14:foregroundMark x1="35160" y1="3822" x2="7763" y2="318"/>
                        <a14:foregroundMark x1="7763" y1="318" x2="457" y2="30892"/>
                        <a14:foregroundMark x1="457" y1="30892" x2="4110" y2="51592"/>
                        <a14:foregroundMark x1="4110" y1="51592" x2="15982" y2="57643"/>
                        <a14:foregroundMark x1="15982" y1="57643" x2="31507" y2="49682"/>
                        <a14:foregroundMark x1="31507" y1="49682" x2="36758" y2="31210"/>
                        <a14:foregroundMark x1="36758" y1="31210" x2="36758" y2="955"/>
                        <a14:foregroundMark x1="41324" y1="4140" x2="228" y2="6688"/>
                        <a14:foregroundMark x1="228" y1="6688" x2="3196" y2="41401"/>
                        <a14:foregroundMark x1="3196" y1="41401" x2="17123" y2="43312"/>
                        <a14:foregroundMark x1="17123" y1="43312" x2="31963" y2="39490"/>
                        <a14:foregroundMark x1="31963" y1="39490" x2="39269" y2="24522"/>
                        <a14:foregroundMark x1="39269" y1="24522" x2="33790" y2="7006"/>
                        <a14:foregroundMark x1="33790" y1="7006" x2="31963" y2="5096"/>
                        <a14:foregroundMark x1="41324" y1="14968" x2="76712" y2="68790"/>
                        <a14:foregroundMark x1="76712" y1="68790" x2="87215" y2="76752"/>
                        <a14:foregroundMark x1="87215" y1="76752" x2="99087" y2="80255"/>
                        <a14:foregroundMark x1="92466" y1="85032" x2="99772" y2="85669"/>
                        <a14:foregroundMark x1="17123" y1="82166" x2="6621" y2="99045"/>
                        <a14:foregroundMark x1="33105" y1="48408" x2="28311" y2="50955"/>
                        <a14:foregroundMark x1="31279" y1="46178" x2="37900" y2="59236"/>
                        <a14:foregroundMark x1="37900" y1="59236" x2="31507" y2="48408"/>
                        <a14:foregroundMark x1="26941" y1="56688" x2="26941" y2="56688"/>
                        <a14:foregroundMark x1="55708" y1="23885" x2="55708" y2="23885"/>
                        <a14:foregroundMark x1="55479" y1="20064" x2="55479" y2="20064"/>
                        <a14:backgroundMark x1="72544" y1="92346" x2="88584" y2="97771"/>
                        <a14:backgroundMark x1="88584" y1="97771" x2="76583" y2="91924"/>
                        <a14:backgroundMark x1="71632" y1="92441" x2="63470" y2="97771"/>
                        <a14:backgroundMark x1="63470" y1="97771" x2="96575" y2="99363"/>
                        <a14:backgroundMark x1="96575" y1="99363" x2="99315" y2="94586"/>
                        <a14:backgroundMark x1="65982" y1="88854" x2="92237" y2="92675"/>
                        <a14:backgroundMark x1="92237" y1="92675" x2="66210" y2="90764"/>
                      </a14:backgroundRemoval>
                    </a14:imgEffect>
                  </a14:imgLayer>
                </a14:imgProps>
              </a:ext>
            </a:extLst>
          </a:blip>
          <a:srcRect r="-108"/>
          <a:stretch/>
        </p:blipFill>
        <p:spPr>
          <a:xfrm>
            <a:off x="272480" y="2132856"/>
            <a:ext cx="4176464" cy="29908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E3A4F75-20AC-426F-B18F-581FC1C8410F}"/>
              </a:ext>
            </a:extLst>
          </p:cNvPr>
          <p:cNvGrpSpPr/>
          <p:nvPr/>
        </p:nvGrpSpPr>
        <p:grpSpPr>
          <a:xfrm>
            <a:off x="248544" y="3045998"/>
            <a:ext cx="3718127" cy="2077708"/>
            <a:chOff x="128464" y="1691223"/>
            <a:chExt cx="3718127" cy="20777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6E0253B-60A3-4880-AF48-39BB5B744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72" y="3068960"/>
              <a:ext cx="432048" cy="50405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E638874-785F-4411-A999-611311ACCC27}"/>
                </a:ext>
              </a:extLst>
            </p:cNvPr>
            <p:cNvSpPr/>
            <p:nvPr/>
          </p:nvSpPr>
          <p:spPr>
            <a:xfrm>
              <a:off x="681135" y="2690289"/>
              <a:ext cx="737118" cy="410547"/>
            </a:xfrm>
            <a:custGeom>
              <a:avLst/>
              <a:gdLst>
                <a:gd name="connsiteX0" fmla="*/ 0 w 737118"/>
                <a:gd name="connsiteY0" fmla="*/ 410547 h 410547"/>
                <a:gd name="connsiteX1" fmla="*/ 242596 w 737118"/>
                <a:gd name="connsiteY1" fmla="*/ 158621 h 410547"/>
                <a:gd name="connsiteX2" fmla="*/ 419877 w 737118"/>
                <a:gd name="connsiteY2" fmla="*/ 214604 h 410547"/>
                <a:gd name="connsiteX3" fmla="*/ 737118 w 737118"/>
                <a:gd name="connsiteY3" fmla="*/ 0 h 41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118" h="410547">
                  <a:moveTo>
                    <a:pt x="0" y="410547"/>
                  </a:moveTo>
                  <a:cubicBezTo>
                    <a:pt x="86308" y="300912"/>
                    <a:pt x="172617" y="191278"/>
                    <a:pt x="242596" y="158621"/>
                  </a:cubicBezTo>
                  <a:cubicBezTo>
                    <a:pt x="312575" y="125964"/>
                    <a:pt x="337457" y="241041"/>
                    <a:pt x="419877" y="214604"/>
                  </a:cubicBezTo>
                  <a:cubicBezTo>
                    <a:pt x="502297" y="188167"/>
                    <a:pt x="619707" y="94083"/>
                    <a:pt x="73711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8C5C6BB-0875-4DFE-89F5-48C21153F2F9}"/>
                </a:ext>
              </a:extLst>
            </p:cNvPr>
            <p:cNvSpPr/>
            <p:nvPr/>
          </p:nvSpPr>
          <p:spPr>
            <a:xfrm>
              <a:off x="1253747" y="2294668"/>
              <a:ext cx="334295" cy="376960"/>
            </a:xfrm>
            <a:custGeom>
              <a:avLst/>
              <a:gdLst>
                <a:gd name="connsiteX0" fmla="*/ 239151 w 334295"/>
                <a:gd name="connsiteY0" fmla="*/ 376960 h 376960"/>
                <a:gd name="connsiteX1" fmla="*/ 332457 w 334295"/>
                <a:gd name="connsiteY1" fmla="*/ 311646 h 376960"/>
                <a:gd name="connsiteX2" fmla="*/ 164506 w 334295"/>
                <a:gd name="connsiteY2" fmla="*/ 181017 h 376960"/>
                <a:gd name="connsiteX3" fmla="*/ 24547 w 334295"/>
                <a:gd name="connsiteY3" fmla="*/ 181017 h 376960"/>
                <a:gd name="connsiteX4" fmla="*/ 5886 w 334295"/>
                <a:gd name="connsiteY4" fmla="*/ 153025 h 376960"/>
                <a:gd name="connsiteX5" fmla="*/ 89861 w 334295"/>
                <a:gd name="connsiteY5" fmla="*/ 3736 h 376960"/>
                <a:gd name="connsiteX6" fmla="*/ 183167 w 334295"/>
                <a:gd name="connsiteY6" fmla="*/ 59719 h 37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295" h="376960">
                  <a:moveTo>
                    <a:pt x="239151" y="376960"/>
                  </a:moveTo>
                  <a:cubicBezTo>
                    <a:pt x="292024" y="360631"/>
                    <a:pt x="344898" y="344303"/>
                    <a:pt x="332457" y="311646"/>
                  </a:cubicBezTo>
                  <a:cubicBezTo>
                    <a:pt x="320016" y="278989"/>
                    <a:pt x="215824" y="202788"/>
                    <a:pt x="164506" y="181017"/>
                  </a:cubicBezTo>
                  <a:cubicBezTo>
                    <a:pt x="113188" y="159246"/>
                    <a:pt x="24547" y="181017"/>
                    <a:pt x="24547" y="181017"/>
                  </a:cubicBezTo>
                  <a:cubicBezTo>
                    <a:pt x="-1890" y="176352"/>
                    <a:pt x="-5000" y="182572"/>
                    <a:pt x="5886" y="153025"/>
                  </a:cubicBezTo>
                  <a:cubicBezTo>
                    <a:pt x="16772" y="123478"/>
                    <a:pt x="60314" y="19287"/>
                    <a:pt x="89861" y="3736"/>
                  </a:cubicBezTo>
                  <a:cubicBezTo>
                    <a:pt x="119408" y="-11815"/>
                    <a:pt x="151287" y="23952"/>
                    <a:pt x="183167" y="5971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080A5E1-413F-407D-A1F6-B2059A4D4596}"/>
                </a:ext>
              </a:extLst>
            </p:cNvPr>
            <p:cNvSpPr/>
            <p:nvPr/>
          </p:nvSpPr>
          <p:spPr>
            <a:xfrm>
              <a:off x="128464" y="3573016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2A359E-A7BF-4337-AAA9-CEEAA2C1C4E0}"/>
                </a:ext>
              </a:extLst>
            </p:cNvPr>
            <p:cNvSpPr/>
            <p:nvPr/>
          </p:nvSpPr>
          <p:spPr>
            <a:xfrm>
              <a:off x="632520" y="2958430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BDD59E-2057-4E4A-B95A-E615F0D5E593}"/>
                </a:ext>
              </a:extLst>
            </p:cNvPr>
            <p:cNvSpPr/>
            <p:nvPr/>
          </p:nvSpPr>
          <p:spPr>
            <a:xfrm>
              <a:off x="1436170" y="2614741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9001A27-7256-43C2-AA28-2D29B4C0C822}"/>
                </a:ext>
              </a:extLst>
            </p:cNvPr>
            <p:cNvSpPr/>
            <p:nvPr/>
          </p:nvSpPr>
          <p:spPr>
            <a:xfrm>
              <a:off x="1480186" y="2344175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2845416-0C92-4FFA-A6EA-AD5CFBF62B88}"/>
                </a:ext>
              </a:extLst>
            </p:cNvPr>
            <p:cNvSpPr/>
            <p:nvPr/>
          </p:nvSpPr>
          <p:spPr>
            <a:xfrm>
              <a:off x="3008784" y="2127317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78CC83-E5FA-44F8-B206-AEAAF7B65223}"/>
                </a:ext>
              </a:extLst>
            </p:cNvPr>
            <p:cNvSpPr/>
            <p:nvPr/>
          </p:nvSpPr>
          <p:spPr>
            <a:xfrm>
              <a:off x="3728864" y="2981179"/>
              <a:ext cx="117727" cy="1105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1122D31-2FB9-4284-AC6E-3A9F83CD0937}"/>
                </a:ext>
              </a:extLst>
            </p:cNvPr>
            <p:cNvSpPr/>
            <p:nvPr/>
          </p:nvSpPr>
          <p:spPr>
            <a:xfrm>
              <a:off x="1548882" y="1691223"/>
              <a:ext cx="1511559" cy="709817"/>
            </a:xfrm>
            <a:custGeom>
              <a:avLst/>
              <a:gdLst>
                <a:gd name="connsiteX0" fmla="*/ 0 w 1511559"/>
                <a:gd name="connsiteY0" fmla="*/ 709817 h 709817"/>
                <a:gd name="connsiteX1" fmla="*/ 55983 w 1511559"/>
                <a:gd name="connsiteY1" fmla="*/ 560527 h 709817"/>
                <a:gd name="connsiteX2" fmla="*/ 335902 w 1511559"/>
                <a:gd name="connsiteY2" fmla="*/ 233956 h 709817"/>
                <a:gd name="connsiteX3" fmla="*/ 466530 w 1511559"/>
                <a:gd name="connsiteY3" fmla="*/ 38013 h 709817"/>
                <a:gd name="connsiteX4" fmla="*/ 662473 w 1511559"/>
                <a:gd name="connsiteY4" fmla="*/ 10021 h 709817"/>
                <a:gd name="connsiteX5" fmla="*/ 774440 w 1511559"/>
                <a:gd name="connsiteY5" fmla="*/ 159311 h 709817"/>
                <a:gd name="connsiteX6" fmla="*/ 1073020 w 1511559"/>
                <a:gd name="connsiteY6" fmla="*/ 93997 h 709817"/>
                <a:gd name="connsiteX7" fmla="*/ 1156996 w 1511559"/>
                <a:gd name="connsiteY7" fmla="*/ 224625 h 709817"/>
                <a:gd name="connsiteX8" fmla="*/ 1147665 w 1511559"/>
                <a:gd name="connsiteY8" fmla="*/ 383246 h 709817"/>
                <a:gd name="connsiteX9" fmla="*/ 1268963 w 1511559"/>
                <a:gd name="connsiteY9" fmla="*/ 448560 h 709817"/>
                <a:gd name="connsiteX10" fmla="*/ 1446245 w 1511559"/>
                <a:gd name="connsiteY10" fmla="*/ 420568 h 709817"/>
                <a:gd name="connsiteX11" fmla="*/ 1511559 w 1511559"/>
                <a:gd name="connsiteY11" fmla="*/ 504544 h 70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1559" h="709817">
                  <a:moveTo>
                    <a:pt x="0" y="709817"/>
                  </a:moveTo>
                  <a:cubicBezTo>
                    <a:pt x="-1" y="674827"/>
                    <a:pt x="-1" y="639837"/>
                    <a:pt x="55983" y="560527"/>
                  </a:cubicBezTo>
                  <a:cubicBezTo>
                    <a:pt x="111967" y="481217"/>
                    <a:pt x="267478" y="321042"/>
                    <a:pt x="335902" y="233956"/>
                  </a:cubicBezTo>
                  <a:cubicBezTo>
                    <a:pt x="404327" y="146870"/>
                    <a:pt x="412102" y="75335"/>
                    <a:pt x="466530" y="38013"/>
                  </a:cubicBezTo>
                  <a:cubicBezTo>
                    <a:pt x="520958" y="691"/>
                    <a:pt x="611155" y="-10195"/>
                    <a:pt x="662473" y="10021"/>
                  </a:cubicBezTo>
                  <a:cubicBezTo>
                    <a:pt x="713791" y="30237"/>
                    <a:pt x="706016" y="145315"/>
                    <a:pt x="774440" y="159311"/>
                  </a:cubicBezTo>
                  <a:cubicBezTo>
                    <a:pt x="842865" y="173307"/>
                    <a:pt x="1009261" y="83111"/>
                    <a:pt x="1073020" y="93997"/>
                  </a:cubicBezTo>
                  <a:cubicBezTo>
                    <a:pt x="1136779" y="104883"/>
                    <a:pt x="1144555" y="176417"/>
                    <a:pt x="1156996" y="224625"/>
                  </a:cubicBezTo>
                  <a:cubicBezTo>
                    <a:pt x="1169437" y="272833"/>
                    <a:pt x="1129004" y="345924"/>
                    <a:pt x="1147665" y="383246"/>
                  </a:cubicBezTo>
                  <a:cubicBezTo>
                    <a:pt x="1166326" y="420568"/>
                    <a:pt x="1219200" y="442340"/>
                    <a:pt x="1268963" y="448560"/>
                  </a:cubicBezTo>
                  <a:cubicBezTo>
                    <a:pt x="1318726" y="454780"/>
                    <a:pt x="1405812" y="411237"/>
                    <a:pt x="1446245" y="420568"/>
                  </a:cubicBezTo>
                  <a:cubicBezTo>
                    <a:pt x="1486678" y="429899"/>
                    <a:pt x="1499118" y="467221"/>
                    <a:pt x="1511559" y="50454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41D2C72-92FB-44E1-BD24-816EE1C44CF5}"/>
                </a:ext>
              </a:extLst>
            </p:cNvPr>
            <p:cNvSpPr/>
            <p:nvPr/>
          </p:nvSpPr>
          <p:spPr>
            <a:xfrm>
              <a:off x="3021676" y="2242420"/>
              <a:ext cx="747891" cy="788259"/>
            </a:xfrm>
            <a:custGeom>
              <a:avLst/>
              <a:gdLst>
                <a:gd name="connsiteX0" fmla="*/ 38765 w 747891"/>
                <a:gd name="connsiteY0" fmla="*/ 0 h 788259"/>
                <a:gd name="connsiteX1" fmla="*/ 10773 w 747891"/>
                <a:gd name="connsiteY1" fmla="*/ 205273 h 788259"/>
                <a:gd name="connsiteX2" fmla="*/ 197385 w 747891"/>
                <a:gd name="connsiteY2" fmla="*/ 242596 h 788259"/>
                <a:gd name="connsiteX3" fmla="*/ 281361 w 747891"/>
                <a:gd name="connsiteY3" fmla="*/ 279918 h 788259"/>
                <a:gd name="connsiteX4" fmla="*/ 318683 w 747891"/>
                <a:gd name="connsiteY4" fmla="*/ 326571 h 788259"/>
                <a:gd name="connsiteX5" fmla="*/ 374667 w 747891"/>
                <a:gd name="connsiteY5" fmla="*/ 391886 h 788259"/>
                <a:gd name="connsiteX6" fmla="*/ 365336 w 747891"/>
                <a:gd name="connsiteY6" fmla="*/ 494522 h 788259"/>
                <a:gd name="connsiteX7" fmla="*/ 402659 w 747891"/>
                <a:gd name="connsiteY7" fmla="*/ 513184 h 788259"/>
                <a:gd name="connsiteX8" fmla="*/ 439981 w 747891"/>
                <a:gd name="connsiteY8" fmla="*/ 559837 h 788259"/>
                <a:gd name="connsiteX9" fmla="*/ 477304 w 747891"/>
                <a:gd name="connsiteY9" fmla="*/ 615820 h 788259"/>
                <a:gd name="connsiteX10" fmla="*/ 486634 w 747891"/>
                <a:gd name="connsiteY10" fmla="*/ 671804 h 788259"/>
                <a:gd name="connsiteX11" fmla="*/ 542618 w 747891"/>
                <a:gd name="connsiteY11" fmla="*/ 737118 h 788259"/>
                <a:gd name="connsiteX12" fmla="*/ 617263 w 747891"/>
                <a:gd name="connsiteY12" fmla="*/ 783771 h 788259"/>
                <a:gd name="connsiteX13" fmla="*/ 747891 w 747891"/>
                <a:gd name="connsiteY13" fmla="*/ 783771 h 7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891" h="788259">
                  <a:moveTo>
                    <a:pt x="38765" y="0"/>
                  </a:moveTo>
                  <a:cubicBezTo>
                    <a:pt x="11550" y="82420"/>
                    <a:pt x="-15664" y="164840"/>
                    <a:pt x="10773" y="205273"/>
                  </a:cubicBezTo>
                  <a:cubicBezTo>
                    <a:pt x="37210" y="245706"/>
                    <a:pt x="152287" y="230155"/>
                    <a:pt x="197385" y="242596"/>
                  </a:cubicBezTo>
                  <a:cubicBezTo>
                    <a:pt x="242483" y="255037"/>
                    <a:pt x="261145" y="265922"/>
                    <a:pt x="281361" y="279918"/>
                  </a:cubicBezTo>
                  <a:cubicBezTo>
                    <a:pt x="301577" y="293914"/>
                    <a:pt x="303132" y="307910"/>
                    <a:pt x="318683" y="326571"/>
                  </a:cubicBezTo>
                  <a:cubicBezTo>
                    <a:pt x="334234" y="345232"/>
                    <a:pt x="366892" y="363894"/>
                    <a:pt x="374667" y="391886"/>
                  </a:cubicBezTo>
                  <a:cubicBezTo>
                    <a:pt x="382443" y="419878"/>
                    <a:pt x="365336" y="494522"/>
                    <a:pt x="365336" y="494522"/>
                  </a:cubicBezTo>
                  <a:cubicBezTo>
                    <a:pt x="370001" y="514738"/>
                    <a:pt x="390218" y="502298"/>
                    <a:pt x="402659" y="513184"/>
                  </a:cubicBezTo>
                  <a:cubicBezTo>
                    <a:pt x="415100" y="524070"/>
                    <a:pt x="427540" y="542731"/>
                    <a:pt x="439981" y="559837"/>
                  </a:cubicBezTo>
                  <a:cubicBezTo>
                    <a:pt x="452422" y="576943"/>
                    <a:pt x="469529" y="597159"/>
                    <a:pt x="477304" y="615820"/>
                  </a:cubicBezTo>
                  <a:cubicBezTo>
                    <a:pt x="485079" y="634481"/>
                    <a:pt x="475748" y="651588"/>
                    <a:pt x="486634" y="671804"/>
                  </a:cubicBezTo>
                  <a:cubicBezTo>
                    <a:pt x="497520" y="692020"/>
                    <a:pt x="520847" y="718457"/>
                    <a:pt x="542618" y="737118"/>
                  </a:cubicBezTo>
                  <a:cubicBezTo>
                    <a:pt x="564389" y="755779"/>
                    <a:pt x="583051" y="775996"/>
                    <a:pt x="617263" y="783771"/>
                  </a:cubicBezTo>
                  <a:cubicBezTo>
                    <a:pt x="651475" y="791546"/>
                    <a:pt x="699683" y="787658"/>
                    <a:pt x="747891" y="783771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741ACBB-63F6-43CC-BB02-58B89B5DF0D6}"/>
                </a:ext>
              </a:extLst>
            </p:cNvPr>
            <p:cNvGrpSpPr/>
            <p:nvPr/>
          </p:nvGrpSpPr>
          <p:grpSpPr>
            <a:xfrm>
              <a:off x="390207" y="3307266"/>
              <a:ext cx="360040" cy="461665"/>
              <a:chOff x="4664968" y="3882243"/>
              <a:chExt cx="360040" cy="461665"/>
            </a:xfrm>
          </p:grpSpPr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6CC3402E-EB23-4549-B4F7-AE4FD0F8024C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A53D15-A4FF-4755-BD78-342174762415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192BD17-27B6-4C37-A0A7-CFD6FCB7F086}"/>
                </a:ext>
              </a:extLst>
            </p:cNvPr>
            <p:cNvGrpSpPr/>
            <p:nvPr/>
          </p:nvGrpSpPr>
          <p:grpSpPr>
            <a:xfrm>
              <a:off x="1049694" y="2895327"/>
              <a:ext cx="360040" cy="461665"/>
              <a:chOff x="4664968" y="3882243"/>
              <a:chExt cx="360040" cy="461665"/>
            </a:xfrm>
          </p:grpSpPr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182D02C4-596B-4DE4-AAA7-2C83DE8C1113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7F52E1-858F-4B35-AFA2-FF77DADE9C4A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E7DD09C-EF44-41C4-B519-99352C8A922A}"/>
                </a:ext>
              </a:extLst>
            </p:cNvPr>
            <p:cNvGrpSpPr/>
            <p:nvPr/>
          </p:nvGrpSpPr>
          <p:grpSpPr>
            <a:xfrm>
              <a:off x="943608" y="1918388"/>
              <a:ext cx="360040" cy="461665"/>
              <a:chOff x="4664968" y="3882243"/>
              <a:chExt cx="360040" cy="461665"/>
            </a:xfrm>
          </p:grpSpPr>
          <p:sp>
            <p:nvSpPr>
              <p:cNvPr id="26" name="流程图: 接点 25">
                <a:extLst>
                  <a:ext uri="{FF2B5EF4-FFF2-40B4-BE49-F238E27FC236}">
                    <a16:creationId xmlns:a16="http://schemas.microsoft.com/office/drawing/2014/main" id="{518D46E2-2B58-42CF-B17A-DA9048B901C6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CF06A1-6706-4657-BF86-D6488F60DF35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7CDCABA-BF23-4810-9FDA-F46B1E9DE345}"/>
                </a:ext>
              </a:extLst>
            </p:cNvPr>
            <p:cNvGrpSpPr/>
            <p:nvPr/>
          </p:nvGrpSpPr>
          <p:grpSpPr>
            <a:xfrm>
              <a:off x="2075858" y="1867576"/>
              <a:ext cx="360040" cy="461665"/>
              <a:chOff x="4664968" y="3882243"/>
              <a:chExt cx="360040" cy="461665"/>
            </a:xfrm>
          </p:grpSpPr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FF0AF2E5-F204-4C80-B52C-6F6CECE3CD72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03D980-BFD1-4A64-AFA3-BF09A946D826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5AA66F8-A3DA-4D31-99B3-2FC7021E1EFC}"/>
                </a:ext>
              </a:extLst>
            </p:cNvPr>
            <p:cNvGrpSpPr/>
            <p:nvPr/>
          </p:nvGrpSpPr>
          <p:grpSpPr>
            <a:xfrm>
              <a:off x="2941475" y="2614741"/>
              <a:ext cx="360040" cy="461665"/>
              <a:chOff x="4664968" y="3882243"/>
              <a:chExt cx="360040" cy="461665"/>
            </a:xfrm>
          </p:grpSpPr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E4966B2-C871-49DB-8B03-2E044F8E213B}"/>
                  </a:ext>
                </a:extLst>
              </p:cNvPr>
              <p:cNvSpPr/>
              <p:nvPr/>
            </p:nvSpPr>
            <p:spPr>
              <a:xfrm>
                <a:off x="4664968" y="3933056"/>
                <a:ext cx="360040" cy="36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7FA947-269A-454C-BAFC-626B3547A88E}"/>
                  </a:ext>
                </a:extLst>
              </p:cNvPr>
              <p:cNvSpPr txBox="1"/>
              <p:nvPr/>
            </p:nvSpPr>
            <p:spPr>
              <a:xfrm>
                <a:off x="4694042" y="3882243"/>
                <a:ext cx="21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</p:grp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13ECB0E-501F-418F-9E6F-3B1AD33FF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28566"/>
              </p:ext>
            </p:extLst>
          </p:nvPr>
        </p:nvGraphicFramePr>
        <p:xfrm>
          <a:off x="4566083" y="2199489"/>
          <a:ext cx="5267960" cy="2779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1164338202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386234572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99761482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25914336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595052131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3648843694"/>
                    </a:ext>
                  </a:extLst>
                </a:gridCol>
              </a:tblGrid>
              <a:tr h="397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Reactor 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876257"/>
                  </a:ext>
                </a:extLst>
              </a:tr>
              <a:tr h="397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Length(km)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390533"/>
                  </a:ext>
                </a:extLst>
              </a:tr>
              <a:tr h="7942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 of COD (kg/s)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4.632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4.849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4.537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5.362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6475601"/>
                  </a:ext>
                </a:extLst>
              </a:tr>
              <a:tr h="11913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 of Nitrogen(kg/s)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0.842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0.965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2570522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7BDE6AE9-F2D4-4522-868F-D63DE315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01" y="475526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b="0" kern="0" dirty="0">
                <a:solidFill>
                  <a:srgbClr val="022338"/>
                </a:solidFill>
                <a:latin typeface="Bookman Old Style" panose="02050604050505020204" pitchFamily="18" charset="0"/>
              </a:rPr>
              <a:t>Brief Introduction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zh-CN" sz="2400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  <a:t>Areas Under Simulation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5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40C7BBDB-3F32-4F77-897C-8C2C768A1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15693-7F71-4DE8-8604-54869615877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F0994B-BACD-4461-93AF-0E6E75FB6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544" y="548680"/>
            <a:ext cx="4536504" cy="693961"/>
          </a:xfrm>
        </p:spPr>
        <p:txBody>
          <a:bodyPr/>
          <a:lstStyle/>
          <a:p>
            <a:pPr eaLnBrk="1" hangingPunct="1"/>
            <a:br>
              <a:rPr lang="en-US" altLang="nl-NL" sz="2800" dirty="0"/>
            </a:br>
            <a:endParaRPr lang="en-US" altLang="nl-NL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D27929-FC46-4BD6-A2BB-A180B1A04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2466" y="1772816"/>
            <a:ext cx="3305175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F30C9A-B32D-4A7D-BBD2-2DC710D63E73}"/>
                  </a:ext>
                </a:extLst>
              </p:cNvPr>
              <p:cNvSpPr txBox="1"/>
              <p:nvPr/>
            </p:nvSpPr>
            <p:spPr>
              <a:xfrm>
                <a:off x="5031797" y="1412776"/>
                <a:ext cx="3407087" cy="164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Mass Balance of Water: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F30C9A-B32D-4A7D-BBD2-2DC710D6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97" y="1412776"/>
                <a:ext cx="3407087" cy="1646156"/>
              </a:xfrm>
              <a:prstGeom prst="rect">
                <a:avLst/>
              </a:prstGeom>
              <a:blipFill>
                <a:blip r:embed="rId6"/>
                <a:stretch>
                  <a:fillRect l="-2683" t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54B68-06D0-4853-82B9-9CDC003014B8}"/>
                  </a:ext>
                </a:extLst>
              </p:cNvPr>
              <p:cNvSpPr txBox="1"/>
              <p:nvPr/>
            </p:nvSpPr>
            <p:spPr>
              <a:xfrm>
                <a:off x="4990781" y="3058932"/>
                <a:ext cx="3953070" cy="187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/>
                  <a:t>Mass Balance of Pollutant: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𝑘𝑉𝑐</m:t>
                      </m:r>
                    </m:oMath>
                  </m:oMathPara>
                </a14:m>
                <a:endParaRPr lang="zh-CN" altLang="zh-CN" sz="2000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C54B68-06D0-4853-82B9-9CDC0030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781" y="3058932"/>
                <a:ext cx="3953070" cy="1876989"/>
              </a:xfrm>
              <a:prstGeom prst="rect">
                <a:avLst/>
              </a:prstGeom>
              <a:blipFill>
                <a:blip r:embed="rId7"/>
                <a:stretch>
                  <a:fillRect l="-2469" t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0B32469-35CA-41E6-9A0C-D5D4C83E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68" y="365361"/>
            <a:ext cx="84201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zh-CN" dirty="0"/>
              <a:t>Environmental Perspective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r>
              <a:rPr lang="en-US" altLang="nl-NL" sz="2400" b="0" kern="0" dirty="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Model Description</a:t>
            </a:r>
            <a:br>
              <a:rPr lang="en-US" altLang="zh-CN" b="0" kern="0" dirty="0">
                <a:latin typeface="Bookman Old Style" panose="02050604050505020204" pitchFamily="18" charset="0"/>
                <a:ea typeface="宋体" panose="02010600030101010101" pitchFamily="2" charset="-122"/>
              </a:rPr>
            </a:br>
            <a:endParaRPr lang="en-GB" altLang="en-US" b="0" kern="0" dirty="0">
              <a:latin typeface="Bookman Old Style" panose="0205060405050502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F1F8E0-BEFD-4216-A0A4-2BDAAEDFC85D}"/>
              </a:ext>
            </a:extLst>
          </p:cNvPr>
          <p:cNvSpPr txBox="1"/>
          <p:nvPr/>
        </p:nvSpPr>
        <p:spPr>
          <a:xfrm>
            <a:off x="1333851" y="4938254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At steady state !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D8CC4C-749F-47D4-8309-87C0BA64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0ED50A-DACA-431A-89FC-0BB98C7CF5E2}"/>
              </a:ext>
            </a:extLst>
          </p:cNvPr>
          <p:cNvSpPr txBox="1"/>
          <p:nvPr/>
        </p:nvSpPr>
        <p:spPr>
          <a:xfrm>
            <a:off x="7016750" y="3933056"/>
            <a:ext cx="26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0.0291 /d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353BB29-9ABB-4C49-BAE6-E9E1B6FFC5AC}"/>
              </a:ext>
            </a:extLst>
          </p:cNvPr>
          <p:cNvSpPr txBox="1">
            <a:spLocks/>
          </p:cNvSpPr>
          <p:nvPr/>
        </p:nvSpPr>
        <p:spPr bwMode="auto">
          <a:xfrm>
            <a:off x="660400" y="116632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99CC"/>
                </a:solidFill>
                <a:latin typeface="Tahoma" pitchFamily="34" charset="0"/>
              </a:defRPr>
            </a:lvl9pPr>
          </a:lstStyle>
          <a:p>
            <a:r>
              <a:rPr lang="en-US" altLang="nl-NL" kern="0" dirty="0"/>
              <a:t>Completely Mixed System </a:t>
            </a:r>
            <a:r>
              <a:rPr lang="en-US" altLang="zh-CN" kern="0" dirty="0"/>
              <a:t>(2000 - 2004)</a:t>
            </a:r>
            <a:br>
              <a:rPr lang="en-US" altLang="zh-CN" kern="0" dirty="0"/>
            </a:br>
            <a:r>
              <a:rPr lang="en-US" altLang="nl-NL" b="0" kern="0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Results of COD</a:t>
            </a:r>
            <a:endParaRPr lang="zh-CN" altLang="en-US" b="0" kern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A49CE9-4E21-4567-ABC8-C2EEED06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368"/>
            <a:ext cx="9906000" cy="4767263"/>
          </a:xfrm>
          <a:prstGeom prst="rect">
            <a:avLst/>
          </a:prstGeom>
        </p:spPr>
      </p:pic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5CDF4BE-7FCB-430C-B68E-3505BBF6EB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206D6-8E0E-42A5-853E-39414451AE6B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DA1C5-2E05-41E3-938E-2D337837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536" y="142751"/>
            <a:ext cx="8640960" cy="693961"/>
          </a:xfrm>
        </p:spPr>
        <p:txBody>
          <a:bodyPr/>
          <a:lstStyle/>
          <a:p>
            <a:pPr eaLnBrk="1" hangingPunct="1"/>
            <a:r>
              <a:rPr lang="en-US" altLang="nl-NL" dirty="0"/>
              <a:t>Completely Mixed System </a:t>
            </a:r>
            <a:r>
              <a:rPr lang="en-US" altLang="zh-CN" dirty="0"/>
              <a:t>(2000 - 2004) </a:t>
            </a:r>
            <a:r>
              <a:rPr lang="en-US" altLang="nl-NL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Results of Nitrogen</a:t>
            </a:r>
            <a:br>
              <a:rPr lang="en-US" altLang="nl-NL" sz="2800" dirty="0"/>
            </a:br>
            <a:endParaRPr lang="en-US" altLang="nl-NL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0ED50A-DACA-431A-89FC-0BB98C7CF5E2}"/>
              </a:ext>
            </a:extLst>
          </p:cNvPr>
          <p:cNvSpPr txBox="1"/>
          <p:nvPr/>
        </p:nvSpPr>
        <p:spPr>
          <a:xfrm>
            <a:off x="7016750" y="3933056"/>
            <a:ext cx="26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0.283 /d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4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6CEC0-1F3A-4774-B96A-E6297E3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Completely Mixed System </a:t>
            </a:r>
            <a:r>
              <a:rPr lang="en-US" altLang="zh-CN" dirty="0"/>
              <a:t>(2000 - 2004)</a:t>
            </a:r>
            <a:b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Results Analysis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34B07-89E7-46CA-AD5D-B5F1F574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Possible Reasons:</a:t>
            </a:r>
            <a:endParaRPr lang="en-US" altLang="zh-CN" dirty="0"/>
          </a:p>
          <a:p>
            <a:r>
              <a:rPr lang="en-US" altLang="zh-CN" dirty="0"/>
              <a:t>Data scarcity?</a:t>
            </a:r>
          </a:p>
          <a:p>
            <a:r>
              <a:rPr lang="en-US" altLang="zh-CN" dirty="0"/>
              <a:t>First order decay?</a:t>
            </a:r>
          </a:p>
          <a:p>
            <a:r>
              <a:rPr lang="en-US" altLang="zh-CN" dirty="0"/>
              <a:t>Simplified model?</a:t>
            </a:r>
          </a:p>
          <a:p>
            <a:r>
              <a:rPr lang="en-US" altLang="zh-CN" dirty="0"/>
              <a:t>Integrated decay factor?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4355B-2BE7-4B8B-9B42-A3F86CF1C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42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7275-7AEA-460F-8376-07DB9D5A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Completely Mixed System </a:t>
            </a:r>
            <a:r>
              <a:rPr lang="en-US" altLang="zh-CN" dirty="0"/>
              <a:t>(2000 - 2004) </a:t>
            </a:r>
            <a:r>
              <a:rPr lang="en-US" altLang="zh-CN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System Diagnosis</a:t>
            </a:r>
            <a:endParaRPr lang="zh-CN" alt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7F59F-9E1B-4CF6-913C-4C2791A4D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60C319-7B4F-4B6F-A559-3CAC225E2B9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068D6F-1A6F-4277-9946-8BDB0171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5500" y="2526506"/>
            <a:ext cx="3556000" cy="762000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AD77C4-67B9-45C4-BCD5-BD9C983AD926}"/>
              </a:ext>
            </a:extLst>
          </p:cNvPr>
          <p:cNvSpPr txBox="1"/>
          <p:nvPr/>
        </p:nvSpPr>
        <p:spPr>
          <a:xfrm>
            <a:off x="825500" y="1732607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Susceptibility: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4472D-A38D-469D-A364-D4442E97D6A8}"/>
              </a:ext>
            </a:extLst>
          </p:cNvPr>
          <p:cNvSpPr txBox="1"/>
          <p:nvPr/>
        </p:nvSpPr>
        <p:spPr>
          <a:xfrm>
            <a:off x="5545834" y="2204864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 assimilation factor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842485-AA2F-42FE-B1FF-02B538502CDF}"/>
              </a:ext>
            </a:extLst>
          </p:cNvPr>
          <p:cNvSpPr txBox="1"/>
          <p:nvPr/>
        </p:nvSpPr>
        <p:spPr>
          <a:xfrm>
            <a:off x="704528" y="3851572"/>
            <a:ext cx="313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Recovery Time:</a:t>
            </a:r>
            <a:endParaRPr lang="zh-CN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A3216DF-0D2F-461B-8563-02581D9E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358" y="4725144"/>
            <a:ext cx="4260273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0237386"/>
      </p:ext>
    </p:extLst>
  </p:cSld>
  <p:clrMapOvr>
    <a:masterClrMapping/>
  </p:clrMapOvr>
</p:sld>
</file>

<file path=ppt/theme/theme1.xml><?xml version="1.0" encoding="utf-8"?>
<a:theme xmlns:a="http://schemas.openxmlformats.org/drawingml/2006/main" name="TUD_wit_ENG">
  <a:themeElements>
    <a:clrScheme name="TUD_wit_E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UD_wit_E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D_wit_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D_wit_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D_wit_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\\TBM0NT10\appsuk\MSOffice\Template\Huisstijl_TUDelft\TUD_wit_ENG.pot</Template>
  <TotalTime>4981</TotalTime>
  <Words>919</Words>
  <Application>Microsoft Office PowerPoint</Application>
  <PresentationFormat>A4 Paper (210x297 mm)</PresentationFormat>
  <Paragraphs>387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等线</vt:lpstr>
      <vt:lpstr>Bookman Old Style</vt:lpstr>
      <vt:lpstr>Cambria Math</vt:lpstr>
      <vt:lpstr>Helvetica</vt:lpstr>
      <vt:lpstr>Tahoma</vt:lpstr>
      <vt:lpstr>Times</vt:lpstr>
      <vt:lpstr>Times New Roman</vt:lpstr>
      <vt:lpstr>Wingdings</vt:lpstr>
      <vt:lpstr>TUD_wit_ENG</vt:lpstr>
      <vt:lpstr>PowerPoint Presentation</vt:lpstr>
      <vt:lpstr>Contents </vt:lpstr>
      <vt:lpstr>PowerPoint Presentation</vt:lpstr>
      <vt:lpstr>PowerPoint Presentation</vt:lpstr>
      <vt:lpstr> </vt:lpstr>
      <vt:lpstr>PowerPoint Presentation</vt:lpstr>
      <vt:lpstr>Completely Mixed System (2000 - 2004) Results of Nitrogen </vt:lpstr>
      <vt:lpstr>Completely Mixed System (2000 - 2004) Results Analysis</vt:lpstr>
      <vt:lpstr>Completely Mixed System (2000 - 2004) System Diagnosis</vt:lpstr>
      <vt:lpstr> </vt:lpstr>
      <vt:lpstr>PowerPoint Presentation</vt:lpstr>
      <vt:lpstr> </vt:lpstr>
      <vt:lpstr>System Recovery Time of Nitrogen (2002) System Diagnosis</vt:lpstr>
      <vt:lpstr>Incompletely Mixed System Prediction </vt:lpstr>
      <vt:lpstr>Incompletely Mixed System Prediction </vt:lpstr>
      <vt:lpstr> </vt:lpstr>
      <vt:lpstr> </vt:lpstr>
      <vt:lpstr>Contents </vt:lpstr>
      <vt:lpstr>PowerPoint Presentation</vt:lpstr>
      <vt:lpstr> </vt:lpstr>
      <vt:lpstr>Social-Economy modelling  Model Configuration of 2000 </vt:lpstr>
      <vt:lpstr>Social-Economy modelling  Model Configuration of 2000 </vt:lpstr>
      <vt:lpstr>Social-Economy modelling  Model Result from 2000 to 2004</vt:lpstr>
      <vt:lpstr>Environmental Prediction Connection between COD and utility value </vt:lpstr>
      <vt:lpstr>Contents </vt:lpstr>
      <vt:lpstr>Social-environmental issue over generations</vt:lpstr>
      <vt:lpstr>PowerPoint Presentation</vt:lpstr>
      <vt:lpstr>Social-environmental issue over generations Environment and Capital evolve until Equilibrium Point</vt:lpstr>
      <vt:lpstr>Social-environmental issue over generations How taxation affect the environment</vt:lpstr>
      <vt:lpstr>Social-environmental issue over generations  How technology affects the environment</vt:lpstr>
      <vt:lpstr>Conclusions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gudulep</dc:creator>
  <cp:lastModifiedBy>xin sui</cp:lastModifiedBy>
  <cp:revision>178</cp:revision>
  <cp:lastPrinted>2014-04-22T13:50:47Z</cp:lastPrinted>
  <dcterms:created xsi:type="dcterms:W3CDTF">2002-06-28T14:16:50Z</dcterms:created>
  <dcterms:modified xsi:type="dcterms:W3CDTF">2019-10-28T14:06:13Z</dcterms:modified>
</cp:coreProperties>
</file>