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on lee" initials="el" lastIdx="1" clrIdx="0">
    <p:extLst>
      <p:ext uri="{19B8F6BF-5375-455C-9EA6-DF929625EA0E}">
        <p15:presenceInfo xmlns:p15="http://schemas.microsoft.com/office/powerpoint/2012/main" userId="c2b8651890ada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80" d="100"/>
          <a:sy n="80" d="100"/>
        </p:scale>
        <p:origin x="1699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中華旅行社銷售業績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工作表1!$B$2:$B$4</c:f>
              <c:numCache>
                <c:formatCode>#,##0</c:formatCode>
                <c:ptCount val="3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DE-4624-9CC9-7B2FFD54BB3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工作表1!$C$2:$C$4</c:f>
              <c:numCache>
                <c:formatCode>#,##0</c:formatCode>
                <c:ptCount val="3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DE-4624-9CC9-7B2FFD54BB3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三月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工作表1!$D$2:$D$4</c:f>
              <c:numCache>
                <c:formatCode>#,##0</c:formatCode>
                <c:ptCount val="3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DE-4624-9CC9-7B2FFD54BB3A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四月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工作表1!$E$2:$E$4</c:f>
              <c:numCache>
                <c:formatCode>#,##0</c:formatCode>
                <c:ptCount val="3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3DE-4624-9CC9-7B2FFD54BB3A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五月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工作表1!$F$2:$F$4</c:f>
              <c:numCache>
                <c:formatCode>#,##0</c:formatCode>
                <c:ptCount val="3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3DE-4624-9CC9-7B2FFD54BB3A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六月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工作表1!$G$2:$G$4</c:f>
              <c:numCache>
                <c:formatCode>#,##0</c:formatCode>
                <c:ptCount val="3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3DE-4624-9CC9-7B2FFD54BB3A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總計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工作表1!$H$2:$H$4</c:f>
              <c:numCache>
                <c:formatCode>#,##0</c:formatCode>
                <c:ptCount val="3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3DE-4624-9CC9-7B2FFD54B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225648"/>
        <c:axId val="525231056"/>
      </c:barChart>
      <c:catAx>
        <c:axId val="52522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5231056"/>
        <c:crosses val="autoZero"/>
        <c:auto val="1"/>
        <c:lblAlgn val="ctr"/>
        <c:lblOffset val="100"/>
        <c:noMultiLvlLbl val="0"/>
      </c:catAx>
      <c:valAx>
        <c:axId val="52523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5225648"/>
        <c:crosses val="autoZero"/>
        <c:crossBetween val="between"/>
      </c:valAx>
      <c:spPr>
        <a:pattFill prst="dotGrid">
          <a:fgClr>
            <a:schemeClr val="accent1"/>
          </a:fgClr>
          <a:bgClr>
            <a:schemeClr val="bg1"/>
          </a:bgClr>
        </a:pattFill>
        <a:ln>
          <a:noFill/>
        </a:ln>
        <a:effectLst>
          <a:glow rad="1016000">
            <a:schemeClr val="accent1">
              <a:alpha val="23000"/>
            </a:schemeClr>
          </a:glow>
          <a:outerShdw blurRad="1270000" dir="21540000" sx="1000" sy="1000" algn="ctr" rotWithShape="0">
            <a:schemeClr val="bg1">
              <a:lumMod val="75000"/>
              <a:alpha val="0"/>
            </a:schemeClr>
          </a:outerShd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中華旅行銷售情形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工作表1!$B$2:$B$5</c:f>
              <c:numCache>
                <c:formatCode>#,##0</c:formatCode>
                <c:ptCount val="4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  <c:pt idx="3">
                  <c:v>2833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B-4C8B-BA58-2AB6A8503E2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工作表1!$C$2:$C$5</c:f>
              <c:numCache>
                <c:formatCode>#,##0</c:formatCode>
                <c:ptCount val="4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  <c:pt idx="3">
                  <c:v>2933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4B-4C8B-BA58-2AB6A8503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146736"/>
        <c:axId val="917148400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三月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工作表1!$D$2:$D$5</c:f>
              <c:numCache>
                <c:formatCode>#,##0</c:formatCode>
                <c:ptCount val="4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  <c:pt idx="3">
                  <c:v>3900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4B-4C8B-BA58-2AB6A8503E24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四月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工作表1!$E$2:$E$5</c:f>
              <c:numCache>
                <c:formatCode>#,##0</c:formatCode>
                <c:ptCount val="4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4B-4C8B-BA58-2AB6A8503E24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五月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工作表1!$F$2:$F$5</c:f>
              <c:numCache>
                <c:formatCode>#,##0</c:formatCode>
                <c:ptCount val="4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4B-4C8B-BA58-2AB6A8503E24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六月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工作表1!$G$2:$G$5</c:f>
              <c:numCache>
                <c:formatCode>#,##0</c:formatCode>
                <c:ptCount val="4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  <c:pt idx="3">
                  <c:v>5267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D4B-4C8B-BA58-2AB6A8503E24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總計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工作表1!$H$2:$H$5</c:f>
              <c:numCache>
                <c:formatCode>#,##0</c:formatCode>
                <c:ptCount val="4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23833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D4B-4C8B-BA58-2AB6A8503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146736"/>
        <c:axId val="917148400"/>
      </c:lineChart>
      <c:catAx>
        <c:axId val="91714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17148400"/>
        <c:crosses val="autoZero"/>
        <c:auto val="1"/>
        <c:lblAlgn val="ctr"/>
        <c:lblOffset val="100"/>
        <c:noMultiLvlLbl val="0"/>
      </c:catAx>
      <c:valAx>
        <c:axId val="91714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1714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TW" sz="1800" b="0" i="0" baseline="0" dirty="0">
                <a:effectLst/>
              </a:rPr>
              <a:t>中華旅行社銷售業績</a:t>
            </a:r>
            <a:endParaRPr lang="zh-TW" altLang="zh-TW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0800000" scaled="1"/>
          <a:tileRect/>
        </a:gradFill>
        <a:ln>
          <a:noFill/>
        </a:ln>
        <a:effectLst/>
        <a:sp3d/>
      </c:spPr>
    </c:sideWall>
    <c:backWall>
      <c:thickness val="0"/>
      <c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0800000" scaled="1"/>
          <a:tileRect/>
        </a:gradFill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工作表1!$B$2:$B$4</c:f>
              <c:numCache>
                <c:formatCode>#,##0</c:formatCode>
                <c:ptCount val="3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2-46E3-84C2-F728668F2F9C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工作表1!$C$2:$C$4</c:f>
              <c:numCache>
                <c:formatCode>#,##0</c:formatCode>
                <c:ptCount val="3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92-46E3-84C2-F728668F2F9C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三月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工作表1!$D$2:$D$4</c:f>
              <c:numCache>
                <c:formatCode>#,##0</c:formatCode>
                <c:ptCount val="3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92-46E3-84C2-F728668F2F9C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四月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工作表1!$E$2:$E$4</c:f>
              <c:numCache>
                <c:formatCode>#,##0</c:formatCode>
                <c:ptCount val="3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92-46E3-84C2-F728668F2F9C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五月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工作表1!$F$2:$F$4</c:f>
              <c:numCache>
                <c:formatCode>#,##0</c:formatCode>
                <c:ptCount val="3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292-46E3-84C2-F728668F2F9C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六月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工作表1!$G$2:$G$4</c:f>
              <c:numCache>
                <c:formatCode>#,##0</c:formatCode>
                <c:ptCount val="3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92-46E3-84C2-F728668F2F9C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總計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工作表1!$H$2:$H$4</c:f>
              <c:numCache>
                <c:formatCode>#,##0</c:formatCode>
                <c:ptCount val="3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292-46E3-84C2-F728668F2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02133632"/>
        <c:axId val="502147776"/>
        <c:axId val="0"/>
      </c:bar3DChart>
      <c:catAx>
        <c:axId val="502133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2147776"/>
        <c:crosses val="autoZero"/>
        <c:auto val="1"/>
        <c:lblAlgn val="ctr"/>
        <c:lblOffset val="100"/>
        <c:noMultiLvlLbl val="0"/>
      </c:catAx>
      <c:valAx>
        <c:axId val="502147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213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TW" sz="1800" b="0" i="0" baseline="0" dirty="0">
                <a:effectLst/>
              </a:rPr>
              <a:t>中華旅行社銷售業績</a:t>
            </a:r>
            <a:endParaRPr lang="zh-TW" altLang="zh-TW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工作表1!$B$2:$B$6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F-49E5-BED8-762054CB5C4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中華旅行社銷售業績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3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工作表1!$B$2:$B$6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6-4EA9-BF0D-41101564905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62782338403889"/>
          <c:y val="0.12559900603060623"/>
          <c:w val="0.56290505560896931"/>
          <c:h val="0.77584442860068148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4E1-41BD-8EAD-6109B61D32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4E1-41BD-8EAD-6109B61D32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4E1-41BD-8EAD-6109B61D320B}"/>
              </c:ext>
            </c:extLst>
          </c:dPt>
          <c:dPt>
            <c:idx val="3"/>
            <c:bubble3D val="0"/>
            <c:explosion val="12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4E1-41BD-8EAD-6109B61D32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4E1-41BD-8EAD-6109B61D32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工作表1!$B$2:$B$6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E1-41BD-8EAD-6109B61D320B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5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服務績效表現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工作表1!$A$2:$A$6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87-4F71-BE93-2BE1FE86B9A6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28575" cap="rnd">
              <a:solidFill>
                <a:schemeClr val="accent2"/>
              </a:solidFill>
            </a:ln>
            <a:effectLst>
              <a:glow rad="76200">
                <a:schemeClr val="accent2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工作表1!$A$2:$A$6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87-4F71-BE93-2BE1FE86B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8570640"/>
        <c:axId val="1228577296"/>
      </c:radarChart>
      <c:catAx>
        <c:axId val="122857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28577296"/>
        <c:crosses val="autoZero"/>
        <c:auto val="1"/>
        <c:lblAlgn val="ctr"/>
        <c:lblOffset val="100"/>
        <c:noMultiLvlLbl val="0"/>
      </c:catAx>
      <c:valAx>
        <c:axId val="122857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2857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年資與月所得關係圖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销售量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工作表1!$A$2:$A$15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工作表1!$B$2:$B$15</c:f>
              <c:numCache>
                <c:formatCode>#,##0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F4-49FC-B331-0B83E724A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648480"/>
        <c:axId val="541651808"/>
      </c:scatterChart>
      <c:valAx>
        <c:axId val="541648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年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1651808"/>
        <c:crosses val="autoZero"/>
        <c:crossBetween val="midCat"/>
      </c:valAx>
      <c:valAx>
        <c:axId val="54165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每月所得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1648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中華航空銷售機位數量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工作表1!$A$2:$A$14</c:f>
              <c:numCache>
                <c:formatCode>m"月"d"日"</c:formatCode>
                <c:ptCount val="13"/>
                <c:pt idx="0">
                  <c:v>45579</c:v>
                </c:pt>
                <c:pt idx="1">
                  <c:v>45610</c:v>
                </c:pt>
                <c:pt idx="2">
                  <c:v>45640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工作表1!$B$2:$B$14</c:f>
              <c:numCache>
                <c:formatCode>#,##0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B3-40AF-B8E5-F1770194D8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55614240"/>
        <c:axId val="1355614656"/>
      </c:lineChart>
      <c:dateAx>
        <c:axId val="1355614240"/>
        <c:scaling>
          <c:orientation val="minMax"/>
        </c:scaling>
        <c:delete val="0"/>
        <c:axPos val="b"/>
        <c:numFmt formatCode="m&quot;月&quot;d&quot;日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55614656"/>
        <c:crosses val="autoZero"/>
        <c:auto val="1"/>
        <c:lblOffset val="100"/>
        <c:baseTimeUnit val="days"/>
      </c:dateAx>
      <c:valAx>
        <c:axId val="1355614656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35561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中華航空股價圖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tockChart>
        <c:ser>
          <c:idx val="0"/>
          <c:order val="0"/>
          <c:tx>
            <c:strRef>
              <c:f>工作表1!$B$1</c:f>
              <c:strCache>
                <c:ptCount val="1"/>
                <c:pt idx="0">
                  <c:v>成交量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1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F3-4FC9-AE4F-2FE8AE6174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工作表1!$A$2:$A$15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工作表1!$B$2:$B$15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F3-4FC9-AE4F-2FE8AE61749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1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F3-4FC9-AE4F-2FE8AE6174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工作表1!$A$2:$A$15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工作表1!$C$2:$C$15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F3-4FC9-AE4F-2FE8AE61749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5F3-4FC9-AE4F-2FE8AE6174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工作表1!$A$2:$A$15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工作表1!$D$2:$D$15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F3-4FC9-AE4F-2FE8AE617493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1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F3-4FC9-AE4F-2FE8AE6174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工作表1!$A$2:$A$15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工作表1!$E$2:$E$15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F3-4FC9-AE4F-2FE8AE617493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1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F3-4FC9-AE4F-2FE8AE6174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工作表1!$A$2:$A$15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工作表1!$F$2:$F$15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5F3-4FC9-AE4F-2FE8AE617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153406416"/>
        <c:axId val="153403504"/>
      </c:stockChart>
      <c:dateAx>
        <c:axId val="15340641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m&quot;月&quot;d&quot;日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403504"/>
        <c:crosses val="autoZero"/>
        <c:auto val="1"/>
        <c:lblOffset val="100"/>
        <c:baseTimeUnit val="days"/>
      </c:dateAx>
      <c:valAx>
        <c:axId val="15340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406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0.38228</cdr:x>
      <cdr:y>0.33775</cdr:y>
    </cdr:from>
    <cdr:to>
      <cdr:x>0.61772</cdr:x>
      <cdr:y>0.66225</cdr:y>
    </cdr:to>
    <cdr:sp macro="" textlink="">
      <cdr:nvSpPr>
        <cdr:cNvPr id="2" name="文字方塊 1">
          <a:extLst xmlns:a="http://schemas.openxmlformats.org/drawingml/2006/main">
            <a:ext uri="{FF2B5EF4-FFF2-40B4-BE49-F238E27FC236}">
              <a16:creationId xmlns:a16="http://schemas.microsoft.com/office/drawing/2014/main" id="{082F0E2E-E4BD-4377-83D1-431404C2E276}"/>
            </a:ext>
          </a:extLst>
        </cdr:cNvPr>
        <cdr:cNvSpPr txBox="1"/>
      </cdr:nvSpPr>
      <cdr:spPr>
        <a:xfrm xmlns:a="http://schemas.openxmlformats.org/drawingml/2006/main">
          <a:off x="1484663" y="95169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四月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五月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六月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18,350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E1AE8960-86E1-4A54-851B-633224656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899801"/>
              </p:ext>
            </p:extLst>
          </p:nvPr>
        </p:nvGraphicFramePr>
        <p:xfrm>
          <a:off x="4833610" y="3283077"/>
          <a:ext cx="4229106" cy="2732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一月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4,800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18,350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5,267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20" name="圖表 19">
            <a:extLst>
              <a:ext uri="{FF2B5EF4-FFF2-40B4-BE49-F238E27FC236}">
                <a16:creationId xmlns:a16="http://schemas.microsoft.com/office/drawing/2014/main" id="{0B22783C-C426-457C-A693-E91CA7A6B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184779"/>
              </p:ext>
            </p:extLst>
          </p:nvPr>
        </p:nvGraphicFramePr>
        <p:xfrm>
          <a:off x="4673378" y="3065705"/>
          <a:ext cx="4313062" cy="294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64123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一月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三月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四月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五月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六月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總計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5,500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18,350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70F3FE51-2AEB-4B64-A37A-B9D1BAA37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227089"/>
              </p:ext>
            </p:extLst>
          </p:nvPr>
        </p:nvGraphicFramePr>
        <p:xfrm>
          <a:off x="4878679" y="3260980"/>
          <a:ext cx="4176464" cy="292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44613"/>
              </p:ext>
            </p:extLst>
          </p:nvPr>
        </p:nvGraphicFramePr>
        <p:xfrm>
          <a:off x="4904823" y="460849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一月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五月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總計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18,350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京阪神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九州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12,180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四國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2,900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3,200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22" name="圖表 21">
            <a:extLst>
              <a:ext uri="{FF2B5EF4-FFF2-40B4-BE49-F238E27FC236}">
                <a16:creationId xmlns:a16="http://schemas.microsoft.com/office/drawing/2014/main" id="{7202B776-779D-4F86-8DB0-D661ADFF1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561612"/>
              </p:ext>
            </p:extLst>
          </p:nvPr>
        </p:nvGraphicFramePr>
        <p:xfrm>
          <a:off x="4788023" y="3260981"/>
          <a:ext cx="4182595" cy="28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總計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18,350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京阪神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九州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12,180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四國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C6529E2E-B1CB-402B-AAA2-5BB8B66B3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5686"/>
              </p:ext>
            </p:extLst>
          </p:nvPr>
        </p:nvGraphicFramePr>
        <p:xfrm>
          <a:off x="5018730" y="3312992"/>
          <a:ext cx="3744416" cy="2876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4FC35B90-6EFF-440B-863E-2C0EFB4A5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475151"/>
              </p:ext>
            </p:extLst>
          </p:nvPr>
        </p:nvGraphicFramePr>
        <p:xfrm>
          <a:off x="4996128" y="3371263"/>
          <a:ext cx="3883726" cy="2817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CB5009-76E5-417D-97EB-7CE6D83D8035}"/>
              </a:ext>
            </a:extLst>
          </p:cNvPr>
          <p:cNvSpPr txBox="1"/>
          <p:nvPr/>
        </p:nvSpPr>
        <p:spPr>
          <a:xfrm>
            <a:off x="5788034" y="3082305"/>
            <a:ext cx="2289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TW" sz="1800" b="0" i="0" baseline="0" dirty="0">
                <a:effectLst/>
              </a:rPr>
              <a:t>中華旅行社銷售業績</a:t>
            </a:r>
            <a:endParaRPr lang="zh-TW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2.6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37520A61-5A0F-43F7-8789-223380BC6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042987"/>
              </p:ext>
            </p:extLst>
          </p:nvPr>
        </p:nvGraphicFramePr>
        <p:xfrm>
          <a:off x="4839937" y="3328234"/>
          <a:ext cx="4167876" cy="276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5EF80842-959B-4981-B3E9-B492AC133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579641"/>
              </p:ext>
            </p:extLst>
          </p:nvPr>
        </p:nvGraphicFramePr>
        <p:xfrm>
          <a:off x="4892145" y="3260981"/>
          <a:ext cx="4251855" cy="289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3/15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EEB891EF-FB11-461E-A154-5067420F0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5670785"/>
              </p:ext>
            </p:extLst>
          </p:nvPr>
        </p:nvGraphicFramePr>
        <p:xfrm>
          <a:off x="35497" y="3260980"/>
          <a:ext cx="9038174" cy="333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日期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12/3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1200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12/4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60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58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60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66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633F0FDC-526B-4D94-958F-374FD93AA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157301"/>
              </p:ext>
            </p:extLst>
          </p:nvPr>
        </p:nvGraphicFramePr>
        <p:xfrm>
          <a:off x="4798814" y="3238570"/>
          <a:ext cx="4123184" cy="287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777</TotalTime>
  <Words>652</Words>
  <Application>Microsoft Office PowerPoint</Application>
  <PresentationFormat>如螢幕大小 (4:3)</PresentationFormat>
  <Paragraphs>473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eson lee</cp:lastModifiedBy>
  <cp:revision>93</cp:revision>
  <dcterms:created xsi:type="dcterms:W3CDTF">2017-01-16T13:26:16Z</dcterms:created>
  <dcterms:modified xsi:type="dcterms:W3CDTF">2024-04-03T13:37:04Z</dcterms:modified>
</cp:coreProperties>
</file>