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3C0E-8137-40CD-BB0A-274CC8C13BA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D0BC-1147-4CFB-8A02-A4A0917E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Eli Whitney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D0BC-1147-4CFB-8A02-A4A0917ED4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88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87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7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9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3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54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820036"/>
            <a:ext cx="7614919" cy="210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78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hyperlink" Target="http://www.history.com/topics/us-states/new-york/videos/building-the-erie-ca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0-gIFYOCIf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0.png"/><Relationship Id="rId7" Type="http://schemas.openxmlformats.org/officeDocument/2006/relationships/image" Target="../media/image82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jp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79.png"/><Relationship Id="rId5" Type="http://schemas.openxmlformats.org/officeDocument/2006/relationships/image" Target="../media/image70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usa.usembassy.de/etexts/oecon/chap8.htm" TargetMode="External"/><Relationship Id="rId7" Type="http://schemas.openxmlformats.org/officeDocument/2006/relationships/hyperlink" Target="http://www.history.com/topics/us-states/new-york/videos/building-the-erie-canal" TargetMode="External"/><Relationship Id="rId2" Type="http://schemas.openxmlformats.org/officeDocument/2006/relationships/hyperlink" Target="http://www.ers.usda.gov/data-products/foreign-agricultural-trade-of-the-united-states-(fatus)/us-agricultural-trade-data-update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necticuthistory.org/early-turnpikes-in-connecticut/" TargetMode="External"/><Relationship Id="rId5" Type="http://schemas.openxmlformats.org/officeDocument/2006/relationships/hyperlink" Target="http://www.history.com/topics/inventions/cotton-gin-and-eli-whitney" TargetMode="External"/><Relationship Id="rId4" Type="http://schemas.openxmlformats.org/officeDocument/2006/relationships/hyperlink" Target="http://historicjamestowne.org/history/virginia-compan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599" y="2160590"/>
            <a:ext cx="634771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Agribusiness</a:t>
            </a:r>
            <a:r>
              <a:rPr sz="4000" spc="-70" dirty="0"/>
              <a:t> </a:t>
            </a:r>
            <a:r>
              <a:rPr sz="4000" dirty="0"/>
              <a:t>and  </a:t>
            </a:r>
            <a:r>
              <a:rPr sz="4000" spc="-5" dirty="0" smtClean="0"/>
              <a:t>Commerce</a:t>
            </a:r>
            <a:r>
              <a:rPr lang="en-US" sz="4000" spc="-5" dirty="0" smtClean="0"/>
              <a:t> - Discussion</a:t>
            </a:r>
            <a:endParaRPr sz="4000"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4876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 / HISTORY 476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1854707"/>
            <a:ext cx="3948684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7481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Agribusiness Moves</a:t>
            </a:r>
            <a:r>
              <a:rPr spc="15" dirty="0"/>
              <a:t> </a:t>
            </a:r>
            <a:r>
              <a:rPr spc="-5" dirty="0"/>
              <a:t>West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304" y="1879092"/>
            <a:ext cx="3854450" cy="274066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478790" indent="-229870">
              <a:lnSpc>
                <a:spcPct val="100000"/>
              </a:lnSpc>
              <a:spcBef>
                <a:spcPts val="1105"/>
              </a:spcBef>
              <a:buClr>
                <a:srgbClr val="A9A47B"/>
              </a:buClr>
              <a:buChar char="•"/>
              <a:tabLst>
                <a:tab pos="478155" algn="l"/>
                <a:tab pos="47942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Erie Canal</a:t>
            </a: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(1825)</a:t>
            </a:r>
            <a:endParaRPr sz="2200">
              <a:latin typeface="Arial"/>
              <a:cs typeface="Arial"/>
            </a:endParaRPr>
          </a:p>
          <a:p>
            <a:pPr marL="478790" marR="634365" indent="-229235">
              <a:lnSpc>
                <a:spcPct val="100000"/>
              </a:lnSpc>
              <a:buClr>
                <a:srgbClr val="A9A47B"/>
              </a:buClr>
              <a:buChar char="•"/>
              <a:tabLst>
                <a:tab pos="478155" algn="l"/>
                <a:tab pos="47942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Growth of steamboats  and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railroads</a:t>
            </a:r>
            <a:endParaRPr sz="2200">
              <a:latin typeface="Arial"/>
              <a:cs typeface="Arial"/>
            </a:endParaRPr>
          </a:p>
          <a:p>
            <a:pPr marL="478790" indent="-229870">
              <a:lnSpc>
                <a:spcPct val="100000"/>
              </a:lnSpc>
              <a:buClr>
                <a:srgbClr val="A9A47B"/>
              </a:buClr>
              <a:buChar char="•"/>
              <a:tabLst>
                <a:tab pos="478155" algn="l"/>
                <a:tab pos="47942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Flow of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trade</a:t>
            </a:r>
            <a:endParaRPr sz="2200">
              <a:latin typeface="Arial"/>
              <a:cs typeface="Arial"/>
            </a:endParaRPr>
          </a:p>
          <a:p>
            <a:pPr marL="478790" marR="540385" indent="-229235" algn="just">
              <a:lnSpc>
                <a:spcPct val="100000"/>
              </a:lnSpc>
              <a:buClr>
                <a:srgbClr val="A9A47B"/>
              </a:buClr>
              <a:buChar char="•"/>
              <a:tabLst>
                <a:tab pos="47942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New routes to Eastern  markets and European  trade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8412" y="5772099"/>
            <a:ext cx="6176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Wheat, pork, and beef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 largest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benefactors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697" y="2420239"/>
            <a:ext cx="10026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2E2B1F"/>
                </a:solidFill>
                <a:latin typeface="Arial"/>
                <a:cs typeface="Arial"/>
              </a:rPr>
              <a:t>Midw</a:t>
            </a:r>
            <a:r>
              <a:rPr sz="2100" spc="-15" dirty="0">
                <a:solidFill>
                  <a:srgbClr val="2E2B1F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2E2B1F"/>
                </a:solidFill>
                <a:latin typeface="Arial"/>
                <a:cs typeface="Arial"/>
              </a:rPr>
              <a:t>st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80584" y="3214242"/>
            <a:ext cx="710565" cy="1133475"/>
            <a:chOff x="5180584" y="3214242"/>
            <a:chExt cx="710565" cy="1133475"/>
          </a:xfrm>
        </p:grpSpPr>
        <p:sp>
          <p:nvSpPr>
            <p:cNvPr id="9" name="object 9"/>
            <p:cNvSpPr/>
            <p:nvPr/>
          </p:nvSpPr>
          <p:spPr>
            <a:xfrm>
              <a:off x="5193538" y="3227196"/>
              <a:ext cx="684530" cy="1107440"/>
            </a:xfrm>
            <a:custGeom>
              <a:avLst/>
              <a:gdLst/>
              <a:ahLst/>
              <a:cxnLst/>
              <a:rect l="l" t="t" r="r" b="b"/>
              <a:pathLst>
                <a:path w="684529" h="1107439">
                  <a:moveTo>
                    <a:pt x="238378" y="0"/>
                  </a:moveTo>
                  <a:lnTo>
                    <a:pt x="0" y="3555"/>
                  </a:lnTo>
                  <a:lnTo>
                    <a:pt x="1805" y="54556"/>
                  </a:lnTo>
                  <a:lnTo>
                    <a:pt x="5612" y="105241"/>
                  </a:lnTo>
                  <a:lnTo>
                    <a:pt x="11395" y="155559"/>
                  </a:lnTo>
                  <a:lnTo>
                    <a:pt x="19129" y="205456"/>
                  </a:lnTo>
                  <a:lnTo>
                    <a:pt x="28790" y="254882"/>
                  </a:lnTo>
                  <a:lnTo>
                    <a:pt x="40352" y="303783"/>
                  </a:lnTo>
                  <a:lnTo>
                    <a:pt x="53791" y="352108"/>
                  </a:lnTo>
                  <a:lnTo>
                    <a:pt x="69081" y="399803"/>
                  </a:lnTo>
                  <a:lnTo>
                    <a:pt x="86197" y="446817"/>
                  </a:lnTo>
                  <a:lnTo>
                    <a:pt x="105115" y="493097"/>
                  </a:lnTo>
                  <a:lnTo>
                    <a:pt x="125809" y="538591"/>
                  </a:lnTo>
                  <a:lnTo>
                    <a:pt x="148255" y="583246"/>
                  </a:lnTo>
                  <a:lnTo>
                    <a:pt x="172427" y="627011"/>
                  </a:lnTo>
                  <a:lnTo>
                    <a:pt x="198301" y="669833"/>
                  </a:lnTo>
                  <a:lnTo>
                    <a:pt x="225851" y="711660"/>
                  </a:lnTo>
                  <a:lnTo>
                    <a:pt x="255053" y="752439"/>
                  </a:lnTo>
                  <a:lnTo>
                    <a:pt x="285881" y="792118"/>
                  </a:lnTo>
                  <a:lnTo>
                    <a:pt x="318312" y="830645"/>
                  </a:lnTo>
                  <a:lnTo>
                    <a:pt x="352319" y="867968"/>
                  </a:lnTo>
                  <a:lnTo>
                    <a:pt x="387877" y="904033"/>
                  </a:lnTo>
                  <a:lnTo>
                    <a:pt x="424962" y="938790"/>
                  </a:lnTo>
                  <a:lnTo>
                    <a:pt x="463550" y="972184"/>
                  </a:lnTo>
                  <a:lnTo>
                    <a:pt x="382524" y="1107058"/>
                  </a:lnTo>
                  <a:lnTo>
                    <a:pt x="684149" y="983107"/>
                  </a:lnTo>
                  <a:lnTo>
                    <a:pt x="669036" y="630427"/>
                  </a:lnTo>
                  <a:lnTo>
                    <a:pt x="588137" y="765047"/>
                  </a:lnTo>
                  <a:lnTo>
                    <a:pt x="552583" y="731804"/>
                  </a:lnTo>
                  <a:lnTo>
                    <a:pt x="518757" y="697101"/>
                  </a:lnTo>
                  <a:lnTo>
                    <a:pt x="486690" y="661008"/>
                  </a:lnTo>
                  <a:lnTo>
                    <a:pt x="456414" y="623595"/>
                  </a:lnTo>
                  <a:lnTo>
                    <a:pt x="427961" y="584930"/>
                  </a:lnTo>
                  <a:lnTo>
                    <a:pt x="401362" y="545083"/>
                  </a:lnTo>
                  <a:lnTo>
                    <a:pt x="376649" y="504125"/>
                  </a:lnTo>
                  <a:lnTo>
                    <a:pt x="353854" y="462123"/>
                  </a:lnTo>
                  <a:lnTo>
                    <a:pt x="333009" y="419147"/>
                  </a:lnTo>
                  <a:lnTo>
                    <a:pt x="314146" y="375267"/>
                  </a:lnTo>
                  <a:lnTo>
                    <a:pt x="297295" y="330552"/>
                  </a:lnTo>
                  <a:lnTo>
                    <a:pt x="282490" y="285072"/>
                  </a:lnTo>
                  <a:lnTo>
                    <a:pt x="269761" y="238896"/>
                  </a:lnTo>
                  <a:lnTo>
                    <a:pt x="259141" y="192092"/>
                  </a:lnTo>
                  <a:lnTo>
                    <a:pt x="250660" y="144732"/>
                  </a:lnTo>
                  <a:lnTo>
                    <a:pt x="244352" y="96883"/>
                  </a:lnTo>
                  <a:lnTo>
                    <a:pt x="240248" y="48616"/>
                  </a:lnTo>
                  <a:lnTo>
                    <a:pt x="23837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3538" y="3227196"/>
              <a:ext cx="684530" cy="1107440"/>
            </a:xfrm>
            <a:custGeom>
              <a:avLst/>
              <a:gdLst/>
              <a:ahLst/>
              <a:cxnLst/>
              <a:rect l="l" t="t" r="r" b="b"/>
              <a:pathLst>
                <a:path w="684529" h="1107439">
                  <a:moveTo>
                    <a:pt x="0" y="3555"/>
                  </a:moveTo>
                  <a:lnTo>
                    <a:pt x="238378" y="0"/>
                  </a:lnTo>
                  <a:lnTo>
                    <a:pt x="240248" y="48616"/>
                  </a:lnTo>
                  <a:lnTo>
                    <a:pt x="244352" y="96883"/>
                  </a:lnTo>
                  <a:lnTo>
                    <a:pt x="250660" y="144732"/>
                  </a:lnTo>
                  <a:lnTo>
                    <a:pt x="259141" y="192092"/>
                  </a:lnTo>
                  <a:lnTo>
                    <a:pt x="269761" y="238896"/>
                  </a:lnTo>
                  <a:lnTo>
                    <a:pt x="282490" y="285072"/>
                  </a:lnTo>
                  <a:lnTo>
                    <a:pt x="297295" y="330552"/>
                  </a:lnTo>
                  <a:lnTo>
                    <a:pt x="314146" y="375267"/>
                  </a:lnTo>
                  <a:lnTo>
                    <a:pt x="333009" y="419147"/>
                  </a:lnTo>
                  <a:lnTo>
                    <a:pt x="353854" y="462123"/>
                  </a:lnTo>
                  <a:lnTo>
                    <a:pt x="376649" y="504125"/>
                  </a:lnTo>
                  <a:lnTo>
                    <a:pt x="401362" y="545083"/>
                  </a:lnTo>
                  <a:lnTo>
                    <a:pt x="427961" y="584930"/>
                  </a:lnTo>
                  <a:lnTo>
                    <a:pt x="456414" y="623595"/>
                  </a:lnTo>
                  <a:lnTo>
                    <a:pt x="486690" y="661008"/>
                  </a:lnTo>
                  <a:lnTo>
                    <a:pt x="518757" y="697101"/>
                  </a:lnTo>
                  <a:lnTo>
                    <a:pt x="552583" y="731804"/>
                  </a:lnTo>
                  <a:lnTo>
                    <a:pt x="588137" y="765047"/>
                  </a:lnTo>
                  <a:lnTo>
                    <a:pt x="669036" y="630427"/>
                  </a:lnTo>
                  <a:lnTo>
                    <a:pt x="684149" y="983107"/>
                  </a:lnTo>
                  <a:lnTo>
                    <a:pt x="382524" y="1107058"/>
                  </a:lnTo>
                  <a:lnTo>
                    <a:pt x="463550" y="972184"/>
                  </a:lnTo>
                  <a:lnTo>
                    <a:pt x="424962" y="938790"/>
                  </a:lnTo>
                  <a:lnTo>
                    <a:pt x="387877" y="904033"/>
                  </a:lnTo>
                  <a:lnTo>
                    <a:pt x="352319" y="867968"/>
                  </a:lnTo>
                  <a:lnTo>
                    <a:pt x="318312" y="830645"/>
                  </a:lnTo>
                  <a:lnTo>
                    <a:pt x="285881" y="792118"/>
                  </a:lnTo>
                  <a:lnTo>
                    <a:pt x="255053" y="752439"/>
                  </a:lnTo>
                  <a:lnTo>
                    <a:pt x="225851" y="711660"/>
                  </a:lnTo>
                  <a:lnTo>
                    <a:pt x="198301" y="669833"/>
                  </a:lnTo>
                  <a:lnTo>
                    <a:pt x="172427" y="627011"/>
                  </a:lnTo>
                  <a:lnTo>
                    <a:pt x="148255" y="583246"/>
                  </a:lnTo>
                  <a:lnTo>
                    <a:pt x="125809" y="538591"/>
                  </a:lnTo>
                  <a:lnTo>
                    <a:pt x="105115" y="493097"/>
                  </a:lnTo>
                  <a:lnTo>
                    <a:pt x="86197" y="446817"/>
                  </a:lnTo>
                  <a:lnTo>
                    <a:pt x="69081" y="399803"/>
                  </a:lnTo>
                  <a:lnTo>
                    <a:pt x="53791" y="352108"/>
                  </a:lnTo>
                  <a:lnTo>
                    <a:pt x="40352" y="303783"/>
                  </a:lnTo>
                  <a:lnTo>
                    <a:pt x="28790" y="254882"/>
                  </a:lnTo>
                  <a:lnTo>
                    <a:pt x="19129" y="205456"/>
                  </a:lnTo>
                  <a:lnTo>
                    <a:pt x="11395" y="155559"/>
                  </a:lnTo>
                  <a:lnTo>
                    <a:pt x="5612" y="105241"/>
                  </a:lnTo>
                  <a:lnTo>
                    <a:pt x="1805" y="54556"/>
                  </a:lnTo>
                  <a:lnTo>
                    <a:pt x="0" y="35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18605" y="4198696"/>
            <a:ext cx="7226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E2B1F"/>
                </a:solidFill>
                <a:latin typeface="Arial"/>
                <a:cs typeface="Arial"/>
              </a:rPr>
              <a:t>So</a:t>
            </a:r>
            <a:r>
              <a:rPr sz="2100" spc="-10" dirty="0">
                <a:solidFill>
                  <a:srgbClr val="2E2B1F"/>
                </a:solidFill>
                <a:latin typeface="Arial"/>
                <a:cs typeface="Arial"/>
              </a:rPr>
              <a:t>u</a:t>
            </a:r>
            <a:r>
              <a:rPr sz="2100" dirty="0">
                <a:solidFill>
                  <a:srgbClr val="2E2B1F"/>
                </a:solidFill>
                <a:latin typeface="Arial"/>
                <a:cs typeface="Arial"/>
              </a:rPr>
              <a:t>th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05066" y="3216020"/>
            <a:ext cx="911225" cy="1109345"/>
            <a:chOff x="7005066" y="3216020"/>
            <a:chExt cx="911225" cy="1109345"/>
          </a:xfrm>
        </p:grpSpPr>
        <p:sp>
          <p:nvSpPr>
            <p:cNvPr id="13" name="object 13"/>
            <p:cNvSpPr/>
            <p:nvPr/>
          </p:nvSpPr>
          <p:spPr>
            <a:xfrm>
              <a:off x="7018020" y="3228974"/>
              <a:ext cx="885190" cy="1083945"/>
            </a:xfrm>
            <a:custGeom>
              <a:avLst/>
              <a:gdLst/>
              <a:ahLst/>
              <a:cxnLst/>
              <a:rect l="l" t="t" r="r" b="b"/>
              <a:pathLst>
                <a:path w="885190" h="1083945">
                  <a:moveTo>
                    <a:pt x="626363" y="0"/>
                  </a:moveTo>
                  <a:lnTo>
                    <a:pt x="328929" y="190119"/>
                  </a:lnTo>
                  <a:lnTo>
                    <a:pt x="485901" y="192532"/>
                  </a:lnTo>
                  <a:lnTo>
                    <a:pt x="475021" y="239965"/>
                  </a:lnTo>
                  <a:lnTo>
                    <a:pt x="462009" y="286636"/>
                  </a:lnTo>
                  <a:lnTo>
                    <a:pt x="446910" y="332482"/>
                  </a:lnTo>
                  <a:lnTo>
                    <a:pt x="429768" y="377441"/>
                  </a:lnTo>
                  <a:lnTo>
                    <a:pt x="410627" y="421452"/>
                  </a:lnTo>
                  <a:lnTo>
                    <a:pt x="389532" y="464453"/>
                  </a:lnTo>
                  <a:lnTo>
                    <a:pt x="366526" y="506381"/>
                  </a:lnTo>
                  <a:lnTo>
                    <a:pt x="341654" y="547174"/>
                  </a:lnTo>
                  <a:lnTo>
                    <a:pt x="314959" y="586771"/>
                  </a:lnTo>
                  <a:lnTo>
                    <a:pt x="286487" y="625110"/>
                  </a:lnTo>
                  <a:lnTo>
                    <a:pt x="256281" y="662129"/>
                  </a:lnTo>
                  <a:lnTo>
                    <a:pt x="224385" y="697766"/>
                  </a:lnTo>
                  <a:lnTo>
                    <a:pt x="190844" y="731958"/>
                  </a:lnTo>
                  <a:lnTo>
                    <a:pt x="155701" y="764645"/>
                  </a:lnTo>
                  <a:lnTo>
                    <a:pt x="119001" y="795764"/>
                  </a:lnTo>
                  <a:lnTo>
                    <a:pt x="80788" y="825253"/>
                  </a:lnTo>
                  <a:lnTo>
                    <a:pt x="41106" y="853050"/>
                  </a:lnTo>
                  <a:lnTo>
                    <a:pt x="0" y="879094"/>
                  </a:lnTo>
                  <a:lnTo>
                    <a:pt x="122808" y="1083437"/>
                  </a:lnTo>
                  <a:lnTo>
                    <a:pt x="166013" y="1056275"/>
                  </a:lnTo>
                  <a:lnTo>
                    <a:pt x="207939" y="1027541"/>
                  </a:lnTo>
                  <a:lnTo>
                    <a:pt x="248554" y="997280"/>
                  </a:lnTo>
                  <a:lnTo>
                    <a:pt x="287826" y="965542"/>
                  </a:lnTo>
                  <a:lnTo>
                    <a:pt x="325722" y="932374"/>
                  </a:lnTo>
                  <a:lnTo>
                    <a:pt x="362209" y="897824"/>
                  </a:lnTo>
                  <a:lnTo>
                    <a:pt x="397254" y="861940"/>
                  </a:lnTo>
                  <a:lnTo>
                    <a:pt x="430826" y="824770"/>
                  </a:lnTo>
                  <a:lnTo>
                    <a:pt x="462890" y="786362"/>
                  </a:lnTo>
                  <a:lnTo>
                    <a:pt x="493414" y="746764"/>
                  </a:lnTo>
                  <a:lnTo>
                    <a:pt x="522366" y="706024"/>
                  </a:lnTo>
                  <a:lnTo>
                    <a:pt x="549713" y="664190"/>
                  </a:lnTo>
                  <a:lnTo>
                    <a:pt x="575423" y="621309"/>
                  </a:lnTo>
                  <a:lnTo>
                    <a:pt x="599461" y="577431"/>
                  </a:lnTo>
                  <a:lnTo>
                    <a:pt x="621797" y="532601"/>
                  </a:lnTo>
                  <a:lnTo>
                    <a:pt x="642397" y="486870"/>
                  </a:lnTo>
                  <a:lnTo>
                    <a:pt x="661228" y="440284"/>
                  </a:lnTo>
                  <a:lnTo>
                    <a:pt x="678258" y="392891"/>
                  </a:lnTo>
                  <a:lnTo>
                    <a:pt x="693453" y="344740"/>
                  </a:lnTo>
                  <a:lnTo>
                    <a:pt x="706782" y="295878"/>
                  </a:lnTo>
                  <a:lnTo>
                    <a:pt x="718212" y="246354"/>
                  </a:lnTo>
                  <a:lnTo>
                    <a:pt x="727709" y="196214"/>
                  </a:lnTo>
                  <a:lnTo>
                    <a:pt x="884935" y="198627"/>
                  </a:lnTo>
                  <a:lnTo>
                    <a:pt x="62636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8020" y="3228974"/>
              <a:ext cx="885190" cy="1083945"/>
            </a:xfrm>
            <a:custGeom>
              <a:avLst/>
              <a:gdLst/>
              <a:ahLst/>
              <a:cxnLst/>
              <a:rect l="l" t="t" r="r" b="b"/>
              <a:pathLst>
                <a:path w="885190" h="1083945">
                  <a:moveTo>
                    <a:pt x="122808" y="1083437"/>
                  </a:moveTo>
                  <a:lnTo>
                    <a:pt x="0" y="879094"/>
                  </a:lnTo>
                  <a:lnTo>
                    <a:pt x="41106" y="853050"/>
                  </a:lnTo>
                  <a:lnTo>
                    <a:pt x="80788" y="825253"/>
                  </a:lnTo>
                  <a:lnTo>
                    <a:pt x="119001" y="795764"/>
                  </a:lnTo>
                  <a:lnTo>
                    <a:pt x="155701" y="764645"/>
                  </a:lnTo>
                  <a:lnTo>
                    <a:pt x="190844" y="731958"/>
                  </a:lnTo>
                  <a:lnTo>
                    <a:pt x="224385" y="697766"/>
                  </a:lnTo>
                  <a:lnTo>
                    <a:pt x="256281" y="662129"/>
                  </a:lnTo>
                  <a:lnTo>
                    <a:pt x="286487" y="625110"/>
                  </a:lnTo>
                  <a:lnTo>
                    <a:pt x="314959" y="586771"/>
                  </a:lnTo>
                  <a:lnTo>
                    <a:pt x="341654" y="547174"/>
                  </a:lnTo>
                  <a:lnTo>
                    <a:pt x="366526" y="506381"/>
                  </a:lnTo>
                  <a:lnTo>
                    <a:pt x="389532" y="464453"/>
                  </a:lnTo>
                  <a:lnTo>
                    <a:pt x="410627" y="421452"/>
                  </a:lnTo>
                  <a:lnTo>
                    <a:pt x="429768" y="377441"/>
                  </a:lnTo>
                  <a:lnTo>
                    <a:pt x="446910" y="332482"/>
                  </a:lnTo>
                  <a:lnTo>
                    <a:pt x="462009" y="286636"/>
                  </a:lnTo>
                  <a:lnTo>
                    <a:pt x="475021" y="239965"/>
                  </a:lnTo>
                  <a:lnTo>
                    <a:pt x="485901" y="192532"/>
                  </a:lnTo>
                  <a:lnTo>
                    <a:pt x="328929" y="190119"/>
                  </a:lnTo>
                  <a:lnTo>
                    <a:pt x="626363" y="0"/>
                  </a:lnTo>
                  <a:lnTo>
                    <a:pt x="884935" y="198627"/>
                  </a:lnTo>
                  <a:lnTo>
                    <a:pt x="727709" y="196214"/>
                  </a:lnTo>
                  <a:lnTo>
                    <a:pt x="718212" y="246354"/>
                  </a:lnTo>
                  <a:lnTo>
                    <a:pt x="706782" y="295878"/>
                  </a:lnTo>
                  <a:lnTo>
                    <a:pt x="693453" y="344740"/>
                  </a:lnTo>
                  <a:lnTo>
                    <a:pt x="678258" y="392891"/>
                  </a:lnTo>
                  <a:lnTo>
                    <a:pt x="661228" y="440284"/>
                  </a:lnTo>
                  <a:lnTo>
                    <a:pt x="642397" y="486870"/>
                  </a:lnTo>
                  <a:lnTo>
                    <a:pt x="621797" y="532601"/>
                  </a:lnTo>
                  <a:lnTo>
                    <a:pt x="599461" y="577431"/>
                  </a:lnTo>
                  <a:lnTo>
                    <a:pt x="575423" y="621309"/>
                  </a:lnTo>
                  <a:lnTo>
                    <a:pt x="549713" y="664190"/>
                  </a:lnTo>
                  <a:lnTo>
                    <a:pt x="522366" y="706024"/>
                  </a:lnTo>
                  <a:lnTo>
                    <a:pt x="493414" y="746764"/>
                  </a:lnTo>
                  <a:lnTo>
                    <a:pt x="462890" y="786362"/>
                  </a:lnTo>
                  <a:lnTo>
                    <a:pt x="430826" y="824770"/>
                  </a:lnTo>
                  <a:lnTo>
                    <a:pt x="397254" y="861940"/>
                  </a:lnTo>
                  <a:lnTo>
                    <a:pt x="362209" y="897824"/>
                  </a:lnTo>
                  <a:lnTo>
                    <a:pt x="325722" y="932374"/>
                  </a:lnTo>
                  <a:lnTo>
                    <a:pt x="287826" y="965542"/>
                  </a:lnTo>
                  <a:lnTo>
                    <a:pt x="248554" y="997280"/>
                  </a:lnTo>
                  <a:lnTo>
                    <a:pt x="207939" y="1027541"/>
                  </a:lnTo>
                  <a:lnTo>
                    <a:pt x="166013" y="1056275"/>
                  </a:lnTo>
                  <a:lnTo>
                    <a:pt x="122808" y="10834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15657" y="2420239"/>
            <a:ext cx="11798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2E2B1F"/>
                </a:solidFill>
                <a:latin typeface="Arial"/>
                <a:cs typeface="Arial"/>
              </a:rPr>
              <a:t>N</a:t>
            </a:r>
            <a:r>
              <a:rPr sz="2100" spc="-15" dirty="0">
                <a:solidFill>
                  <a:srgbClr val="2E2B1F"/>
                </a:solidFill>
                <a:latin typeface="Arial"/>
                <a:cs typeface="Arial"/>
              </a:rPr>
              <a:t>o</a:t>
            </a:r>
            <a:r>
              <a:rPr sz="2100" spc="-5" dirty="0">
                <a:solidFill>
                  <a:srgbClr val="2E2B1F"/>
                </a:solidFill>
                <a:latin typeface="Arial"/>
                <a:cs typeface="Arial"/>
              </a:rPr>
              <a:t>rth</a:t>
            </a:r>
            <a:r>
              <a:rPr sz="2100" spc="-15" dirty="0">
                <a:solidFill>
                  <a:srgbClr val="2E2B1F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2E2B1F"/>
                </a:solidFill>
                <a:latin typeface="Arial"/>
                <a:cs typeface="Arial"/>
              </a:rPr>
              <a:t>ast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56757" y="1792858"/>
            <a:ext cx="885825" cy="546735"/>
            <a:chOff x="6056757" y="1792858"/>
            <a:chExt cx="885825" cy="546735"/>
          </a:xfrm>
        </p:grpSpPr>
        <p:sp>
          <p:nvSpPr>
            <p:cNvPr id="17" name="object 17"/>
            <p:cNvSpPr/>
            <p:nvPr/>
          </p:nvSpPr>
          <p:spPr>
            <a:xfrm>
              <a:off x="6069711" y="1805812"/>
              <a:ext cx="859790" cy="521334"/>
            </a:xfrm>
            <a:custGeom>
              <a:avLst/>
              <a:gdLst/>
              <a:ahLst/>
              <a:cxnLst/>
              <a:rect l="l" t="t" r="r" b="b"/>
              <a:pathLst>
                <a:path w="859790" h="521335">
                  <a:moveTo>
                    <a:pt x="90424" y="0"/>
                  </a:moveTo>
                  <a:lnTo>
                    <a:pt x="0" y="313309"/>
                  </a:lnTo>
                  <a:lnTo>
                    <a:pt x="285496" y="520826"/>
                  </a:lnTo>
                  <a:lnTo>
                    <a:pt x="230377" y="373761"/>
                  </a:lnTo>
                  <a:lnTo>
                    <a:pt x="280438" y="366356"/>
                  </a:lnTo>
                  <a:lnTo>
                    <a:pt x="330668" y="361388"/>
                  </a:lnTo>
                  <a:lnTo>
                    <a:pt x="380980" y="358847"/>
                  </a:lnTo>
                  <a:lnTo>
                    <a:pt x="431285" y="358725"/>
                  </a:lnTo>
                  <a:lnTo>
                    <a:pt x="481496" y="361014"/>
                  </a:lnTo>
                  <a:lnTo>
                    <a:pt x="531525" y="365707"/>
                  </a:lnTo>
                  <a:lnTo>
                    <a:pt x="581283" y="372795"/>
                  </a:lnTo>
                  <a:lnTo>
                    <a:pt x="630682" y="382271"/>
                  </a:lnTo>
                  <a:lnTo>
                    <a:pt x="679633" y="394126"/>
                  </a:lnTo>
                  <a:lnTo>
                    <a:pt x="728050" y="408352"/>
                  </a:lnTo>
                  <a:lnTo>
                    <a:pt x="775842" y="424941"/>
                  </a:lnTo>
                  <a:lnTo>
                    <a:pt x="859409" y="201802"/>
                  </a:lnTo>
                  <a:lnTo>
                    <a:pt x="810270" y="184509"/>
                  </a:lnTo>
                  <a:lnTo>
                    <a:pt x="760596" y="169260"/>
                  </a:lnTo>
                  <a:lnTo>
                    <a:pt x="710449" y="156062"/>
                  </a:lnTo>
                  <a:lnTo>
                    <a:pt x="659893" y="144918"/>
                  </a:lnTo>
                  <a:lnTo>
                    <a:pt x="608990" y="135832"/>
                  </a:lnTo>
                  <a:lnTo>
                    <a:pt x="557803" y="128810"/>
                  </a:lnTo>
                  <a:lnTo>
                    <a:pt x="506396" y="123856"/>
                  </a:lnTo>
                  <a:lnTo>
                    <a:pt x="454832" y="120974"/>
                  </a:lnTo>
                  <a:lnTo>
                    <a:pt x="403173" y="120169"/>
                  </a:lnTo>
                  <a:lnTo>
                    <a:pt x="351483" y="121444"/>
                  </a:lnTo>
                  <a:lnTo>
                    <a:pt x="299824" y="124806"/>
                  </a:lnTo>
                  <a:lnTo>
                    <a:pt x="248260" y="130257"/>
                  </a:lnTo>
                  <a:lnTo>
                    <a:pt x="196854" y="137802"/>
                  </a:lnTo>
                  <a:lnTo>
                    <a:pt x="145668" y="147447"/>
                  </a:lnTo>
                  <a:lnTo>
                    <a:pt x="9042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69711" y="1805812"/>
              <a:ext cx="859790" cy="521334"/>
            </a:xfrm>
            <a:custGeom>
              <a:avLst/>
              <a:gdLst/>
              <a:ahLst/>
              <a:cxnLst/>
              <a:rect l="l" t="t" r="r" b="b"/>
              <a:pathLst>
                <a:path w="859790" h="521335">
                  <a:moveTo>
                    <a:pt x="859409" y="201802"/>
                  </a:moveTo>
                  <a:lnTo>
                    <a:pt x="775842" y="424941"/>
                  </a:lnTo>
                  <a:lnTo>
                    <a:pt x="728050" y="408352"/>
                  </a:lnTo>
                  <a:lnTo>
                    <a:pt x="679633" y="394126"/>
                  </a:lnTo>
                  <a:lnTo>
                    <a:pt x="630682" y="382271"/>
                  </a:lnTo>
                  <a:lnTo>
                    <a:pt x="581283" y="372795"/>
                  </a:lnTo>
                  <a:lnTo>
                    <a:pt x="531525" y="365707"/>
                  </a:lnTo>
                  <a:lnTo>
                    <a:pt x="481496" y="361014"/>
                  </a:lnTo>
                  <a:lnTo>
                    <a:pt x="431285" y="358725"/>
                  </a:lnTo>
                  <a:lnTo>
                    <a:pt x="380980" y="358847"/>
                  </a:lnTo>
                  <a:lnTo>
                    <a:pt x="330668" y="361388"/>
                  </a:lnTo>
                  <a:lnTo>
                    <a:pt x="280438" y="366356"/>
                  </a:lnTo>
                  <a:lnTo>
                    <a:pt x="230377" y="373761"/>
                  </a:lnTo>
                  <a:lnTo>
                    <a:pt x="285496" y="520826"/>
                  </a:lnTo>
                  <a:lnTo>
                    <a:pt x="0" y="313309"/>
                  </a:lnTo>
                  <a:lnTo>
                    <a:pt x="90424" y="0"/>
                  </a:lnTo>
                  <a:lnTo>
                    <a:pt x="145668" y="147447"/>
                  </a:lnTo>
                  <a:lnTo>
                    <a:pt x="196854" y="137802"/>
                  </a:lnTo>
                  <a:lnTo>
                    <a:pt x="248260" y="130257"/>
                  </a:lnTo>
                  <a:lnTo>
                    <a:pt x="299824" y="124806"/>
                  </a:lnTo>
                  <a:lnTo>
                    <a:pt x="351483" y="121444"/>
                  </a:lnTo>
                  <a:lnTo>
                    <a:pt x="403173" y="120169"/>
                  </a:lnTo>
                  <a:lnTo>
                    <a:pt x="454832" y="120974"/>
                  </a:lnTo>
                  <a:lnTo>
                    <a:pt x="506396" y="123856"/>
                  </a:lnTo>
                  <a:lnTo>
                    <a:pt x="557803" y="128810"/>
                  </a:lnTo>
                  <a:lnTo>
                    <a:pt x="608990" y="135832"/>
                  </a:lnTo>
                  <a:lnTo>
                    <a:pt x="659893" y="144918"/>
                  </a:lnTo>
                  <a:lnTo>
                    <a:pt x="710449" y="156062"/>
                  </a:lnTo>
                  <a:lnTo>
                    <a:pt x="760596" y="169260"/>
                  </a:lnTo>
                  <a:lnTo>
                    <a:pt x="810270" y="184509"/>
                  </a:lnTo>
                  <a:lnTo>
                    <a:pt x="859409" y="20180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" y="1696212"/>
            <a:ext cx="4101084" cy="3508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43407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New</a:t>
            </a:r>
            <a:r>
              <a:rPr spc="-55" dirty="0"/>
              <a:t> </a:t>
            </a:r>
            <a:r>
              <a:rPr spc="-5" dirty="0"/>
              <a:t>Markets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535" y="1720595"/>
            <a:ext cx="4006850" cy="341376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294640" indent="-229235">
              <a:lnSpc>
                <a:spcPct val="100000"/>
              </a:lnSpc>
              <a:spcBef>
                <a:spcPts val="1060"/>
              </a:spcBef>
              <a:buClr>
                <a:srgbClr val="A9A47B"/>
              </a:buClr>
              <a:buChar char="•"/>
              <a:tabLst>
                <a:tab pos="294640" algn="l"/>
                <a:tab pos="29527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South 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concentrates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more</a:t>
            </a:r>
            <a:r>
              <a:rPr sz="2200" spc="-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Cotton</a:t>
            </a:r>
            <a:endParaRPr sz="2200">
              <a:latin typeface="Arial"/>
              <a:cs typeface="Arial"/>
            </a:endParaRPr>
          </a:p>
          <a:p>
            <a:pPr marL="958215" marR="618490" lvl="1" indent="-118110">
              <a:lnSpc>
                <a:spcPct val="100000"/>
              </a:lnSpc>
              <a:spcBef>
                <a:spcPts val="15"/>
              </a:spcBef>
              <a:buClr>
                <a:srgbClr val="D2CA6C"/>
              </a:buClr>
              <a:buSzPct val="80555"/>
              <a:buChar char="•"/>
              <a:tabLst>
                <a:tab pos="958850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Mississippi River </a:t>
            </a:r>
            <a:r>
              <a:rPr sz="1800" spc="-15" dirty="0">
                <a:solidFill>
                  <a:srgbClr val="2E2B1F"/>
                </a:solidFill>
                <a:latin typeface="Arial"/>
                <a:cs typeface="Arial"/>
              </a:rPr>
              <a:t>allows 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Southern</a:t>
            </a:r>
            <a:r>
              <a:rPr sz="1800" spc="-4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specialization.</a:t>
            </a:r>
            <a:endParaRPr sz="1800">
              <a:latin typeface="Arial"/>
              <a:cs typeface="Arial"/>
            </a:endParaRPr>
          </a:p>
          <a:p>
            <a:pPr marL="305435" indent="-99695">
              <a:lnSpc>
                <a:spcPts val="2625"/>
              </a:lnSpc>
              <a:buClr>
                <a:srgbClr val="A9A47B"/>
              </a:buClr>
              <a:buSzPct val="95454"/>
              <a:buChar char="•"/>
              <a:tabLst>
                <a:tab pos="30607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Midwest adopts</a:t>
            </a:r>
            <a:r>
              <a:rPr sz="2200" spc="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wheat</a:t>
            </a:r>
            <a:endParaRPr sz="22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production.</a:t>
            </a:r>
            <a:endParaRPr sz="2200">
              <a:latin typeface="Arial"/>
              <a:cs typeface="Arial"/>
            </a:endParaRPr>
          </a:p>
          <a:p>
            <a:pPr marL="591820" lvl="1" indent="-107314">
              <a:lnSpc>
                <a:spcPts val="2395"/>
              </a:lnSpc>
              <a:spcBef>
                <a:spcPts val="10"/>
              </a:spcBef>
              <a:buClr>
                <a:srgbClr val="A9A47B"/>
              </a:buClr>
              <a:buChar char="•"/>
              <a:tabLst>
                <a:tab pos="592455" algn="l"/>
                <a:tab pos="2473325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New</a:t>
            </a: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York</a:t>
            </a: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-----&gt;	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Midwest</a:t>
            </a:r>
            <a:endParaRPr sz="2000">
              <a:latin typeface="Arial"/>
              <a:cs typeface="Arial"/>
            </a:endParaRPr>
          </a:p>
          <a:p>
            <a:pPr marL="294640" marR="184785" indent="-88900">
              <a:lnSpc>
                <a:spcPts val="2640"/>
              </a:lnSpc>
              <a:spcBef>
                <a:spcPts val="85"/>
              </a:spcBef>
              <a:buClr>
                <a:srgbClr val="A9A47B"/>
              </a:buClr>
              <a:buSzPct val="95454"/>
              <a:buChar char="•"/>
              <a:tabLst>
                <a:tab pos="30607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New England manufacturing  (textile)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4735" y="1818132"/>
            <a:ext cx="4408932" cy="297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6873" y="5772099"/>
            <a:ext cx="4077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Continued regional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specialization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1" y="1743455"/>
            <a:ext cx="4337304" cy="2959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6840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Farming Gets Easier </a:t>
            </a:r>
            <a:r>
              <a:rPr spc="-5" dirty="0" smtClean="0"/>
              <a:t>p</a:t>
            </a:r>
            <a:r>
              <a:rPr lang="en-US" spc="-5" dirty="0" smtClean="0"/>
              <a:t>art</a:t>
            </a:r>
            <a:r>
              <a:rPr spc="25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776" y="1767839"/>
            <a:ext cx="4243070" cy="286512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321310" marR="513715" indent="-228600" algn="just">
              <a:lnSpc>
                <a:spcPct val="100000"/>
              </a:lnSpc>
              <a:spcBef>
                <a:spcPts val="1410"/>
              </a:spcBef>
              <a:buClr>
                <a:srgbClr val="A9A47B"/>
              </a:buClr>
              <a:buChar char="•"/>
              <a:tabLst>
                <a:tab pos="321945" algn="l"/>
              </a:tabLst>
            </a:pP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Cyrus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McCormick’s </a:t>
            </a: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Reaper 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(1831)</a:t>
            </a:r>
            <a:endParaRPr sz="2200">
              <a:latin typeface="Arial"/>
              <a:cs typeface="Arial"/>
            </a:endParaRPr>
          </a:p>
          <a:p>
            <a:pPr marL="618490" lvl="1" indent="-107314" algn="just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SzPct val="95454"/>
              <a:buChar char="•"/>
              <a:tabLst>
                <a:tab pos="61912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Revolutionized</a:t>
            </a:r>
            <a:r>
              <a:rPr sz="2200" spc="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production</a:t>
            </a:r>
            <a:endParaRPr sz="2200">
              <a:latin typeface="Arial"/>
              <a:cs typeface="Arial"/>
            </a:endParaRPr>
          </a:p>
          <a:p>
            <a:pPr marL="618490" algn="just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implementation.</a:t>
            </a:r>
            <a:endParaRPr sz="2200">
              <a:latin typeface="Arial"/>
              <a:cs typeface="Arial"/>
            </a:endParaRPr>
          </a:p>
          <a:p>
            <a:pPr marL="618490" marR="109220" lvl="1" indent="-106680" algn="just">
              <a:lnSpc>
                <a:spcPct val="100000"/>
              </a:lnSpc>
              <a:spcBef>
                <a:spcPts val="405"/>
              </a:spcBef>
              <a:buClr>
                <a:srgbClr val="9CBDBC"/>
              </a:buClr>
              <a:buSzPct val="95000"/>
              <a:buChar char="•"/>
              <a:tabLst>
                <a:tab pos="619125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Eventually bypassed by Marsh  harvester at the end of the</a:t>
            </a:r>
            <a:r>
              <a:rPr sz="2000" spc="-1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Civil  War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2791" y="1854707"/>
            <a:ext cx="3761232" cy="2778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936" y="5772099"/>
            <a:ext cx="81635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McCormick spent considerable time and resources on patent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rights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6840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Farming Gets Easier </a:t>
            </a:r>
            <a:r>
              <a:rPr spc="-5" dirty="0" smtClean="0"/>
              <a:t>p</a:t>
            </a:r>
            <a:r>
              <a:rPr lang="en-US" spc="-5" dirty="0" smtClean="0"/>
              <a:t>art</a:t>
            </a:r>
            <a:r>
              <a:rPr spc="25" dirty="0" smtClean="0"/>
              <a:t> </a:t>
            </a:r>
            <a:r>
              <a:rPr spc="-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8289" y="1939493"/>
            <a:ext cx="297497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James Oliver’s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Chilled-Iron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Plow</a:t>
            </a:r>
            <a:r>
              <a:rPr sz="1800" b="1" spc="-5" dirty="0">
                <a:latin typeface="Arial"/>
                <a:cs typeface="Arial"/>
              </a:rPr>
              <a:t> (1868)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Less expensive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9422" y="5772099"/>
            <a:ext cx="4451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Facilitated large scale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wheat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farming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1807464"/>
            <a:ext cx="3702050" cy="1386840"/>
          </a:xfrm>
          <a:custGeom>
            <a:avLst/>
            <a:gdLst/>
            <a:ahLst/>
            <a:cxnLst/>
            <a:rect l="l" t="t" r="r" b="b"/>
            <a:pathLst>
              <a:path w="3702050" h="1386839">
                <a:moveTo>
                  <a:pt x="0" y="231139"/>
                </a:moveTo>
                <a:lnTo>
                  <a:pt x="4696" y="184562"/>
                </a:lnTo>
                <a:lnTo>
                  <a:pt x="18165" y="141178"/>
                </a:lnTo>
                <a:lnTo>
                  <a:pt x="39477" y="101916"/>
                </a:lnTo>
                <a:lnTo>
                  <a:pt x="67702" y="67706"/>
                </a:lnTo>
                <a:lnTo>
                  <a:pt x="101910" y="39480"/>
                </a:lnTo>
                <a:lnTo>
                  <a:pt x="141173" y="18166"/>
                </a:lnTo>
                <a:lnTo>
                  <a:pt x="184559" y="4696"/>
                </a:lnTo>
                <a:lnTo>
                  <a:pt x="231140" y="0"/>
                </a:lnTo>
                <a:lnTo>
                  <a:pt x="3470655" y="0"/>
                </a:lnTo>
                <a:lnTo>
                  <a:pt x="3517233" y="4696"/>
                </a:lnTo>
                <a:lnTo>
                  <a:pt x="3560617" y="18166"/>
                </a:lnTo>
                <a:lnTo>
                  <a:pt x="3599879" y="39480"/>
                </a:lnTo>
                <a:lnTo>
                  <a:pt x="3634089" y="67706"/>
                </a:lnTo>
                <a:lnTo>
                  <a:pt x="3662315" y="101916"/>
                </a:lnTo>
                <a:lnTo>
                  <a:pt x="3683629" y="141178"/>
                </a:lnTo>
                <a:lnTo>
                  <a:pt x="3697099" y="184562"/>
                </a:lnTo>
                <a:lnTo>
                  <a:pt x="3701795" y="231139"/>
                </a:lnTo>
                <a:lnTo>
                  <a:pt x="3701795" y="1155700"/>
                </a:lnTo>
                <a:lnTo>
                  <a:pt x="3697099" y="1202277"/>
                </a:lnTo>
                <a:lnTo>
                  <a:pt x="3683629" y="1245661"/>
                </a:lnTo>
                <a:lnTo>
                  <a:pt x="3662315" y="1284923"/>
                </a:lnTo>
                <a:lnTo>
                  <a:pt x="3634089" y="1319133"/>
                </a:lnTo>
                <a:lnTo>
                  <a:pt x="3599879" y="1347359"/>
                </a:lnTo>
                <a:lnTo>
                  <a:pt x="3560617" y="1368673"/>
                </a:lnTo>
                <a:lnTo>
                  <a:pt x="3517233" y="1382143"/>
                </a:lnTo>
                <a:lnTo>
                  <a:pt x="3470655" y="1386839"/>
                </a:lnTo>
                <a:lnTo>
                  <a:pt x="231140" y="1386839"/>
                </a:lnTo>
                <a:lnTo>
                  <a:pt x="184559" y="1382143"/>
                </a:lnTo>
                <a:lnTo>
                  <a:pt x="141173" y="1368673"/>
                </a:lnTo>
                <a:lnTo>
                  <a:pt x="101910" y="1347359"/>
                </a:lnTo>
                <a:lnTo>
                  <a:pt x="67702" y="1319133"/>
                </a:lnTo>
                <a:lnTo>
                  <a:pt x="39477" y="1284923"/>
                </a:lnTo>
                <a:lnTo>
                  <a:pt x="18165" y="1245661"/>
                </a:lnTo>
                <a:lnTo>
                  <a:pt x="4696" y="1202277"/>
                </a:lnTo>
                <a:lnTo>
                  <a:pt x="0" y="1155700"/>
                </a:lnTo>
                <a:lnTo>
                  <a:pt x="0" y="231139"/>
                </a:lnTo>
                <a:close/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796" y="1795272"/>
            <a:ext cx="3702050" cy="1386840"/>
          </a:xfrm>
          <a:custGeom>
            <a:avLst/>
            <a:gdLst/>
            <a:ahLst/>
            <a:cxnLst/>
            <a:rect l="l" t="t" r="r" b="b"/>
            <a:pathLst>
              <a:path w="3702050" h="1386839">
                <a:moveTo>
                  <a:pt x="0" y="231139"/>
                </a:moveTo>
                <a:lnTo>
                  <a:pt x="4696" y="184562"/>
                </a:lnTo>
                <a:lnTo>
                  <a:pt x="18166" y="141178"/>
                </a:lnTo>
                <a:lnTo>
                  <a:pt x="39480" y="101916"/>
                </a:lnTo>
                <a:lnTo>
                  <a:pt x="67706" y="67706"/>
                </a:lnTo>
                <a:lnTo>
                  <a:pt x="101916" y="39480"/>
                </a:lnTo>
                <a:lnTo>
                  <a:pt x="141178" y="18166"/>
                </a:lnTo>
                <a:lnTo>
                  <a:pt x="184562" y="4696"/>
                </a:lnTo>
                <a:lnTo>
                  <a:pt x="231139" y="0"/>
                </a:lnTo>
                <a:lnTo>
                  <a:pt x="3470655" y="0"/>
                </a:lnTo>
                <a:lnTo>
                  <a:pt x="3517233" y="4696"/>
                </a:lnTo>
                <a:lnTo>
                  <a:pt x="3560617" y="18166"/>
                </a:lnTo>
                <a:lnTo>
                  <a:pt x="3599879" y="39480"/>
                </a:lnTo>
                <a:lnTo>
                  <a:pt x="3634089" y="67706"/>
                </a:lnTo>
                <a:lnTo>
                  <a:pt x="3662315" y="101916"/>
                </a:lnTo>
                <a:lnTo>
                  <a:pt x="3683629" y="141178"/>
                </a:lnTo>
                <a:lnTo>
                  <a:pt x="3697099" y="184562"/>
                </a:lnTo>
                <a:lnTo>
                  <a:pt x="3701796" y="231139"/>
                </a:lnTo>
                <a:lnTo>
                  <a:pt x="3701796" y="1155700"/>
                </a:lnTo>
                <a:lnTo>
                  <a:pt x="3697099" y="1202277"/>
                </a:lnTo>
                <a:lnTo>
                  <a:pt x="3683629" y="1245661"/>
                </a:lnTo>
                <a:lnTo>
                  <a:pt x="3662315" y="1284923"/>
                </a:lnTo>
                <a:lnTo>
                  <a:pt x="3634089" y="1319133"/>
                </a:lnTo>
                <a:lnTo>
                  <a:pt x="3599879" y="1347359"/>
                </a:lnTo>
                <a:lnTo>
                  <a:pt x="3560617" y="1368673"/>
                </a:lnTo>
                <a:lnTo>
                  <a:pt x="3517233" y="1382143"/>
                </a:lnTo>
                <a:lnTo>
                  <a:pt x="3470655" y="1386839"/>
                </a:lnTo>
                <a:lnTo>
                  <a:pt x="231139" y="1386839"/>
                </a:lnTo>
                <a:lnTo>
                  <a:pt x="184562" y="1382143"/>
                </a:lnTo>
                <a:lnTo>
                  <a:pt x="141178" y="1368673"/>
                </a:lnTo>
                <a:lnTo>
                  <a:pt x="101916" y="1347359"/>
                </a:lnTo>
                <a:lnTo>
                  <a:pt x="67706" y="1319133"/>
                </a:lnTo>
                <a:lnTo>
                  <a:pt x="39480" y="1284923"/>
                </a:lnTo>
                <a:lnTo>
                  <a:pt x="18166" y="1245661"/>
                </a:lnTo>
                <a:lnTo>
                  <a:pt x="4696" y="1202277"/>
                </a:lnTo>
                <a:lnTo>
                  <a:pt x="0" y="1155700"/>
                </a:lnTo>
                <a:lnTo>
                  <a:pt x="0" y="231139"/>
                </a:lnTo>
                <a:close/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640" y="1916633"/>
            <a:ext cx="2861310" cy="106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John </a:t>
            </a:r>
            <a:r>
              <a:rPr sz="1800" b="1" spc="-10" dirty="0">
                <a:latin typeface="Arial"/>
                <a:cs typeface="Arial"/>
              </a:rPr>
              <a:t>Deere’s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Steel-Faced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Plow</a:t>
            </a:r>
            <a:r>
              <a:rPr sz="1800" b="1" spc="-5" dirty="0">
                <a:latin typeface="Arial"/>
                <a:cs typeface="Arial"/>
              </a:rPr>
              <a:t> (1837)</a:t>
            </a:r>
            <a:endParaRPr sz="1800">
              <a:latin typeface="Arial"/>
              <a:cs typeface="Arial"/>
            </a:endParaRPr>
          </a:p>
          <a:p>
            <a:pPr marL="240665" marR="5080" indent="-228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Opens Midwest terrain to larger  </a:t>
            </a:r>
            <a:r>
              <a:rPr sz="1600" spc="-10" dirty="0">
                <a:latin typeface="Arial"/>
                <a:cs typeface="Arial"/>
              </a:rPr>
              <a:t>yields </a:t>
            </a:r>
            <a:r>
              <a:rPr sz="1600" spc="-5" dirty="0">
                <a:latin typeface="Arial"/>
                <a:cs typeface="Arial"/>
              </a:rPr>
              <a:t>(normally sticky sod)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836" y="3584447"/>
            <a:ext cx="2799588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9723" y="3560064"/>
            <a:ext cx="3235452" cy="1630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1" y="2124455"/>
            <a:ext cx="4992624" cy="3153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6840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Farming Gets Easier </a:t>
            </a:r>
            <a:r>
              <a:rPr spc="-5" dirty="0" smtClean="0"/>
              <a:t>p</a:t>
            </a:r>
            <a:r>
              <a:rPr lang="en-US" spc="-5" dirty="0" smtClean="0"/>
              <a:t>art</a:t>
            </a:r>
            <a:r>
              <a:rPr spc="25" dirty="0" smtClean="0"/>
              <a:t> </a:t>
            </a:r>
            <a:r>
              <a:rPr spc="-5"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96" y="2148839"/>
            <a:ext cx="4898390" cy="3058795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327025" indent="-229235">
              <a:lnSpc>
                <a:spcPct val="100000"/>
              </a:lnSpc>
              <a:spcBef>
                <a:spcPts val="1145"/>
              </a:spcBef>
              <a:buClr>
                <a:srgbClr val="A9A47B"/>
              </a:buClr>
              <a:buChar char="•"/>
              <a:tabLst>
                <a:tab pos="327025" algn="l"/>
                <a:tab pos="32766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Rolling Mill (1878)</a:t>
            </a:r>
            <a:endParaRPr sz="2200" dirty="0">
              <a:latin typeface="Arial"/>
              <a:cs typeface="Arial"/>
            </a:endParaRPr>
          </a:p>
          <a:p>
            <a:pPr marL="784860" lvl="1" indent="-229235">
              <a:lnSpc>
                <a:spcPct val="100000"/>
              </a:lnSpc>
              <a:spcBef>
                <a:spcPts val="10"/>
              </a:spcBef>
              <a:buClr>
                <a:srgbClr val="9CBDBC"/>
              </a:buClr>
              <a:buChar char="•"/>
              <a:tabLst>
                <a:tab pos="784225" algn="l"/>
                <a:tab pos="78486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Washburn-Crosby flour</a:t>
            </a:r>
            <a:r>
              <a:rPr sz="2000" spc="-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mills</a:t>
            </a:r>
            <a:endParaRPr sz="2000" dirty="0">
              <a:latin typeface="Arial"/>
              <a:cs typeface="Arial"/>
            </a:endParaRPr>
          </a:p>
          <a:p>
            <a:pPr marL="784860" lvl="1" indent="-229235">
              <a:lnSpc>
                <a:spcPts val="2395"/>
              </a:lnSpc>
              <a:buClr>
                <a:srgbClr val="9CBDBC"/>
              </a:buClr>
              <a:buChar char="•"/>
              <a:tabLst>
                <a:tab pos="784225" algn="l"/>
                <a:tab pos="78486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Allows production of hard</a:t>
            </a: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wheat</a:t>
            </a:r>
            <a:endParaRPr sz="2000" dirty="0">
              <a:latin typeface="Arial"/>
              <a:cs typeface="Arial"/>
            </a:endParaRPr>
          </a:p>
          <a:p>
            <a:pPr marL="487045" marR="488950" indent="-228600">
              <a:lnSpc>
                <a:spcPts val="2640"/>
              </a:lnSpc>
              <a:spcBef>
                <a:spcPts val="85"/>
              </a:spcBef>
              <a:buClr>
                <a:srgbClr val="A9A47B"/>
              </a:buClr>
              <a:buChar char="•"/>
              <a:tabLst>
                <a:tab pos="487045" algn="l"/>
                <a:tab pos="48768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Mills grow dramatically and  consolidation becomes</a:t>
            </a:r>
            <a:r>
              <a:rPr sz="2200" spc="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strategy</a:t>
            </a:r>
            <a:endParaRPr sz="2200" dirty="0">
              <a:latin typeface="Arial"/>
              <a:cs typeface="Arial"/>
            </a:endParaRPr>
          </a:p>
          <a:p>
            <a:pPr marL="1242060" marR="830580" lvl="1" indent="-228600">
              <a:lnSpc>
                <a:spcPts val="2160"/>
              </a:lnSpc>
              <a:buClr>
                <a:srgbClr val="D2CA6C"/>
              </a:buClr>
              <a:buChar char="•"/>
              <a:tabLst>
                <a:tab pos="1241425" algn="l"/>
                <a:tab pos="1242060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Pillsbury and Washburn Mill  Company</a:t>
            </a:r>
            <a:endParaRPr sz="1800" dirty="0">
              <a:latin typeface="Arial"/>
              <a:cs typeface="Arial"/>
            </a:endParaRPr>
          </a:p>
          <a:p>
            <a:pPr marL="578485" indent="-229235">
              <a:lnSpc>
                <a:spcPts val="2550"/>
              </a:lnSpc>
              <a:buClr>
                <a:srgbClr val="A9A47B"/>
              </a:buClr>
              <a:buChar char="•"/>
              <a:tabLst>
                <a:tab pos="578485" algn="l"/>
                <a:tab pos="57912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Powerful conglomerates 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built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as</a:t>
            </a:r>
            <a:r>
              <a:rPr sz="2200" spc="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a</a:t>
            </a:r>
            <a:endParaRPr sz="2200" dirty="0">
              <a:latin typeface="Arial"/>
              <a:cs typeface="Arial"/>
            </a:endParaRPr>
          </a:p>
          <a:p>
            <a:pPr marL="578485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result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4920" y="2051303"/>
            <a:ext cx="3963923" cy="3226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6414" y="5772099"/>
            <a:ext cx="3820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Wheat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extremely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profitable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71678"/>
            <a:ext cx="83045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Food Processing</a:t>
            </a:r>
            <a:r>
              <a:rPr spc="5" dirty="0"/>
              <a:t> </a:t>
            </a:r>
            <a:r>
              <a:rPr spc="-5" dirty="0"/>
              <a:t>Developments</a:t>
            </a:r>
          </a:p>
        </p:txBody>
      </p:sp>
      <p:sp>
        <p:nvSpPr>
          <p:cNvPr id="4" name="object 4"/>
          <p:cNvSpPr/>
          <p:nvPr/>
        </p:nvSpPr>
        <p:spPr>
          <a:xfrm>
            <a:off x="2260092" y="4181855"/>
            <a:ext cx="3875531" cy="1354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1094" y="5772099"/>
            <a:ext cx="5130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Large shift in eating preferences and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diets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595" y="1784604"/>
            <a:ext cx="2110740" cy="2270760"/>
            <a:chOff x="196595" y="1784604"/>
            <a:chExt cx="2110740" cy="2270760"/>
          </a:xfrm>
        </p:grpSpPr>
        <p:sp>
          <p:nvSpPr>
            <p:cNvPr id="8" name="object 8"/>
            <p:cNvSpPr/>
            <p:nvPr/>
          </p:nvSpPr>
          <p:spPr>
            <a:xfrm>
              <a:off x="196595" y="1784604"/>
              <a:ext cx="2110740" cy="2270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39" y="1808988"/>
              <a:ext cx="2016760" cy="2176780"/>
            </a:xfrm>
            <a:custGeom>
              <a:avLst/>
              <a:gdLst/>
              <a:ahLst/>
              <a:cxnLst/>
              <a:rect l="l" t="t" r="r" b="b"/>
              <a:pathLst>
                <a:path w="2016760" h="2176779">
                  <a:moveTo>
                    <a:pt x="2016252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2016252" y="2176272"/>
                  </a:lnTo>
                  <a:lnTo>
                    <a:pt x="2016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0872" y="1801368"/>
              <a:ext cx="765047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076955" y="1717548"/>
            <a:ext cx="2240280" cy="2338070"/>
            <a:chOff x="3076955" y="1717548"/>
            <a:chExt cx="2240280" cy="2338070"/>
          </a:xfrm>
        </p:grpSpPr>
        <p:sp>
          <p:nvSpPr>
            <p:cNvPr id="12" name="object 12"/>
            <p:cNvSpPr/>
            <p:nvPr/>
          </p:nvSpPr>
          <p:spPr>
            <a:xfrm>
              <a:off x="3076955" y="1784604"/>
              <a:ext cx="2240280" cy="2270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4199" y="1808988"/>
              <a:ext cx="2146300" cy="2176780"/>
            </a:xfrm>
            <a:custGeom>
              <a:avLst/>
              <a:gdLst/>
              <a:ahLst/>
              <a:cxnLst/>
              <a:rect l="l" t="t" r="r" b="b"/>
              <a:pathLst>
                <a:path w="2146300" h="2176779">
                  <a:moveTo>
                    <a:pt x="2145792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2145792" y="2176272"/>
                  </a:lnTo>
                  <a:lnTo>
                    <a:pt x="2145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0063" y="1717548"/>
              <a:ext cx="1370076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1651" y="2022348"/>
              <a:ext cx="1799844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967984" y="1717548"/>
            <a:ext cx="2240280" cy="2356485"/>
            <a:chOff x="5967984" y="1717548"/>
            <a:chExt cx="2240280" cy="2356485"/>
          </a:xfrm>
        </p:grpSpPr>
        <p:sp>
          <p:nvSpPr>
            <p:cNvPr id="17" name="object 17"/>
            <p:cNvSpPr/>
            <p:nvPr/>
          </p:nvSpPr>
          <p:spPr>
            <a:xfrm>
              <a:off x="5967984" y="1784604"/>
              <a:ext cx="2240280" cy="2289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5228" y="1808988"/>
              <a:ext cx="2146300" cy="2194560"/>
            </a:xfrm>
            <a:custGeom>
              <a:avLst/>
              <a:gdLst/>
              <a:ahLst/>
              <a:cxnLst/>
              <a:rect l="l" t="t" r="r" b="b"/>
              <a:pathLst>
                <a:path w="2146300" h="2194560">
                  <a:moveTo>
                    <a:pt x="2145792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2145792" y="2194560"/>
                  </a:lnTo>
                  <a:lnTo>
                    <a:pt x="2145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38544" y="1717548"/>
              <a:ext cx="989076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7940" y="2022348"/>
              <a:ext cx="1444752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3840" y="1808988"/>
            <a:ext cx="2016760" cy="217678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2E2B1F"/>
                </a:solidFill>
                <a:latin typeface="Arial"/>
                <a:cs typeface="Arial"/>
              </a:rPr>
              <a:t>ICE</a:t>
            </a:r>
            <a:endParaRPr sz="2000">
              <a:latin typeface="Arial"/>
              <a:cs typeface="Arial"/>
            </a:endParaRPr>
          </a:p>
          <a:p>
            <a:pPr marL="401320" marR="282575" indent="-114300">
              <a:lnSpc>
                <a:spcPct val="100000"/>
              </a:lnSpc>
              <a:spcBef>
                <a:spcPts val="390"/>
              </a:spcBef>
              <a:buChar char="•"/>
              <a:tabLst>
                <a:tab pos="401955" algn="l"/>
              </a:tabLst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Transforms  transportation 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and</a:t>
            </a:r>
            <a:r>
              <a:rPr sz="1400" spc="-11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preservation  process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54545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401320" marR="480695" indent="-114300" algn="just">
              <a:lnSpc>
                <a:spcPct val="100000"/>
              </a:lnSpc>
              <a:buChar char="•"/>
              <a:tabLst>
                <a:tab pos="401955" algn="l"/>
              </a:tabLst>
            </a:pP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Cincinnati</a:t>
            </a:r>
            <a:r>
              <a:rPr sz="1400" spc="-114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and  Chicago</a:t>
            </a:r>
            <a:r>
              <a:rPr sz="1400" spc="-10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stock 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yards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4200" y="1808988"/>
            <a:ext cx="2146300" cy="217678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52425" marR="326390" indent="248285">
              <a:lnSpc>
                <a:spcPts val="2400"/>
              </a:lnSpc>
              <a:spcBef>
                <a:spcPts val="10"/>
              </a:spcBef>
            </a:pPr>
            <a:r>
              <a:rPr sz="2000" b="1" dirty="0">
                <a:solidFill>
                  <a:srgbClr val="2E2B1F"/>
                </a:solidFill>
                <a:latin typeface="Arial"/>
                <a:cs typeface="Arial"/>
              </a:rPr>
              <a:t>Cultural  Pre</a:t>
            </a:r>
            <a:r>
              <a:rPr sz="2000" b="1" spc="5" dirty="0">
                <a:solidFill>
                  <a:srgbClr val="2E2B1F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2E2B1F"/>
                </a:solidFill>
                <a:latin typeface="Arial"/>
                <a:cs typeface="Arial"/>
              </a:rPr>
              <a:t>er</a:t>
            </a:r>
            <a:r>
              <a:rPr sz="2000" b="1" spc="5" dirty="0">
                <a:solidFill>
                  <a:srgbClr val="2E2B1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2E2B1F"/>
                </a:solidFill>
                <a:latin typeface="Arial"/>
                <a:cs typeface="Arial"/>
              </a:rPr>
              <a:t>nces</a:t>
            </a:r>
            <a:endParaRPr sz="2000">
              <a:latin typeface="Arial"/>
              <a:cs typeface="Arial"/>
            </a:endParaRPr>
          </a:p>
          <a:p>
            <a:pPr marL="464820" marR="448309" indent="-114300">
              <a:lnSpc>
                <a:spcPct val="100000"/>
              </a:lnSpc>
              <a:spcBef>
                <a:spcPts val="1795"/>
              </a:spcBef>
              <a:buChar char="•"/>
              <a:tabLst>
                <a:tab pos="465455" algn="l"/>
              </a:tabLst>
            </a:pP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Vegetable</a:t>
            </a:r>
            <a:r>
              <a:rPr sz="1400" spc="-114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diets  cause rise in 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refrigeration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15228" y="1808988"/>
            <a:ext cx="2146300" cy="219456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528955" marR="506095" indent="260350">
              <a:lnSpc>
                <a:spcPts val="2400"/>
              </a:lnSpc>
              <a:spcBef>
                <a:spcPts val="10"/>
              </a:spcBef>
            </a:pPr>
            <a:r>
              <a:rPr sz="2000" b="1" dirty="0">
                <a:solidFill>
                  <a:srgbClr val="2E2B1F"/>
                </a:solidFill>
                <a:latin typeface="Arial"/>
                <a:cs typeface="Arial"/>
              </a:rPr>
              <a:t>Meat  Products</a:t>
            </a:r>
            <a:endParaRPr sz="2000">
              <a:latin typeface="Arial"/>
              <a:cs typeface="Arial"/>
            </a:endParaRPr>
          </a:p>
          <a:p>
            <a:pPr marL="471170" marR="597535" indent="-114300">
              <a:lnSpc>
                <a:spcPct val="100000"/>
              </a:lnSpc>
              <a:spcBef>
                <a:spcPts val="1220"/>
              </a:spcBef>
              <a:buChar char="•"/>
              <a:tabLst>
                <a:tab pos="471805" algn="l"/>
              </a:tabLst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More</a:t>
            </a:r>
            <a:r>
              <a:rPr sz="1400" spc="-8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efficient  processing</a:t>
            </a:r>
            <a:endParaRPr sz="1400">
              <a:latin typeface="Arial"/>
              <a:cs typeface="Arial"/>
            </a:endParaRPr>
          </a:p>
          <a:p>
            <a:pPr marL="471170" marR="432434" indent="-114300">
              <a:lnSpc>
                <a:spcPct val="100000"/>
              </a:lnSpc>
              <a:buChar char="•"/>
              <a:tabLst>
                <a:tab pos="471805" algn="l"/>
              </a:tabLst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Growth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of  industries</a:t>
            </a:r>
            <a:r>
              <a:rPr sz="1400" spc="-12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using  by-products of 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meat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33068"/>
            <a:ext cx="8368030" cy="1653539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6000" spc="-5" dirty="0"/>
              <a:t>Expansion </a:t>
            </a:r>
            <a:r>
              <a:rPr sz="6000" dirty="0"/>
              <a:t>of</a:t>
            </a:r>
            <a:r>
              <a:rPr sz="6000" spc="-20" dirty="0"/>
              <a:t> </a:t>
            </a:r>
            <a:r>
              <a:rPr sz="6000" spc="-5" dirty="0"/>
              <a:t>Commerce</a:t>
            </a:r>
            <a:endParaRPr sz="6000" dirty="0"/>
          </a:p>
          <a:p>
            <a:pPr marL="774700">
              <a:lnSpc>
                <a:spcPct val="100000"/>
              </a:lnSpc>
              <a:spcBef>
                <a:spcPts val="810"/>
              </a:spcBef>
            </a:pP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1620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Problems of</a:t>
            </a:r>
            <a:r>
              <a:rPr spc="-10" dirty="0"/>
              <a:t> </a:t>
            </a:r>
            <a:r>
              <a:rPr spc="-5" dirty="0"/>
              <a:t>Commerce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1519" y="1658111"/>
            <a:ext cx="7345680" cy="4395470"/>
            <a:chOff x="731519" y="1658111"/>
            <a:chExt cx="7345680" cy="4395470"/>
          </a:xfrm>
        </p:grpSpPr>
        <p:sp>
          <p:nvSpPr>
            <p:cNvPr id="4" name="object 4"/>
            <p:cNvSpPr/>
            <p:nvPr/>
          </p:nvSpPr>
          <p:spPr>
            <a:xfrm>
              <a:off x="731519" y="1658111"/>
              <a:ext cx="7345680" cy="4395470"/>
            </a:xfrm>
            <a:custGeom>
              <a:avLst/>
              <a:gdLst/>
              <a:ahLst/>
              <a:cxnLst/>
              <a:rect l="l" t="t" r="r" b="b"/>
              <a:pathLst>
                <a:path w="7345680" h="4395470">
                  <a:moveTo>
                    <a:pt x="3672840" y="0"/>
                  </a:moveTo>
                  <a:lnTo>
                    <a:pt x="0" y="2197608"/>
                  </a:lnTo>
                  <a:lnTo>
                    <a:pt x="3672840" y="4395216"/>
                  </a:lnTo>
                  <a:lnTo>
                    <a:pt x="7345680" y="2197608"/>
                  </a:lnTo>
                  <a:lnTo>
                    <a:pt x="3672840" y="0"/>
                  </a:lnTo>
                  <a:close/>
                </a:path>
              </a:pathLst>
            </a:custGeom>
            <a:solidFill>
              <a:srgbClr val="CC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7222" y="1878329"/>
              <a:ext cx="2150745" cy="2150745"/>
            </a:xfrm>
            <a:custGeom>
              <a:avLst/>
              <a:gdLst/>
              <a:ahLst/>
              <a:cxnLst/>
              <a:rect l="l" t="t" r="r" b="b"/>
              <a:pathLst>
                <a:path w="2150745" h="2150745">
                  <a:moveTo>
                    <a:pt x="1791969" y="0"/>
                  </a:moveTo>
                  <a:lnTo>
                    <a:pt x="358394" y="0"/>
                  </a:lnTo>
                  <a:lnTo>
                    <a:pt x="309749" y="3270"/>
                  </a:lnTo>
                  <a:lnTo>
                    <a:pt x="263098" y="12798"/>
                  </a:lnTo>
                  <a:lnTo>
                    <a:pt x="218866" y="28156"/>
                  </a:lnTo>
                  <a:lnTo>
                    <a:pt x="177480" y="48918"/>
                  </a:lnTo>
                  <a:lnTo>
                    <a:pt x="139365" y="74658"/>
                  </a:lnTo>
                  <a:lnTo>
                    <a:pt x="104949" y="104949"/>
                  </a:lnTo>
                  <a:lnTo>
                    <a:pt x="74658" y="139365"/>
                  </a:lnTo>
                  <a:lnTo>
                    <a:pt x="48918" y="177480"/>
                  </a:lnTo>
                  <a:lnTo>
                    <a:pt x="28156" y="218866"/>
                  </a:lnTo>
                  <a:lnTo>
                    <a:pt x="12798" y="263098"/>
                  </a:lnTo>
                  <a:lnTo>
                    <a:pt x="3270" y="309749"/>
                  </a:lnTo>
                  <a:lnTo>
                    <a:pt x="0" y="358394"/>
                  </a:lnTo>
                  <a:lnTo>
                    <a:pt x="0" y="1791970"/>
                  </a:lnTo>
                  <a:lnTo>
                    <a:pt x="3270" y="1840614"/>
                  </a:lnTo>
                  <a:lnTo>
                    <a:pt x="12798" y="1887265"/>
                  </a:lnTo>
                  <a:lnTo>
                    <a:pt x="28156" y="1931497"/>
                  </a:lnTo>
                  <a:lnTo>
                    <a:pt x="48918" y="1972883"/>
                  </a:lnTo>
                  <a:lnTo>
                    <a:pt x="74658" y="2010998"/>
                  </a:lnTo>
                  <a:lnTo>
                    <a:pt x="104949" y="2045414"/>
                  </a:lnTo>
                  <a:lnTo>
                    <a:pt x="139365" y="2075705"/>
                  </a:lnTo>
                  <a:lnTo>
                    <a:pt x="177480" y="2101445"/>
                  </a:lnTo>
                  <a:lnTo>
                    <a:pt x="218866" y="2122207"/>
                  </a:lnTo>
                  <a:lnTo>
                    <a:pt x="263098" y="2137565"/>
                  </a:lnTo>
                  <a:lnTo>
                    <a:pt x="309749" y="2147093"/>
                  </a:lnTo>
                  <a:lnTo>
                    <a:pt x="358394" y="2150364"/>
                  </a:lnTo>
                  <a:lnTo>
                    <a:pt x="1791969" y="2150364"/>
                  </a:lnTo>
                  <a:lnTo>
                    <a:pt x="1840614" y="2147093"/>
                  </a:lnTo>
                  <a:lnTo>
                    <a:pt x="1887265" y="2137565"/>
                  </a:lnTo>
                  <a:lnTo>
                    <a:pt x="1931497" y="2122207"/>
                  </a:lnTo>
                  <a:lnTo>
                    <a:pt x="1972883" y="2101445"/>
                  </a:lnTo>
                  <a:lnTo>
                    <a:pt x="2010998" y="2075705"/>
                  </a:lnTo>
                  <a:lnTo>
                    <a:pt x="2045414" y="2045414"/>
                  </a:lnTo>
                  <a:lnTo>
                    <a:pt x="2075705" y="2010998"/>
                  </a:lnTo>
                  <a:lnTo>
                    <a:pt x="2101445" y="1972883"/>
                  </a:lnTo>
                  <a:lnTo>
                    <a:pt x="2122207" y="1931497"/>
                  </a:lnTo>
                  <a:lnTo>
                    <a:pt x="2137565" y="1887265"/>
                  </a:lnTo>
                  <a:lnTo>
                    <a:pt x="2147093" y="1840614"/>
                  </a:lnTo>
                  <a:lnTo>
                    <a:pt x="2150364" y="1791970"/>
                  </a:lnTo>
                  <a:lnTo>
                    <a:pt x="2150364" y="358394"/>
                  </a:lnTo>
                  <a:lnTo>
                    <a:pt x="2147093" y="309749"/>
                  </a:lnTo>
                  <a:lnTo>
                    <a:pt x="2137565" y="263098"/>
                  </a:lnTo>
                  <a:lnTo>
                    <a:pt x="2122207" y="218866"/>
                  </a:lnTo>
                  <a:lnTo>
                    <a:pt x="2101445" y="177480"/>
                  </a:lnTo>
                  <a:lnTo>
                    <a:pt x="2075705" y="139365"/>
                  </a:lnTo>
                  <a:lnTo>
                    <a:pt x="2045414" y="104949"/>
                  </a:lnTo>
                  <a:lnTo>
                    <a:pt x="2010998" y="74658"/>
                  </a:lnTo>
                  <a:lnTo>
                    <a:pt x="1972883" y="48918"/>
                  </a:lnTo>
                  <a:lnTo>
                    <a:pt x="1931497" y="28156"/>
                  </a:lnTo>
                  <a:lnTo>
                    <a:pt x="1887265" y="12798"/>
                  </a:lnTo>
                  <a:lnTo>
                    <a:pt x="1840614" y="3270"/>
                  </a:lnTo>
                  <a:lnTo>
                    <a:pt x="1791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7222" y="1878329"/>
              <a:ext cx="2150745" cy="2150745"/>
            </a:xfrm>
            <a:custGeom>
              <a:avLst/>
              <a:gdLst/>
              <a:ahLst/>
              <a:cxnLst/>
              <a:rect l="l" t="t" r="r" b="b"/>
              <a:pathLst>
                <a:path w="2150745" h="2150745">
                  <a:moveTo>
                    <a:pt x="0" y="358394"/>
                  </a:moveTo>
                  <a:lnTo>
                    <a:pt x="3270" y="309749"/>
                  </a:lnTo>
                  <a:lnTo>
                    <a:pt x="12798" y="263098"/>
                  </a:lnTo>
                  <a:lnTo>
                    <a:pt x="28156" y="218866"/>
                  </a:lnTo>
                  <a:lnTo>
                    <a:pt x="48918" y="177480"/>
                  </a:lnTo>
                  <a:lnTo>
                    <a:pt x="74658" y="139365"/>
                  </a:lnTo>
                  <a:lnTo>
                    <a:pt x="104949" y="104949"/>
                  </a:lnTo>
                  <a:lnTo>
                    <a:pt x="139365" y="74658"/>
                  </a:lnTo>
                  <a:lnTo>
                    <a:pt x="177480" y="48918"/>
                  </a:lnTo>
                  <a:lnTo>
                    <a:pt x="218866" y="28156"/>
                  </a:lnTo>
                  <a:lnTo>
                    <a:pt x="263098" y="12798"/>
                  </a:lnTo>
                  <a:lnTo>
                    <a:pt x="309749" y="3270"/>
                  </a:lnTo>
                  <a:lnTo>
                    <a:pt x="358394" y="0"/>
                  </a:lnTo>
                  <a:lnTo>
                    <a:pt x="1791969" y="0"/>
                  </a:lnTo>
                  <a:lnTo>
                    <a:pt x="1840614" y="3270"/>
                  </a:lnTo>
                  <a:lnTo>
                    <a:pt x="1887265" y="12798"/>
                  </a:lnTo>
                  <a:lnTo>
                    <a:pt x="1931497" y="28156"/>
                  </a:lnTo>
                  <a:lnTo>
                    <a:pt x="1972883" y="48918"/>
                  </a:lnTo>
                  <a:lnTo>
                    <a:pt x="2010998" y="74658"/>
                  </a:lnTo>
                  <a:lnTo>
                    <a:pt x="2045414" y="104949"/>
                  </a:lnTo>
                  <a:lnTo>
                    <a:pt x="2075705" y="139365"/>
                  </a:lnTo>
                  <a:lnTo>
                    <a:pt x="2101445" y="177480"/>
                  </a:lnTo>
                  <a:lnTo>
                    <a:pt x="2122207" y="218866"/>
                  </a:lnTo>
                  <a:lnTo>
                    <a:pt x="2137565" y="263098"/>
                  </a:lnTo>
                  <a:lnTo>
                    <a:pt x="2147093" y="309749"/>
                  </a:lnTo>
                  <a:lnTo>
                    <a:pt x="2150364" y="358394"/>
                  </a:lnTo>
                  <a:lnTo>
                    <a:pt x="2150364" y="1791970"/>
                  </a:lnTo>
                  <a:lnTo>
                    <a:pt x="2147093" y="1840614"/>
                  </a:lnTo>
                  <a:lnTo>
                    <a:pt x="2137565" y="1887265"/>
                  </a:lnTo>
                  <a:lnTo>
                    <a:pt x="2122207" y="1931497"/>
                  </a:lnTo>
                  <a:lnTo>
                    <a:pt x="2101445" y="1972883"/>
                  </a:lnTo>
                  <a:lnTo>
                    <a:pt x="2075705" y="2010998"/>
                  </a:lnTo>
                  <a:lnTo>
                    <a:pt x="2045414" y="2045414"/>
                  </a:lnTo>
                  <a:lnTo>
                    <a:pt x="2010998" y="2075705"/>
                  </a:lnTo>
                  <a:lnTo>
                    <a:pt x="1972883" y="2101445"/>
                  </a:lnTo>
                  <a:lnTo>
                    <a:pt x="1931497" y="2122207"/>
                  </a:lnTo>
                  <a:lnTo>
                    <a:pt x="1887265" y="2137565"/>
                  </a:lnTo>
                  <a:lnTo>
                    <a:pt x="1840614" y="2147093"/>
                  </a:lnTo>
                  <a:lnTo>
                    <a:pt x="1791969" y="2150364"/>
                  </a:lnTo>
                  <a:lnTo>
                    <a:pt x="358394" y="2150364"/>
                  </a:lnTo>
                  <a:lnTo>
                    <a:pt x="309749" y="2147093"/>
                  </a:lnTo>
                  <a:lnTo>
                    <a:pt x="263098" y="2137565"/>
                  </a:lnTo>
                  <a:lnTo>
                    <a:pt x="218866" y="2122207"/>
                  </a:lnTo>
                  <a:lnTo>
                    <a:pt x="177480" y="2101445"/>
                  </a:lnTo>
                  <a:lnTo>
                    <a:pt x="139365" y="2075705"/>
                  </a:lnTo>
                  <a:lnTo>
                    <a:pt x="104949" y="2045414"/>
                  </a:lnTo>
                  <a:lnTo>
                    <a:pt x="74658" y="2010998"/>
                  </a:lnTo>
                  <a:lnTo>
                    <a:pt x="48918" y="1972883"/>
                  </a:lnTo>
                  <a:lnTo>
                    <a:pt x="28156" y="1931497"/>
                  </a:lnTo>
                  <a:lnTo>
                    <a:pt x="12798" y="1887265"/>
                  </a:lnTo>
                  <a:lnTo>
                    <a:pt x="3270" y="1840614"/>
                  </a:lnTo>
                  <a:lnTo>
                    <a:pt x="0" y="1791970"/>
                  </a:lnTo>
                  <a:lnTo>
                    <a:pt x="0" y="358394"/>
                  </a:lnTo>
                  <a:close/>
                </a:path>
              </a:pathLst>
            </a:custGeom>
            <a:ln w="38100">
              <a:solidFill>
                <a:srgbClr val="2A25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56179" y="2669793"/>
            <a:ext cx="155321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latin typeface="Arial"/>
                <a:cs typeface="Arial"/>
              </a:rPr>
              <a:t>Dista</a:t>
            </a:r>
            <a:r>
              <a:rPr sz="3100" spc="-25" dirty="0">
                <a:latin typeface="Arial"/>
                <a:cs typeface="Arial"/>
              </a:rPr>
              <a:t>n</a:t>
            </a:r>
            <a:r>
              <a:rPr sz="3100" spc="-5" dirty="0">
                <a:latin typeface="Arial"/>
                <a:cs typeface="Arial"/>
              </a:rPr>
              <a:t>ce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3128" y="1859279"/>
            <a:ext cx="2188845" cy="2188845"/>
            <a:chOff x="4453128" y="1859279"/>
            <a:chExt cx="2188845" cy="2188845"/>
          </a:xfrm>
        </p:grpSpPr>
        <p:sp>
          <p:nvSpPr>
            <p:cNvPr id="9" name="object 9"/>
            <p:cNvSpPr/>
            <p:nvPr/>
          </p:nvSpPr>
          <p:spPr>
            <a:xfrm>
              <a:off x="4472178" y="1878329"/>
              <a:ext cx="2150745" cy="2150745"/>
            </a:xfrm>
            <a:custGeom>
              <a:avLst/>
              <a:gdLst/>
              <a:ahLst/>
              <a:cxnLst/>
              <a:rect l="l" t="t" r="r" b="b"/>
              <a:pathLst>
                <a:path w="2150745" h="2150745">
                  <a:moveTo>
                    <a:pt x="1791970" y="0"/>
                  </a:moveTo>
                  <a:lnTo>
                    <a:pt x="358394" y="0"/>
                  </a:lnTo>
                  <a:lnTo>
                    <a:pt x="309749" y="3270"/>
                  </a:lnTo>
                  <a:lnTo>
                    <a:pt x="263098" y="12798"/>
                  </a:lnTo>
                  <a:lnTo>
                    <a:pt x="218866" y="28156"/>
                  </a:lnTo>
                  <a:lnTo>
                    <a:pt x="177480" y="48918"/>
                  </a:lnTo>
                  <a:lnTo>
                    <a:pt x="139365" y="74658"/>
                  </a:lnTo>
                  <a:lnTo>
                    <a:pt x="104949" y="104949"/>
                  </a:lnTo>
                  <a:lnTo>
                    <a:pt x="74658" y="139365"/>
                  </a:lnTo>
                  <a:lnTo>
                    <a:pt x="48918" y="177480"/>
                  </a:lnTo>
                  <a:lnTo>
                    <a:pt x="28156" y="218866"/>
                  </a:lnTo>
                  <a:lnTo>
                    <a:pt x="12798" y="263098"/>
                  </a:lnTo>
                  <a:lnTo>
                    <a:pt x="3270" y="309749"/>
                  </a:lnTo>
                  <a:lnTo>
                    <a:pt x="0" y="358394"/>
                  </a:lnTo>
                  <a:lnTo>
                    <a:pt x="0" y="1791970"/>
                  </a:lnTo>
                  <a:lnTo>
                    <a:pt x="3270" y="1840614"/>
                  </a:lnTo>
                  <a:lnTo>
                    <a:pt x="12798" y="1887265"/>
                  </a:lnTo>
                  <a:lnTo>
                    <a:pt x="28156" y="1931497"/>
                  </a:lnTo>
                  <a:lnTo>
                    <a:pt x="48918" y="1972883"/>
                  </a:lnTo>
                  <a:lnTo>
                    <a:pt x="74658" y="2010998"/>
                  </a:lnTo>
                  <a:lnTo>
                    <a:pt x="104949" y="2045414"/>
                  </a:lnTo>
                  <a:lnTo>
                    <a:pt x="139365" y="2075705"/>
                  </a:lnTo>
                  <a:lnTo>
                    <a:pt x="177480" y="2101445"/>
                  </a:lnTo>
                  <a:lnTo>
                    <a:pt x="218866" y="2122207"/>
                  </a:lnTo>
                  <a:lnTo>
                    <a:pt x="263098" y="2137565"/>
                  </a:lnTo>
                  <a:lnTo>
                    <a:pt x="309749" y="2147093"/>
                  </a:lnTo>
                  <a:lnTo>
                    <a:pt x="358394" y="2150364"/>
                  </a:lnTo>
                  <a:lnTo>
                    <a:pt x="1791970" y="2150364"/>
                  </a:lnTo>
                  <a:lnTo>
                    <a:pt x="1840614" y="2147093"/>
                  </a:lnTo>
                  <a:lnTo>
                    <a:pt x="1887265" y="2137565"/>
                  </a:lnTo>
                  <a:lnTo>
                    <a:pt x="1931497" y="2122207"/>
                  </a:lnTo>
                  <a:lnTo>
                    <a:pt x="1972883" y="2101445"/>
                  </a:lnTo>
                  <a:lnTo>
                    <a:pt x="2010998" y="2075705"/>
                  </a:lnTo>
                  <a:lnTo>
                    <a:pt x="2045414" y="2045414"/>
                  </a:lnTo>
                  <a:lnTo>
                    <a:pt x="2075705" y="2010998"/>
                  </a:lnTo>
                  <a:lnTo>
                    <a:pt x="2101445" y="1972883"/>
                  </a:lnTo>
                  <a:lnTo>
                    <a:pt x="2122207" y="1931497"/>
                  </a:lnTo>
                  <a:lnTo>
                    <a:pt x="2137565" y="1887265"/>
                  </a:lnTo>
                  <a:lnTo>
                    <a:pt x="2147093" y="1840614"/>
                  </a:lnTo>
                  <a:lnTo>
                    <a:pt x="2150364" y="1791970"/>
                  </a:lnTo>
                  <a:lnTo>
                    <a:pt x="2150364" y="358394"/>
                  </a:lnTo>
                  <a:lnTo>
                    <a:pt x="2147093" y="309749"/>
                  </a:lnTo>
                  <a:lnTo>
                    <a:pt x="2137565" y="263098"/>
                  </a:lnTo>
                  <a:lnTo>
                    <a:pt x="2122207" y="218866"/>
                  </a:lnTo>
                  <a:lnTo>
                    <a:pt x="2101445" y="177480"/>
                  </a:lnTo>
                  <a:lnTo>
                    <a:pt x="2075705" y="139365"/>
                  </a:lnTo>
                  <a:lnTo>
                    <a:pt x="2045414" y="104949"/>
                  </a:lnTo>
                  <a:lnTo>
                    <a:pt x="2010998" y="74658"/>
                  </a:lnTo>
                  <a:lnTo>
                    <a:pt x="1972883" y="48918"/>
                  </a:lnTo>
                  <a:lnTo>
                    <a:pt x="1931497" y="28156"/>
                  </a:lnTo>
                  <a:lnTo>
                    <a:pt x="1887265" y="12798"/>
                  </a:lnTo>
                  <a:lnTo>
                    <a:pt x="1840614" y="3270"/>
                  </a:lnTo>
                  <a:lnTo>
                    <a:pt x="179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72178" y="1878329"/>
              <a:ext cx="2150745" cy="2150745"/>
            </a:xfrm>
            <a:custGeom>
              <a:avLst/>
              <a:gdLst/>
              <a:ahLst/>
              <a:cxnLst/>
              <a:rect l="l" t="t" r="r" b="b"/>
              <a:pathLst>
                <a:path w="2150745" h="2150745">
                  <a:moveTo>
                    <a:pt x="0" y="358394"/>
                  </a:moveTo>
                  <a:lnTo>
                    <a:pt x="3270" y="309749"/>
                  </a:lnTo>
                  <a:lnTo>
                    <a:pt x="12798" y="263098"/>
                  </a:lnTo>
                  <a:lnTo>
                    <a:pt x="28156" y="218866"/>
                  </a:lnTo>
                  <a:lnTo>
                    <a:pt x="48918" y="177480"/>
                  </a:lnTo>
                  <a:lnTo>
                    <a:pt x="74658" y="139365"/>
                  </a:lnTo>
                  <a:lnTo>
                    <a:pt x="104949" y="104949"/>
                  </a:lnTo>
                  <a:lnTo>
                    <a:pt x="139365" y="74658"/>
                  </a:lnTo>
                  <a:lnTo>
                    <a:pt x="177480" y="48918"/>
                  </a:lnTo>
                  <a:lnTo>
                    <a:pt x="218866" y="28156"/>
                  </a:lnTo>
                  <a:lnTo>
                    <a:pt x="263098" y="12798"/>
                  </a:lnTo>
                  <a:lnTo>
                    <a:pt x="309749" y="3270"/>
                  </a:lnTo>
                  <a:lnTo>
                    <a:pt x="358394" y="0"/>
                  </a:lnTo>
                  <a:lnTo>
                    <a:pt x="1791970" y="0"/>
                  </a:lnTo>
                  <a:lnTo>
                    <a:pt x="1840614" y="3270"/>
                  </a:lnTo>
                  <a:lnTo>
                    <a:pt x="1887265" y="12798"/>
                  </a:lnTo>
                  <a:lnTo>
                    <a:pt x="1931497" y="28156"/>
                  </a:lnTo>
                  <a:lnTo>
                    <a:pt x="1972883" y="48918"/>
                  </a:lnTo>
                  <a:lnTo>
                    <a:pt x="2010998" y="74658"/>
                  </a:lnTo>
                  <a:lnTo>
                    <a:pt x="2045414" y="104949"/>
                  </a:lnTo>
                  <a:lnTo>
                    <a:pt x="2075705" y="139365"/>
                  </a:lnTo>
                  <a:lnTo>
                    <a:pt x="2101445" y="177480"/>
                  </a:lnTo>
                  <a:lnTo>
                    <a:pt x="2122207" y="218866"/>
                  </a:lnTo>
                  <a:lnTo>
                    <a:pt x="2137565" y="263098"/>
                  </a:lnTo>
                  <a:lnTo>
                    <a:pt x="2147093" y="309749"/>
                  </a:lnTo>
                  <a:lnTo>
                    <a:pt x="2150364" y="358394"/>
                  </a:lnTo>
                  <a:lnTo>
                    <a:pt x="2150364" y="1791970"/>
                  </a:lnTo>
                  <a:lnTo>
                    <a:pt x="2147093" y="1840614"/>
                  </a:lnTo>
                  <a:lnTo>
                    <a:pt x="2137565" y="1887265"/>
                  </a:lnTo>
                  <a:lnTo>
                    <a:pt x="2122207" y="1931497"/>
                  </a:lnTo>
                  <a:lnTo>
                    <a:pt x="2101445" y="1972883"/>
                  </a:lnTo>
                  <a:lnTo>
                    <a:pt x="2075705" y="2010998"/>
                  </a:lnTo>
                  <a:lnTo>
                    <a:pt x="2045414" y="2045414"/>
                  </a:lnTo>
                  <a:lnTo>
                    <a:pt x="2010998" y="2075705"/>
                  </a:lnTo>
                  <a:lnTo>
                    <a:pt x="1972883" y="2101445"/>
                  </a:lnTo>
                  <a:lnTo>
                    <a:pt x="1931497" y="2122207"/>
                  </a:lnTo>
                  <a:lnTo>
                    <a:pt x="1887265" y="2137565"/>
                  </a:lnTo>
                  <a:lnTo>
                    <a:pt x="1840614" y="2147093"/>
                  </a:lnTo>
                  <a:lnTo>
                    <a:pt x="1791970" y="2150364"/>
                  </a:lnTo>
                  <a:lnTo>
                    <a:pt x="358394" y="2150364"/>
                  </a:lnTo>
                  <a:lnTo>
                    <a:pt x="309749" y="2147093"/>
                  </a:lnTo>
                  <a:lnTo>
                    <a:pt x="263098" y="2137565"/>
                  </a:lnTo>
                  <a:lnTo>
                    <a:pt x="218866" y="2122207"/>
                  </a:lnTo>
                  <a:lnTo>
                    <a:pt x="177480" y="2101445"/>
                  </a:lnTo>
                  <a:lnTo>
                    <a:pt x="139365" y="2075705"/>
                  </a:lnTo>
                  <a:lnTo>
                    <a:pt x="104949" y="2045414"/>
                  </a:lnTo>
                  <a:lnTo>
                    <a:pt x="74658" y="2010998"/>
                  </a:lnTo>
                  <a:lnTo>
                    <a:pt x="48918" y="1972883"/>
                  </a:lnTo>
                  <a:lnTo>
                    <a:pt x="28156" y="1931497"/>
                  </a:lnTo>
                  <a:lnTo>
                    <a:pt x="12798" y="1887265"/>
                  </a:lnTo>
                  <a:lnTo>
                    <a:pt x="3270" y="1840614"/>
                  </a:lnTo>
                  <a:lnTo>
                    <a:pt x="0" y="1791970"/>
                  </a:lnTo>
                  <a:lnTo>
                    <a:pt x="0" y="358394"/>
                  </a:lnTo>
                  <a:close/>
                </a:path>
              </a:pathLst>
            </a:custGeom>
            <a:ln w="38100">
              <a:solidFill>
                <a:srgbClr val="2A25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03394" y="2456764"/>
            <a:ext cx="1487805" cy="9232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63525" marR="5080" indent="-251460">
              <a:lnSpc>
                <a:spcPts val="3350"/>
              </a:lnSpc>
              <a:spcBef>
                <a:spcPts val="515"/>
              </a:spcBef>
            </a:pPr>
            <a:r>
              <a:rPr sz="3100" spc="-5" dirty="0">
                <a:latin typeface="Arial"/>
                <a:cs typeface="Arial"/>
              </a:rPr>
              <a:t>P</a:t>
            </a:r>
            <a:r>
              <a:rPr sz="3100" spc="-15" dirty="0">
                <a:latin typeface="Arial"/>
                <a:cs typeface="Arial"/>
              </a:rPr>
              <a:t>h</a:t>
            </a:r>
            <a:r>
              <a:rPr sz="3100" spc="-5" dirty="0">
                <a:latin typeface="Arial"/>
                <a:cs typeface="Arial"/>
              </a:rPr>
              <a:t>ysic</a:t>
            </a:r>
            <a:r>
              <a:rPr sz="3100" spc="-25" dirty="0">
                <a:latin typeface="Arial"/>
                <a:cs typeface="Arial"/>
              </a:rPr>
              <a:t>a</a:t>
            </a:r>
            <a:r>
              <a:rPr sz="3100" spc="-5" dirty="0">
                <a:latin typeface="Arial"/>
                <a:cs typeface="Arial"/>
              </a:rPr>
              <a:t>l  travel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38172" y="4174235"/>
            <a:ext cx="2188845" cy="2188845"/>
            <a:chOff x="2138172" y="4174235"/>
            <a:chExt cx="2188845" cy="2188845"/>
          </a:xfrm>
        </p:grpSpPr>
        <p:sp>
          <p:nvSpPr>
            <p:cNvPr id="13" name="object 13"/>
            <p:cNvSpPr/>
            <p:nvPr/>
          </p:nvSpPr>
          <p:spPr>
            <a:xfrm>
              <a:off x="2157222" y="4193285"/>
              <a:ext cx="2150745" cy="2150745"/>
            </a:xfrm>
            <a:custGeom>
              <a:avLst/>
              <a:gdLst/>
              <a:ahLst/>
              <a:cxnLst/>
              <a:rect l="l" t="t" r="r" b="b"/>
              <a:pathLst>
                <a:path w="2150745" h="2150745">
                  <a:moveTo>
                    <a:pt x="1791969" y="0"/>
                  </a:moveTo>
                  <a:lnTo>
                    <a:pt x="358394" y="0"/>
                  </a:lnTo>
                  <a:lnTo>
                    <a:pt x="309749" y="3270"/>
                  </a:lnTo>
                  <a:lnTo>
                    <a:pt x="263098" y="12798"/>
                  </a:lnTo>
                  <a:lnTo>
                    <a:pt x="218866" y="28156"/>
                  </a:lnTo>
                  <a:lnTo>
                    <a:pt x="177480" y="48918"/>
                  </a:lnTo>
                  <a:lnTo>
                    <a:pt x="139365" y="74658"/>
                  </a:lnTo>
                  <a:lnTo>
                    <a:pt x="104949" y="104949"/>
                  </a:lnTo>
                  <a:lnTo>
                    <a:pt x="74658" y="139365"/>
                  </a:lnTo>
                  <a:lnTo>
                    <a:pt x="48918" y="177480"/>
                  </a:lnTo>
                  <a:lnTo>
                    <a:pt x="28156" y="218866"/>
                  </a:lnTo>
                  <a:lnTo>
                    <a:pt x="12798" y="263098"/>
                  </a:lnTo>
                  <a:lnTo>
                    <a:pt x="3270" y="309749"/>
                  </a:lnTo>
                  <a:lnTo>
                    <a:pt x="0" y="358394"/>
                  </a:lnTo>
                  <a:lnTo>
                    <a:pt x="0" y="1791957"/>
                  </a:lnTo>
                  <a:lnTo>
                    <a:pt x="3270" y="1840590"/>
                  </a:lnTo>
                  <a:lnTo>
                    <a:pt x="12798" y="1887235"/>
                  </a:lnTo>
                  <a:lnTo>
                    <a:pt x="28156" y="1931465"/>
                  </a:lnTo>
                  <a:lnTo>
                    <a:pt x="48918" y="1972851"/>
                  </a:lnTo>
                  <a:lnTo>
                    <a:pt x="74658" y="2010968"/>
                  </a:lnTo>
                  <a:lnTo>
                    <a:pt x="104949" y="2045388"/>
                  </a:lnTo>
                  <a:lnTo>
                    <a:pt x="139365" y="2075685"/>
                  </a:lnTo>
                  <a:lnTo>
                    <a:pt x="177480" y="2101430"/>
                  </a:lnTo>
                  <a:lnTo>
                    <a:pt x="218866" y="2122198"/>
                  </a:lnTo>
                  <a:lnTo>
                    <a:pt x="263098" y="2137561"/>
                  </a:lnTo>
                  <a:lnTo>
                    <a:pt x="309749" y="2147092"/>
                  </a:lnTo>
                  <a:lnTo>
                    <a:pt x="358394" y="2150364"/>
                  </a:lnTo>
                  <a:lnTo>
                    <a:pt x="1791969" y="2150364"/>
                  </a:lnTo>
                  <a:lnTo>
                    <a:pt x="1840614" y="2147092"/>
                  </a:lnTo>
                  <a:lnTo>
                    <a:pt x="1887265" y="2137561"/>
                  </a:lnTo>
                  <a:lnTo>
                    <a:pt x="1931497" y="2122198"/>
                  </a:lnTo>
                  <a:lnTo>
                    <a:pt x="1972883" y="2101430"/>
                  </a:lnTo>
                  <a:lnTo>
                    <a:pt x="2010998" y="2075685"/>
                  </a:lnTo>
                  <a:lnTo>
                    <a:pt x="2045414" y="2045388"/>
                  </a:lnTo>
                  <a:lnTo>
                    <a:pt x="2075705" y="2010968"/>
                  </a:lnTo>
                  <a:lnTo>
                    <a:pt x="2101445" y="1972851"/>
                  </a:lnTo>
                  <a:lnTo>
                    <a:pt x="2122207" y="1931465"/>
                  </a:lnTo>
                  <a:lnTo>
                    <a:pt x="2137565" y="1887235"/>
                  </a:lnTo>
                  <a:lnTo>
                    <a:pt x="2147093" y="1840590"/>
                  </a:lnTo>
                  <a:lnTo>
                    <a:pt x="2150364" y="1791957"/>
                  </a:lnTo>
                  <a:lnTo>
                    <a:pt x="2150364" y="358394"/>
                  </a:lnTo>
                  <a:lnTo>
                    <a:pt x="2147093" y="309749"/>
                  </a:lnTo>
                  <a:lnTo>
                    <a:pt x="2137565" y="263098"/>
                  </a:lnTo>
                  <a:lnTo>
                    <a:pt x="2122207" y="218866"/>
                  </a:lnTo>
                  <a:lnTo>
                    <a:pt x="2101445" y="177480"/>
                  </a:lnTo>
                  <a:lnTo>
                    <a:pt x="2075705" y="139365"/>
                  </a:lnTo>
                  <a:lnTo>
                    <a:pt x="2045414" y="104949"/>
                  </a:lnTo>
                  <a:lnTo>
                    <a:pt x="2010998" y="74658"/>
                  </a:lnTo>
                  <a:lnTo>
                    <a:pt x="1972883" y="48918"/>
                  </a:lnTo>
                  <a:lnTo>
                    <a:pt x="1931497" y="28156"/>
                  </a:lnTo>
                  <a:lnTo>
                    <a:pt x="1887265" y="12798"/>
                  </a:lnTo>
                  <a:lnTo>
                    <a:pt x="1840614" y="3270"/>
                  </a:lnTo>
                  <a:lnTo>
                    <a:pt x="1791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7222" y="4193285"/>
              <a:ext cx="2150745" cy="2150745"/>
            </a:xfrm>
            <a:custGeom>
              <a:avLst/>
              <a:gdLst/>
              <a:ahLst/>
              <a:cxnLst/>
              <a:rect l="l" t="t" r="r" b="b"/>
              <a:pathLst>
                <a:path w="2150745" h="2150745">
                  <a:moveTo>
                    <a:pt x="0" y="358394"/>
                  </a:moveTo>
                  <a:lnTo>
                    <a:pt x="3270" y="309749"/>
                  </a:lnTo>
                  <a:lnTo>
                    <a:pt x="12798" y="263098"/>
                  </a:lnTo>
                  <a:lnTo>
                    <a:pt x="28156" y="218866"/>
                  </a:lnTo>
                  <a:lnTo>
                    <a:pt x="48918" y="177480"/>
                  </a:lnTo>
                  <a:lnTo>
                    <a:pt x="74658" y="139365"/>
                  </a:lnTo>
                  <a:lnTo>
                    <a:pt x="104949" y="104949"/>
                  </a:lnTo>
                  <a:lnTo>
                    <a:pt x="139365" y="74658"/>
                  </a:lnTo>
                  <a:lnTo>
                    <a:pt x="177480" y="48918"/>
                  </a:lnTo>
                  <a:lnTo>
                    <a:pt x="218866" y="28156"/>
                  </a:lnTo>
                  <a:lnTo>
                    <a:pt x="263098" y="12798"/>
                  </a:lnTo>
                  <a:lnTo>
                    <a:pt x="309749" y="3270"/>
                  </a:lnTo>
                  <a:lnTo>
                    <a:pt x="358394" y="0"/>
                  </a:lnTo>
                  <a:lnTo>
                    <a:pt x="1791969" y="0"/>
                  </a:lnTo>
                  <a:lnTo>
                    <a:pt x="1840614" y="3270"/>
                  </a:lnTo>
                  <a:lnTo>
                    <a:pt x="1887265" y="12798"/>
                  </a:lnTo>
                  <a:lnTo>
                    <a:pt x="1931497" y="28156"/>
                  </a:lnTo>
                  <a:lnTo>
                    <a:pt x="1972883" y="48918"/>
                  </a:lnTo>
                  <a:lnTo>
                    <a:pt x="2010998" y="74658"/>
                  </a:lnTo>
                  <a:lnTo>
                    <a:pt x="2045414" y="104949"/>
                  </a:lnTo>
                  <a:lnTo>
                    <a:pt x="2075705" y="139365"/>
                  </a:lnTo>
                  <a:lnTo>
                    <a:pt x="2101445" y="177480"/>
                  </a:lnTo>
                  <a:lnTo>
                    <a:pt x="2122207" y="218866"/>
                  </a:lnTo>
                  <a:lnTo>
                    <a:pt x="2137565" y="263098"/>
                  </a:lnTo>
                  <a:lnTo>
                    <a:pt x="2147093" y="309749"/>
                  </a:lnTo>
                  <a:lnTo>
                    <a:pt x="2150364" y="358394"/>
                  </a:lnTo>
                  <a:lnTo>
                    <a:pt x="2150364" y="1791957"/>
                  </a:lnTo>
                  <a:lnTo>
                    <a:pt x="2147093" y="1840590"/>
                  </a:lnTo>
                  <a:lnTo>
                    <a:pt x="2137565" y="1887235"/>
                  </a:lnTo>
                  <a:lnTo>
                    <a:pt x="2122207" y="1931465"/>
                  </a:lnTo>
                  <a:lnTo>
                    <a:pt x="2101445" y="1972851"/>
                  </a:lnTo>
                  <a:lnTo>
                    <a:pt x="2075705" y="2010968"/>
                  </a:lnTo>
                  <a:lnTo>
                    <a:pt x="2045414" y="2045388"/>
                  </a:lnTo>
                  <a:lnTo>
                    <a:pt x="2010998" y="2075685"/>
                  </a:lnTo>
                  <a:lnTo>
                    <a:pt x="1972883" y="2101430"/>
                  </a:lnTo>
                  <a:lnTo>
                    <a:pt x="1931497" y="2122198"/>
                  </a:lnTo>
                  <a:lnTo>
                    <a:pt x="1887265" y="2137561"/>
                  </a:lnTo>
                  <a:lnTo>
                    <a:pt x="1840614" y="2147092"/>
                  </a:lnTo>
                  <a:lnTo>
                    <a:pt x="1791969" y="2150364"/>
                  </a:lnTo>
                  <a:lnTo>
                    <a:pt x="358394" y="2150364"/>
                  </a:lnTo>
                  <a:lnTo>
                    <a:pt x="309749" y="2147092"/>
                  </a:lnTo>
                  <a:lnTo>
                    <a:pt x="263098" y="2137561"/>
                  </a:lnTo>
                  <a:lnTo>
                    <a:pt x="218866" y="2122198"/>
                  </a:lnTo>
                  <a:lnTo>
                    <a:pt x="177480" y="2101430"/>
                  </a:lnTo>
                  <a:lnTo>
                    <a:pt x="139365" y="2075685"/>
                  </a:lnTo>
                  <a:lnTo>
                    <a:pt x="104949" y="2045388"/>
                  </a:lnTo>
                  <a:lnTo>
                    <a:pt x="74658" y="2010968"/>
                  </a:lnTo>
                  <a:lnTo>
                    <a:pt x="48918" y="1972851"/>
                  </a:lnTo>
                  <a:lnTo>
                    <a:pt x="28156" y="1931465"/>
                  </a:lnTo>
                  <a:lnTo>
                    <a:pt x="12798" y="1887235"/>
                  </a:lnTo>
                  <a:lnTo>
                    <a:pt x="3270" y="1840590"/>
                  </a:lnTo>
                  <a:lnTo>
                    <a:pt x="0" y="1791957"/>
                  </a:lnTo>
                  <a:lnTo>
                    <a:pt x="0" y="358394"/>
                  </a:lnTo>
                  <a:close/>
                </a:path>
              </a:pathLst>
            </a:custGeom>
            <a:ln w="38100">
              <a:solidFill>
                <a:srgbClr val="2A25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89707" y="4559630"/>
            <a:ext cx="1485900" cy="13487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065" marR="5080" indent="-1270" algn="ctr">
              <a:lnSpc>
                <a:spcPts val="3350"/>
              </a:lnSpc>
              <a:spcBef>
                <a:spcPts val="515"/>
              </a:spcBef>
            </a:pPr>
            <a:r>
              <a:rPr sz="3100" spc="-10" dirty="0">
                <a:latin typeface="Arial"/>
                <a:cs typeface="Arial"/>
              </a:rPr>
              <a:t>High  </a:t>
            </a:r>
            <a:r>
              <a:rPr sz="3100" spc="-5" dirty="0">
                <a:latin typeface="Arial"/>
                <a:cs typeface="Arial"/>
              </a:rPr>
              <a:t>shi</a:t>
            </a:r>
            <a:r>
              <a:rPr sz="3100" spc="-25" dirty="0">
                <a:latin typeface="Arial"/>
                <a:cs typeface="Arial"/>
              </a:rPr>
              <a:t>p</a:t>
            </a:r>
            <a:r>
              <a:rPr sz="3100" spc="-5" dirty="0">
                <a:latin typeface="Arial"/>
                <a:cs typeface="Arial"/>
              </a:rPr>
              <a:t>pi</a:t>
            </a:r>
            <a:r>
              <a:rPr sz="3100" spc="-25" dirty="0">
                <a:latin typeface="Arial"/>
                <a:cs typeface="Arial"/>
              </a:rPr>
              <a:t>n</a:t>
            </a:r>
            <a:r>
              <a:rPr sz="3100" spc="-5" dirty="0">
                <a:latin typeface="Arial"/>
                <a:cs typeface="Arial"/>
              </a:rPr>
              <a:t>g  costs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53128" y="4174235"/>
            <a:ext cx="2188845" cy="2188845"/>
            <a:chOff x="4453128" y="4174235"/>
            <a:chExt cx="2188845" cy="2188845"/>
          </a:xfrm>
        </p:grpSpPr>
        <p:sp>
          <p:nvSpPr>
            <p:cNvPr id="17" name="object 17"/>
            <p:cNvSpPr/>
            <p:nvPr/>
          </p:nvSpPr>
          <p:spPr>
            <a:xfrm>
              <a:off x="4472178" y="4193285"/>
              <a:ext cx="2150745" cy="2150745"/>
            </a:xfrm>
            <a:custGeom>
              <a:avLst/>
              <a:gdLst/>
              <a:ahLst/>
              <a:cxnLst/>
              <a:rect l="l" t="t" r="r" b="b"/>
              <a:pathLst>
                <a:path w="2150745" h="2150745">
                  <a:moveTo>
                    <a:pt x="1791970" y="0"/>
                  </a:moveTo>
                  <a:lnTo>
                    <a:pt x="358394" y="0"/>
                  </a:lnTo>
                  <a:lnTo>
                    <a:pt x="309749" y="3270"/>
                  </a:lnTo>
                  <a:lnTo>
                    <a:pt x="263098" y="12798"/>
                  </a:lnTo>
                  <a:lnTo>
                    <a:pt x="218866" y="28156"/>
                  </a:lnTo>
                  <a:lnTo>
                    <a:pt x="177480" y="48918"/>
                  </a:lnTo>
                  <a:lnTo>
                    <a:pt x="139365" y="74658"/>
                  </a:lnTo>
                  <a:lnTo>
                    <a:pt x="104949" y="104949"/>
                  </a:lnTo>
                  <a:lnTo>
                    <a:pt x="74658" y="139365"/>
                  </a:lnTo>
                  <a:lnTo>
                    <a:pt x="48918" y="177480"/>
                  </a:lnTo>
                  <a:lnTo>
                    <a:pt x="28156" y="218866"/>
                  </a:lnTo>
                  <a:lnTo>
                    <a:pt x="12798" y="263098"/>
                  </a:lnTo>
                  <a:lnTo>
                    <a:pt x="3270" y="309749"/>
                  </a:lnTo>
                  <a:lnTo>
                    <a:pt x="0" y="358394"/>
                  </a:lnTo>
                  <a:lnTo>
                    <a:pt x="0" y="1791957"/>
                  </a:lnTo>
                  <a:lnTo>
                    <a:pt x="3270" y="1840590"/>
                  </a:lnTo>
                  <a:lnTo>
                    <a:pt x="12798" y="1887235"/>
                  </a:lnTo>
                  <a:lnTo>
                    <a:pt x="28156" y="1931465"/>
                  </a:lnTo>
                  <a:lnTo>
                    <a:pt x="48918" y="1972851"/>
                  </a:lnTo>
                  <a:lnTo>
                    <a:pt x="74658" y="2010968"/>
                  </a:lnTo>
                  <a:lnTo>
                    <a:pt x="104949" y="2045388"/>
                  </a:lnTo>
                  <a:lnTo>
                    <a:pt x="139365" y="2075685"/>
                  </a:lnTo>
                  <a:lnTo>
                    <a:pt x="177480" y="2101430"/>
                  </a:lnTo>
                  <a:lnTo>
                    <a:pt x="218866" y="2122198"/>
                  </a:lnTo>
                  <a:lnTo>
                    <a:pt x="263098" y="2137561"/>
                  </a:lnTo>
                  <a:lnTo>
                    <a:pt x="309749" y="2147092"/>
                  </a:lnTo>
                  <a:lnTo>
                    <a:pt x="358394" y="2150364"/>
                  </a:lnTo>
                  <a:lnTo>
                    <a:pt x="1791970" y="2150364"/>
                  </a:lnTo>
                  <a:lnTo>
                    <a:pt x="1840614" y="2147092"/>
                  </a:lnTo>
                  <a:lnTo>
                    <a:pt x="1887265" y="2137561"/>
                  </a:lnTo>
                  <a:lnTo>
                    <a:pt x="1931497" y="2122198"/>
                  </a:lnTo>
                  <a:lnTo>
                    <a:pt x="1972883" y="2101430"/>
                  </a:lnTo>
                  <a:lnTo>
                    <a:pt x="2010998" y="2075685"/>
                  </a:lnTo>
                  <a:lnTo>
                    <a:pt x="2045414" y="2045388"/>
                  </a:lnTo>
                  <a:lnTo>
                    <a:pt x="2075705" y="2010968"/>
                  </a:lnTo>
                  <a:lnTo>
                    <a:pt x="2101445" y="1972851"/>
                  </a:lnTo>
                  <a:lnTo>
                    <a:pt x="2122207" y="1931465"/>
                  </a:lnTo>
                  <a:lnTo>
                    <a:pt x="2137565" y="1887235"/>
                  </a:lnTo>
                  <a:lnTo>
                    <a:pt x="2147093" y="1840590"/>
                  </a:lnTo>
                  <a:lnTo>
                    <a:pt x="2150364" y="1791957"/>
                  </a:lnTo>
                  <a:lnTo>
                    <a:pt x="2150364" y="358394"/>
                  </a:lnTo>
                  <a:lnTo>
                    <a:pt x="2147093" y="309749"/>
                  </a:lnTo>
                  <a:lnTo>
                    <a:pt x="2137565" y="263098"/>
                  </a:lnTo>
                  <a:lnTo>
                    <a:pt x="2122207" y="218866"/>
                  </a:lnTo>
                  <a:lnTo>
                    <a:pt x="2101445" y="177480"/>
                  </a:lnTo>
                  <a:lnTo>
                    <a:pt x="2075705" y="139365"/>
                  </a:lnTo>
                  <a:lnTo>
                    <a:pt x="2045414" y="104949"/>
                  </a:lnTo>
                  <a:lnTo>
                    <a:pt x="2010998" y="74658"/>
                  </a:lnTo>
                  <a:lnTo>
                    <a:pt x="1972883" y="48918"/>
                  </a:lnTo>
                  <a:lnTo>
                    <a:pt x="1931497" y="28156"/>
                  </a:lnTo>
                  <a:lnTo>
                    <a:pt x="1887265" y="12798"/>
                  </a:lnTo>
                  <a:lnTo>
                    <a:pt x="1840614" y="3270"/>
                  </a:lnTo>
                  <a:lnTo>
                    <a:pt x="179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72178" y="4193285"/>
              <a:ext cx="2150745" cy="2150745"/>
            </a:xfrm>
            <a:custGeom>
              <a:avLst/>
              <a:gdLst/>
              <a:ahLst/>
              <a:cxnLst/>
              <a:rect l="l" t="t" r="r" b="b"/>
              <a:pathLst>
                <a:path w="2150745" h="2150745">
                  <a:moveTo>
                    <a:pt x="0" y="358394"/>
                  </a:moveTo>
                  <a:lnTo>
                    <a:pt x="3270" y="309749"/>
                  </a:lnTo>
                  <a:lnTo>
                    <a:pt x="12798" y="263098"/>
                  </a:lnTo>
                  <a:lnTo>
                    <a:pt x="28156" y="218866"/>
                  </a:lnTo>
                  <a:lnTo>
                    <a:pt x="48918" y="177480"/>
                  </a:lnTo>
                  <a:lnTo>
                    <a:pt x="74658" y="139365"/>
                  </a:lnTo>
                  <a:lnTo>
                    <a:pt x="104949" y="104949"/>
                  </a:lnTo>
                  <a:lnTo>
                    <a:pt x="139365" y="74658"/>
                  </a:lnTo>
                  <a:lnTo>
                    <a:pt x="177480" y="48918"/>
                  </a:lnTo>
                  <a:lnTo>
                    <a:pt x="218866" y="28156"/>
                  </a:lnTo>
                  <a:lnTo>
                    <a:pt x="263098" y="12798"/>
                  </a:lnTo>
                  <a:lnTo>
                    <a:pt x="309749" y="3270"/>
                  </a:lnTo>
                  <a:lnTo>
                    <a:pt x="358394" y="0"/>
                  </a:lnTo>
                  <a:lnTo>
                    <a:pt x="1791970" y="0"/>
                  </a:lnTo>
                  <a:lnTo>
                    <a:pt x="1840614" y="3270"/>
                  </a:lnTo>
                  <a:lnTo>
                    <a:pt x="1887265" y="12798"/>
                  </a:lnTo>
                  <a:lnTo>
                    <a:pt x="1931497" y="28156"/>
                  </a:lnTo>
                  <a:lnTo>
                    <a:pt x="1972883" y="48918"/>
                  </a:lnTo>
                  <a:lnTo>
                    <a:pt x="2010998" y="74658"/>
                  </a:lnTo>
                  <a:lnTo>
                    <a:pt x="2045414" y="104949"/>
                  </a:lnTo>
                  <a:lnTo>
                    <a:pt x="2075705" y="139365"/>
                  </a:lnTo>
                  <a:lnTo>
                    <a:pt x="2101445" y="177480"/>
                  </a:lnTo>
                  <a:lnTo>
                    <a:pt x="2122207" y="218866"/>
                  </a:lnTo>
                  <a:lnTo>
                    <a:pt x="2137565" y="263098"/>
                  </a:lnTo>
                  <a:lnTo>
                    <a:pt x="2147093" y="309749"/>
                  </a:lnTo>
                  <a:lnTo>
                    <a:pt x="2150364" y="358394"/>
                  </a:lnTo>
                  <a:lnTo>
                    <a:pt x="2150364" y="1791957"/>
                  </a:lnTo>
                  <a:lnTo>
                    <a:pt x="2147093" y="1840590"/>
                  </a:lnTo>
                  <a:lnTo>
                    <a:pt x="2137565" y="1887235"/>
                  </a:lnTo>
                  <a:lnTo>
                    <a:pt x="2122207" y="1931465"/>
                  </a:lnTo>
                  <a:lnTo>
                    <a:pt x="2101445" y="1972851"/>
                  </a:lnTo>
                  <a:lnTo>
                    <a:pt x="2075705" y="2010968"/>
                  </a:lnTo>
                  <a:lnTo>
                    <a:pt x="2045414" y="2045388"/>
                  </a:lnTo>
                  <a:lnTo>
                    <a:pt x="2010998" y="2075685"/>
                  </a:lnTo>
                  <a:lnTo>
                    <a:pt x="1972883" y="2101430"/>
                  </a:lnTo>
                  <a:lnTo>
                    <a:pt x="1931497" y="2122198"/>
                  </a:lnTo>
                  <a:lnTo>
                    <a:pt x="1887265" y="2137561"/>
                  </a:lnTo>
                  <a:lnTo>
                    <a:pt x="1840614" y="2147092"/>
                  </a:lnTo>
                  <a:lnTo>
                    <a:pt x="1791970" y="2150364"/>
                  </a:lnTo>
                  <a:lnTo>
                    <a:pt x="358394" y="2150364"/>
                  </a:lnTo>
                  <a:lnTo>
                    <a:pt x="309749" y="2147092"/>
                  </a:lnTo>
                  <a:lnTo>
                    <a:pt x="263098" y="2137561"/>
                  </a:lnTo>
                  <a:lnTo>
                    <a:pt x="218866" y="2122198"/>
                  </a:lnTo>
                  <a:lnTo>
                    <a:pt x="177480" y="2101430"/>
                  </a:lnTo>
                  <a:lnTo>
                    <a:pt x="139365" y="2075685"/>
                  </a:lnTo>
                  <a:lnTo>
                    <a:pt x="104949" y="2045388"/>
                  </a:lnTo>
                  <a:lnTo>
                    <a:pt x="74658" y="2010968"/>
                  </a:lnTo>
                  <a:lnTo>
                    <a:pt x="48918" y="1972851"/>
                  </a:lnTo>
                  <a:lnTo>
                    <a:pt x="28156" y="1931465"/>
                  </a:lnTo>
                  <a:lnTo>
                    <a:pt x="12798" y="1887235"/>
                  </a:lnTo>
                  <a:lnTo>
                    <a:pt x="3270" y="1840590"/>
                  </a:lnTo>
                  <a:lnTo>
                    <a:pt x="0" y="1791957"/>
                  </a:lnTo>
                  <a:lnTo>
                    <a:pt x="0" y="358394"/>
                  </a:lnTo>
                  <a:close/>
                </a:path>
              </a:pathLst>
            </a:custGeom>
            <a:ln w="38100">
              <a:solidFill>
                <a:srgbClr val="2A25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95825" y="4772659"/>
            <a:ext cx="1880235" cy="9226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</a:pPr>
            <a:r>
              <a:rPr sz="3100" spc="-5" dirty="0">
                <a:latin typeface="Arial"/>
                <a:cs typeface="Arial"/>
              </a:rPr>
              <a:t>Peris</a:t>
            </a:r>
            <a:r>
              <a:rPr sz="3100" spc="-25" dirty="0">
                <a:latin typeface="Arial"/>
                <a:cs typeface="Arial"/>
              </a:rPr>
              <a:t>h</a:t>
            </a:r>
            <a:r>
              <a:rPr sz="3100" spc="-5" dirty="0">
                <a:latin typeface="Arial"/>
                <a:cs typeface="Arial"/>
              </a:rPr>
              <a:t>a</a:t>
            </a:r>
            <a:r>
              <a:rPr sz="3100" spc="-15" dirty="0">
                <a:latin typeface="Arial"/>
                <a:cs typeface="Arial"/>
              </a:rPr>
              <a:t>b</a:t>
            </a:r>
            <a:r>
              <a:rPr sz="3100" spc="-5" dirty="0">
                <a:latin typeface="Arial"/>
                <a:cs typeface="Arial"/>
              </a:rPr>
              <a:t>le  items</a:t>
            </a:r>
            <a:endParaRPr sz="3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4495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Government</a:t>
            </a:r>
            <a:r>
              <a:rPr spc="-15" dirty="0"/>
              <a:t> </a:t>
            </a:r>
            <a:r>
              <a:rPr spc="-5" dirty="0"/>
              <a:t>Support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194434"/>
            <a:ext cx="6276975" cy="1317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677545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Char char="•"/>
              <a:tabLst>
                <a:tab pos="240665" algn="l"/>
                <a:tab pos="241300" algn="l"/>
                <a:tab pos="535749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Pol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ti</a:t>
            </a:r>
            <a:r>
              <a:rPr sz="2200" spc="5" dirty="0">
                <a:solidFill>
                  <a:srgbClr val="2E2B1F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al</a:t>
            </a:r>
            <a:r>
              <a:rPr sz="2200" spc="-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ers</a:t>
            </a:r>
            <a:r>
              <a:rPr sz="2200" spc="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pre</a:t>
            </a:r>
            <a:r>
              <a:rPr sz="2200" spc="5" dirty="0">
                <a:solidFill>
                  <a:srgbClr val="2E2B1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ed</a:t>
            </a:r>
            <a:r>
              <a:rPr sz="2200" spc="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importa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nc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of  </a:t>
            </a:r>
            <a:r>
              <a:rPr sz="2200" spc="-5" dirty="0" smtClean="0">
                <a:solidFill>
                  <a:srgbClr val="2E2B1F"/>
                </a:solidFill>
                <a:latin typeface="Arial"/>
                <a:cs typeface="Arial"/>
              </a:rPr>
              <a:t>transportation.</a:t>
            </a:r>
            <a:endParaRPr lang="en-US" sz="2200" dirty="0">
              <a:latin typeface="Arial"/>
              <a:cs typeface="Arial"/>
            </a:endParaRPr>
          </a:p>
          <a:p>
            <a:pPr marL="241300" marR="677545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Char char="•"/>
              <a:tabLst>
                <a:tab pos="240665" algn="l"/>
                <a:tab pos="241300" algn="l"/>
                <a:tab pos="5357495" algn="l"/>
              </a:tabLst>
            </a:pPr>
            <a:r>
              <a:rPr sz="2000" dirty="0" smtClean="0">
                <a:solidFill>
                  <a:srgbClr val="2E2B1F"/>
                </a:solidFill>
                <a:latin typeface="Arial"/>
                <a:cs typeface="Arial"/>
              </a:rPr>
              <a:t>Federal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government showed indirect support of</a:t>
            </a:r>
            <a:r>
              <a:rPr sz="2000" spc="-1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the  construction of</a:t>
            </a:r>
            <a:r>
              <a:rPr sz="2000" spc="-6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transportation.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4083" y="2959607"/>
            <a:ext cx="5666232" cy="369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0046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Evolution of</a:t>
            </a:r>
            <a:r>
              <a:rPr dirty="0"/>
              <a:t> </a:t>
            </a:r>
            <a:r>
              <a:rPr spc="-5" dirty="0"/>
              <a:t>Transportation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15732" y="1464500"/>
            <a:ext cx="1677035" cy="2161540"/>
            <a:chOff x="1415732" y="1464500"/>
            <a:chExt cx="1677035" cy="2161540"/>
          </a:xfrm>
        </p:grpSpPr>
        <p:sp>
          <p:nvSpPr>
            <p:cNvPr id="5" name="object 5"/>
            <p:cNvSpPr/>
            <p:nvPr/>
          </p:nvSpPr>
          <p:spPr>
            <a:xfrm>
              <a:off x="1620773" y="2632710"/>
              <a:ext cx="1115695" cy="980440"/>
            </a:xfrm>
            <a:custGeom>
              <a:avLst/>
              <a:gdLst/>
              <a:ahLst/>
              <a:cxnLst/>
              <a:rect l="l" t="t" r="r" b="b"/>
              <a:pathLst>
                <a:path w="1115695" h="980439">
                  <a:moveTo>
                    <a:pt x="321818" y="0"/>
                  </a:moveTo>
                  <a:lnTo>
                    <a:pt x="0" y="0"/>
                  </a:lnTo>
                  <a:lnTo>
                    <a:pt x="0" y="895857"/>
                  </a:lnTo>
                  <a:lnTo>
                    <a:pt x="764920" y="895857"/>
                  </a:lnTo>
                  <a:lnTo>
                    <a:pt x="764920" y="979932"/>
                  </a:lnTo>
                  <a:lnTo>
                    <a:pt x="1115568" y="734949"/>
                  </a:lnTo>
                  <a:lnTo>
                    <a:pt x="764920" y="489965"/>
                  </a:lnTo>
                  <a:lnTo>
                    <a:pt x="764920" y="574039"/>
                  </a:lnTo>
                  <a:lnTo>
                    <a:pt x="321818" y="574039"/>
                  </a:lnTo>
                  <a:lnTo>
                    <a:pt x="321818" y="0"/>
                  </a:lnTo>
                  <a:close/>
                </a:path>
              </a:pathLst>
            </a:custGeom>
            <a:solidFill>
              <a:srgbClr val="D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0773" y="2632710"/>
              <a:ext cx="1115695" cy="980440"/>
            </a:xfrm>
            <a:custGeom>
              <a:avLst/>
              <a:gdLst/>
              <a:ahLst/>
              <a:cxnLst/>
              <a:rect l="l" t="t" r="r" b="b"/>
              <a:pathLst>
                <a:path w="1115695" h="980439">
                  <a:moveTo>
                    <a:pt x="321818" y="0"/>
                  </a:moveTo>
                  <a:lnTo>
                    <a:pt x="321818" y="574039"/>
                  </a:lnTo>
                  <a:lnTo>
                    <a:pt x="764920" y="574039"/>
                  </a:lnTo>
                  <a:lnTo>
                    <a:pt x="764920" y="489965"/>
                  </a:lnTo>
                  <a:lnTo>
                    <a:pt x="1115568" y="734949"/>
                  </a:lnTo>
                  <a:lnTo>
                    <a:pt x="764920" y="979932"/>
                  </a:lnTo>
                  <a:lnTo>
                    <a:pt x="764920" y="895857"/>
                  </a:lnTo>
                  <a:lnTo>
                    <a:pt x="0" y="895857"/>
                  </a:lnTo>
                  <a:lnTo>
                    <a:pt x="0" y="0"/>
                  </a:lnTo>
                  <a:lnTo>
                    <a:pt x="321818" y="0"/>
                  </a:lnTo>
                  <a:close/>
                </a:path>
              </a:pathLst>
            </a:custGeom>
            <a:ln w="25908">
              <a:solidFill>
                <a:srgbClr val="5D5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8749" y="1477518"/>
              <a:ext cx="1651000" cy="1155700"/>
            </a:xfrm>
            <a:custGeom>
              <a:avLst/>
              <a:gdLst/>
              <a:ahLst/>
              <a:cxnLst/>
              <a:rect l="l" t="t" r="r" b="b"/>
              <a:pathLst>
                <a:path w="1651000" h="1155700">
                  <a:moveTo>
                    <a:pt x="1457960" y="0"/>
                  </a:moveTo>
                  <a:lnTo>
                    <a:pt x="192531" y="0"/>
                  </a:lnTo>
                  <a:lnTo>
                    <a:pt x="148396" y="5086"/>
                  </a:lnTo>
                  <a:lnTo>
                    <a:pt x="107875" y="19575"/>
                  </a:lnTo>
                  <a:lnTo>
                    <a:pt x="72127" y="42307"/>
                  </a:lnTo>
                  <a:lnTo>
                    <a:pt x="42307" y="72127"/>
                  </a:lnTo>
                  <a:lnTo>
                    <a:pt x="19575" y="107875"/>
                  </a:lnTo>
                  <a:lnTo>
                    <a:pt x="5086" y="148396"/>
                  </a:lnTo>
                  <a:lnTo>
                    <a:pt x="0" y="192532"/>
                  </a:lnTo>
                  <a:lnTo>
                    <a:pt x="0" y="962660"/>
                  </a:lnTo>
                  <a:lnTo>
                    <a:pt x="5086" y="1006795"/>
                  </a:lnTo>
                  <a:lnTo>
                    <a:pt x="19575" y="1047316"/>
                  </a:lnTo>
                  <a:lnTo>
                    <a:pt x="42307" y="1083064"/>
                  </a:lnTo>
                  <a:lnTo>
                    <a:pt x="72127" y="1112884"/>
                  </a:lnTo>
                  <a:lnTo>
                    <a:pt x="107875" y="1135616"/>
                  </a:lnTo>
                  <a:lnTo>
                    <a:pt x="148396" y="1150105"/>
                  </a:lnTo>
                  <a:lnTo>
                    <a:pt x="192531" y="1155192"/>
                  </a:lnTo>
                  <a:lnTo>
                    <a:pt x="1457960" y="1155192"/>
                  </a:lnTo>
                  <a:lnTo>
                    <a:pt x="1502095" y="1150105"/>
                  </a:lnTo>
                  <a:lnTo>
                    <a:pt x="1542616" y="1135616"/>
                  </a:lnTo>
                  <a:lnTo>
                    <a:pt x="1578364" y="1112884"/>
                  </a:lnTo>
                  <a:lnTo>
                    <a:pt x="1608184" y="1083064"/>
                  </a:lnTo>
                  <a:lnTo>
                    <a:pt x="1630916" y="1047316"/>
                  </a:lnTo>
                  <a:lnTo>
                    <a:pt x="1645405" y="1006795"/>
                  </a:lnTo>
                  <a:lnTo>
                    <a:pt x="1650492" y="962660"/>
                  </a:lnTo>
                  <a:lnTo>
                    <a:pt x="1650492" y="192532"/>
                  </a:lnTo>
                  <a:lnTo>
                    <a:pt x="1645405" y="148396"/>
                  </a:lnTo>
                  <a:lnTo>
                    <a:pt x="1630916" y="107875"/>
                  </a:lnTo>
                  <a:lnTo>
                    <a:pt x="1608184" y="72127"/>
                  </a:lnTo>
                  <a:lnTo>
                    <a:pt x="1578364" y="42307"/>
                  </a:lnTo>
                  <a:lnTo>
                    <a:pt x="1542616" y="19575"/>
                  </a:lnTo>
                  <a:lnTo>
                    <a:pt x="1502095" y="5086"/>
                  </a:lnTo>
                  <a:lnTo>
                    <a:pt x="1457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8749" y="1477518"/>
              <a:ext cx="1651000" cy="1155700"/>
            </a:xfrm>
            <a:custGeom>
              <a:avLst/>
              <a:gdLst/>
              <a:ahLst/>
              <a:cxnLst/>
              <a:rect l="l" t="t" r="r" b="b"/>
              <a:pathLst>
                <a:path w="1651000" h="1155700">
                  <a:moveTo>
                    <a:pt x="0" y="192532"/>
                  </a:moveTo>
                  <a:lnTo>
                    <a:pt x="5086" y="148396"/>
                  </a:lnTo>
                  <a:lnTo>
                    <a:pt x="19575" y="107875"/>
                  </a:lnTo>
                  <a:lnTo>
                    <a:pt x="42307" y="72127"/>
                  </a:lnTo>
                  <a:lnTo>
                    <a:pt x="72127" y="42307"/>
                  </a:lnTo>
                  <a:lnTo>
                    <a:pt x="107875" y="19575"/>
                  </a:lnTo>
                  <a:lnTo>
                    <a:pt x="148396" y="5086"/>
                  </a:lnTo>
                  <a:lnTo>
                    <a:pt x="192531" y="0"/>
                  </a:lnTo>
                  <a:lnTo>
                    <a:pt x="1457960" y="0"/>
                  </a:lnTo>
                  <a:lnTo>
                    <a:pt x="1502095" y="5086"/>
                  </a:lnTo>
                  <a:lnTo>
                    <a:pt x="1542616" y="19575"/>
                  </a:lnTo>
                  <a:lnTo>
                    <a:pt x="1578364" y="42307"/>
                  </a:lnTo>
                  <a:lnTo>
                    <a:pt x="1608184" y="72127"/>
                  </a:lnTo>
                  <a:lnTo>
                    <a:pt x="1630916" y="107875"/>
                  </a:lnTo>
                  <a:lnTo>
                    <a:pt x="1645405" y="148396"/>
                  </a:lnTo>
                  <a:lnTo>
                    <a:pt x="1650492" y="192532"/>
                  </a:lnTo>
                  <a:lnTo>
                    <a:pt x="1650492" y="962660"/>
                  </a:lnTo>
                  <a:lnTo>
                    <a:pt x="1645405" y="1006795"/>
                  </a:lnTo>
                  <a:lnTo>
                    <a:pt x="1630916" y="1047316"/>
                  </a:lnTo>
                  <a:lnTo>
                    <a:pt x="1608184" y="1083064"/>
                  </a:lnTo>
                  <a:lnTo>
                    <a:pt x="1578364" y="1112884"/>
                  </a:lnTo>
                  <a:lnTo>
                    <a:pt x="1542616" y="1135616"/>
                  </a:lnTo>
                  <a:lnTo>
                    <a:pt x="1502095" y="1150105"/>
                  </a:lnTo>
                  <a:lnTo>
                    <a:pt x="1457960" y="1155192"/>
                  </a:lnTo>
                  <a:lnTo>
                    <a:pt x="192531" y="1155192"/>
                  </a:lnTo>
                  <a:lnTo>
                    <a:pt x="148396" y="1150105"/>
                  </a:lnTo>
                  <a:lnTo>
                    <a:pt x="107875" y="1135616"/>
                  </a:lnTo>
                  <a:lnTo>
                    <a:pt x="72127" y="1112884"/>
                  </a:lnTo>
                  <a:lnTo>
                    <a:pt x="42307" y="1083064"/>
                  </a:lnTo>
                  <a:lnTo>
                    <a:pt x="19575" y="1047316"/>
                  </a:lnTo>
                  <a:lnTo>
                    <a:pt x="5086" y="1006795"/>
                  </a:lnTo>
                  <a:lnTo>
                    <a:pt x="0" y="962660"/>
                  </a:lnTo>
                  <a:lnTo>
                    <a:pt x="0" y="192532"/>
                  </a:lnTo>
                  <a:close/>
                </a:path>
              </a:pathLst>
            </a:custGeom>
            <a:ln w="25908">
              <a:solidFill>
                <a:srgbClr val="5D5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27123" y="1850517"/>
            <a:ext cx="1252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Turnpikes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84284" y="2762948"/>
            <a:ext cx="1675130" cy="2159635"/>
            <a:chOff x="2784284" y="2762948"/>
            <a:chExt cx="1675130" cy="2159635"/>
          </a:xfrm>
        </p:grpSpPr>
        <p:sp>
          <p:nvSpPr>
            <p:cNvPr id="11" name="object 11"/>
            <p:cNvSpPr/>
            <p:nvPr/>
          </p:nvSpPr>
          <p:spPr>
            <a:xfrm>
              <a:off x="2989326" y="3929633"/>
              <a:ext cx="1115695" cy="980440"/>
            </a:xfrm>
            <a:custGeom>
              <a:avLst/>
              <a:gdLst/>
              <a:ahLst/>
              <a:cxnLst/>
              <a:rect l="l" t="t" r="r" b="b"/>
              <a:pathLst>
                <a:path w="1115695" h="980439">
                  <a:moveTo>
                    <a:pt x="321818" y="0"/>
                  </a:moveTo>
                  <a:lnTo>
                    <a:pt x="0" y="0"/>
                  </a:lnTo>
                  <a:lnTo>
                    <a:pt x="0" y="895858"/>
                  </a:lnTo>
                  <a:lnTo>
                    <a:pt x="764921" y="895858"/>
                  </a:lnTo>
                  <a:lnTo>
                    <a:pt x="764921" y="979932"/>
                  </a:lnTo>
                  <a:lnTo>
                    <a:pt x="1115568" y="734949"/>
                  </a:lnTo>
                  <a:lnTo>
                    <a:pt x="764921" y="489966"/>
                  </a:lnTo>
                  <a:lnTo>
                    <a:pt x="764921" y="574040"/>
                  </a:lnTo>
                  <a:lnTo>
                    <a:pt x="321818" y="574040"/>
                  </a:lnTo>
                  <a:lnTo>
                    <a:pt x="321818" y="0"/>
                  </a:lnTo>
                  <a:close/>
                </a:path>
              </a:pathLst>
            </a:custGeom>
            <a:solidFill>
              <a:srgbClr val="D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9326" y="3929633"/>
              <a:ext cx="1115695" cy="980440"/>
            </a:xfrm>
            <a:custGeom>
              <a:avLst/>
              <a:gdLst/>
              <a:ahLst/>
              <a:cxnLst/>
              <a:rect l="l" t="t" r="r" b="b"/>
              <a:pathLst>
                <a:path w="1115695" h="980439">
                  <a:moveTo>
                    <a:pt x="321818" y="0"/>
                  </a:moveTo>
                  <a:lnTo>
                    <a:pt x="321818" y="574040"/>
                  </a:lnTo>
                  <a:lnTo>
                    <a:pt x="764921" y="574040"/>
                  </a:lnTo>
                  <a:lnTo>
                    <a:pt x="764921" y="489966"/>
                  </a:lnTo>
                  <a:lnTo>
                    <a:pt x="1115568" y="734949"/>
                  </a:lnTo>
                  <a:lnTo>
                    <a:pt x="764921" y="979932"/>
                  </a:lnTo>
                  <a:lnTo>
                    <a:pt x="764921" y="895858"/>
                  </a:lnTo>
                  <a:lnTo>
                    <a:pt x="0" y="895858"/>
                  </a:lnTo>
                  <a:lnTo>
                    <a:pt x="0" y="0"/>
                  </a:lnTo>
                  <a:lnTo>
                    <a:pt x="321818" y="0"/>
                  </a:lnTo>
                  <a:close/>
                </a:path>
              </a:pathLst>
            </a:custGeom>
            <a:ln w="25908">
              <a:solidFill>
                <a:srgbClr val="5D5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7302" y="2775965"/>
              <a:ext cx="1649095" cy="1153795"/>
            </a:xfrm>
            <a:custGeom>
              <a:avLst/>
              <a:gdLst/>
              <a:ahLst/>
              <a:cxnLst/>
              <a:rect l="l" t="t" r="r" b="b"/>
              <a:pathLst>
                <a:path w="1649095" h="1153795">
                  <a:moveTo>
                    <a:pt x="1456689" y="0"/>
                  </a:moveTo>
                  <a:lnTo>
                    <a:pt x="192278" y="0"/>
                  </a:lnTo>
                  <a:lnTo>
                    <a:pt x="148196" y="5079"/>
                  </a:lnTo>
                  <a:lnTo>
                    <a:pt x="107727" y="19546"/>
                  </a:lnTo>
                  <a:lnTo>
                    <a:pt x="72026" y="42247"/>
                  </a:lnTo>
                  <a:lnTo>
                    <a:pt x="42247" y="72026"/>
                  </a:lnTo>
                  <a:lnTo>
                    <a:pt x="19546" y="107727"/>
                  </a:lnTo>
                  <a:lnTo>
                    <a:pt x="5079" y="148196"/>
                  </a:lnTo>
                  <a:lnTo>
                    <a:pt x="0" y="192278"/>
                  </a:lnTo>
                  <a:lnTo>
                    <a:pt x="0" y="961390"/>
                  </a:lnTo>
                  <a:lnTo>
                    <a:pt x="5079" y="1005471"/>
                  </a:lnTo>
                  <a:lnTo>
                    <a:pt x="19546" y="1045940"/>
                  </a:lnTo>
                  <a:lnTo>
                    <a:pt x="42247" y="1081641"/>
                  </a:lnTo>
                  <a:lnTo>
                    <a:pt x="72026" y="1111420"/>
                  </a:lnTo>
                  <a:lnTo>
                    <a:pt x="107727" y="1134121"/>
                  </a:lnTo>
                  <a:lnTo>
                    <a:pt x="148196" y="1148588"/>
                  </a:lnTo>
                  <a:lnTo>
                    <a:pt x="192278" y="1153668"/>
                  </a:lnTo>
                  <a:lnTo>
                    <a:pt x="1456689" y="1153668"/>
                  </a:lnTo>
                  <a:lnTo>
                    <a:pt x="1500771" y="1148588"/>
                  </a:lnTo>
                  <a:lnTo>
                    <a:pt x="1541240" y="1134121"/>
                  </a:lnTo>
                  <a:lnTo>
                    <a:pt x="1576941" y="1111420"/>
                  </a:lnTo>
                  <a:lnTo>
                    <a:pt x="1606720" y="1081641"/>
                  </a:lnTo>
                  <a:lnTo>
                    <a:pt x="1629421" y="1045940"/>
                  </a:lnTo>
                  <a:lnTo>
                    <a:pt x="1643888" y="1005471"/>
                  </a:lnTo>
                  <a:lnTo>
                    <a:pt x="1648968" y="961390"/>
                  </a:lnTo>
                  <a:lnTo>
                    <a:pt x="1648968" y="192278"/>
                  </a:lnTo>
                  <a:lnTo>
                    <a:pt x="1643888" y="148196"/>
                  </a:lnTo>
                  <a:lnTo>
                    <a:pt x="1629421" y="107727"/>
                  </a:lnTo>
                  <a:lnTo>
                    <a:pt x="1606720" y="72026"/>
                  </a:lnTo>
                  <a:lnTo>
                    <a:pt x="1576941" y="42247"/>
                  </a:lnTo>
                  <a:lnTo>
                    <a:pt x="1541240" y="19546"/>
                  </a:lnTo>
                  <a:lnTo>
                    <a:pt x="1500771" y="5079"/>
                  </a:lnTo>
                  <a:lnTo>
                    <a:pt x="1456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7302" y="2775965"/>
              <a:ext cx="1649095" cy="1153795"/>
            </a:xfrm>
            <a:custGeom>
              <a:avLst/>
              <a:gdLst/>
              <a:ahLst/>
              <a:cxnLst/>
              <a:rect l="l" t="t" r="r" b="b"/>
              <a:pathLst>
                <a:path w="1649095" h="1153795">
                  <a:moveTo>
                    <a:pt x="0" y="192278"/>
                  </a:moveTo>
                  <a:lnTo>
                    <a:pt x="5079" y="148196"/>
                  </a:lnTo>
                  <a:lnTo>
                    <a:pt x="19546" y="107727"/>
                  </a:lnTo>
                  <a:lnTo>
                    <a:pt x="42247" y="72026"/>
                  </a:lnTo>
                  <a:lnTo>
                    <a:pt x="72026" y="42247"/>
                  </a:lnTo>
                  <a:lnTo>
                    <a:pt x="107727" y="19546"/>
                  </a:lnTo>
                  <a:lnTo>
                    <a:pt x="148196" y="5079"/>
                  </a:lnTo>
                  <a:lnTo>
                    <a:pt x="192278" y="0"/>
                  </a:lnTo>
                  <a:lnTo>
                    <a:pt x="1456689" y="0"/>
                  </a:lnTo>
                  <a:lnTo>
                    <a:pt x="1500771" y="5079"/>
                  </a:lnTo>
                  <a:lnTo>
                    <a:pt x="1541240" y="19546"/>
                  </a:lnTo>
                  <a:lnTo>
                    <a:pt x="1576941" y="42247"/>
                  </a:lnTo>
                  <a:lnTo>
                    <a:pt x="1606720" y="72026"/>
                  </a:lnTo>
                  <a:lnTo>
                    <a:pt x="1629421" y="107727"/>
                  </a:lnTo>
                  <a:lnTo>
                    <a:pt x="1643888" y="148196"/>
                  </a:lnTo>
                  <a:lnTo>
                    <a:pt x="1648968" y="192278"/>
                  </a:lnTo>
                  <a:lnTo>
                    <a:pt x="1648968" y="961390"/>
                  </a:lnTo>
                  <a:lnTo>
                    <a:pt x="1643888" y="1005471"/>
                  </a:lnTo>
                  <a:lnTo>
                    <a:pt x="1629421" y="1045940"/>
                  </a:lnTo>
                  <a:lnTo>
                    <a:pt x="1606720" y="1081641"/>
                  </a:lnTo>
                  <a:lnTo>
                    <a:pt x="1576941" y="1111420"/>
                  </a:lnTo>
                  <a:lnTo>
                    <a:pt x="1541240" y="1134121"/>
                  </a:lnTo>
                  <a:lnTo>
                    <a:pt x="1500771" y="1148588"/>
                  </a:lnTo>
                  <a:lnTo>
                    <a:pt x="1456689" y="1153668"/>
                  </a:lnTo>
                  <a:lnTo>
                    <a:pt x="192278" y="1153668"/>
                  </a:lnTo>
                  <a:lnTo>
                    <a:pt x="148196" y="1148588"/>
                  </a:lnTo>
                  <a:lnTo>
                    <a:pt x="107727" y="1134121"/>
                  </a:lnTo>
                  <a:lnTo>
                    <a:pt x="72026" y="1111420"/>
                  </a:lnTo>
                  <a:lnTo>
                    <a:pt x="42247" y="1081641"/>
                  </a:lnTo>
                  <a:lnTo>
                    <a:pt x="19546" y="1045940"/>
                  </a:lnTo>
                  <a:lnTo>
                    <a:pt x="5079" y="1005471"/>
                  </a:lnTo>
                  <a:lnTo>
                    <a:pt x="0" y="961390"/>
                  </a:lnTo>
                  <a:lnTo>
                    <a:pt x="0" y="192278"/>
                  </a:lnTo>
                  <a:close/>
                </a:path>
              </a:pathLst>
            </a:custGeom>
            <a:ln w="25908">
              <a:solidFill>
                <a:srgbClr val="5D5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73348" y="3147517"/>
            <a:ext cx="894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Canals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52836" y="4059872"/>
            <a:ext cx="1675130" cy="2159635"/>
            <a:chOff x="4152836" y="4059872"/>
            <a:chExt cx="1675130" cy="2159635"/>
          </a:xfrm>
        </p:grpSpPr>
        <p:sp>
          <p:nvSpPr>
            <p:cNvPr id="17" name="object 17"/>
            <p:cNvSpPr/>
            <p:nvPr/>
          </p:nvSpPr>
          <p:spPr>
            <a:xfrm>
              <a:off x="4356353" y="5226557"/>
              <a:ext cx="1115695" cy="980440"/>
            </a:xfrm>
            <a:custGeom>
              <a:avLst/>
              <a:gdLst/>
              <a:ahLst/>
              <a:cxnLst/>
              <a:rect l="l" t="t" r="r" b="b"/>
              <a:pathLst>
                <a:path w="1115695" h="980439">
                  <a:moveTo>
                    <a:pt x="321818" y="0"/>
                  </a:moveTo>
                  <a:lnTo>
                    <a:pt x="0" y="0"/>
                  </a:lnTo>
                  <a:lnTo>
                    <a:pt x="0" y="895858"/>
                  </a:lnTo>
                  <a:lnTo>
                    <a:pt x="764921" y="895858"/>
                  </a:lnTo>
                  <a:lnTo>
                    <a:pt x="764921" y="979932"/>
                  </a:lnTo>
                  <a:lnTo>
                    <a:pt x="1115568" y="734949"/>
                  </a:lnTo>
                  <a:lnTo>
                    <a:pt x="764921" y="489966"/>
                  </a:lnTo>
                  <a:lnTo>
                    <a:pt x="764921" y="574040"/>
                  </a:lnTo>
                  <a:lnTo>
                    <a:pt x="321818" y="574040"/>
                  </a:lnTo>
                  <a:lnTo>
                    <a:pt x="321818" y="0"/>
                  </a:lnTo>
                  <a:close/>
                </a:path>
              </a:pathLst>
            </a:custGeom>
            <a:solidFill>
              <a:srgbClr val="D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56353" y="5226557"/>
              <a:ext cx="1115695" cy="980440"/>
            </a:xfrm>
            <a:custGeom>
              <a:avLst/>
              <a:gdLst/>
              <a:ahLst/>
              <a:cxnLst/>
              <a:rect l="l" t="t" r="r" b="b"/>
              <a:pathLst>
                <a:path w="1115695" h="980439">
                  <a:moveTo>
                    <a:pt x="321818" y="0"/>
                  </a:moveTo>
                  <a:lnTo>
                    <a:pt x="321818" y="574040"/>
                  </a:lnTo>
                  <a:lnTo>
                    <a:pt x="764921" y="574040"/>
                  </a:lnTo>
                  <a:lnTo>
                    <a:pt x="764921" y="489966"/>
                  </a:lnTo>
                  <a:lnTo>
                    <a:pt x="1115568" y="734949"/>
                  </a:lnTo>
                  <a:lnTo>
                    <a:pt x="764921" y="979932"/>
                  </a:lnTo>
                  <a:lnTo>
                    <a:pt x="764921" y="895858"/>
                  </a:lnTo>
                  <a:lnTo>
                    <a:pt x="0" y="895858"/>
                  </a:lnTo>
                  <a:lnTo>
                    <a:pt x="0" y="0"/>
                  </a:lnTo>
                  <a:lnTo>
                    <a:pt x="321818" y="0"/>
                  </a:lnTo>
                  <a:close/>
                </a:path>
              </a:pathLst>
            </a:custGeom>
            <a:ln w="25908">
              <a:solidFill>
                <a:srgbClr val="5D5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65853" y="4072889"/>
              <a:ext cx="1649095" cy="1153795"/>
            </a:xfrm>
            <a:custGeom>
              <a:avLst/>
              <a:gdLst/>
              <a:ahLst/>
              <a:cxnLst/>
              <a:rect l="l" t="t" r="r" b="b"/>
              <a:pathLst>
                <a:path w="1649095" h="1153795">
                  <a:moveTo>
                    <a:pt x="1456690" y="0"/>
                  </a:moveTo>
                  <a:lnTo>
                    <a:pt x="192278" y="0"/>
                  </a:lnTo>
                  <a:lnTo>
                    <a:pt x="148196" y="5079"/>
                  </a:lnTo>
                  <a:lnTo>
                    <a:pt x="107727" y="19546"/>
                  </a:lnTo>
                  <a:lnTo>
                    <a:pt x="72026" y="42247"/>
                  </a:lnTo>
                  <a:lnTo>
                    <a:pt x="42247" y="72026"/>
                  </a:lnTo>
                  <a:lnTo>
                    <a:pt x="19546" y="107727"/>
                  </a:lnTo>
                  <a:lnTo>
                    <a:pt x="5079" y="148196"/>
                  </a:lnTo>
                  <a:lnTo>
                    <a:pt x="0" y="192278"/>
                  </a:lnTo>
                  <a:lnTo>
                    <a:pt x="0" y="961390"/>
                  </a:lnTo>
                  <a:lnTo>
                    <a:pt x="5079" y="1005471"/>
                  </a:lnTo>
                  <a:lnTo>
                    <a:pt x="19546" y="1045940"/>
                  </a:lnTo>
                  <a:lnTo>
                    <a:pt x="42247" y="1081641"/>
                  </a:lnTo>
                  <a:lnTo>
                    <a:pt x="72026" y="1111420"/>
                  </a:lnTo>
                  <a:lnTo>
                    <a:pt x="107727" y="1134121"/>
                  </a:lnTo>
                  <a:lnTo>
                    <a:pt x="148196" y="1148588"/>
                  </a:lnTo>
                  <a:lnTo>
                    <a:pt x="192278" y="1153668"/>
                  </a:lnTo>
                  <a:lnTo>
                    <a:pt x="1456690" y="1153668"/>
                  </a:lnTo>
                  <a:lnTo>
                    <a:pt x="1500771" y="1148588"/>
                  </a:lnTo>
                  <a:lnTo>
                    <a:pt x="1541240" y="1134121"/>
                  </a:lnTo>
                  <a:lnTo>
                    <a:pt x="1576941" y="1111420"/>
                  </a:lnTo>
                  <a:lnTo>
                    <a:pt x="1606720" y="1081641"/>
                  </a:lnTo>
                  <a:lnTo>
                    <a:pt x="1629421" y="1045940"/>
                  </a:lnTo>
                  <a:lnTo>
                    <a:pt x="1643888" y="1005471"/>
                  </a:lnTo>
                  <a:lnTo>
                    <a:pt x="1648968" y="961390"/>
                  </a:lnTo>
                  <a:lnTo>
                    <a:pt x="1648968" y="192278"/>
                  </a:lnTo>
                  <a:lnTo>
                    <a:pt x="1643888" y="148196"/>
                  </a:lnTo>
                  <a:lnTo>
                    <a:pt x="1629421" y="107727"/>
                  </a:lnTo>
                  <a:lnTo>
                    <a:pt x="1606720" y="72026"/>
                  </a:lnTo>
                  <a:lnTo>
                    <a:pt x="1576941" y="42247"/>
                  </a:lnTo>
                  <a:lnTo>
                    <a:pt x="1541240" y="19546"/>
                  </a:lnTo>
                  <a:lnTo>
                    <a:pt x="1500771" y="5079"/>
                  </a:lnTo>
                  <a:lnTo>
                    <a:pt x="145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65853" y="4072889"/>
              <a:ext cx="1649095" cy="1153795"/>
            </a:xfrm>
            <a:custGeom>
              <a:avLst/>
              <a:gdLst/>
              <a:ahLst/>
              <a:cxnLst/>
              <a:rect l="l" t="t" r="r" b="b"/>
              <a:pathLst>
                <a:path w="1649095" h="1153795">
                  <a:moveTo>
                    <a:pt x="0" y="192278"/>
                  </a:moveTo>
                  <a:lnTo>
                    <a:pt x="5079" y="148196"/>
                  </a:lnTo>
                  <a:lnTo>
                    <a:pt x="19546" y="107727"/>
                  </a:lnTo>
                  <a:lnTo>
                    <a:pt x="42247" y="72026"/>
                  </a:lnTo>
                  <a:lnTo>
                    <a:pt x="72026" y="42247"/>
                  </a:lnTo>
                  <a:lnTo>
                    <a:pt x="107727" y="19546"/>
                  </a:lnTo>
                  <a:lnTo>
                    <a:pt x="148196" y="5079"/>
                  </a:lnTo>
                  <a:lnTo>
                    <a:pt x="192278" y="0"/>
                  </a:lnTo>
                  <a:lnTo>
                    <a:pt x="1456690" y="0"/>
                  </a:lnTo>
                  <a:lnTo>
                    <a:pt x="1500771" y="5079"/>
                  </a:lnTo>
                  <a:lnTo>
                    <a:pt x="1541240" y="19546"/>
                  </a:lnTo>
                  <a:lnTo>
                    <a:pt x="1576941" y="42247"/>
                  </a:lnTo>
                  <a:lnTo>
                    <a:pt x="1606720" y="72026"/>
                  </a:lnTo>
                  <a:lnTo>
                    <a:pt x="1629421" y="107727"/>
                  </a:lnTo>
                  <a:lnTo>
                    <a:pt x="1643888" y="148196"/>
                  </a:lnTo>
                  <a:lnTo>
                    <a:pt x="1648968" y="192278"/>
                  </a:lnTo>
                  <a:lnTo>
                    <a:pt x="1648968" y="961390"/>
                  </a:lnTo>
                  <a:lnTo>
                    <a:pt x="1643888" y="1005471"/>
                  </a:lnTo>
                  <a:lnTo>
                    <a:pt x="1629421" y="1045940"/>
                  </a:lnTo>
                  <a:lnTo>
                    <a:pt x="1606720" y="1081641"/>
                  </a:lnTo>
                  <a:lnTo>
                    <a:pt x="1576941" y="1111420"/>
                  </a:lnTo>
                  <a:lnTo>
                    <a:pt x="1541240" y="1134121"/>
                  </a:lnTo>
                  <a:lnTo>
                    <a:pt x="1500771" y="1148588"/>
                  </a:lnTo>
                  <a:lnTo>
                    <a:pt x="1456690" y="1153668"/>
                  </a:lnTo>
                  <a:lnTo>
                    <a:pt x="192278" y="1153668"/>
                  </a:lnTo>
                  <a:lnTo>
                    <a:pt x="148196" y="1148588"/>
                  </a:lnTo>
                  <a:lnTo>
                    <a:pt x="107727" y="1134121"/>
                  </a:lnTo>
                  <a:lnTo>
                    <a:pt x="72026" y="1111420"/>
                  </a:lnTo>
                  <a:lnTo>
                    <a:pt x="42247" y="1081641"/>
                  </a:lnTo>
                  <a:lnTo>
                    <a:pt x="19546" y="1045940"/>
                  </a:lnTo>
                  <a:lnTo>
                    <a:pt x="5079" y="1005471"/>
                  </a:lnTo>
                  <a:lnTo>
                    <a:pt x="0" y="961390"/>
                  </a:lnTo>
                  <a:lnTo>
                    <a:pt x="0" y="192278"/>
                  </a:lnTo>
                  <a:close/>
                </a:path>
              </a:pathLst>
            </a:custGeom>
            <a:ln w="25908">
              <a:solidFill>
                <a:srgbClr val="5D5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32275" y="4461205"/>
            <a:ext cx="1515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Steamboats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19928" y="5356859"/>
            <a:ext cx="1676400" cy="1181100"/>
            <a:chOff x="5519928" y="5356859"/>
            <a:chExt cx="1676400" cy="1181100"/>
          </a:xfrm>
        </p:grpSpPr>
        <p:sp>
          <p:nvSpPr>
            <p:cNvPr id="23" name="object 23"/>
            <p:cNvSpPr/>
            <p:nvPr/>
          </p:nvSpPr>
          <p:spPr>
            <a:xfrm>
              <a:off x="5532882" y="5369813"/>
              <a:ext cx="1651000" cy="1155700"/>
            </a:xfrm>
            <a:custGeom>
              <a:avLst/>
              <a:gdLst/>
              <a:ahLst/>
              <a:cxnLst/>
              <a:rect l="l" t="t" r="r" b="b"/>
              <a:pathLst>
                <a:path w="1651000" h="1155700">
                  <a:moveTo>
                    <a:pt x="1457960" y="0"/>
                  </a:moveTo>
                  <a:lnTo>
                    <a:pt x="192531" y="0"/>
                  </a:lnTo>
                  <a:lnTo>
                    <a:pt x="148396" y="5086"/>
                  </a:lnTo>
                  <a:lnTo>
                    <a:pt x="107875" y="19575"/>
                  </a:lnTo>
                  <a:lnTo>
                    <a:pt x="72127" y="42307"/>
                  </a:lnTo>
                  <a:lnTo>
                    <a:pt x="42307" y="72127"/>
                  </a:lnTo>
                  <a:lnTo>
                    <a:pt x="19575" y="107875"/>
                  </a:lnTo>
                  <a:lnTo>
                    <a:pt x="5086" y="148396"/>
                  </a:lnTo>
                  <a:lnTo>
                    <a:pt x="0" y="192532"/>
                  </a:lnTo>
                  <a:lnTo>
                    <a:pt x="0" y="962621"/>
                  </a:lnTo>
                  <a:lnTo>
                    <a:pt x="5086" y="1006775"/>
                  </a:lnTo>
                  <a:lnTo>
                    <a:pt x="19575" y="1047307"/>
                  </a:lnTo>
                  <a:lnTo>
                    <a:pt x="42307" y="1083063"/>
                  </a:lnTo>
                  <a:lnTo>
                    <a:pt x="72127" y="1112885"/>
                  </a:lnTo>
                  <a:lnTo>
                    <a:pt x="107875" y="1135618"/>
                  </a:lnTo>
                  <a:lnTo>
                    <a:pt x="148396" y="1150105"/>
                  </a:lnTo>
                  <a:lnTo>
                    <a:pt x="192531" y="1155192"/>
                  </a:lnTo>
                  <a:lnTo>
                    <a:pt x="1457960" y="1155192"/>
                  </a:lnTo>
                  <a:lnTo>
                    <a:pt x="1502095" y="1150105"/>
                  </a:lnTo>
                  <a:lnTo>
                    <a:pt x="1542616" y="1135618"/>
                  </a:lnTo>
                  <a:lnTo>
                    <a:pt x="1578364" y="1112885"/>
                  </a:lnTo>
                  <a:lnTo>
                    <a:pt x="1608184" y="1083063"/>
                  </a:lnTo>
                  <a:lnTo>
                    <a:pt x="1630916" y="1047307"/>
                  </a:lnTo>
                  <a:lnTo>
                    <a:pt x="1645405" y="1006775"/>
                  </a:lnTo>
                  <a:lnTo>
                    <a:pt x="1650491" y="962621"/>
                  </a:lnTo>
                  <a:lnTo>
                    <a:pt x="1650491" y="192532"/>
                  </a:lnTo>
                  <a:lnTo>
                    <a:pt x="1645405" y="148396"/>
                  </a:lnTo>
                  <a:lnTo>
                    <a:pt x="1630916" y="107875"/>
                  </a:lnTo>
                  <a:lnTo>
                    <a:pt x="1608184" y="72127"/>
                  </a:lnTo>
                  <a:lnTo>
                    <a:pt x="1578364" y="42307"/>
                  </a:lnTo>
                  <a:lnTo>
                    <a:pt x="1542616" y="19575"/>
                  </a:lnTo>
                  <a:lnTo>
                    <a:pt x="1502095" y="5086"/>
                  </a:lnTo>
                  <a:lnTo>
                    <a:pt x="1457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32882" y="5369813"/>
              <a:ext cx="1651000" cy="1155700"/>
            </a:xfrm>
            <a:custGeom>
              <a:avLst/>
              <a:gdLst/>
              <a:ahLst/>
              <a:cxnLst/>
              <a:rect l="l" t="t" r="r" b="b"/>
              <a:pathLst>
                <a:path w="1651000" h="1155700">
                  <a:moveTo>
                    <a:pt x="0" y="192532"/>
                  </a:moveTo>
                  <a:lnTo>
                    <a:pt x="5086" y="148396"/>
                  </a:lnTo>
                  <a:lnTo>
                    <a:pt x="19575" y="107875"/>
                  </a:lnTo>
                  <a:lnTo>
                    <a:pt x="42307" y="72127"/>
                  </a:lnTo>
                  <a:lnTo>
                    <a:pt x="72127" y="42307"/>
                  </a:lnTo>
                  <a:lnTo>
                    <a:pt x="107875" y="19575"/>
                  </a:lnTo>
                  <a:lnTo>
                    <a:pt x="148396" y="5086"/>
                  </a:lnTo>
                  <a:lnTo>
                    <a:pt x="192531" y="0"/>
                  </a:lnTo>
                  <a:lnTo>
                    <a:pt x="1457960" y="0"/>
                  </a:lnTo>
                  <a:lnTo>
                    <a:pt x="1502095" y="5086"/>
                  </a:lnTo>
                  <a:lnTo>
                    <a:pt x="1542616" y="19575"/>
                  </a:lnTo>
                  <a:lnTo>
                    <a:pt x="1578364" y="42307"/>
                  </a:lnTo>
                  <a:lnTo>
                    <a:pt x="1608184" y="72127"/>
                  </a:lnTo>
                  <a:lnTo>
                    <a:pt x="1630916" y="107875"/>
                  </a:lnTo>
                  <a:lnTo>
                    <a:pt x="1645405" y="148396"/>
                  </a:lnTo>
                  <a:lnTo>
                    <a:pt x="1650491" y="192532"/>
                  </a:lnTo>
                  <a:lnTo>
                    <a:pt x="1650491" y="962621"/>
                  </a:lnTo>
                  <a:lnTo>
                    <a:pt x="1645405" y="1006775"/>
                  </a:lnTo>
                  <a:lnTo>
                    <a:pt x="1630916" y="1047307"/>
                  </a:lnTo>
                  <a:lnTo>
                    <a:pt x="1608184" y="1083063"/>
                  </a:lnTo>
                  <a:lnTo>
                    <a:pt x="1578364" y="1112885"/>
                  </a:lnTo>
                  <a:lnTo>
                    <a:pt x="1542616" y="1135618"/>
                  </a:lnTo>
                  <a:lnTo>
                    <a:pt x="1502095" y="1150105"/>
                  </a:lnTo>
                  <a:lnTo>
                    <a:pt x="1457960" y="1155192"/>
                  </a:lnTo>
                  <a:lnTo>
                    <a:pt x="192531" y="1155192"/>
                  </a:lnTo>
                  <a:lnTo>
                    <a:pt x="148396" y="1150105"/>
                  </a:lnTo>
                  <a:lnTo>
                    <a:pt x="107875" y="1135618"/>
                  </a:lnTo>
                  <a:lnTo>
                    <a:pt x="72127" y="1112885"/>
                  </a:lnTo>
                  <a:lnTo>
                    <a:pt x="42307" y="1083063"/>
                  </a:lnTo>
                  <a:lnTo>
                    <a:pt x="19575" y="1047307"/>
                  </a:lnTo>
                  <a:lnTo>
                    <a:pt x="5086" y="1006775"/>
                  </a:lnTo>
                  <a:lnTo>
                    <a:pt x="0" y="962621"/>
                  </a:lnTo>
                  <a:lnTo>
                    <a:pt x="0" y="192532"/>
                  </a:lnTo>
                  <a:close/>
                </a:path>
              </a:pathLst>
            </a:custGeom>
            <a:ln w="25908">
              <a:solidFill>
                <a:srgbClr val="5D5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54115" y="5742838"/>
            <a:ext cx="1065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Railroad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4593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</a:t>
            </a:r>
            <a:r>
              <a:rPr dirty="0"/>
              <a:t>r</a:t>
            </a:r>
            <a:r>
              <a:rPr spc="-5" dirty="0"/>
              <a:t>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6638" y="1674050"/>
            <a:ext cx="7023100" cy="3917315"/>
            <a:chOff x="586638" y="1674050"/>
            <a:chExt cx="7023100" cy="3917315"/>
          </a:xfrm>
        </p:grpSpPr>
        <p:sp>
          <p:nvSpPr>
            <p:cNvPr id="5" name="object 5"/>
            <p:cNvSpPr/>
            <p:nvPr/>
          </p:nvSpPr>
          <p:spPr>
            <a:xfrm>
              <a:off x="599655" y="1687068"/>
              <a:ext cx="821690" cy="3891279"/>
            </a:xfrm>
            <a:custGeom>
              <a:avLst/>
              <a:gdLst/>
              <a:ahLst/>
              <a:cxnLst/>
              <a:rect l="l" t="t" r="r" b="b"/>
              <a:pathLst>
                <a:path w="821690" h="3891279">
                  <a:moveTo>
                    <a:pt x="15278" y="0"/>
                  </a:moveTo>
                  <a:lnTo>
                    <a:pt x="49211" y="34506"/>
                  </a:lnTo>
                  <a:lnTo>
                    <a:pt x="82415" y="69457"/>
                  </a:lnTo>
                  <a:lnTo>
                    <a:pt x="114889" y="104841"/>
                  </a:lnTo>
                  <a:lnTo>
                    <a:pt x="146633" y="140650"/>
                  </a:lnTo>
                  <a:lnTo>
                    <a:pt x="177648" y="176874"/>
                  </a:lnTo>
                  <a:lnTo>
                    <a:pt x="207934" y="213503"/>
                  </a:lnTo>
                  <a:lnTo>
                    <a:pt x="237490" y="250527"/>
                  </a:lnTo>
                  <a:lnTo>
                    <a:pt x="266316" y="287936"/>
                  </a:lnTo>
                  <a:lnTo>
                    <a:pt x="294413" y="325722"/>
                  </a:lnTo>
                  <a:lnTo>
                    <a:pt x="321780" y="363875"/>
                  </a:lnTo>
                  <a:lnTo>
                    <a:pt x="348417" y="402384"/>
                  </a:lnTo>
                  <a:lnTo>
                    <a:pt x="374325" y="441241"/>
                  </a:lnTo>
                  <a:lnTo>
                    <a:pt x="399503" y="480435"/>
                  </a:lnTo>
                  <a:lnTo>
                    <a:pt x="423952" y="519957"/>
                  </a:lnTo>
                  <a:lnTo>
                    <a:pt x="447671" y="559797"/>
                  </a:lnTo>
                  <a:lnTo>
                    <a:pt x="470661" y="599946"/>
                  </a:lnTo>
                  <a:lnTo>
                    <a:pt x="492921" y="640394"/>
                  </a:lnTo>
                  <a:lnTo>
                    <a:pt x="514451" y="681131"/>
                  </a:lnTo>
                  <a:lnTo>
                    <a:pt x="535252" y="722148"/>
                  </a:lnTo>
                  <a:lnTo>
                    <a:pt x="555323" y="763435"/>
                  </a:lnTo>
                  <a:lnTo>
                    <a:pt x="574664" y="804982"/>
                  </a:lnTo>
                  <a:lnTo>
                    <a:pt x="593276" y="846780"/>
                  </a:lnTo>
                  <a:lnTo>
                    <a:pt x="611158" y="888820"/>
                  </a:lnTo>
                  <a:lnTo>
                    <a:pt x="628311" y="931090"/>
                  </a:lnTo>
                  <a:lnTo>
                    <a:pt x="644734" y="973583"/>
                  </a:lnTo>
                  <a:lnTo>
                    <a:pt x="660428" y="1016288"/>
                  </a:lnTo>
                  <a:lnTo>
                    <a:pt x="675391" y="1059196"/>
                  </a:lnTo>
                  <a:lnTo>
                    <a:pt x="689626" y="1102296"/>
                  </a:lnTo>
                  <a:lnTo>
                    <a:pt x="703130" y="1145580"/>
                  </a:lnTo>
                  <a:lnTo>
                    <a:pt x="715905" y="1189037"/>
                  </a:lnTo>
                  <a:lnTo>
                    <a:pt x="727951" y="1232658"/>
                  </a:lnTo>
                  <a:lnTo>
                    <a:pt x="739266" y="1276434"/>
                  </a:lnTo>
                  <a:lnTo>
                    <a:pt x="749852" y="1320354"/>
                  </a:lnTo>
                  <a:lnTo>
                    <a:pt x="759709" y="1364410"/>
                  </a:lnTo>
                  <a:lnTo>
                    <a:pt x="768836" y="1408591"/>
                  </a:lnTo>
                  <a:lnTo>
                    <a:pt x="777233" y="1452888"/>
                  </a:lnTo>
                  <a:lnTo>
                    <a:pt x="784901" y="1497291"/>
                  </a:lnTo>
                  <a:lnTo>
                    <a:pt x="791839" y="1541790"/>
                  </a:lnTo>
                  <a:lnTo>
                    <a:pt x="798047" y="1586376"/>
                  </a:lnTo>
                  <a:lnTo>
                    <a:pt x="803526" y="1631040"/>
                  </a:lnTo>
                  <a:lnTo>
                    <a:pt x="808275" y="1675771"/>
                  </a:lnTo>
                  <a:lnTo>
                    <a:pt x="812294" y="1720560"/>
                  </a:lnTo>
                  <a:lnTo>
                    <a:pt x="815584" y="1765397"/>
                  </a:lnTo>
                  <a:lnTo>
                    <a:pt x="818144" y="1810273"/>
                  </a:lnTo>
                  <a:lnTo>
                    <a:pt x="819975" y="1855178"/>
                  </a:lnTo>
                  <a:lnTo>
                    <a:pt x="821075" y="1900102"/>
                  </a:lnTo>
                  <a:lnTo>
                    <a:pt x="821447" y="1945036"/>
                  </a:lnTo>
                  <a:lnTo>
                    <a:pt x="821088" y="1989970"/>
                  </a:lnTo>
                  <a:lnTo>
                    <a:pt x="820000" y="2034895"/>
                  </a:lnTo>
                  <a:lnTo>
                    <a:pt x="818182" y="2079800"/>
                  </a:lnTo>
                  <a:lnTo>
                    <a:pt x="815635" y="2124677"/>
                  </a:lnTo>
                  <a:lnTo>
                    <a:pt x="812358" y="2169515"/>
                  </a:lnTo>
                  <a:lnTo>
                    <a:pt x="808351" y="2214305"/>
                  </a:lnTo>
                  <a:lnTo>
                    <a:pt x="803615" y="2259037"/>
                  </a:lnTo>
                  <a:lnTo>
                    <a:pt x="798149" y="2303702"/>
                  </a:lnTo>
                  <a:lnTo>
                    <a:pt x="791953" y="2348290"/>
                  </a:lnTo>
                  <a:lnTo>
                    <a:pt x="785028" y="2392791"/>
                  </a:lnTo>
                  <a:lnTo>
                    <a:pt x="777373" y="2437195"/>
                  </a:lnTo>
                  <a:lnTo>
                    <a:pt x="768988" y="2481494"/>
                  </a:lnTo>
                  <a:lnTo>
                    <a:pt x="759874" y="2525677"/>
                  </a:lnTo>
                  <a:lnTo>
                    <a:pt x="750030" y="2569735"/>
                  </a:lnTo>
                  <a:lnTo>
                    <a:pt x="739456" y="2613658"/>
                  </a:lnTo>
                  <a:lnTo>
                    <a:pt x="728153" y="2657436"/>
                  </a:lnTo>
                  <a:lnTo>
                    <a:pt x="716120" y="2701060"/>
                  </a:lnTo>
                  <a:lnTo>
                    <a:pt x="703357" y="2744521"/>
                  </a:lnTo>
                  <a:lnTo>
                    <a:pt x="689865" y="2787808"/>
                  </a:lnTo>
                  <a:lnTo>
                    <a:pt x="675643" y="2830911"/>
                  </a:lnTo>
                  <a:lnTo>
                    <a:pt x="660691" y="2873822"/>
                  </a:lnTo>
                  <a:lnTo>
                    <a:pt x="645010" y="2916531"/>
                  </a:lnTo>
                  <a:lnTo>
                    <a:pt x="628598" y="2959028"/>
                  </a:lnTo>
                  <a:lnTo>
                    <a:pt x="611458" y="3001303"/>
                  </a:lnTo>
                  <a:lnTo>
                    <a:pt x="593587" y="3043346"/>
                  </a:lnTo>
                  <a:lnTo>
                    <a:pt x="574987" y="3085149"/>
                  </a:lnTo>
                  <a:lnTo>
                    <a:pt x="555657" y="3126701"/>
                  </a:lnTo>
                  <a:lnTo>
                    <a:pt x="535598" y="3167992"/>
                  </a:lnTo>
                  <a:lnTo>
                    <a:pt x="514809" y="3209014"/>
                  </a:lnTo>
                  <a:lnTo>
                    <a:pt x="493290" y="3249757"/>
                  </a:lnTo>
                  <a:lnTo>
                    <a:pt x="471041" y="3290210"/>
                  </a:lnTo>
                  <a:lnTo>
                    <a:pt x="448063" y="3330364"/>
                  </a:lnTo>
                  <a:lnTo>
                    <a:pt x="424355" y="3370210"/>
                  </a:lnTo>
                  <a:lnTo>
                    <a:pt x="399917" y="3409738"/>
                  </a:lnTo>
                  <a:lnTo>
                    <a:pt x="374750" y="3448938"/>
                  </a:lnTo>
                  <a:lnTo>
                    <a:pt x="348853" y="3487800"/>
                  </a:lnTo>
                  <a:lnTo>
                    <a:pt x="322226" y="3526316"/>
                  </a:lnTo>
                  <a:lnTo>
                    <a:pt x="294869" y="3564475"/>
                  </a:lnTo>
                  <a:lnTo>
                    <a:pt x="266783" y="3602267"/>
                  </a:lnTo>
                  <a:lnTo>
                    <a:pt x="237967" y="3639684"/>
                  </a:lnTo>
                  <a:lnTo>
                    <a:pt x="208421" y="3676715"/>
                  </a:lnTo>
                  <a:lnTo>
                    <a:pt x="178146" y="3713351"/>
                  </a:lnTo>
                  <a:lnTo>
                    <a:pt x="147141" y="3749582"/>
                  </a:lnTo>
                  <a:lnTo>
                    <a:pt x="115406" y="3785398"/>
                  </a:lnTo>
                  <a:lnTo>
                    <a:pt x="82942" y="3820790"/>
                  </a:lnTo>
                  <a:lnTo>
                    <a:pt x="49748" y="3855749"/>
                  </a:lnTo>
                  <a:lnTo>
                    <a:pt x="15824" y="3890264"/>
                  </a:lnTo>
                  <a:lnTo>
                    <a:pt x="15646" y="3890391"/>
                  </a:lnTo>
                  <a:lnTo>
                    <a:pt x="15455" y="3890645"/>
                  </a:lnTo>
                  <a:lnTo>
                    <a:pt x="15278" y="3890772"/>
                  </a:lnTo>
                  <a:lnTo>
                    <a:pt x="0" y="3875532"/>
                  </a:lnTo>
                  <a:lnTo>
                    <a:pt x="34023" y="3840927"/>
                  </a:lnTo>
                  <a:lnTo>
                    <a:pt x="67308" y="3805874"/>
                  </a:lnTo>
                  <a:lnTo>
                    <a:pt x="99853" y="3770380"/>
                  </a:lnTo>
                  <a:lnTo>
                    <a:pt x="131658" y="3734456"/>
                  </a:lnTo>
                  <a:lnTo>
                    <a:pt x="162724" y="3698113"/>
                  </a:lnTo>
                  <a:lnTo>
                    <a:pt x="193051" y="3661359"/>
                  </a:lnTo>
                  <a:lnTo>
                    <a:pt x="222638" y="3624205"/>
                  </a:lnTo>
                  <a:lnTo>
                    <a:pt x="251485" y="3586661"/>
                  </a:lnTo>
                  <a:lnTo>
                    <a:pt x="279594" y="3548736"/>
                  </a:lnTo>
                  <a:lnTo>
                    <a:pt x="306962" y="3510441"/>
                  </a:lnTo>
                  <a:lnTo>
                    <a:pt x="333591" y="3471785"/>
                  </a:lnTo>
                  <a:lnTo>
                    <a:pt x="359481" y="3432778"/>
                  </a:lnTo>
                  <a:lnTo>
                    <a:pt x="384631" y="3393430"/>
                  </a:lnTo>
                  <a:lnTo>
                    <a:pt x="409042" y="3353751"/>
                  </a:lnTo>
                  <a:lnTo>
                    <a:pt x="432713" y="3313750"/>
                  </a:lnTo>
                  <a:lnTo>
                    <a:pt x="455644" y="3273439"/>
                  </a:lnTo>
                  <a:lnTo>
                    <a:pt x="477836" y="3232826"/>
                  </a:lnTo>
                  <a:lnTo>
                    <a:pt x="499289" y="3191921"/>
                  </a:lnTo>
                  <a:lnTo>
                    <a:pt x="520002" y="3150735"/>
                  </a:lnTo>
                  <a:lnTo>
                    <a:pt x="539976" y="3109276"/>
                  </a:lnTo>
                  <a:lnTo>
                    <a:pt x="559210" y="3067556"/>
                  </a:lnTo>
                  <a:lnTo>
                    <a:pt x="577704" y="3025584"/>
                  </a:lnTo>
                  <a:lnTo>
                    <a:pt x="595460" y="2983370"/>
                  </a:lnTo>
                  <a:lnTo>
                    <a:pt x="612475" y="2940923"/>
                  </a:lnTo>
                  <a:lnTo>
                    <a:pt x="628751" y="2898254"/>
                  </a:lnTo>
                  <a:lnTo>
                    <a:pt x="644288" y="2855373"/>
                  </a:lnTo>
                  <a:lnTo>
                    <a:pt x="659085" y="2812289"/>
                  </a:lnTo>
                  <a:lnTo>
                    <a:pt x="673142" y="2769012"/>
                  </a:lnTo>
                  <a:lnTo>
                    <a:pt x="686460" y="2725552"/>
                  </a:lnTo>
                  <a:lnTo>
                    <a:pt x="699039" y="2681919"/>
                  </a:lnTo>
                  <a:lnTo>
                    <a:pt x="710878" y="2638123"/>
                  </a:lnTo>
                  <a:lnTo>
                    <a:pt x="721977" y="2594174"/>
                  </a:lnTo>
                  <a:lnTo>
                    <a:pt x="732337" y="2550082"/>
                  </a:lnTo>
                  <a:lnTo>
                    <a:pt x="741957" y="2505856"/>
                  </a:lnTo>
                  <a:lnTo>
                    <a:pt x="750838" y="2461506"/>
                  </a:lnTo>
                  <a:lnTo>
                    <a:pt x="758980" y="2417043"/>
                  </a:lnTo>
                  <a:lnTo>
                    <a:pt x="766381" y="2372476"/>
                  </a:lnTo>
                  <a:lnTo>
                    <a:pt x="773044" y="2327815"/>
                  </a:lnTo>
                  <a:lnTo>
                    <a:pt x="778966" y="2283070"/>
                  </a:lnTo>
                  <a:lnTo>
                    <a:pt x="784150" y="2238250"/>
                  </a:lnTo>
                  <a:lnTo>
                    <a:pt x="788593" y="2193367"/>
                  </a:lnTo>
                  <a:lnTo>
                    <a:pt x="792297" y="2148428"/>
                  </a:lnTo>
                  <a:lnTo>
                    <a:pt x="795262" y="2103446"/>
                  </a:lnTo>
                  <a:lnTo>
                    <a:pt x="797487" y="2058428"/>
                  </a:lnTo>
                  <a:lnTo>
                    <a:pt x="798972" y="2013386"/>
                  </a:lnTo>
                  <a:lnTo>
                    <a:pt x="799718" y="1968329"/>
                  </a:lnTo>
                  <a:lnTo>
                    <a:pt x="799724" y="1923267"/>
                  </a:lnTo>
                  <a:lnTo>
                    <a:pt x="798991" y="1878210"/>
                  </a:lnTo>
                  <a:lnTo>
                    <a:pt x="797519" y="1833168"/>
                  </a:lnTo>
                  <a:lnTo>
                    <a:pt x="795306" y="1788150"/>
                  </a:lnTo>
                  <a:lnTo>
                    <a:pt x="792354" y="1743166"/>
                  </a:lnTo>
                  <a:lnTo>
                    <a:pt x="788663" y="1698227"/>
                  </a:lnTo>
                  <a:lnTo>
                    <a:pt x="784232" y="1653343"/>
                  </a:lnTo>
                  <a:lnTo>
                    <a:pt x="779061" y="1608522"/>
                  </a:lnTo>
                  <a:lnTo>
                    <a:pt x="773151" y="1563775"/>
                  </a:lnTo>
                  <a:lnTo>
                    <a:pt x="766502" y="1519113"/>
                  </a:lnTo>
                  <a:lnTo>
                    <a:pt x="759112" y="1474544"/>
                  </a:lnTo>
                  <a:lnTo>
                    <a:pt x="750984" y="1430079"/>
                  </a:lnTo>
                  <a:lnTo>
                    <a:pt x="742115" y="1385727"/>
                  </a:lnTo>
                  <a:lnTo>
                    <a:pt x="732507" y="1341499"/>
                  </a:lnTo>
                  <a:lnTo>
                    <a:pt x="722160" y="1297404"/>
                  </a:lnTo>
                  <a:lnTo>
                    <a:pt x="711072" y="1253452"/>
                  </a:lnTo>
                  <a:lnTo>
                    <a:pt x="699246" y="1209653"/>
                  </a:lnTo>
                  <a:lnTo>
                    <a:pt x="686680" y="1166017"/>
                  </a:lnTo>
                  <a:lnTo>
                    <a:pt x="673374" y="1122554"/>
                  </a:lnTo>
                  <a:lnTo>
                    <a:pt x="659328" y="1079274"/>
                  </a:lnTo>
                  <a:lnTo>
                    <a:pt x="644543" y="1036186"/>
                  </a:lnTo>
                  <a:lnTo>
                    <a:pt x="629019" y="993301"/>
                  </a:lnTo>
                  <a:lnTo>
                    <a:pt x="612754" y="950628"/>
                  </a:lnTo>
                  <a:lnTo>
                    <a:pt x="595751" y="908178"/>
                  </a:lnTo>
                  <a:lnTo>
                    <a:pt x="578007" y="865959"/>
                  </a:lnTo>
                  <a:lnTo>
                    <a:pt x="559524" y="823983"/>
                  </a:lnTo>
                  <a:lnTo>
                    <a:pt x="540302" y="782258"/>
                  </a:lnTo>
                  <a:lnTo>
                    <a:pt x="520340" y="740795"/>
                  </a:lnTo>
                  <a:lnTo>
                    <a:pt x="499638" y="699604"/>
                  </a:lnTo>
                  <a:lnTo>
                    <a:pt x="478196" y="658694"/>
                  </a:lnTo>
                  <a:lnTo>
                    <a:pt x="456015" y="618076"/>
                  </a:lnTo>
                  <a:lnTo>
                    <a:pt x="433095" y="577759"/>
                  </a:lnTo>
                  <a:lnTo>
                    <a:pt x="409435" y="537753"/>
                  </a:lnTo>
                  <a:lnTo>
                    <a:pt x="385035" y="498068"/>
                  </a:lnTo>
                  <a:lnTo>
                    <a:pt x="359896" y="458714"/>
                  </a:lnTo>
                  <a:lnTo>
                    <a:pt x="334017" y="419701"/>
                  </a:lnTo>
                  <a:lnTo>
                    <a:pt x="307398" y="381038"/>
                  </a:lnTo>
                  <a:lnTo>
                    <a:pt x="280040" y="342736"/>
                  </a:lnTo>
                  <a:lnTo>
                    <a:pt x="251942" y="304805"/>
                  </a:lnTo>
                  <a:lnTo>
                    <a:pt x="223104" y="267254"/>
                  </a:lnTo>
                  <a:lnTo>
                    <a:pt x="193527" y="230093"/>
                  </a:lnTo>
                  <a:lnTo>
                    <a:pt x="163211" y="193332"/>
                  </a:lnTo>
                  <a:lnTo>
                    <a:pt x="132154" y="156981"/>
                  </a:lnTo>
                  <a:lnTo>
                    <a:pt x="100358" y="121050"/>
                  </a:lnTo>
                  <a:lnTo>
                    <a:pt x="67823" y="85549"/>
                  </a:lnTo>
                  <a:lnTo>
                    <a:pt x="34548" y="50487"/>
                  </a:lnTo>
                  <a:lnTo>
                    <a:pt x="533" y="15875"/>
                  </a:lnTo>
                  <a:lnTo>
                    <a:pt x="355" y="15621"/>
                  </a:lnTo>
                  <a:lnTo>
                    <a:pt x="177" y="15494"/>
                  </a:lnTo>
                  <a:lnTo>
                    <a:pt x="0" y="15240"/>
                  </a:lnTo>
                  <a:lnTo>
                    <a:pt x="15278" y="0"/>
                  </a:lnTo>
                  <a:close/>
                </a:path>
              </a:pathLst>
            </a:custGeom>
            <a:ln w="25908">
              <a:solidFill>
                <a:srgbClr val="5148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4306" y="1855470"/>
              <a:ext cx="6672580" cy="512445"/>
            </a:xfrm>
            <a:custGeom>
              <a:avLst/>
              <a:gdLst/>
              <a:ahLst/>
              <a:cxnLst/>
              <a:rect l="l" t="t" r="r" b="b"/>
              <a:pathLst>
                <a:path w="6672580" h="512444">
                  <a:moveTo>
                    <a:pt x="6672072" y="0"/>
                  </a:moveTo>
                  <a:lnTo>
                    <a:pt x="0" y="0"/>
                  </a:lnTo>
                  <a:lnTo>
                    <a:pt x="0" y="512063"/>
                  </a:lnTo>
                  <a:lnTo>
                    <a:pt x="6672072" y="512063"/>
                  </a:lnTo>
                  <a:lnTo>
                    <a:pt x="6672072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306" y="1855470"/>
              <a:ext cx="6672580" cy="512445"/>
            </a:xfrm>
            <a:custGeom>
              <a:avLst/>
              <a:gdLst/>
              <a:ahLst/>
              <a:cxnLst/>
              <a:rect l="l" t="t" r="r" b="b"/>
              <a:pathLst>
                <a:path w="6672580" h="512444">
                  <a:moveTo>
                    <a:pt x="0" y="512063"/>
                  </a:moveTo>
                  <a:lnTo>
                    <a:pt x="6672072" y="512063"/>
                  </a:lnTo>
                  <a:lnTo>
                    <a:pt x="6672072" y="0"/>
                  </a:lnTo>
                  <a:lnTo>
                    <a:pt x="0" y="0"/>
                  </a:lnTo>
                  <a:lnTo>
                    <a:pt x="0" y="512063"/>
                  </a:lnTo>
                  <a:close/>
                </a:path>
              </a:pathLst>
            </a:custGeom>
            <a:ln w="25907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16227" y="1851736"/>
            <a:ext cx="3801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 smtClean="0">
                <a:solidFill>
                  <a:srgbClr val="FFFFFF"/>
                </a:solidFill>
                <a:latin typeface="Arial"/>
                <a:cs typeface="Arial"/>
              </a:rPr>
              <a:t>Agribusiness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1248" y="1779968"/>
            <a:ext cx="7018655" cy="1365885"/>
            <a:chOff x="591248" y="1779968"/>
            <a:chExt cx="7018655" cy="1365885"/>
          </a:xfrm>
        </p:grpSpPr>
        <p:sp>
          <p:nvSpPr>
            <p:cNvPr id="10" name="object 10"/>
            <p:cNvSpPr/>
            <p:nvPr/>
          </p:nvSpPr>
          <p:spPr>
            <a:xfrm>
              <a:off x="604266" y="1792985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278" y="0"/>
                  </a:moveTo>
                  <a:lnTo>
                    <a:pt x="272098" y="3463"/>
                  </a:lnTo>
                  <a:lnTo>
                    <a:pt x="227068" y="13522"/>
                  </a:lnTo>
                  <a:lnTo>
                    <a:pt x="184680" y="29683"/>
                  </a:lnTo>
                  <a:lnTo>
                    <a:pt x="145430" y="51451"/>
                  </a:lnTo>
                  <a:lnTo>
                    <a:pt x="109810" y="78332"/>
                  </a:lnTo>
                  <a:lnTo>
                    <a:pt x="78315" y="109831"/>
                  </a:lnTo>
                  <a:lnTo>
                    <a:pt x="51439" y="145452"/>
                  </a:lnTo>
                  <a:lnTo>
                    <a:pt x="29675" y="184702"/>
                  </a:lnTo>
                  <a:lnTo>
                    <a:pt x="13518" y="227086"/>
                  </a:lnTo>
                  <a:lnTo>
                    <a:pt x="3461" y="272110"/>
                  </a:lnTo>
                  <a:lnTo>
                    <a:pt x="0" y="319277"/>
                  </a:lnTo>
                  <a:lnTo>
                    <a:pt x="3461" y="366445"/>
                  </a:lnTo>
                  <a:lnTo>
                    <a:pt x="13518" y="411469"/>
                  </a:lnTo>
                  <a:lnTo>
                    <a:pt x="29675" y="453853"/>
                  </a:lnTo>
                  <a:lnTo>
                    <a:pt x="51439" y="493103"/>
                  </a:lnTo>
                  <a:lnTo>
                    <a:pt x="78315" y="528724"/>
                  </a:lnTo>
                  <a:lnTo>
                    <a:pt x="109810" y="560223"/>
                  </a:lnTo>
                  <a:lnTo>
                    <a:pt x="145430" y="587104"/>
                  </a:lnTo>
                  <a:lnTo>
                    <a:pt x="184680" y="608872"/>
                  </a:lnTo>
                  <a:lnTo>
                    <a:pt x="227068" y="625033"/>
                  </a:lnTo>
                  <a:lnTo>
                    <a:pt x="272098" y="635092"/>
                  </a:lnTo>
                  <a:lnTo>
                    <a:pt x="319278" y="638555"/>
                  </a:lnTo>
                  <a:lnTo>
                    <a:pt x="366457" y="635092"/>
                  </a:lnTo>
                  <a:lnTo>
                    <a:pt x="411487" y="625033"/>
                  </a:lnTo>
                  <a:lnTo>
                    <a:pt x="453875" y="608872"/>
                  </a:lnTo>
                  <a:lnTo>
                    <a:pt x="493125" y="587104"/>
                  </a:lnTo>
                  <a:lnTo>
                    <a:pt x="528745" y="560223"/>
                  </a:lnTo>
                  <a:lnTo>
                    <a:pt x="560240" y="528724"/>
                  </a:lnTo>
                  <a:lnTo>
                    <a:pt x="587116" y="493103"/>
                  </a:lnTo>
                  <a:lnTo>
                    <a:pt x="608880" y="453853"/>
                  </a:lnTo>
                  <a:lnTo>
                    <a:pt x="625037" y="411469"/>
                  </a:lnTo>
                  <a:lnTo>
                    <a:pt x="635094" y="366445"/>
                  </a:lnTo>
                  <a:lnTo>
                    <a:pt x="638556" y="319277"/>
                  </a:lnTo>
                  <a:lnTo>
                    <a:pt x="635094" y="272110"/>
                  </a:lnTo>
                  <a:lnTo>
                    <a:pt x="625037" y="227086"/>
                  </a:lnTo>
                  <a:lnTo>
                    <a:pt x="608880" y="184702"/>
                  </a:lnTo>
                  <a:lnTo>
                    <a:pt x="587116" y="145452"/>
                  </a:lnTo>
                  <a:lnTo>
                    <a:pt x="560240" y="109831"/>
                  </a:lnTo>
                  <a:lnTo>
                    <a:pt x="528745" y="78332"/>
                  </a:lnTo>
                  <a:lnTo>
                    <a:pt x="493125" y="51451"/>
                  </a:lnTo>
                  <a:lnTo>
                    <a:pt x="453875" y="29683"/>
                  </a:lnTo>
                  <a:lnTo>
                    <a:pt x="411487" y="13522"/>
                  </a:lnTo>
                  <a:lnTo>
                    <a:pt x="366457" y="3463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266" y="1792985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277"/>
                  </a:moveTo>
                  <a:lnTo>
                    <a:pt x="3461" y="272110"/>
                  </a:lnTo>
                  <a:lnTo>
                    <a:pt x="13518" y="227086"/>
                  </a:lnTo>
                  <a:lnTo>
                    <a:pt x="29675" y="184702"/>
                  </a:lnTo>
                  <a:lnTo>
                    <a:pt x="51439" y="145452"/>
                  </a:lnTo>
                  <a:lnTo>
                    <a:pt x="78315" y="109831"/>
                  </a:lnTo>
                  <a:lnTo>
                    <a:pt x="109810" y="78332"/>
                  </a:lnTo>
                  <a:lnTo>
                    <a:pt x="145430" y="51451"/>
                  </a:lnTo>
                  <a:lnTo>
                    <a:pt x="184680" y="29683"/>
                  </a:lnTo>
                  <a:lnTo>
                    <a:pt x="227068" y="13522"/>
                  </a:lnTo>
                  <a:lnTo>
                    <a:pt x="272098" y="3463"/>
                  </a:lnTo>
                  <a:lnTo>
                    <a:pt x="319278" y="0"/>
                  </a:lnTo>
                  <a:lnTo>
                    <a:pt x="366457" y="3463"/>
                  </a:lnTo>
                  <a:lnTo>
                    <a:pt x="411487" y="13522"/>
                  </a:lnTo>
                  <a:lnTo>
                    <a:pt x="453875" y="29683"/>
                  </a:lnTo>
                  <a:lnTo>
                    <a:pt x="493125" y="51451"/>
                  </a:lnTo>
                  <a:lnTo>
                    <a:pt x="528745" y="78332"/>
                  </a:lnTo>
                  <a:lnTo>
                    <a:pt x="560240" y="109831"/>
                  </a:lnTo>
                  <a:lnTo>
                    <a:pt x="587116" y="145452"/>
                  </a:lnTo>
                  <a:lnTo>
                    <a:pt x="608880" y="184702"/>
                  </a:lnTo>
                  <a:lnTo>
                    <a:pt x="625037" y="227086"/>
                  </a:lnTo>
                  <a:lnTo>
                    <a:pt x="635094" y="272110"/>
                  </a:lnTo>
                  <a:lnTo>
                    <a:pt x="638556" y="319277"/>
                  </a:lnTo>
                  <a:lnTo>
                    <a:pt x="635094" y="366445"/>
                  </a:lnTo>
                  <a:lnTo>
                    <a:pt x="625037" y="411469"/>
                  </a:lnTo>
                  <a:lnTo>
                    <a:pt x="608880" y="453853"/>
                  </a:lnTo>
                  <a:lnTo>
                    <a:pt x="587116" y="493103"/>
                  </a:lnTo>
                  <a:lnTo>
                    <a:pt x="560240" y="528724"/>
                  </a:lnTo>
                  <a:lnTo>
                    <a:pt x="528745" y="560223"/>
                  </a:lnTo>
                  <a:lnTo>
                    <a:pt x="493125" y="587104"/>
                  </a:lnTo>
                  <a:lnTo>
                    <a:pt x="453875" y="608872"/>
                  </a:lnTo>
                  <a:lnTo>
                    <a:pt x="411487" y="625033"/>
                  </a:lnTo>
                  <a:lnTo>
                    <a:pt x="366457" y="635092"/>
                  </a:lnTo>
                  <a:lnTo>
                    <a:pt x="319278" y="638555"/>
                  </a:lnTo>
                  <a:lnTo>
                    <a:pt x="272098" y="635092"/>
                  </a:lnTo>
                  <a:lnTo>
                    <a:pt x="227068" y="625033"/>
                  </a:lnTo>
                  <a:lnTo>
                    <a:pt x="184680" y="608872"/>
                  </a:lnTo>
                  <a:lnTo>
                    <a:pt x="145430" y="587104"/>
                  </a:lnTo>
                  <a:lnTo>
                    <a:pt x="109810" y="560223"/>
                  </a:lnTo>
                  <a:lnTo>
                    <a:pt x="78315" y="528724"/>
                  </a:lnTo>
                  <a:lnTo>
                    <a:pt x="51439" y="493103"/>
                  </a:lnTo>
                  <a:lnTo>
                    <a:pt x="29675" y="453853"/>
                  </a:lnTo>
                  <a:lnTo>
                    <a:pt x="13518" y="411469"/>
                  </a:lnTo>
                  <a:lnTo>
                    <a:pt x="3461" y="366445"/>
                  </a:lnTo>
                  <a:lnTo>
                    <a:pt x="0" y="319277"/>
                  </a:lnTo>
                  <a:close/>
                </a:path>
              </a:pathLst>
            </a:custGeom>
            <a:ln w="25908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0066" y="2622041"/>
              <a:ext cx="6306820" cy="510540"/>
            </a:xfrm>
            <a:custGeom>
              <a:avLst/>
              <a:gdLst/>
              <a:ahLst/>
              <a:cxnLst/>
              <a:rect l="l" t="t" r="r" b="b"/>
              <a:pathLst>
                <a:path w="6306820" h="510539">
                  <a:moveTo>
                    <a:pt x="6306312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6306312" y="510539"/>
                  </a:lnTo>
                  <a:lnTo>
                    <a:pt x="6306312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0066" y="2622041"/>
              <a:ext cx="6306820" cy="510540"/>
            </a:xfrm>
            <a:custGeom>
              <a:avLst/>
              <a:gdLst/>
              <a:ahLst/>
              <a:cxnLst/>
              <a:rect l="l" t="t" r="r" b="b"/>
              <a:pathLst>
                <a:path w="6306820" h="510539">
                  <a:moveTo>
                    <a:pt x="0" y="510539"/>
                  </a:moveTo>
                  <a:lnTo>
                    <a:pt x="6306312" y="510539"/>
                  </a:lnTo>
                  <a:lnTo>
                    <a:pt x="6306312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25907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82242" y="2618358"/>
            <a:ext cx="3521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Commerce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82916" y="2545016"/>
            <a:ext cx="6626859" cy="2134235"/>
            <a:chOff x="982916" y="2545016"/>
            <a:chExt cx="6626859" cy="2134235"/>
          </a:xfrm>
        </p:grpSpPr>
        <p:sp>
          <p:nvSpPr>
            <p:cNvPr id="16" name="object 16"/>
            <p:cNvSpPr/>
            <p:nvPr/>
          </p:nvSpPr>
          <p:spPr>
            <a:xfrm>
              <a:off x="995933" y="2558034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278" y="0"/>
                  </a:moveTo>
                  <a:lnTo>
                    <a:pt x="272098" y="3463"/>
                  </a:lnTo>
                  <a:lnTo>
                    <a:pt x="227068" y="13522"/>
                  </a:lnTo>
                  <a:lnTo>
                    <a:pt x="184680" y="29683"/>
                  </a:lnTo>
                  <a:lnTo>
                    <a:pt x="145430" y="51451"/>
                  </a:lnTo>
                  <a:lnTo>
                    <a:pt x="109810" y="78332"/>
                  </a:lnTo>
                  <a:lnTo>
                    <a:pt x="78315" y="109831"/>
                  </a:lnTo>
                  <a:lnTo>
                    <a:pt x="51439" y="145452"/>
                  </a:lnTo>
                  <a:lnTo>
                    <a:pt x="29675" y="184702"/>
                  </a:lnTo>
                  <a:lnTo>
                    <a:pt x="13518" y="227086"/>
                  </a:lnTo>
                  <a:lnTo>
                    <a:pt x="3461" y="272110"/>
                  </a:lnTo>
                  <a:lnTo>
                    <a:pt x="0" y="319277"/>
                  </a:lnTo>
                  <a:lnTo>
                    <a:pt x="3461" y="366445"/>
                  </a:lnTo>
                  <a:lnTo>
                    <a:pt x="13518" y="411469"/>
                  </a:lnTo>
                  <a:lnTo>
                    <a:pt x="29675" y="453853"/>
                  </a:lnTo>
                  <a:lnTo>
                    <a:pt x="51439" y="493103"/>
                  </a:lnTo>
                  <a:lnTo>
                    <a:pt x="78315" y="528724"/>
                  </a:lnTo>
                  <a:lnTo>
                    <a:pt x="109810" y="560223"/>
                  </a:lnTo>
                  <a:lnTo>
                    <a:pt x="145430" y="587104"/>
                  </a:lnTo>
                  <a:lnTo>
                    <a:pt x="184680" y="608872"/>
                  </a:lnTo>
                  <a:lnTo>
                    <a:pt x="227068" y="625033"/>
                  </a:lnTo>
                  <a:lnTo>
                    <a:pt x="272098" y="635092"/>
                  </a:lnTo>
                  <a:lnTo>
                    <a:pt x="319278" y="638555"/>
                  </a:lnTo>
                  <a:lnTo>
                    <a:pt x="366445" y="635092"/>
                  </a:lnTo>
                  <a:lnTo>
                    <a:pt x="411469" y="625033"/>
                  </a:lnTo>
                  <a:lnTo>
                    <a:pt x="453853" y="608872"/>
                  </a:lnTo>
                  <a:lnTo>
                    <a:pt x="493103" y="587104"/>
                  </a:lnTo>
                  <a:lnTo>
                    <a:pt x="528724" y="560223"/>
                  </a:lnTo>
                  <a:lnTo>
                    <a:pt x="560223" y="528724"/>
                  </a:lnTo>
                  <a:lnTo>
                    <a:pt x="587104" y="493103"/>
                  </a:lnTo>
                  <a:lnTo>
                    <a:pt x="608872" y="453853"/>
                  </a:lnTo>
                  <a:lnTo>
                    <a:pt x="625033" y="411469"/>
                  </a:lnTo>
                  <a:lnTo>
                    <a:pt x="635092" y="366445"/>
                  </a:lnTo>
                  <a:lnTo>
                    <a:pt x="638555" y="319277"/>
                  </a:lnTo>
                  <a:lnTo>
                    <a:pt x="635092" y="272110"/>
                  </a:lnTo>
                  <a:lnTo>
                    <a:pt x="625033" y="227086"/>
                  </a:lnTo>
                  <a:lnTo>
                    <a:pt x="608872" y="184702"/>
                  </a:lnTo>
                  <a:lnTo>
                    <a:pt x="587104" y="145452"/>
                  </a:lnTo>
                  <a:lnTo>
                    <a:pt x="560223" y="109831"/>
                  </a:lnTo>
                  <a:lnTo>
                    <a:pt x="528724" y="78332"/>
                  </a:lnTo>
                  <a:lnTo>
                    <a:pt x="493103" y="51451"/>
                  </a:lnTo>
                  <a:lnTo>
                    <a:pt x="453853" y="29683"/>
                  </a:lnTo>
                  <a:lnTo>
                    <a:pt x="411469" y="13522"/>
                  </a:lnTo>
                  <a:lnTo>
                    <a:pt x="366445" y="3463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5933" y="2558034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277"/>
                  </a:moveTo>
                  <a:lnTo>
                    <a:pt x="3461" y="272110"/>
                  </a:lnTo>
                  <a:lnTo>
                    <a:pt x="13518" y="227086"/>
                  </a:lnTo>
                  <a:lnTo>
                    <a:pt x="29675" y="184702"/>
                  </a:lnTo>
                  <a:lnTo>
                    <a:pt x="51439" y="145452"/>
                  </a:lnTo>
                  <a:lnTo>
                    <a:pt x="78315" y="109831"/>
                  </a:lnTo>
                  <a:lnTo>
                    <a:pt x="109810" y="78332"/>
                  </a:lnTo>
                  <a:lnTo>
                    <a:pt x="145430" y="51451"/>
                  </a:lnTo>
                  <a:lnTo>
                    <a:pt x="184680" y="29683"/>
                  </a:lnTo>
                  <a:lnTo>
                    <a:pt x="227068" y="13522"/>
                  </a:lnTo>
                  <a:lnTo>
                    <a:pt x="272098" y="3463"/>
                  </a:lnTo>
                  <a:lnTo>
                    <a:pt x="319278" y="0"/>
                  </a:lnTo>
                  <a:lnTo>
                    <a:pt x="366445" y="3463"/>
                  </a:lnTo>
                  <a:lnTo>
                    <a:pt x="411469" y="13522"/>
                  </a:lnTo>
                  <a:lnTo>
                    <a:pt x="453853" y="29683"/>
                  </a:lnTo>
                  <a:lnTo>
                    <a:pt x="493103" y="51451"/>
                  </a:lnTo>
                  <a:lnTo>
                    <a:pt x="528724" y="78332"/>
                  </a:lnTo>
                  <a:lnTo>
                    <a:pt x="560223" y="109831"/>
                  </a:lnTo>
                  <a:lnTo>
                    <a:pt x="587104" y="145452"/>
                  </a:lnTo>
                  <a:lnTo>
                    <a:pt x="608872" y="184702"/>
                  </a:lnTo>
                  <a:lnTo>
                    <a:pt x="625033" y="227086"/>
                  </a:lnTo>
                  <a:lnTo>
                    <a:pt x="635092" y="272110"/>
                  </a:lnTo>
                  <a:lnTo>
                    <a:pt x="638555" y="319277"/>
                  </a:lnTo>
                  <a:lnTo>
                    <a:pt x="635092" y="366445"/>
                  </a:lnTo>
                  <a:lnTo>
                    <a:pt x="625033" y="411469"/>
                  </a:lnTo>
                  <a:lnTo>
                    <a:pt x="608872" y="453853"/>
                  </a:lnTo>
                  <a:lnTo>
                    <a:pt x="587104" y="493103"/>
                  </a:lnTo>
                  <a:lnTo>
                    <a:pt x="560223" y="528724"/>
                  </a:lnTo>
                  <a:lnTo>
                    <a:pt x="528724" y="560223"/>
                  </a:lnTo>
                  <a:lnTo>
                    <a:pt x="493103" y="587104"/>
                  </a:lnTo>
                  <a:lnTo>
                    <a:pt x="453853" y="608872"/>
                  </a:lnTo>
                  <a:lnTo>
                    <a:pt x="411469" y="625033"/>
                  </a:lnTo>
                  <a:lnTo>
                    <a:pt x="366445" y="635092"/>
                  </a:lnTo>
                  <a:lnTo>
                    <a:pt x="319278" y="638555"/>
                  </a:lnTo>
                  <a:lnTo>
                    <a:pt x="272098" y="635092"/>
                  </a:lnTo>
                  <a:lnTo>
                    <a:pt x="227068" y="625033"/>
                  </a:lnTo>
                  <a:lnTo>
                    <a:pt x="184680" y="608872"/>
                  </a:lnTo>
                  <a:lnTo>
                    <a:pt x="145430" y="587104"/>
                  </a:lnTo>
                  <a:lnTo>
                    <a:pt x="109810" y="560223"/>
                  </a:lnTo>
                  <a:lnTo>
                    <a:pt x="78315" y="528724"/>
                  </a:lnTo>
                  <a:lnTo>
                    <a:pt x="51439" y="493103"/>
                  </a:lnTo>
                  <a:lnTo>
                    <a:pt x="29675" y="453853"/>
                  </a:lnTo>
                  <a:lnTo>
                    <a:pt x="13518" y="411469"/>
                  </a:lnTo>
                  <a:lnTo>
                    <a:pt x="3461" y="366445"/>
                  </a:lnTo>
                  <a:lnTo>
                    <a:pt x="0" y="319277"/>
                  </a:lnTo>
                  <a:close/>
                </a:path>
              </a:pathLst>
            </a:custGeom>
            <a:ln w="25908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2841" y="3388614"/>
              <a:ext cx="6193790" cy="510540"/>
            </a:xfrm>
            <a:custGeom>
              <a:avLst/>
              <a:gdLst/>
              <a:ahLst/>
              <a:cxnLst/>
              <a:rect l="l" t="t" r="r" b="b"/>
              <a:pathLst>
                <a:path w="6193790" h="510539">
                  <a:moveTo>
                    <a:pt x="6193536" y="0"/>
                  </a:moveTo>
                  <a:lnTo>
                    <a:pt x="0" y="0"/>
                  </a:lnTo>
                  <a:lnTo>
                    <a:pt x="0" y="510540"/>
                  </a:lnTo>
                  <a:lnTo>
                    <a:pt x="6193536" y="510540"/>
                  </a:lnTo>
                  <a:lnTo>
                    <a:pt x="6193536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2841" y="3388614"/>
              <a:ext cx="6193790" cy="510540"/>
            </a:xfrm>
            <a:custGeom>
              <a:avLst/>
              <a:gdLst/>
              <a:ahLst/>
              <a:cxnLst/>
              <a:rect l="l" t="t" r="r" b="b"/>
              <a:pathLst>
                <a:path w="6193790" h="510539">
                  <a:moveTo>
                    <a:pt x="0" y="510540"/>
                  </a:moveTo>
                  <a:lnTo>
                    <a:pt x="6193536" y="510540"/>
                  </a:lnTo>
                  <a:lnTo>
                    <a:pt x="6193536" y="0"/>
                  </a:lnTo>
                  <a:lnTo>
                    <a:pt x="0" y="0"/>
                  </a:lnTo>
                  <a:lnTo>
                    <a:pt x="0" y="510540"/>
                  </a:lnTo>
                  <a:close/>
                </a:path>
              </a:pathLst>
            </a:custGeom>
            <a:ln w="25908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2801" y="3324606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278" y="0"/>
                  </a:moveTo>
                  <a:lnTo>
                    <a:pt x="272098" y="3463"/>
                  </a:lnTo>
                  <a:lnTo>
                    <a:pt x="227068" y="13522"/>
                  </a:lnTo>
                  <a:lnTo>
                    <a:pt x="184680" y="29683"/>
                  </a:lnTo>
                  <a:lnTo>
                    <a:pt x="145430" y="51451"/>
                  </a:lnTo>
                  <a:lnTo>
                    <a:pt x="109810" y="78332"/>
                  </a:lnTo>
                  <a:lnTo>
                    <a:pt x="78315" y="109831"/>
                  </a:lnTo>
                  <a:lnTo>
                    <a:pt x="51439" y="145452"/>
                  </a:lnTo>
                  <a:lnTo>
                    <a:pt x="29675" y="184702"/>
                  </a:lnTo>
                  <a:lnTo>
                    <a:pt x="13518" y="227086"/>
                  </a:lnTo>
                  <a:lnTo>
                    <a:pt x="3461" y="272110"/>
                  </a:lnTo>
                  <a:lnTo>
                    <a:pt x="0" y="319278"/>
                  </a:lnTo>
                  <a:lnTo>
                    <a:pt x="3461" y="366445"/>
                  </a:lnTo>
                  <a:lnTo>
                    <a:pt x="13518" y="411469"/>
                  </a:lnTo>
                  <a:lnTo>
                    <a:pt x="29675" y="453853"/>
                  </a:lnTo>
                  <a:lnTo>
                    <a:pt x="51439" y="493103"/>
                  </a:lnTo>
                  <a:lnTo>
                    <a:pt x="78315" y="528724"/>
                  </a:lnTo>
                  <a:lnTo>
                    <a:pt x="109810" y="560223"/>
                  </a:lnTo>
                  <a:lnTo>
                    <a:pt x="145430" y="587104"/>
                  </a:lnTo>
                  <a:lnTo>
                    <a:pt x="184680" y="608872"/>
                  </a:lnTo>
                  <a:lnTo>
                    <a:pt x="227068" y="625033"/>
                  </a:lnTo>
                  <a:lnTo>
                    <a:pt x="272098" y="635092"/>
                  </a:lnTo>
                  <a:lnTo>
                    <a:pt x="319278" y="638556"/>
                  </a:lnTo>
                  <a:lnTo>
                    <a:pt x="366445" y="635092"/>
                  </a:lnTo>
                  <a:lnTo>
                    <a:pt x="411469" y="625033"/>
                  </a:lnTo>
                  <a:lnTo>
                    <a:pt x="453853" y="608872"/>
                  </a:lnTo>
                  <a:lnTo>
                    <a:pt x="493103" y="587104"/>
                  </a:lnTo>
                  <a:lnTo>
                    <a:pt x="528724" y="560223"/>
                  </a:lnTo>
                  <a:lnTo>
                    <a:pt x="560223" y="528724"/>
                  </a:lnTo>
                  <a:lnTo>
                    <a:pt x="587104" y="493103"/>
                  </a:lnTo>
                  <a:lnTo>
                    <a:pt x="608872" y="453853"/>
                  </a:lnTo>
                  <a:lnTo>
                    <a:pt x="625033" y="411469"/>
                  </a:lnTo>
                  <a:lnTo>
                    <a:pt x="635092" y="366445"/>
                  </a:lnTo>
                  <a:lnTo>
                    <a:pt x="638555" y="319278"/>
                  </a:lnTo>
                  <a:lnTo>
                    <a:pt x="635092" y="272110"/>
                  </a:lnTo>
                  <a:lnTo>
                    <a:pt x="625033" y="227086"/>
                  </a:lnTo>
                  <a:lnTo>
                    <a:pt x="608872" y="184702"/>
                  </a:lnTo>
                  <a:lnTo>
                    <a:pt x="587104" y="145452"/>
                  </a:lnTo>
                  <a:lnTo>
                    <a:pt x="560223" y="109831"/>
                  </a:lnTo>
                  <a:lnTo>
                    <a:pt x="528724" y="78332"/>
                  </a:lnTo>
                  <a:lnTo>
                    <a:pt x="493103" y="51451"/>
                  </a:lnTo>
                  <a:lnTo>
                    <a:pt x="453853" y="29683"/>
                  </a:lnTo>
                  <a:lnTo>
                    <a:pt x="411469" y="13522"/>
                  </a:lnTo>
                  <a:lnTo>
                    <a:pt x="366445" y="3463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2801" y="3324606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278"/>
                  </a:moveTo>
                  <a:lnTo>
                    <a:pt x="3461" y="272110"/>
                  </a:lnTo>
                  <a:lnTo>
                    <a:pt x="13518" y="227086"/>
                  </a:lnTo>
                  <a:lnTo>
                    <a:pt x="29675" y="184702"/>
                  </a:lnTo>
                  <a:lnTo>
                    <a:pt x="51439" y="145452"/>
                  </a:lnTo>
                  <a:lnTo>
                    <a:pt x="78315" y="109831"/>
                  </a:lnTo>
                  <a:lnTo>
                    <a:pt x="109810" y="78332"/>
                  </a:lnTo>
                  <a:lnTo>
                    <a:pt x="145430" y="51451"/>
                  </a:lnTo>
                  <a:lnTo>
                    <a:pt x="184680" y="29683"/>
                  </a:lnTo>
                  <a:lnTo>
                    <a:pt x="227068" y="13522"/>
                  </a:lnTo>
                  <a:lnTo>
                    <a:pt x="272098" y="3463"/>
                  </a:lnTo>
                  <a:lnTo>
                    <a:pt x="319278" y="0"/>
                  </a:lnTo>
                  <a:lnTo>
                    <a:pt x="366445" y="3463"/>
                  </a:lnTo>
                  <a:lnTo>
                    <a:pt x="411469" y="13522"/>
                  </a:lnTo>
                  <a:lnTo>
                    <a:pt x="453853" y="29683"/>
                  </a:lnTo>
                  <a:lnTo>
                    <a:pt x="493103" y="51451"/>
                  </a:lnTo>
                  <a:lnTo>
                    <a:pt x="528724" y="78332"/>
                  </a:lnTo>
                  <a:lnTo>
                    <a:pt x="560223" y="109831"/>
                  </a:lnTo>
                  <a:lnTo>
                    <a:pt x="587104" y="145452"/>
                  </a:lnTo>
                  <a:lnTo>
                    <a:pt x="608872" y="184702"/>
                  </a:lnTo>
                  <a:lnTo>
                    <a:pt x="625033" y="227086"/>
                  </a:lnTo>
                  <a:lnTo>
                    <a:pt x="635092" y="272110"/>
                  </a:lnTo>
                  <a:lnTo>
                    <a:pt x="638555" y="319278"/>
                  </a:lnTo>
                  <a:lnTo>
                    <a:pt x="635092" y="366445"/>
                  </a:lnTo>
                  <a:lnTo>
                    <a:pt x="625033" y="411469"/>
                  </a:lnTo>
                  <a:lnTo>
                    <a:pt x="608872" y="453853"/>
                  </a:lnTo>
                  <a:lnTo>
                    <a:pt x="587104" y="493103"/>
                  </a:lnTo>
                  <a:lnTo>
                    <a:pt x="560223" y="528724"/>
                  </a:lnTo>
                  <a:lnTo>
                    <a:pt x="528724" y="560223"/>
                  </a:lnTo>
                  <a:lnTo>
                    <a:pt x="493103" y="587104"/>
                  </a:lnTo>
                  <a:lnTo>
                    <a:pt x="453853" y="608872"/>
                  </a:lnTo>
                  <a:lnTo>
                    <a:pt x="411469" y="625033"/>
                  </a:lnTo>
                  <a:lnTo>
                    <a:pt x="366445" y="635092"/>
                  </a:lnTo>
                  <a:lnTo>
                    <a:pt x="319278" y="638556"/>
                  </a:lnTo>
                  <a:lnTo>
                    <a:pt x="272098" y="635092"/>
                  </a:lnTo>
                  <a:lnTo>
                    <a:pt x="227068" y="625033"/>
                  </a:lnTo>
                  <a:lnTo>
                    <a:pt x="184680" y="608872"/>
                  </a:lnTo>
                  <a:lnTo>
                    <a:pt x="145430" y="587104"/>
                  </a:lnTo>
                  <a:lnTo>
                    <a:pt x="109810" y="560223"/>
                  </a:lnTo>
                  <a:lnTo>
                    <a:pt x="78315" y="528724"/>
                  </a:lnTo>
                  <a:lnTo>
                    <a:pt x="51439" y="493103"/>
                  </a:lnTo>
                  <a:lnTo>
                    <a:pt x="29675" y="453853"/>
                  </a:lnTo>
                  <a:lnTo>
                    <a:pt x="13518" y="411469"/>
                  </a:lnTo>
                  <a:lnTo>
                    <a:pt x="3461" y="366445"/>
                  </a:lnTo>
                  <a:lnTo>
                    <a:pt x="0" y="319278"/>
                  </a:lnTo>
                  <a:close/>
                </a:path>
              </a:pathLst>
            </a:custGeom>
            <a:ln w="25908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0065" y="4153662"/>
              <a:ext cx="6306820" cy="512445"/>
            </a:xfrm>
            <a:custGeom>
              <a:avLst/>
              <a:gdLst/>
              <a:ahLst/>
              <a:cxnLst/>
              <a:rect l="l" t="t" r="r" b="b"/>
              <a:pathLst>
                <a:path w="6306820" h="512445">
                  <a:moveTo>
                    <a:pt x="6306312" y="0"/>
                  </a:moveTo>
                  <a:lnTo>
                    <a:pt x="0" y="0"/>
                  </a:lnTo>
                  <a:lnTo>
                    <a:pt x="0" y="512063"/>
                  </a:lnTo>
                  <a:lnTo>
                    <a:pt x="6306312" y="512063"/>
                  </a:lnTo>
                  <a:lnTo>
                    <a:pt x="6306312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0065" y="4153662"/>
              <a:ext cx="6306820" cy="512445"/>
            </a:xfrm>
            <a:custGeom>
              <a:avLst/>
              <a:gdLst/>
              <a:ahLst/>
              <a:cxnLst/>
              <a:rect l="l" t="t" r="r" b="b"/>
              <a:pathLst>
                <a:path w="6306820" h="512445">
                  <a:moveTo>
                    <a:pt x="0" y="512063"/>
                  </a:moveTo>
                  <a:lnTo>
                    <a:pt x="6306312" y="512063"/>
                  </a:lnTo>
                  <a:lnTo>
                    <a:pt x="6306312" y="0"/>
                  </a:lnTo>
                  <a:lnTo>
                    <a:pt x="0" y="0"/>
                  </a:lnTo>
                  <a:lnTo>
                    <a:pt x="0" y="512063"/>
                  </a:lnTo>
                  <a:close/>
                </a:path>
              </a:pathLst>
            </a:custGeom>
            <a:ln w="25907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82242" y="4150867"/>
            <a:ext cx="2081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More Recent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11288" y="4078223"/>
            <a:ext cx="6698615" cy="1365885"/>
            <a:chOff x="911288" y="4078223"/>
            <a:chExt cx="6698615" cy="1365885"/>
          </a:xfrm>
        </p:grpSpPr>
        <p:sp>
          <p:nvSpPr>
            <p:cNvPr id="26" name="object 26"/>
            <p:cNvSpPr/>
            <p:nvPr/>
          </p:nvSpPr>
          <p:spPr>
            <a:xfrm>
              <a:off x="924305" y="4920233"/>
              <a:ext cx="6672580" cy="510540"/>
            </a:xfrm>
            <a:custGeom>
              <a:avLst/>
              <a:gdLst/>
              <a:ahLst/>
              <a:cxnLst/>
              <a:rect l="l" t="t" r="r" b="b"/>
              <a:pathLst>
                <a:path w="6672580" h="510539">
                  <a:moveTo>
                    <a:pt x="6672072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6672072" y="510539"/>
                  </a:lnTo>
                  <a:lnTo>
                    <a:pt x="6672072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4305" y="4920233"/>
              <a:ext cx="6672580" cy="510540"/>
            </a:xfrm>
            <a:custGeom>
              <a:avLst/>
              <a:gdLst/>
              <a:ahLst/>
              <a:cxnLst/>
              <a:rect l="l" t="t" r="r" b="b"/>
              <a:pathLst>
                <a:path w="6672580" h="510539">
                  <a:moveTo>
                    <a:pt x="0" y="510539"/>
                  </a:moveTo>
                  <a:lnTo>
                    <a:pt x="6672072" y="510539"/>
                  </a:lnTo>
                  <a:lnTo>
                    <a:pt x="6672072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25908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7071" y="4078223"/>
              <a:ext cx="664463" cy="696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16226" y="4917185"/>
            <a:ext cx="52369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Discussions During All Slides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2940" y="1792223"/>
            <a:ext cx="574547" cy="679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6226" y="187794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1312" y="2580132"/>
            <a:ext cx="989330" cy="2948940"/>
            <a:chOff x="591312" y="2580132"/>
            <a:chExt cx="989330" cy="2948940"/>
          </a:xfrm>
        </p:grpSpPr>
        <p:sp>
          <p:nvSpPr>
            <p:cNvPr id="33" name="object 33"/>
            <p:cNvSpPr/>
            <p:nvPr/>
          </p:nvSpPr>
          <p:spPr>
            <a:xfrm>
              <a:off x="591312" y="4843272"/>
              <a:ext cx="664464" cy="685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840" y="2580132"/>
              <a:ext cx="574547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89736" y="2665552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33855" y="3343655"/>
            <a:ext cx="574548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17116" y="3384550"/>
            <a:ext cx="202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220" algn="l"/>
              </a:tabLst>
            </a:pPr>
            <a:r>
              <a:rPr sz="3600" spc="-7" baseline="1157" dirty="0">
                <a:solidFill>
                  <a:srgbClr val="2E2B1F"/>
                </a:solidFill>
                <a:latin typeface="Arial"/>
                <a:cs typeface="Arial"/>
              </a:rPr>
              <a:t>3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Handouts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7239" y="4179773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8736" y="493483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588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Turnpikes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51568" y="1589468"/>
            <a:ext cx="4933315" cy="2182495"/>
            <a:chOff x="3151568" y="1589468"/>
            <a:chExt cx="4933315" cy="2182495"/>
          </a:xfrm>
        </p:grpSpPr>
        <p:sp>
          <p:nvSpPr>
            <p:cNvPr id="5" name="object 5"/>
            <p:cNvSpPr/>
            <p:nvPr/>
          </p:nvSpPr>
          <p:spPr>
            <a:xfrm>
              <a:off x="3164585" y="1602485"/>
              <a:ext cx="4907280" cy="2156460"/>
            </a:xfrm>
            <a:custGeom>
              <a:avLst/>
              <a:gdLst/>
              <a:ahLst/>
              <a:cxnLst/>
              <a:rect l="l" t="t" r="r" b="b"/>
              <a:pathLst>
                <a:path w="4907280" h="2156460">
                  <a:moveTo>
                    <a:pt x="3829049" y="0"/>
                  </a:moveTo>
                  <a:lnTo>
                    <a:pt x="3829049" y="269493"/>
                  </a:lnTo>
                  <a:lnTo>
                    <a:pt x="0" y="269493"/>
                  </a:lnTo>
                  <a:lnTo>
                    <a:pt x="0" y="1886839"/>
                  </a:lnTo>
                  <a:lnTo>
                    <a:pt x="3829049" y="1886839"/>
                  </a:lnTo>
                  <a:lnTo>
                    <a:pt x="3829049" y="2156460"/>
                  </a:lnTo>
                  <a:lnTo>
                    <a:pt x="4907280" y="1078229"/>
                  </a:lnTo>
                  <a:lnTo>
                    <a:pt x="3829049" y="0"/>
                  </a:lnTo>
                  <a:close/>
                </a:path>
              </a:pathLst>
            </a:custGeom>
            <a:solidFill>
              <a:srgbClr val="DFDED4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64585" y="1602485"/>
              <a:ext cx="4907280" cy="2156460"/>
            </a:xfrm>
            <a:custGeom>
              <a:avLst/>
              <a:gdLst/>
              <a:ahLst/>
              <a:cxnLst/>
              <a:rect l="l" t="t" r="r" b="b"/>
              <a:pathLst>
                <a:path w="4907280" h="2156460">
                  <a:moveTo>
                    <a:pt x="0" y="269493"/>
                  </a:moveTo>
                  <a:lnTo>
                    <a:pt x="3829049" y="269493"/>
                  </a:lnTo>
                  <a:lnTo>
                    <a:pt x="3829049" y="0"/>
                  </a:lnTo>
                  <a:lnTo>
                    <a:pt x="4907280" y="1078229"/>
                  </a:lnTo>
                  <a:lnTo>
                    <a:pt x="3829049" y="2156460"/>
                  </a:lnTo>
                  <a:lnTo>
                    <a:pt x="3829049" y="1886839"/>
                  </a:lnTo>
                  <a:lnTo>
                    <a:pt x="0" y="1886839"/>
                  </a:lnTo>
                  <a:lnTo>
                    <a:pt x="0" y="269493"/>
                  </a:lnTo>
                  <a:close/>
                </a:path>
              </a:pathLst>
            </a:custGeom>
            <a:ln w="25908">
              <a:solidFill>
                <a:srgbClr val="DFD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65729" y="1830070"/>
            <a:ext cx="3385820" cy="1083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Linked important</a:t>
            </a:r>
            <a:r>
              <a:rPr sz="2300" spc="-1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cities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Font typeface="Calibri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Reduced shipping</a:t>
            </a:r>
            <a:r>
              <a:rPr sz="2300" spc="-1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time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New </a:t>
            </a:r>
            <a:r>
              <a:rPr sz="2300" spc="-5" dirty="0">
                <a:solidFill>
                  <a:srgbClr val="2E2B1F"/>
                </a:solidFill>
                <a:latin typeface="Arial"/>
                <a:cs typeface="Arial"/>
              </a:rPr>
              <a:t>travel</a:t>
            </a:r>
            <a:r>
              <a:rPr sz="2300" spc="-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opportunities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1664207"/>
            <a:ext cx="2726690" cy="2034539"/>
            <a:chOff x="451104" y="1664207"/>
            <a:chExt cx="2726690" cy="2034539"/>
          </a:xfrm>
        </p:grpSpPr>
        <p:sp>
          <p:nvSpPr>
            <p:cNvPr id="9" name="object 9"/>
            <p:cNvSpPr/>
            <p:nvPr/>
          </p:nvSpPr>
          <p:spPr>
            <a:xfrm>
              <a:off x="464058" y="1677161"/>
              <a:ext cx="2700655" cy="2009139"/>
            </a:xfrm>
            <a:custGeom>
              <a:avLst/>
              <a:gdLst/>
              <a:ahLst/>
              <a:cxnLst/>
              <a:rect l="l" t="t" r="r" b="b"/>
              <a:pathLst>
                <a:path w="2700655" h="2009139">
                  <a:moveTo>
                    <a:pt x="2365756" y="0"/>
                  </a:moveTo>
                  <a:lnTo>
                    <a:pt x="334772" y="0"/>
                  </a:lnTo>
                  <a:lnTo>
                    <a:pt x="285302" y="3629"/>
                  </a:lnTo>
                  <a:lnTo>
                    <a:pt x="238086" y="14172"/>
                  </a:lnTo>
                  <a:lnTo>
                    <a:pt x="193641" y="31110"/>
                  </a:lnTo>
                  <a:lnTo>
                    <a:pt x="152486" y="53928"/>
                  </a:lnTo>
                  <a:lnTo>
                    <a:pt x="115138" y="82106"/>
                  </a:lnTo>
                  <a:lnTo>
                    <a:pt x="82114" y="115127"/>
                  </a:lnTo>
                  <a:lnTo>
                    <a:pt x="53934" y="152475"/>
                  </a:lnTo>
                  <a:lnTo>
                    <a:pt x="31115" y="193630"/>
                  </a:lnTo>
                  <a:lnTo>
                    <a:pt x="14174" y="238077"/>
                  </a:lnTo>
                  <a:lnTo>
                    <a:pt x="3629" y="285296"/>
                  </a:lnTo>
                  <a:lnTo>
                    <a:pt x="0" y="334772"/>
                  </a:lnTo>
                  <a:lnTo>
                    <a:pt x="0" y="1673860"/>
                  </a:lnTo>
                  <a:lnTo>
                    <a:pt x="3629" y="1723335"/>
                  </a:lnTo>
                  <a:lnTo>
                    <a:pt x="14174" y="1770554"/>
                  </a:lnTo>
                  <a:lnTo>
                    <a:pt x="31115" y="1815001"/>
                  </a:lnTo>
                  <a:lnTo>
                    <a:pt x="53934" y="1856156"/>
                  </a:lnTo>
                  <a:lnTo>
                    <a:pt x="82114" y="1893504"/>
                  </a:lnTo>
                  <a:lnTo>
                    <a:pt x="115138" y="1926525"/>
                  </a:lnTo>
                  <a:lnTo>
                    <a:pt x="152486" y="1954703"/>
                  </a:lnTo>
                  <a:lnTo>
                    <a:pt x="193641" y="1977521"/>
                  </a:lnTo>
                  <a:lnTo>
                    <a:pt x="238086" y="1994459"/>
                  </a:lnTo>
                  <a:lnTo>
                    <a:pt x="285302" y="2005002"/>
                  </a:lnTo>
                  <a:lnTo>
                    <a:pt x="334772" y="2008632"/>
                  </a:lnTo>
                  <a:lnTo>
                    <a:pt x="2365756" y="2008632"/>
                  </a:lnTo>
                  <a:lnTo>
                    <a:pt x="2415231" y="2005002"/>
                  </a:lnTo>
                  <a:lnTo>
                    <a:pt x="2462450" y="1994459"/>
                  </a:lnTo>
                  <a:lnTo>
                    <a:pt x="2506897" y="1977521"/>
                  </a:lnTo>
                  <a:lnTo>
                    <a:pt x="2548052" y="1954703"/>
                  </a:lnTo>
                  <a:lnTo>
                    <a:pt x="2585400" y="1926525"/>
                  </a:lnTo>
                  <a:lnTo>
                    <a:pt x="2618421" y="1893504"/>
                  </a:lnTo>
                  <a:lnTo>
                    <a:pt x="2646599" y="1856156"/>
                  </a:lnTo>
                  <a:lnTo>
                    <a:pt x="2669417" y="1815001"/>
                  </a:lnTo>
                  <a:lnTo>
                    <a:pt x="2686355" y="1770554"/>
                  </a:lnTo>
                  <a:lnTo>
                    <a:pt x="2696898" y="1723335"/>
                  </a:lnTo>
                  <a:lnTo>
                    <a:pt x="2700528" y="1673860"/>
                  </a:lnTo>
                  <a:lnTo>
                    <a:pt x="2700528" y="334772"/>
                  </a:lnTo>
                  <a:lnTo>
                    <a:pt x="2696898" y="285296"/>
                  </a:lnTo>
                  <a:lnTo>
                    <a:pt x="2686355" y="238077"/>
                  </a:lnTo>
                  <a:lnTo>
                    <a:pt x="2669417" y="193630"/>
                  </a:lnTo>
                  <a:lnTo>
                    <a:pt x="2646599" y="152475"/>
                  </a:lnTo>
                  <a:lnTo>
                    <a:pt x="2618421" y="115127"/>
                  </a:lnTo>
                  <a:lnTo>
                    <a:pt x="2585400" y="82106"/>
                  </a:lnTo>
                  <a:lnTo>
                    <a:pt x="2548052" y="53928"/>
                  </a:lnTo>
                  <a:lnTo>
                    <a:pt x="2506897" y="31110"/>
                  </a:lnTo>
                  <a:lnTo>
                    <a:pt x="2462450" y="14172"/>
                  </a:lnTo>
                  <a:lnTo>
                    <a:pt x="2415231" y="3629"/>
                  </a:lnTo>
                  <a:lnTo>
                    <a:pt x="2365756" y="0"/>
                  </a:lnTo>
                  <a:close/>
                </a:path>
              </a:pathLst>
            </a:custGeom>
            <a:solidFill>
              <a:srgbClr val="A9A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058" y="1677161"/>
              <a:ext cx="2700655" cy="2009139"/>
            </a:xfrm>
            <a:custGeom>
              <a:avLst/>
              <a:gdLst/>
              <a:ahLst/>
              <a:cxnLst/>
              <a:rect l="l" t="t" r="r" b="b"/>
              <a:pathLst>
                <a:path w="2700655" h="2009139">
                  <a:moveTo>
                    <a:pt x="0" y="334772"/>
                  </a:moveTo>
                  <a:lnTo>
                    <a:pt x="3629" y="285296"/>
                  </a:lnTo>
                  <a:lnTo>
                    <a:pt x="14174" y="238077"/>
                  </a:lnTo>
                  <a:lnTo>
                    <a:pt x="31115" y="193630"/>
                  </a:lnTo>
                  <a:lnTo>
                    <a:pt x="53934" y="152475"/>
                  </a:lnTo>
                  <a:lnTo>
                    <a:pt x="82114" y="115127"/>
                  </a:lnTo>
                  <a:lnTo>
                    <a:pt x="115138" y="82106"/>
                  </a:lnTo>
                  <a:lnTo>
                    <a:pt x="152486" y="53928"/>
                  </a:lnTo>
                  <a:lnTo>
                    <a:pt x="193641" y="31110"/>
                  </a:lnTo>
                  <a:lnTo>
                    <a:pt x="238086" y="14172"/>
                  </a:lnTo>
                  <a:lnTo>
                    <a:pt x="285302" y="3629"/>
                  </a:lnTo>
                  <a:lnTo>
                    <a:pt x="334772" y="0"/>
                  </a:lnTo>
                  <a:lnTo>
                    <a:pt x="2365756" y="0"/>
                  </a:lnTo>
                  <a:lnTo>
                    <a:pt x="2415231" y="3629"/>
                  </a:lnTo>
                  <a:lnTo>
                    <a:pt x="2462450" y="14172"/>
                  </a:lnTo>
                  <a:lnTo>
                    <a:pt x="2506897" y="31110"/>
                  </a:lnTo>
                  <a:lnTo>
                    <a:pt x="2548052" y="53928"/>
                  </a:lnTo>
                  <a:lnTo>
                    <a:pt x="2585400" y="82106"/>
                  </a:lnTo>
                  <a:lnTo>
                    <a:pt x="2618421" y="115127"/>
                  </a:lnTo>
                  <a:lnTo>
                    <a:pt x="2646599" y="152475"/>
                  </a:lnTo>
                  <a:lnTo>
                    <a:pt x="2669417" y="193630"/>
                  </a:lnTo>
                  <a:lnTo>
                    <a:pt x="2686355" y="238077"/>
                  </a:lnTo>
                  <a:lnTo>
                    <a:pt x="2696898" y="285296"/>
                  </a:lnTo>
                  <a:lnTo>
                    <a:pt x="2700528" y="334772"/>
                  </a:lnTo>
                  <a:lnTo>
                    <a:pt x="2700528" y="1673860"/>
                  </a:lnTo>
                  <a:lnTo>
                    <a:pt x="2696898" y="1723335"/>
                  </a:lnTo>
                  <a:lnTo>
                    <a:pt x="2686355" y="1770554"/>
                  </a:lnTo>
                  <a:lnTo>
                    <a:pt x="2669417" y="1815001"/>
                  </a:lnTo>
                  <a:lnTo>
                    <a:pt x="2646599" y="1856156"/>
                  </a:lnTo>
                  <a:lnTo>
                    <a:pt x="2618421" y="1893504"/>
                  </a:lnTo>
                  <a:lnTo>
                    <a:pt x="2585400" y="1926525"/>
                  </a:lnTo>
                  <a:lnTo>
                    <a:pt x="2548052" y="1954703"/>
                  </a:lnTo>
                  <a:lnTo>
                    <a:pt x="2506897" y="1977521"/>
                  </a:lnTo>
                  <a:lnTo>
                    <a:pt x="2462450" y="1994459"/>
                  </a:lnTo>
                  <a:lnTo>
                    <a:pt x="2415231" y="2005002"/>
                  </a:lnTo>
                  <a:lnTo>
                    <a:pt x="2365756" y="2008632"/>
                  </a:lnTo>
                  <a:lnTo>
                    <a:pt x="334772" y="2008632"/>
                  </a:lnTo>
                  <a:lnTo>
                    <a:pt x="285302" y="2005002"/>
                  </a:lnTo>
                  <a:lnTo>
                    <a:pt x="238086" y="1994459"/>
                  </a:lnTo>
                  <a:lnTo>
                    <a:pt x="193641" y="1977521"/>
                  </a:lnTo>
                  <a:lnTo>
                    <a:pt x="152486" y="1954703"/>
                  </a:lnTo>
                  <a:lnTo>
                    <a:pt x="115138" y="1926525"/>
                  </a:lnTo>
                  <a:lnTo>
                    <a:pt x="82114" y="1893504"/>
                  </a:lnTo>
                  <a:lnTo>
                    <a:pt x="53934" y="1856156"/>
                  </a:lnTo>
                  <a:lnTo>
                    <a:pt x="31115" y="1815001"/>
                  </a:lnTo>
                  <a:lnTo>
                    <a:pt x="14174" y="1770554"/>
                  </a:lnTo>
                  <a:lnTo>
                    <a:pt x="3629" y="1723335"/>
                  </a:lnTo>
                  <a:lnTo>
                    <a:pt x="0" y="1673860"/>
                  </a:lnTo>
                  <a:lnTo>
                    <a:pt x="0" y="3347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2296" y="2346198"/>
            <a:ext cx="172148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endParaRPr sz="37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04324" y="3947096"/>
            <a:ext cx="4985385" cy="2466340"/>
            <a:chOff x="3104324" y="3947096"/>
            <a:chExt cx="4985385" cy="2466340"/>
          </a:xfrm>
        </p:grpSpPr>
        <p:sp>
          <p:nvSpPr>
            <p:cNvPr id="13" name="object 13"/>
            <p:cNvSpPr/>
            <p:nvPr/>
          </p:nvSpPr>
          <p:spPr>
            <a:xfrm>
              <a:off x="3117341" y="3960114"/>
              <a:ext cx="4959350" cy="2440305"/>
            </a:xfrm>
            <a:custGeom>
              <a:avLst/>
              <a:gdLst/>
              <a:ahLst/>
              <a:cxnLst/>
              <a:rect l="l" t="t" r="r" b="b"/>
              <a:pathLst>
                <a:path w="4959350" h="2440304">
                  <a:moveTo>
                    <a:pt x="3739133" y="0"/>
                  </a:moveTo>
                  <a:lnTo>
                    <a:pt x="3739133" y="305054"/>
                  </a:lnTo>
                  <a:lnTo>
                    <a:pt x="0" y="305054"/>
                  </a:lnTo>
                  <a:lnTo>
                    <a:pt x="0" y="2134933"/>
                  </a:lnTo>
                  <a:lnTo>
                    <a:pt x="3739133" y="2134933"/>
                  </a:lnTo>
                  <a:lnTo>
                    <a:pt x="3739133" y="2439924"/>
                  </a:lnTo>
                  <a:lnTo>
                    <a:pt x="4959096" y="1219962"/>
                  </a:lnTo>
                  <a:lnTo>
                    <a:pt x="3739133" y="0"/>
                  </a:lnTo>
                  <a:close/>
                </a:path>
              </a:pathLst>
            </a:custGeom>
            <a:solidFill>
              <a:srgbClr val="DFDED4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7341" y="3960114"/>
              <a:ext cx="4959350" cy="2440305"/>
            </a:xfrm>
            <a:custGeom>
              <a:avLst/>
              <a:gdLst/>
              <a:ahLst/>
              <a:cxnLst/>
              <a:rect l="l" t="t" r="r" b="b"/>
              <a:pathLst>
                <a:path w="4959350" h="2440304">
                  <a:moveTo>
                    <a:pt x="0" y="305054"/>
                  </a:moveTo>
                  <a:lnTo>
                    <a:pt x="3739133" y="305054"/>
                  </a:lnTo>
                  <a:lnTo>
                    <a:pt x="3739133" y="0"/>
                  </a:lnTo>
                  <a:lnTo>
                    <a:pt x="4959096" y="1219962"/>
                  </a:lnTo>
                  <a:lnTo>
                    <a:pt x="3739133" y="2439924"/>
                  </a:lnTo>
                  <a:lnTo>
                    <a:pt x="3739133" y="2134933"/>
                  </a:lnTo>
                  <a:lnTo>
                    <a:pt x="0" y="2134933"/>
                  </a:lnTo>
                  <a:lnTo>
                    <a:pt x="0" y="305054"/>
                  </a:lnTo>
                  <a:close/>
                </a:path>
              </a:pathLst>
            </a:custGeom>
            <a:ln w="25908">
              <a:solidFill>
                <a:srgbClr val="DFD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18866" y="4223130"/>
            <a:ext cx="3431540" cy="143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241300" algn="l"/>
              </a:tabLst>
            </a:pPr>
            <a:r>
              <a:rPr sz="2300" spc="-5" dirty="0">
                <a:solidFill>
                  <a:srgbClr val="2E2B1F"/>
                </a:solidFill>
                <a:latin typeface="Arial"/>
                <a:cs typeface="Arial"/>
              </a:rPr>
              <a:t>Expensive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Struggle </a:t>
            </a:r>
            <a:r>
              <a:rPr sz="2300" spc="-5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make a</a:t>
            </a:r>
            <a:r>
              <a:rPr sz="2300" spc="-1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profit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Font typeface="Calibri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Weak</a:t>
            </a:r>
            <a:r>
              <a:rPr sz="2300" spc="-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Arial"/>
                <a:cs typeface="Arial"/>
              </a:rPr>
              <a:t>management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State</a:t>
            </a:r>
            <a:r>
              <a:rPr sz="2300" spc="-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E2B1F"/>
                </a:solidFill>
                <a:latin typeface="Arial"/>
                <a:cs typeface="Arial"/>
              </a:rPr>
              <a:t>ownership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6531" y="4162044"/>
            <a:ext cx="2684145" cy="2034539"/>
            <a:chOff x="446531" y="4162044"/>
            <a:chExt cx="2684145" cy="2034539"/>
          </a:xfrm>
        </p:grpSpPr>
        <p:sp>
          <p:nvSpPr>
            <p:cNvPr id="17" name="object 17"/>
            <p:cNvSpPr/>
            <p:nvPr/>
          </p:nvSpPr>
          <p:spPr>
            <a:xfrm>
              <a:off x="459485" y="4174998"/>
              <a:ext cx="2658110" cy="2009139"/>
            </a:xfrm>
            <a:custGeom>
              <a:avLst/>
              <a:gdLst/>
              <a:ahLst/>
              <a:cxnLst/>
              <a:rect l="l" t="t" r="r" b="b"/>
              <a:pathLst>
                <a:path w="2658110" h="2009139">
                  <a:moveTo>
                    <a:pt x="2323084" y="0"/>
                  </a:moveTo>
                  <a:lnTo>
                    <a:pt x="334772" y="0"/>
                  </a:lnTo>
                  <a:lnTo>
                    <a:pt x="285302" y="3629"/>
                  </a:lnTo>
                  <a:lnTo>
                    <a:pt x="238086" y="14172"/>
                  </a:lnTo>
                  <a:lnTo>
                    <a:pt x="193641" y="31110"/>
                  </a:lnTo>
                  <a:lnTo>
                    <a:pt x="152486" y="53928"/>
                  </a:lnTo>
                  <a:lnTo>
                    <a:pt x="115138" y="82106"/>
                  </a:lnTo>
                  <a:lnTo>
                    <a:pt x="82114" y="115127"/>
                  </a:lnTo>
                  <a:lnTo>
                    <a:pt x="53934" y="152475"/>
                  </a:lnTo>
                  <a:lnTo>
                    <a:pt x="31115" y="193630"/>
                  </a:lnTo>
                  <a:lnTo>
                    <a:pt x="14174" y="238077"/>
                  </a:lnTo>
                  <a:lnTo>
                    <a:pt x="3629" y="285296"/>
                  </a:lnTo>
                  <a:lnTo>
                    <a:pt x="0" y="334771"/>
                  </a:lnTo>
                  <a:lnTo>
                    <a:pt x="0" y="1673847"/>
                  </a:lnTo>
                  <a:lnTo>
                    <a:pt x="3629" y="1723319"/>
                  </a:lnTo>
                  <a:lnTo>
                    <a:pt x="14174" y="1770538"/>
                  </a:lnTo>
                  <a:lnTo>
                    <a:pt x="31115" y="1814985"/>
                  </a:lnTo>
                  <a:lnTo>
                    <a:pt x="53934" y="1856142"/>
                  </a:lnTo>
                  <a:lnTo>
                    <a:pt x="82114" y="1893491"/>
                  </a:lnTo>
                  <a:lnTo>
                    <a:pt x="115138" y="1926515"/>
                  </a:lnTo>
                  <a:lnTo>
                    <a:pt x="152486" y="1954696"/>
                  </a:lnTo>
                  <a:lnTo>
                    <a:pt x="193641" y="1977516"/>
                  </a:lnTo>
                  <a:lnTo>
                    <a:pt x="238086" y="1994457"/>
                  </a:lnTo>
                  <a:lnTo>
                    <a:pt x="285302" y="2005002"/>
                  </a:lnTo>
                  <a:lnTo>
                    <a:pt x="334772" y="2008632"/>
                  </a:lnTo>
                  <a:lnTo>
                    <a:pt x="2323084" y="2008632"/>
                  </a:lnTo>
                  <a:lnTo>
                    <a:pt x="2372559" y="2005002"/>
                  </a:lnTo>
                  <a:lnTo>
                    <a:pt x="2419778" y="1994457"/>
                  </a:lnTo>
                  <a:lnTo>
                    <a:pt x="2464225" y="1977516"/>
                  </a:lnTo>
                  <a:lnTo>
                    <a:pt x="2505380" y="1954696"/>
                  </a:lnTo>
                  <a:lnTo>
                    <a:pt x="2542728" y="1926515"/>
                  </a:lnTo>
                  <a:lnTo>
                    <a:pt x="2575749" y="1893491"/>
                  </a:lnTo>
                  <a:lnTo>
                    <a:pt x="2603927" y="1856142"/>
                  </a:lnTo>
                  <a:lnTo>
                    <a:pt x="2626745" y="1814985"/>
                  </a:lnTo>
                  <a:lnTo>
                    <a:pt x="2643683" y="1770538"/>
                  </a:lnTo>
                  <a:lnTo>
                    <a:pt x="2654226" y="1723319"/>
                  </a:lnTo>
                  <a:lnTo>
                    <a:pt x="2657856" y="1673847"/>
                  </a:lnTo>
                  <a:lnTo>
                    <a:pt x="2657856" y="334771"/>
                  </a:lnTo>
                  <a:lnTo>
                    <a:pt x="2654226" y="285296"/>
                  </a:lnTo>
                  <a:lnTo>
                    <a:pt x="2643683" y="238077"/>
                  </a:lnTo>
                  <a:lnTo>
                    <a:pt x="2626745" y="193630"/>
                  </a:lnTo>
                  <a:lnTo>
                    <a:pt x="2603927" y="152475"/>
                  </a:lnTo>
                  <a:lnTo>
                    <a:pt x="2575749" y="115127"/>
                  </a:lnTo>
                  <a:lnTo>
                    <a:pt x="2542728" y="82106"/>
                  </a:lnTo>
                  <a:lnTo>
                    <a:pt x="2505380" y="53928"/>
                  </a:lnTo>
                  <a:lnTo>
                    <a:pt x="2464225" y="31110"/>
                  </a:lnTo>
                  <a:lnTo>
                    <a:pt x="2419778" y="14172"/>
                  </a:lnTo>
                  <a:lnTo>
                    <a:pt x="2372559" y="3629"/>
                  </a:lnTo>
                  <a:lnTo>
                    <a:pt x="2323084" y="0"/>
                  </a:lnTo>
                  <a:close/>
                </a:path>
              </a:pathLst>
            </a:custGeom>
            <a:solidFill>
              <a:srgbClr val="A9A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9485" y="4174998"/>
              <a:ext cx="2658110" cy="2009139"/>
            </a:xfrm>
            <a:custGeom>
              <a:avLst/>
              <a:gdLst/>
              <a:ahLst/>
              <a:cxnLst/>
              <a:rect l="l" t="t" r="r" b="b"/>
              <a:pathLst>
                <a:path w="2658110" h="2009139">
                  <a:moveTo>
                    <a:pt x="0" y="334771"/>
                  </a:moveTo>
                  <a:lnTo>
                    <a:pt x="3629" y="285296"/>
                  </a:lnTo>
                  <a:lnTo>
                    <a:pt x="14174" y="238077"/>
                  </a:lnTo>
                  <a:lnTo>
                    <a:pt x="31115" y="193630"/>
                  </a:lnTo>
                  <a:lnTo>
                    <a:pt x="53934" y="152475"/>
                  </a:lnTo>
                  <a:lnTo>
                    <a:pt x="82114" y="115127"/>
                  </a:lnTo>
                  <a:lnTo>
                    <a:pt x="115138" y="82106"/>
                  </a:lnTo>
                  <a:lnTo>
                    <a:pt x="152486" y="53928"/>
                  </a:lnTo>
                  <a:lnTo>
                    <a:pt x="193641" y="31110"/>
                  </a:lnTo>
                  <a:lnTo>
                    <a:pt x="238086" y="14172"/>
                  </a:lnTo>
                  <a:lnTo>
                    <a:pt x="285302" y="3629"/>
                  </a:lnTo>
                  <a:lnTo>
                    <a:pt x="334772" y="0"/>
                  </a:lnTo>
                  <a:lnTo>
                    <a:pt x="2323084" y="0"/>
                  </a:lnTo>
                  <a:lnTo>
                    <a:pt x="2372559" y="3629"/>
                  </a:lnTo>
                  <a:lnTo>
                    <a:pt x="2419778" y="14172"/>
                  </a:lnTo>
                  <a:lnTo>
                    <a:pt x="2464225" y="31110"/>
                  </a:lnTo>
                  <a:lnTo>
                    <a:pt x="2505380" y="53928"/>
                  </a:lnTo>
                  <a:lnTo>
                    <a:pt x="2542728" y="82106"/>
                  </a:lnTo>
                  <a:lnTo>
                    <a:pt x="2575749" y="115127"/>
                  </a:lnTo>
                  <a:lnTo>
                    <a:pt x="2603927" y="152475"/>
                  </a:lnTo>
                  <a:lnTo>
                    <a:pt x="2626745" y="193630"/>
                  </a:lnTo>
                  <a:lnTo>
                    <a:pt x="2643683" y="238077"/>
                  </a:lnTo>
                  <a:lnTo>
                    <a:pt x="2654226" y="285296"/>
                  </a:lnTo>
                  <a:lnTo>
                    <a:pt x="2657856" y="334771"/>
                  </a:lnTo>
                  <a:lnTo>
                    <a:pt x="2657856" y="1673847"/>
                  </a:lnTo>
                  <a:lnTo>
                    <a:pt x="2654226" y="1723319"/>
                  </a:lnTo>
                  <a:lnTo>
                    <a:pt x="2643683" y="1770538"/>
                  </a:lnTo>
                  <a:lnTo>
                    <a:pt x="2626745" y="1814985"/>
                  </a:lnTo>
                  <a:lnTo>
                    <a:pt x="2603927" y="1856142"/>
                  </a:lnTo>
                  <a:lnTo>
                    <a:pt x="2575749" y="1893491"/>
                  </a:lnTo>
                  <a:lnTo>
                    <a:pt x="2542728" y="1926515"/>
                  </a:lnTo>
                  <a:lnTo>
                    <a:pt x="2505380" y="1954696"/>
                  </a:lnTo>
                  <a:lnTo>
                    <a:pt x="2464225" y="1977516"/>
                  </a:lnTo>
                  <a:lnTo>
                    <a:pt x="2419778" y="1994457"/>
                  </a:lnTo>
                  <a:lnTo>
                    <a:pt x="2372559" y="2005002"/>
                  </a:lnTo>
                  <a:lnTo>
                    <a:pt x="2323084" y="2008632"/>
                  </a:lnTo>
                  <a:lnTo>
                    <a:pt x="334772" y="2008632"/>
                  </a:lnTo>
                  <a:lnTo>
                    <a:pt x="285302" y="2005002"/>
                  </a:lnTo>
                  <a:lnTo>
                    <a:pt x="238086" y="1994457"/>
                  </a:lnTo>
                  <a:lnTo>
                    <a:pt x="193641" y="1977516"/>
                  </a:lnTo>
                  <a:lnTo>
                    <a:pt x="152486" y="1954696"/>
                  </a:lnTo>
                  <a:lnTo>
                    <a:pt x="115138" y="1926515"/>
                  </a:lnTo>
                  <a:lnTo>
                    <a:pt x="82114" y="1893491"/>
                  </a:lnTo>
                  <a:lnTo>
                    <a:pt x="53934" y="1856142"/>
                  </a:lnTo>
                  <a:lnTo>
                    <a:pt x="31115" y="1814985"/>
                  </a:lnTo>
                  <a:lnTo>
                    <a:pt x="14174" y="1770538"/>
                  </a:lnTo>
                  <a:lnTo>
                    <a:pt x="3629" y="1723319"/>
                  </a:lnTo>
                  <a:lnTo>
                    <a:pt x="0" y="1673847"/>
                  </a:lnTo>
                  <a:lnTo>
                    <a:pt x="0" y="3347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4519" y="4845177"/>
            <a:ext cx="226758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Limitatio</a:t>
            </a:r>
            <a:r>
              <a:rPr sz="37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8971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National</a:t>
            </a:r>
            <a:r>
              <a:rPr spc="-25" dirty="0"/>
              <a:t> </a:t>
            </a:r>
            <a:r>
              <a:rPr spc="-5" dirty="0"/>
              <a:t>Road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5139690"/>
            <a:ext cx="6697345" cy="108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Began construction at the end of War 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2200" spc="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1812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Char char="•"/>
              <a:tabLst>
                <a:tab pos="240665" algn="l"/>
                <a:tab pos="241300" algn="l"/>
                <a:tab pos="521081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Cumberland Road successfully</a:t>
            </a:r>
            <a:r>
              <a:rPr sz="2200" spc="8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built</a:t>
            </a:r>
            <a:r>
              <a:rPr sz="2200" spc="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by	government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Clr>
                <a:srgbClr val="A9A47B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Purpose: Mail and</a:t>
            </a:r>
            <a:r>
              <a:rPr sz="2200" spc="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troops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1226819"/>
            <a:ext cx="78867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8304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Roads to the</a:t>
            </a:r>
            <a:r>
              <a:rPr spc="-40" dirty="0"/>
              <a:t> </a:t>
            </a:r>
            <a:r>
              <a:rPr spc="-5" dirty="0"/>
              <a:t>West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5008" y="1588008"/>
            <a:ext cx="7646034" cy="1149350"/>
            <a:chOff x="445008" y="1588008"/>
            <a:chExt cx="7646034" cy="1149350"/>
          </a:xfrm>
        </p:grpSpPr>
        <p:sp>
          <p:nvSpPr>
            <p:cNvPr id="5" name="object 5"/>
            <p:cNvSpPr/>
            <p:nvPr/>
          </p:nvSpPr>
          <p:spPr>
            <a:xfrm>
              <a:off x="457962" y="1600962"/>
              <a:ext cx="7620000" cy="1123315"/>
            </a:xfrm>
            <a:custGeom>
              <a:avLst/>
              <a:gdLst/>
              <a:ahLst/>
              <a:cxnLst/>
              <a:rect l="l" t="t" r="r" b="b"/>
              <a:pathLst>
                <a:path w="7620000" h="1123314">
                  <a:moveTo>
                    <a:pt x="7432802" y="0"/>
                  </a:moveTo>
                  <a:lnTo>
                    <a:pt x="187197" y="0"/>
                  </a:lnTo>
                  <a:lnTo>
                    <a:pt x="137431" y="6687"/>
                  </a:lnTo>
                  <a:lnTo>
                    <a:pt x="92713" y="25559"/>
                  </a:lnTo>
                  <a:lnTo>
                    <a:pt x="54827" y="54832"/>
                  </a:lnTo>
                  <a:lnTo>
                    <a:pt x="25557" y="92719"/>
                  </a:lnTo>
                  <a:lnTo>
                    <a:pt x="6686" y="137436"/>
                  </a:lnTo>
                  <a:lnTo>
                    <a:pt x="0" y="187198"/>
                  </a:lnTo>
                  <a:lnTo>
                    <a:pt x="0" y="935989"/>
                  </a:lnTo>
                  <a:lnTo>
                    <a:pt x="6686" y="985751"/>
                  </a:lnTo>
                  <a:lnTo>
                    <a:pt x="25557" y="1030468"/>
                  </a:lnTo>
                  <a:lnTo>
                    <a:pt x="54827" y="1068355"/>
                  </a:lnTo>
                  <a:lnTo>
                    <a:pt x="92713" y="1097628"/>
                  </a:lnTo>
                  <a:lnTo>
                    <a:pt x="137431" y="1116500"/>
                  </a:lnTo>
                  <a:lnTo>
                    <a:pt x="187197" y="1123188"/>
                  </a:lnTo>
                  <a:lnTo>
                    <a:pt x="7432802" y="1123188"/>
                  </a:lnTo>
                  <a:lnTo>
                    <a:pt x="7482563" y="1116500"/>
                  </a:lnTo>
                  <a:lnTo>
                    <a:pt x="7527280" y="1097628"/>
                  </a:lnTo>
                  <a:lnTo>
                    <a:pt x="7565167" y="1068355"/>
                  </a:lnTo>
                  <a:lnTo>
                    <a:pt x="7594440" y="1030468"/>
                  </a:lnTo>
                  <a:lnTo>
                    <a:pt x="7613312" y="985751"/>
                  </a:lnTo>
                  <a:lnTo>
                    <a:pt x="7620000" y="935989"/>
                  </a:lnTo>
                  <a:lnTo>
                    <a:pt x="7620000" y="187198"/>
                  </a:lnTo>
                  <a:lnTo>
                    <a:pt x="7613312" y="137436"/>
                  </a:lnTo>
                  <a:lnTo>
                    <a:pt x="7594440" y="92719"/>
                  </a:lnTo>
                  <a:lnTo>
                    <a:pt x="7565167" y="54832"/>
                  </a:lnTo>
                  <a:lnTo>
                    <a:pt x="7527280" y="25559"/>
                  </a:lnTo>
                  <a:lnTo>
                    <a:pt x="7482563" y="6687"/>
                  </a:lnTo>
                  <a:lnTo>
                    <a:pt x="7432802" y="0"/>
                  </a:lnTo>
                  <a:close/>
                </a:path>
              </a:pathLst>
            </a:custGeom>
            <a:solidFill>
              <a:srgbClr val="A9A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600962"/>
              <a:ext cx="7620000" cy="1123315"/>
            </a:xfrm>
            <a:custGeom>
              <a:avLst/>
              <a:gdLst/>
              <a:ahLst/>
              <a:cxnLst/>
              <a:rect l="l" t="t" r="r" b="b"/>
              <a:pathLst>
                <a:path w="7620000" h="1123314">
                  <a:moveTo>
                    <a:pt x="0" y="187198"/>
                  </a:moveTo>
                  <a:lnTo>
                    <a:pt x="6686" y="137436"/>
                  </a:lnTo>
                  <a:lnTo>
                    <a:pt x="25557" y="92719"/>
                  </a:lnTo>
                  <a:lnTo>
                    <a:pt x="54827" y="54832"/>
                  </a:lnTo>
                  <a:lnTo>
                    <a:pt x="92713" y="25559"/>
                  </a:lnTo>
                  <a:lnTo>
                    <a:pt x="137431" y="6687"/>
                  </a:lnTo>
                  <a:lnTo>
                    <a:pt x="187197" y="0"/>
                  </a:lnTo>
                  <a:lnTo>
                    <a:pt x="7432802" y="0"/>
                  </a:lnTo>
                  <a:lnTo>
                    <a:pt x="7482563" y="6687"/>
                  </a:lnTo>
                  <a:lnTo>
                    <a:pt x="7527280" y="25559"/>
                  </a:lnTo>
                  <a:lnTo>
                    <a:pt x="7565167" y="54832"/>
                  </a:lnTo>
                  <a:lnTo>
                    <a:pt x="7594440" y="92719"/>
                  </a:lnTo>
                  <a:lnTo>
                    <a:pt x="7613312" y="137436"/>
                  </a:lnTo>
                  <a:lnTo>
                    <a:pt x="7620000" y="187198"/>
                  </a:lnTo>
                  <a:lnTo>
                    <a:pt x="7620000" y="935989"/>
                  </a:lnTo>
                  <a:lnTo>
                    <a:pt x="7613312" y="985751"/>
                  </a:lnTo>
                  <a:lnTo>
                    <a:pt x="7594440" y="1030468"/>
                  </a:lnTo>
                  <a:lnTo>
                    <a:pt x="7565167" y="1068355"/>
                  </a:lnTo>
                  <a:lnTo>
                    <a:pt x="7527280" y="1097628"/>
                  </a:lnTo>
                  <a:lnTo>
                    <a:pt x="7482563" y="1116500"/>
                  </a:lnTo>
                  <a:lnTo>
                    <a:pt x="7432802" y="1123188"/>
                  </a:lnTo>
                  <a:lnTo>
                    <a:pt x="187197" y="1123188"/>
                  </a:lnTo>
                  <a:lnTo>
                    <a:pt x="137431" y="1116500"/>
                  </a:lnTo>
                  <a:lnTo>
                    <a:pt x="92713" y="1097628"/>
                  </a:lnTo>
                  <a:lnTo>
                    <a:pt x="54827" y="1068355"/>
                  </a:lnTo>
                  <a:lnTo>
                    <a:pt x="25557" y="1030468"/>
                  </a:lnTo>
                  <a:lnTo>
                    <a:pt x="6686" y="985751"/>
                  </a:lnTo>
                  <a:lnTo>
                    <a:pt x="0" y="935989"/>
                  </a:lnTo>
                  <a:lnTo>
                    <a:pt x="0" y="1871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6044" y="1931289"/>
            <a:ext cx="659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Federal government used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West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Engineers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2895600"/>
            <a:ext cx="7620000" cy="3141345"/>
          </a:xfrm>
          <a:custGeom>
            <a:avLst/>
            <a:gdLst/>
            <a:ahLst/>
            <a:cxnLst/>
            <a:rect l="l" t="t" r="r" b="b"/>
            <a:pathLst>
              <a:path w="7620000" h="3141345">
                <a:moveTo>
                  <a:pt x="7620000" y="0"/>
                </a:moveTo>
                <a:lnTo>
                  <a:pt x="0" y="0"/>
                </a:lnTo>
                <a:lnTo>
                  <a:pt x="0" y="3140964"/>
                </a:lnTo>
                <a:lnTo>
                  <a:pt x="7620000" y="3140964"/>
                </a:lnTo>
                <a:lnTo>
                  <a:pt x="7620000" y="0"/>
                </a:lnTo>
                <a:close/>
              </a:path>
            </a:pathLst>
          </a:custGeom>
          <a:solidFill>
            <a:srgbClr val="DFD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511" y="3122117"/>
            <a:ext cx="6569075" cy="17570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385445" indent="-287020">
              <a:lnSpc>
                <a:spcPts val="3030"/>
              </a:lnSpc>
              <a:spcBef>
                <a:spcPts val="475"/>
              </a:spcBef>
              <a:buFont typeface="Calibri"/>
              <a:buChar char="•"/>
              <a:tabLst>
                <a:tab pos="299720" algn="l"/>
              </a:tabLst>
            </a:pP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Charted 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routes 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roads, canals, 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and  railroads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15"/>
              </a:spcBef>
              <a:buFont typeface="Calibri"/>
              <a:buChar char="•"/>
              <a:tabLst>
                <a:tab pos="299720" algn="l"/>
              </a:tabLst>
            </a:pP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Supervised 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progression 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sz="2800" spc="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mapping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60"/>
              </a:spcBef>
              <a:buFont typeface="Calibri"/>
              <a:buChar char="•"/>
              <a:tabLst>
                <a:tab pos="299720" algn="l"/>
              </a:tabLst>
            </a:pP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Removed snags and deepened</a:t>
            </a:r>
            <a:r>
              <a:rPr sz="2800" spc="8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harbors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623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Canal</a:t>
            </a:r>
            <a:r>
              <a:rPr spc="-55" dirty="0"/>
              <a:t> </a:t>
            </a:r>
            <a:r>
              <a:rPr spc="-5" dirty="0"/>
              <a:t>Era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2076" y="2224531"/>
            <a:ext cx="5559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Social rate of return outweighed low financial rate of</a:t>
            </a:r>
            <a:r>
              <a:rPr sz="1600" spc="1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return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2076" y="3995420"/>
            <a:ext cx="41357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Helped many economies boom and</a:t>
            </a:r>
            <a:r>
              <a:rPr sz="16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groom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2076" y="2797810"/>
            <a:ext cx="5327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Canal </a:t>
            </a:r>
            <a:r>
              <a:rPr sz="1600" spc="-10" dirty="0">
                <a:solidFill>
                  <a:srgbClr val="2E2B1F"/>
                </a:solidFill>
                <a:latin typeface="Arial"/>
                <a:cs typeface="Arial"/>
              </a:rPr>
              <a:t>system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significant for development of major</a:t>
            </a:r>
            <a:r>
              <a:rPr sz="1600" spc="1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cities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2076" y="3370834"/>
            <a:ext cx="5531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After Erie, made contributions towards other</a:t>
            </a:r>
            <a:r>
              <a:rPr sz="1600" spc="14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constructions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3517" y="1790446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Descriptions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097023"/>
            <a:ext cx="8468995" cy="4075429"/>
            <a:chOff x="0" y="2097023"/>
            <a:chExt cx="8468995" cy="4075429"/>
          </a:xfrm>
        </p:grpSpPr>
        <p:sp>
          <p:nvSpPr>
            <p:cNvPr id="9" name="object 9"/>
            <p:cNvSpPr/>
            <p:nvPr/>
          </p:nvSpPr>
          <p:spPr>
            <a:xfrm>
              <a:off x="2871216" y="2097023"/>
              <a:ext cx="5597652" cy="115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4650" y="2132837"/>
              <a:ext cx="5498465" cy="4445"/>
            </a:xfrm>
            <a:custGeom>
              <a:avLst/>
              <a:gdLst/>
              <a:ahLst/>
              <a:cxnLst/>
              <a:rect l="l" t="t" r="r" b="b"/>
              <a:pathLst>
                <a:path w="5498465" h="4444">
                  <a:moveTo>
                    <a:pt x="0" y="4317"/>
                  </a:moveTo>
                  <a:lnTo>
                    <a:pt x="5498083" y="0"/>
                  </a:lnTo>
                </a:path>
              </a:pathLst>
            </a:custGeom>
            <a:ln w="25908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715000"/>
              <a:ext cx="8412480" cy="457200"/>
            </a:xfrm>
            <a:custGeom>
              <a:avLst/>
              <a:gdLst/>
              <a:ahLst/>
              <a:cxnLst/>
              <a:rect l="l" t="t" r="r" b="b"/>
              <a:pathLst>
                <a:path w="8412480" h="457200">
                  <a:moveTo>
                    <a:pt x="841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12480" y="457200"/>
                  </a:lnTo>
                  <a:lnTo>
                    <a:pt x="8412480" y="0"/>
                  </a:lnTo>
                  <a:close/>
                </a:path>
              </a:pathLst>
            </a:custGeom>
            <a:solidFill>
              <a:srgbClr val="B09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02076" y="4517263"/>
            <a:ext cx="2600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Building of the Erie</a:t>
            </a:r>
            <a:r>
              <a:rPr sz="1600" spc="-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Canal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457" y="1791969"/>
            <a:ext cx="695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solidFill>
                  <a:srgbClr val="2E2B1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spect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8307" y="2101595"/>
            <a:ext cx="2239010" cy="111760"/>
            <a:chOff x="178307" y="2101595"/>
            <a:chExt cx="2239010" cy="111760"/>
          </a:xfrm>
        </p:grpSpPr>
        <p:sp>
          <p:nvSpPr>
            <p:cNvPr id="15" name="object 15"/>
            <p:cNvSpPr/>
            <p:nvPr/>
          </p:nvSpPr>
          <p:spPr>
            <a:xfrm>
              <a:off x="178307" y="2101595"/>
              <a:ext cx="2238756" cy="111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1742" y="2137409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950" y="0"/>
                  </a:lnTo>
                </a:path>
              </a:pathLst>
            </a:custGeom>
            <a:ln w="25908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6472" y="2224531"/>
            <a:ext cx="9061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Financing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195" y="2797810"/>
            <a:ext cx="1221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Development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717" y="3370834"/>
            <a:ext cx="1865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Federal</a:t>
            </a:r>
            <a:r>
              <a:rPr sz="1600" spc="-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Involvement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815" y="3943858"/>
            <a:ext cx="1967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Impact on</a:t>
            </a:r>
            <a:r>
              <a:rPr sz="1600" spc="-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Commerce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904" y="4517263"/>
            <a:ext cx="1322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Clinton’s</a:t>
            </a:r>
            <a:r>
              <a:rPr sz="1600" spc="-6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Ditch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1951" y="5772099"/>
            <a:ext cx="3610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Era spanned from 1815 -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1860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5182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Video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0448" y="1671269"/>
            <a:ext cx="14281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SzPct val="95454"/>
              <a:buChar char="•"/>
              <a:tabLst>
                <a:tab pos="112395" algn="l"/>
              </a:tabLst>
            </a:pPr>
            <a:r>
              <a:rPr sz="2200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Arial"/>
                <a:cs typeface="Arial"/>
                <a:hlinkClick r:id="rId2"/>
              </a:rPr>
              <a:t>Erie</a:t>
            </a:r>
            <a:r>
              <a:rPr sz="2200" u="heavy" spc="-6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Arial"/>
                <a:cs typeface="Arial"/>
                <a:hlinkClick r:id="rId2"/>
              </a:rPr>
              <a:t>Canal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2916" y="2804160"/>
            <a:ext cx="5631180" cy="354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2096" y="160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www.youtube.com/watch?v=0-gIFYOCIfE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178308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178308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7056" y="5486400"/>
            <a:ext cx="9077325" cy="864235"/>
            <a:chOff x="67056" y="5486400"/>
            <a:chExt cx="9077325" cy="864235"/>
          </a:xfrm>
        </p:grpSpPr>
        <p:sp>
          <p:nvSpPr>
            <p:cNvPr id="6" name="object 6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406908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056" y="5893308"/>
              <a:ext cx="8412480" cy="457200"/>
            </a:xfrm>
            <a:custGeom>
              <a:avLst/>
              <a:gdLst/>
              <a:ahLst/>
              <a:cxnLst/>
              <a:rect l="l" t="t" r="r" b="b"/>
              <a:pathLst>
                <a:path w="8412480" h="457200">
                  <a:moveTo>
                    <a:pt x="841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12480" y="457200"/>
                  </a:lnTo>
                  <a:lnTo>
                    <a:pt x="8412480" y="0"/>
                  </a:lnTo>
                  <a:close/>
                </a:path>
              </a:pathLst>
            </a:custGeom>
            <a:solidFill>
              <a:srgbClr val="B09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0219" y="185673"/>
            <a:ext cx="785114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Erie Canal – state intervention  in the</a:t>
            </a:r>
            <a:r>
              <a:rPr dirty="0"/>
              <a:t> </a:t>
            </a:r>
            <a:r>
              <a:rPr spc="-5" dirty="0"/>
              <a:t>economy</a:t>
            </a:r>
          </a:p>
        </p:txBody>
      </p:sp>
      <p:sp>
        <p:nvSpPr>
          <p:cNvPr id="9" name="object 9"/>
          <p:cNvSpPr/>
          <p:nvPr/>
        </p:nvSpPr>
        <p:spPr>
          <a:xfrm>
            <a:off x="19811" y="2019300"/>
            <a:ext cx="4101084" cy="3041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056" y="2043683"/>
            <a:ext cx="4006850" cy="294767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33705" indent="-229235" algn="just">
              <a:lnSpc>
                <a:spcPct val="100000"/>
              </a:lnSpc>
              <a:spcBef>
                <a:spcPts val="1210"/>
              </a:spcBef>
              <a:buClr>
                <a:srgbClr val="A9A47B"/>
              </a:buClr>
              <a:buChar char="•"/>
              <a:tabLst>
                <a:tab pos="43434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Too large for any one</a:t>
            </a:r>
            <a:r>
              <a:rPr sz="2200" spc="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group</a:t>
            </a:r>
            <a:endParaRPr sz="2200">
              <a:latin typeface="Arial"/>
              <a:cs typeface="Arial"/>
            </a:endParaRPr>
          </a:p>
          <a:p>
            <a:pPr marL="433705" marR="55880" indent="-228600" algn="just">
              <a:lnSpc>
                <a:spcPct val="100000"/>
              </a:lnSpc>
              <a:buClr>
                <a:srgbClr val="A9A47B"/>
              </a:buClr>
              <a:buChar char="•"/>
              <a:tabLst>
                <a:tab pos="43434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“The canal marked a turning  point in the tradition of 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state 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intervention in the</a:t>
            </a:r>
            <a:r>
              <a:rPr sz="2200" spc="-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economy”</a:t>
            </a:r>
            <a:endParaRPr sz="2200">
              <a:latin typeface="Arial"/>
              <a:cs typeface="Arial"/>
            </a:endParaRPr>
          </a:p>
          <a:p>
            <a:pPr marL="433705" marR="660400" indent="-228600">
              <a:lnSpc>
                <a:spcPct val="100000"/>
              </a:lnSpc>
              <a:spcBef>
                <a:spcPts val="409"/>
              </a:spcBef>
              <a:buClr>
                <a:srgbClr val="A9A47B"/>
              </a:buClr>
              <a:buChar char="•"/>
              <a:tabLst>
                <a:tab pos="433070" algn="l"/>
                <a:tab pos="43434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Develop land, improve  economy, and enhance  communication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5384" y="2478023"/>
            <a:ext cx="4747260" cy="2404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01773" y="5950102"/>
            <a:ext cx="4657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Helped to create an American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85559" y="0"/>
            <a:ext cx="2758440" cy="6172200"/>
            <a:chOff x="6385559" y="0"/>
            <a:chExt cx="2758440" cy="6172200"/>
          </a:xfrm>
        </p:grpSpPr>
        <p:sp>
          <p:nvSpPr>
            <p:cNvPr id="3" name="object 3"/>
            <p:cNvSpPr/>
            <p:nvPr/>
          </p:nvSpPr>
          <p:spPr>
            <a:xfrm>
              <a:off x="6385559" y="1778507"/>
              <a:ext cx="2052828" cy="1901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32803" y="1802892"/>
              <a:ext cx="1958339" cy="1807845"/>
            </a:xfrm>
            <a:custGeom>
              <a:avLst/>
              <a:gdLst/>
              <a:ahLst/>
              <a:cxnLst/>
              <a:rect l="l" t="t" r="r" b="b"/>
              <a:pathLst>
                <a:path w="1958340" h="1807845">
                  <a:moveTo>
                    <a:pt x="0" y="1807463"/>
                  </a:moveTo>
                  <a:lnTo>
                    <a:pt x="1958340" y="1807463"/>
                  </a:lnTo>
                  <a:lnTo>
                    <a:pt x="1958340" y="0"/>
                  </a:lnTo>
                  <a:lnTo>
                    <a:pt x="0" y="0"/>
                  </a:lnTo>
                  <a:lnTo>
                    <a:pt x="0" y="1807463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5559" y="1778507"/>
              <a:ext cx="2052828" cy="1901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2803" y="1802892"/>
              <a:ext cx="1958339" cy="1807845"/>
            </a:xfrm>
            <a:custGeom>
              <a:avLst/>
              <a:gdLst/>
              <a:ahLst/>
              <a:cxnLst/>
              <a:rect l="l" t="t" r="r" b="b"/>
              <a:pathLst>
                <a:path w="1958340" h="1807845">
                  <a:moveTo>
                    <a:pt x="1958340" y="0"/>
                  </a:moveTo>
                  <a:lnTo>
                    <a:pt x="0" y="0"/>
                  </a:lnTo>
                  <a:lnTo>
                    <a:pt x="0" y="1807463"/>
                  </a:lnTo>
                  <a:lnTo>
                    <a:pt x="1958340" y="1807463"/>
                  </a:lnTo>
                  <a:lnTo>
                    <a:pt x="1958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32803" y="1802892"/>
              <a:ext cx="1958339" cy="1807845"/>
            </a:xfrm>
            <a:custGeom>
              <a:avLst/>
              <a:gdLst/>
              <a:ahLst/>
              <a:cxnLst/>
              <a:rect l="l" t="t" r="r" b="b"/>
              <a:pathLst>
                <a:path w="1958340" h="1807845">
                  <a:moveTo>
                    <a:pt x="0" y="1807463"/>
                  </a:moveTo>
                  <a:lnTo>
                    <a:pt x="1958340" y="1807463"/>
                  </a:lnTo>
                  <a:lnTo>
                    <a:pt x="1958340" y="0"/>
                  </a:lnTo>
                  <a:lnTo>
                    <a:pt x="0" y="0"/>
                  </a:lnTo>
                  <a:lnTo>
                    <a:pt x="0" y="1807463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117474"/>
            <a:ext cx="690880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Impact on the organization  of</a:t>
            </a:r>
            <a:r>
              <a:rPr spc="-10" dirty="0"/>
              <a:t> </a:t>
            </a:r>
            <a:r>
              <a:rPr spc="-5" dirty="0"/>
              <a:t>business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5893308"/>
            <a:ext cx="8409940" cy="457200"/>
          </a:xfrm>
          <a:custGeom>
            <a:avLst/>
            <a:gdLst/>
            <a:ahLst/>
            <a:cxnLst/>
            <a:rect l="l" t="t" r="r" b="b"/>
            <a:pathLst>
              <a:path w="8409940" h="457200">
                <a:moveTo>
                  <a:pt x="8409432" y="0"/>
                </a:moveTo>
                <a:lnTo>
                  <a:pt x="0" y="0"/>
                </a:lnTo>
                <a:lnTo>
                  <a:pt x="0" y="457200"/>
                </a:lnTo>
                <a:lnTo>
                  <a:pt x="8409432" y="457200"/>
                </a:lnTo>
                <a:lnTo>
                  <a:pt x="8409432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3453" y="5950102"/>
            <a:ext cx="545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Canal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created complex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organizations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247" y="1776983"/>
            <a:ext cx="1945005" cy="1888489"/>
            <a:chOff x="79247" y="1776983"/>
            <a:chExt cx="1945005" cy="1888489"/>
          </a:xfrm>
        </p:grpSpPr>
        <p:sp>
          <p:nvSpPr>
            <p:cNvPr id="12" name="object 12"/>
            <p:cNvSpPr/>
            <p:nvPr/>
          </p:nvSpPr>
          <p:spPr>
            <a:xfrm>
              <a:off x="79247" y="1776983"/>
              <a:ext cx="1944624" cy="1888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491" y="1801367"/>
              <a:ext cx="1850389" cy="1793875"/>
            </a:xfrm>
            <a:custGeom>
              <a:avLst/>
              <a:gdLst/>
              <a:ahLst/>
              <a:cxnLst/>
              <a:rect l="l" t="t" r="r" b="b"/>
              <a:pathLst>
                <a:path w="1850389" h="1793875">
                  <a:moveTo>
                    <a:pt x="1850136" y="0"/>
                  </a:moveTo>
                  <a:lnTo>
                    <a:pt x="0" y="0"/>
                  </a:lnTo>
                  <a:lnTo>
                    <a:pt x="0" y="1793748"/>
                  </a:lnTo>
                  <a:lnTo>
                    <a:pt x="1850136" y="1793748"/>
                  </a:lnTo>
                  <a:lnTo>
                    <a:pt x="1850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491" y="1801367"/>
              <a:ext cx="1850389" cy="1793875"/>
            </a:xfrm>
            <a:custGeom>
              <a:avLst/>
              <a:gdLst/>
              <a:ahLst/>
              <a:cxnLst/>
              <a:rect l="l" t="t" r="r" b="b"/>
              <a:pathLst>
                <a:path w="1850389" h="1793875">
                  <a:moveTo>
                    <a:pt x="0" y="1793748"/>
                  </a:moveTo>
                  <a:lnTo>
                    <a:pt x="1850136" y="1793748"/>
                  </a:lnTo>
                  <a:lnTo>
                    <a:pt x="1850136" y="0"/>
                  </a:lnTo>
                  <a:lnTo>
                    <a:pt x="0" y="0"/>
                  </a:lnTo>
                  <a:lnTo>
                    <a:pt x="0" y="1793748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1063" y="2368550"/>
            <a:ext cx="1841500" cy="1222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13664" marR="120650" indent="1270" algn="ctr">
              <a:lnSpc>
                <a:spcPct val="100000"/>
              </a:lnSpc>
              <a:spcBef>
                <a:spcPts val="1015"/>
              </a:spcBef>
            </a:pPr>
            <a:r>
              <a:rPr sz="1400" dirty="0">
                <a:latin typeface="Arial"/>
                <a:cs typeface="Arial"/>
              </a:rPr>
              <a:t>In charge of each  </a:t>
            </a:r>
            <a:r>
              <a:rPr sz="1400" spc="-5" dirty="0">
                <a:latin typeface="Arial"/>
                <a:cs typeface="Arial"/>
              </a:rPr>
              <a:t>division, surveying,  </a:t>
            </a:r>
            <a:r>
              <a:rPr sz="1400" dirty="0">
                <a:latin typeface="Arial"/>
                <a:cs typeface="Arial"/>
              </a:rPr>
              <a:t>and inspecting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063" y="1805939"/>
            <a:ext cx="1841500" cy="5397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0340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1420"/>
              </a:spcBef>
            </a:pPr>
            <a:r>
              <a:rPr sz="1600" spc="-5" dirty="0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011" y="2350007"/>
            <a:ext cx="1880870" cy="13970"/>
          </a:xfrm>
          <a:custGeom>
            <a:avLst/>
            <a:gdLst/>
            <a:ahLst/>
            <a:cxnLst/>
            <a:rect l="l" t="t" r="r" b="b"/>
            <a:pathLst>
              <a:path w="1880870" h="13969">
                <a:moveTo>
                  <a:pt x="0" y="13969"/>
                </a:moveTo>
                <a:lnTo>
                  <a:pt x="1880870" y="0"/>
                </a:lnTo>
              </a:path>
            </a:pathLst>
          </a:custGeom>
          <a:ln w="9144">
            <a:solidFill>
              <a:srgbClr val="A6A1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93763" y="1873123"/>
            <a:ext cx="837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Board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Directors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28159" y="1786127"/>
            <a:ext cx="2052955" cy="1902460"/>
            <a:chOff x="4328159" y="1786127"/>
            <a:chExt cx="2052955" cy="1902460"/>
          </a:xfrm>
        </p:grpSpPr>
        <p:sp>
          <p:nvSpPr>
            <p:cNvPr id="20" name="object 20"/>
            <p:cNvSpPr/>
            <p:nvPr/>
          </p:nvSpPr>
          <p:spPr>
            <a:xfrm>
              <a:off x="4328159" y="1786127"/>
              <a:ext cx="2052827" cy="1901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75403" y="1810511"/>
              <a:ext cx="1958339" cy="1807845"/>
            </a:xfrm>
            <a:custGeom>
              <a:avLst/>
              <a:gdLst/>
              <a:ahLst/>
              <a:cxnLst/>
              <a:rect l="l" t="t" r="r" b="b"/>
              <a:pathLst>
                <a:path w="1958339" h="1807845">
                  <a:moveTo>
                    <a:pt x="0" y="1807464"/>
                  </a:moveTo>
                  <a:lnTo>
                    <a:pt x="1958339" y="1807464"/>
                  </a:lnTo>
                  <a:lnTo>
                    <a:pt x="1958339" y="0"/>
                  </a:lnTo>
                  <a:lnTo>
                    <a:pt x="0" y="0"/>
                  </a:lnTo>
                  <a:lnTo>
                    <a:pt x="0" y="180746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8159" y="1786127"/>
              <a:ext cx="2052827" cy="1901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75403" y="1810511"/>
              <a:ext cx="1958339" cy="1807845"/>
            </a:xfrm>
            <a:custGeom>
              <a:avLst/>
              <a:gdLst/>
              <a:ahLst/>
              <a:cxnLst/>
              <a:rect l="l" t="t" r="r" b="b"/>
              <a:pathLst>
                <a:path w="1958339" h="1807845">
                  <a:moveTo>
                    <a:pt x="1958339" y="0"/>
                  </a:moveTo>
                  <a:lnTo>
                    <a:pt x="0" y="0"/>
                  </a:lnTo>
                  <a:lnTo>
                    <a:pt x="0" y="1807464"/>
                  </a:lnTo>
                  <a:lnTo>
                    <a:pt x="1958339" y="1807464"/>
                  </a:lnTo>
                  <a:lnTo>
                    <a:pt x="1958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5403" y="1810511"/>
              <a:ext cx="1958339" cy="1807845"/>
            </a:xfrm>
            <a:custGeom>
              <a:avLst/>
              <a:gdLst/>
              <a:ahLst/>
              <a:cxnLst/>
              <a:rect l="l" t="t" r="r" b="b"/>
              <a:pathLst>
                <a:path w="1958339" h="1807845">
                  <a:moveTo>
                    <a:pt x="0" y="1807464"/>
                  </a:moveTo>
                  <a:lnTo>
                    <a:pt x="1958339" y="1807464"/>
                  </a:lnTo>
                  <a:lnTo>
                    <a:pt x="1958339" y="0"/>
                  </a:lnTo>
                  <a:lnTo>
                    <a:pt x="0" y="0"/>
                  </a:lnTo>
                  <a:lnTo>
                    <a:pt x="0" y="180746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79976" y="1815083"/>
            <a:ext cx="1949450" cy="5321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2705" rIns="0" bIns="0" rtlCol="0">
            <a:spAutoFit/>
          </a:bodyPr>
          <a:lstStyle/>
          <a:p>
            <a:pPr marL="283210" marR="282575" indent="327660">
              <a:lnSpc>
                <a:spcPct val="100000"/>
              </a:lnSpc>
              <a:spcBef>
                <a:spcPts val="415"/>
              </a:spcBef>
            </a:pPr>
            <a:r>
              <a:rPr sz="1600" spc="-5" dirty="0">
                <a:latin typeface="Arial"/>
                <a:cs typeface="Arial"/>
              </a:rPr>
              <a:t>General  Superintendent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00655" y="1793748"/>
            <a:ext cx="1972310" cy="1902460"/>
            <a:chOff x="2200655" y="1793748"/>
            <a:chExt cx="1972310" cy="1902460"/>
          </a:xfrm>
        </p:grpSpPr>
        <p:sp>
          <p:nvSpPr>
            <p:cNvPr id="27" name="object 27"/>
            <p:cNvSpPr/>
            <p:nvPr/>
          </p:nvSpPr>
          <p:spPr>
            <a:xfrm>
              <a:off x="2200655" y="1793748"/>
              <a:ext cx="1972056" cy="1901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7899" y="1818132"/>
              <a:ext cx="1877695" cy="1807845"/>
            </a:xfrm>
            <a:custGeom>
              <a:avLst/>
              <a:gdLst/>
              <a:ahLst/>
              <a:cxnLst/>
              <a:rect l="l" t="t" r="r" b="b"/>
              <a:pathLst>
                <a:path w="1877695" h="1807845">
                  <a:moveTo>
                    <a:pt x="1877568" y="0"/>
                  </a:moveTo>
                  <a:lnTo>
                    <a:pt x="0" y="0"/>
                  </a:lnTo>
                  <a:lnTo>
                    <a:pt x="0" y="1807464"/>
                  </a:lnTo>
                  <a:lnTo>
                    <a:pt x="1877568" y="1807464"/>
                  </a:lnTo>
                  <a:lnTo>
                    <a:pt x="1877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47899" y="1818132"/>
              <a:ext cx="1877695" cy="1807845"/>
            </a:xfrm>
            <a:custGeom>
              <a:avLst/>
              <a:gdLst/>
              <a:ahLst/>
              <a:cxnLst/>
              <a:rect l="l" t="t" r="r" b="b"/>
              <a:pathLst>
                <a:path w="1877695" h="1807845">
                  <a:moveTo>
                    <a:pt x="0" y="1807464"/>
                  </a:moveTo>
                  <a:lnTo>
                    <a:pt x="1877568" y="1807464"/>
                  </a:lnTo>
                  <a:lnTo>
                    <a:pt x="1877568" y="0"/>
                  </a:lnTo>
                  <a:lnTo>
                    <a:pt x="0" y="0"/>
                  </a:lnTo>
                  <a:lnTo>
                    <a:pt x="0" y="180746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52472" y="1822704"/>
            <a:ext cx="1868805" cy="5397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4224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120"/>
              </a:spcBef>
            </a:pPr>
            <a:r>
              <a:rPr sz="1600" spc="-5" dirty="0">
                <a:latin typeface="Arial"/>
                <a:cs typeface="Arial"/>
              </a:rPr>
              <a:t>Chief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2472" y="2385314"/>
            <a:ext cx="1868805" cy="1235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1445" rIns="0" bIns="0" rtlCol="0">
            <a:spAutoFit/>
          </a:bodyPr>
          <a:lstStyle/>
          <a:p>
            <a:pPr marL="106045" marR="148590" algn="ctr">
              <a:lnSpc>
                <a:spcPct val="100000"/>
              </a:lnSpc>
              <a:spcBef>
                <a:spcPts val="1035"/>
              </a:spcBef>
            </a:pPr>
            <a:r>
              <a:rPr sz="1400" spc="-5" dirty="0">
                <a:latin typeface="Arial"/>
                <a:cs typeface="Arial"/>
              </a:rPr>
              <a:t>Supervised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work  </a:t>
            </a:r>
            <a:r>
              <a:rPr sz="1400" dirty="0">
                <a:latin typeface="Arial"/>
                <a:cs typeface="Arial"/>
              </a:rPr>
              <a:t>of the </a:t>
            </a:r>
            <a:r>
              <a:rPr sz="1400" spc="-5" dirty="0">
                <a:latin typeface="Arial"/>
                <a:cs typeface="Arial"/>
              </a:rPr>
              <a:t>men </a:t>
            </a:r>
            <a:r>
              <a:rPr sz="1400" dirty="0">
                <a:latin typeface="Arial"/>
                <a:cs typeface="Arial"/>
              </a:rPr>
              <a:t>in the  field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52472" y="2366772"/>
            <a:ext cx="1880870" cy="13970"/>
          </a:xfrm>
          <a:custGeom>
            <a:avLst/>
            <a:gdLst/>
            <a:ahLst/>
            <a:cxnLst/>
            <a:rect l="l" t="t" r="r" b="b"/>
            <a:pathLst>
              <a:path w="1880870" h="13969">
                <a:moveTo>
                  <a:pt x="0" y="13969"/>
                </a:moveTo>
                <a:lnTo>
                  <a:pt x="1880869" y="0"/>
                </a:lnTo>
              </a:path>
            </a:pathLst>
          </a:custGeom>
          <a:ln w="9144">
            <a:solidFill>
              <a:srgbClr val="A6A1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3128" y="2351532"/>
            <a:ext cx="1880870" cy="13970"/>
          </a:xfrm>
          <a:custGeom>
            <a:avLst/>
            <a:gdLst/>
            <a:ahLst/>
            <a:cxnLst/>
            <a:rect l="l" t="t" r="r" b="b"/>
            <a:pathLst>
              <a:path w="1880870" h="13969">
                <a:moveTo>
                  <a:pt x="0" y="13969"/>
                </a:moveTo>
                <a:lnTo>
                  <a:pt x="1880870" y="0"/>
                </a:lnTo>
              </a:path>
            </a:pathLst>
          </a:custGeom>
          <a:ln w="9144">
            <a:solidFill>
              <a:srgbClr val="A6A1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79976" y="2370073"/>
            <a:ext cx="1949450" cy="1243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9695" rIns="0" bIns="0" rtlCol="0">
            <a:spAutoFit/>
          </a:bodyPr>
          <a:lstStyle/>
          <a:p>
            <a:pPr marL="173990" marR="87630" algn="ctr">
              <a:lnSpc>
                <a:spcPct val="100000"/>
              </a:lnSpc>
              <a:spcBef>
                <a:spcPts val="785"/>
              </a:spcBef>
            </a:pPr>
            <a:r>
              <a:rPr sz="1400" spc="-5" dirty="0">
                <a:latin typeface="Arial"/>
                <a:cs typeface="Arial"/>
              </a:rPr>
              <a:t>Supervised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operation  of locks, collected  tolls, maintained and  repaired the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76755" y="2356104"/>
            <a:ext cx="7614284" cy="3700779"/>
            <a:chOff x="1476755" y="2356104"/>
            <a:chExt cx="7614284" cy="3700779"/>
          </a:xfrm>
        </p:grpSpPr>
        <p:sp>
          <p:nvSpPr>
            <p:cNvPr id="36" name="object 36"/>
            <p:cNvSpPr/>
            <p:nvPr/>
          </p:nvSpPr>
          <p:spPr>
            <a:xfrm>
              <a:off x="6422135" y="2360676"/>
              <a:ext cx="1981200" cy="15875"/>
            </a:xfrm>
            <a:custGeom>
              <a:avLst/>
              <a:gdLst/>
              <a:ahLst/>
              <a:cxnLst/>
              <a:rect l="l" t="t" r="r" b="b"/>
              <a:pathLst>
                <a:path w="1981200" h="15875">
                  <a:moveTo>
                    <a:pt x="0" y="15366"/>
                  </a:moveTo>
                  <a:lnTo>
                    <a:pt x="1981072" y="0"/>
                  </a:lnTo>
                </a:path>
              </a:pathLst>
            </a:custGeom>
            <a:ln w="9144">
              <a:solidFill>
                <a:srgbClr val="A6A1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76755" y="3919728"/>
              <a:ext cx="4856988" cy="17053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32113" y="5650230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66039" y="396240"/>
                  </a:moveTo>
                  <a:lnTo>
                    <a:pt x="40344" y="391050"/>
                  </a:lnTo>
                  <a:lnTo>
                    <a:pt x="19351" y="376897"/>
                  </a:lnTo>
                  <a:lnTo>
                    <a:pt x="5193" y="355906"/>
                  </a:lnTo>
                  <a:lnTo>
                    <a:pt x="0" y="330200"/>
                  </a:lnTo>
                  <a:lnTo>
                    <a:pt x="0" y="66040"/>
                  </a:lnTo>
                  <a:lnTo>
                    <a:pt x="5193" y="40333"/>
                  </a:lnTo>
                  <a:lnTo>
                    <a:pt x="19351" y="19342"/>
                  </a:lnTo>
                  <a:lnTo>
                    <a:pt x="40344" y="5189"/>
                  </a:lnTo>
                  <a:lnTo>
                    <a:pt x="66039" y="0"/>
                  </a:lnTo>
                </a:path>
                <a:path w="548640" h="396239">
                  <a:moveTo>
                    <a:pt x="482600" y="0"/>
                  </a:moveTo>
                  <a:lnTo>
                    <a:pt x="508295" y="5189"/>
                  </a:lnTo>
                  <a:lnTo>
                    <a:pt x="529288" y="19342"/>
                  </a:lnTo>
                  <a:lnTo>
                    <a:pt x="543446" y="40333"/>
                  </a:lnTo>
                  <a:lnTo>
                    <a:pt x="548639" y="66040"/>
                  </a:lnTo>
                  <a:lnTo>
                    <a:pt x="548639" y="330200"/>
                  </a:lnTo>
                  <a:lnTo>
                    <a:pt x="543446" y="355906"/>
                  </a:lnTo>
                  <a:lnTo>
                    <a:pt x="529288" y="376897"/>
                  </a:lnTo>
                  <a:lnTo>
                    <a:pt x="508295" y="391050"/>
                  </a:lnTo>
                  <a:lnTo>
                    <a:pt x="482600" y="3962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29527" y="2504948"/>
            <a:ext cx="150495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Raised funds and  </a:t>
            </a:r>
            <a:r>
              <a:rPr sz="1400" spc="-5" dirty="0">
                <a:latin typeface="Arial"/>
                <a:cs typeface="Arial"/>
              </a:rPr>
              <a:t>made </a:t>
            </a:r>
            <a:r>
              <a:rPr sz="1400" dirty="0">
                <a:latin typeface="Arial"/>
                <a:cs typeface="Arial"/>
              </a:rPr>
              <a:t>decisions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  terminals and  locations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78926" y="5682792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9" y="1850135"/>
            <a:ext cx="4584191" cy="360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7474"/>
            <a:ext cx="648843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Chesapeake &amp; Delaware  Canal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03" y="1874520"/>
            <a:ext cx="4490085" cy="351155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220979" rIns="0" bIns="0" rtlCol="0">
            <a:spAutoFit/>
          </a:bodyPr>
          <a:lstStyle/>
          <a:p>
            <a:pPr marL="360680" marR="236220" indent="-228600">
              <a:lnSpc>
                <a:spcPct val="100000"/>
              </a:lnSpc>
              <a:spcBef>
                <a:spcPts val="1739"/>
              </a:spcBef>
              <a:buClr>
                <a:srgbClr val="A9A47B"/>
              </a:buClr>
              <a:buChar char="•"/>
              <a:tabLst>
                <a:tab pos="360680" algn="l"/>
                <a:tab pos="36131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Philadelphia and Baltimore  competed for 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mid-Atlantic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 trade</a:t>
            </a:r>
            <a:endParaRPr sz="2200">
              <a:latin typeface="Arial"/>
              <a:cs typeface="Arial"/>
            </a:endParaRPr>
          </a:p>
          <a:p>
            <a:pPr marL="658495" marR="302895" lvl="1" indent="-229235">
              <a:lnSpc>
                <a:spcPct val="100000"/>
              </a:lnSpc>
              <a:spcBef>
                <a:spcPts val="405"/>
              </a:spcBef>
              <a:buClr>
                <a:srgbClr val="A9A47B"/>
              </a:buClr>
              <a:buChar char="•"/>
              <a:tabLst>
                <a:tab pos="658495" algn="l"/>
                <a:tab pos="65913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Delaware River to</a:t>
            </a: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Chesapeake  Bay</a:t>
            </a:r>
            <a:endParaRPr sz="2000">
              <a:latin typeface="Arial"/>
              <a:cs typeface="Arial"/>
            </a:endParaRPr>
          </a:p>
          <a:p>
            <a:pPr marL="658495" lvl="1" indent="-234315">
              <a:lnSpc>
                <a:spcPct val="100000"/>
              </a:lnSpc>
              <a:spcBef>
                <a:spcPts val="409"/>
              </a:spcBef>
              <a:buClr>
                <a:srgbClr val="9CBDBC"/>
              </a:buClr>
              <a:buChar char="•"/>
              <a:tabLst>
                <a:tab pos="658495" algn="l"/>
                <a:tab pos="65913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Two very important</a:t>
            </a: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waterways</a:t>
            </a:r>
            <a:endParaRPr sz="2000">
              <a:latin typeface="Arial"/>
              <a:cs typeface="Arial"/>
            </a:endParaRPr>
          </a:p>
          <a:p>
            <a:pPr marL="36068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Char char="•"/>
              <a:tabLst>
                <a:tab pos="360680" algn="l"/>
                <a:tab pos="36131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Strategic and military</a:t>
            </a:r>
            <a:r>
              <a:rPr sz="2200" spc="4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  <a:p>
            <a:pPr marL="360680" indent="-229235">
              <a:lnSpc>
                <a:spcPct val="100000"/>
              </a:lnSpc>
              <a:spcBef>
                <a:spcPts val="409"/>
              </a:spcBef>
              <a:buClr>
                <a:srgbClr val="A9A47B"/>
              </a:buClr>
              <a:buChar char="•"/>
              <a:tabLst>
                <a:tab pos="360680" algn="l"/>
                <a:tab pos="36131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National transportation</a:t>
            </a:r>
            <a:r>
              <a:rPr sz="2200" spc="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network</a:t>
            </a:r>
            <a:endParaRPr sz="2200">
              <a:latin typeface="Arial"/>
              <a:cs typeface="Arial"/>
            </a:endParaRPr>
          </a:p>
          <a:p>
            <a:pPr marL="360680" indent="-229235">
              <a:lnSpc>
                <a:spcPct val="100000"/>
              </a:lnSpc>
              <a:spcBef>
                <a:spcPts val="395"/>
              </a:spcBef>
              <a:buClr>
                <a:srgbClr val="A9A47B"/>
              </a:buClr>
              <a:buChar char="•"/>
              <a:tabLst>
                <a:tab pos="360680" algn="l"/>
                <a:tab pos="361315" algn="l"/>
              </a:tabLst>
            </a:pP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Significance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state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federal</a:t>
            </a:r>
            <a:endParaRPr sz="2200">
              <a:latin typeface="Arial"/>
              <a:cs typeface="Arial"/>
            </a:endParaRPr>
          </a:p>
          <a:p>
            <a:pPr marL="3606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aid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7447" y="1874520"/>
            <a:ext cx="3514344" cy="3233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93308"/>
            <a:ext cx="8409940" cy="457200"/>
          </a:xfrm>
          <a:custGeom>
            <a:avLst/>
            <a:gdLst/>
            <a:ahLst/>
            <a:cxnLst/>
            <a:rect l="l" t="t" r="r" b="b"/>
            <a:pathLst>
              <a:path w="8409940" h="457200">
                <a:moveTo>
                  <a:pt x="8409432" y="0"/>
                </a:moveTo>
                <a:lnTo>
                  <a:pt x="0" y="0"/>
                </a:lnTo>
                <a:lnTo>
                  <a:pt x="0" y="457200"/>
                </a:lnTo>
                <a:lnTo>
                  <a:pt x="8409432" y="457200"/>
                </a:lnTo>
                <a:lnTo>
                  <a:pt x="8409432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08402" y="5950102"/>
            <a:ext cx="399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Symbolic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 canal era as 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whole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78926" y="5682792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" y="1307591"/>
            <a:ext cx="4437888" cy="39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140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Steamboats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331975"/>
            <a:ext cx="4343400" cy="390017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L="544830" marR="420370" indent="-229235">
              <a:lnSpc>
                <a:spcPct val="100000"/>
              </a:lnSpc>
              <a:spcBef>
                <a:spcPts val="1595"/>
              </a:spcBef>
              <a:buClr>
                <a:srgbClr val="A9A47B"/>
              </a:buClr>
              <a:buChar char="•"/>
              <a:tabLst>
                <a:tab pos="544830" algn="l"/>
                <a:tab pos="54546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1807 – Commercial  feasibility proven by Robert  Fulton</a:t>
            </a:r>
            <a:endParaRPr sz="2200">
              <a:latin typeface="Arial"/>
              <a:cs typeface="Arial"/>
            </a:endParaRPr>
          </a:p>
          <a:p>
            <a:pPr marL="544830" indent="-229870">
              <a:lnSpc>
                <a:spcPct val="100000"/>
              </a:lnSpc>
              <a:spcBef>
                <a:spcPts val="409"/>
              </a:spcBef>
              <a:buClr>
                <a:srgbClr val="A9A47B"/>
              </a:buClr>
              <a:buChar char="•"/>
              <a:tabLst>
                <a:tab pos="544830" algn="l"/>
                <a:tab pos="54546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Reduced cost and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544830" indent="-229870">
              <a:lnSpc>
                <a:spcPct val="100000"/>
              </a:lnSpc>
              <a:spcBef>
                <a:spcPts val="395"/>
              </a:spcBef>
              <a:buClr>
                <a:srgbClr val="A9A47B"/>
              </a:buClr>
              <a:buChar char="•"/>
              <a:tabLst>
                <a:tab pos="544830" algn="l"/>
                <a:tab pos="54546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Spurred growth of</a:t>
            </a:r>
            <a:r>
              <a:rPr sz="2200" spc="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heartland</a:t>
            </a:r>
            <a:endParaRPr sz="2200">
              <a:latin typeface="Arial"/>
              <a:cs typeface="Arial"/>
            </a:endParaRPr>
          </a:p>
          <a:p>
            <a:pPr marL="544830" marR="371475" indent="-229235">
              <a:lnSpc>
                <a:spcPct val="100000"/>
              </a:lnSpc>
              <a:spcBef>
                <a:spcPts val="400"/>
              </a:spcBef>
              <a:buClr>
                <a:srgbClr val="A9A47B"/>
              </a:buClr>
              <a:buChar char="•"/>
              <a:tabLst>
                <a:tab pos="544830" algn="l"/>
                <a:tab pos="54546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Tonnage of Miss. River and  Great Lakes &gt; </a:t>
            </a: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NYC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by  200%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25567" y="1900427"/>
            <a:ext cx="3706367" cy="2339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2345" y="5772099"/>
            <a:ext cx="5022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Key role in the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America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4088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Merchant</a:t>
            </a:r>
            <a:r>
              <a:rPr spc="-35" dirty="0"/>
              <a:t> </a:t>
            </a:r>
            <a:r>
              <a:rPr spc="-5" dirty="0"/>
              <a:t>Marine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02076" y="2299461"/>
            <a:ext cx="3058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Dominated seaports and</a:t>
            </a:r>
            <a:r>
              <a:rPr sz="1600" spc="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ships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2076" y="4263390"/>
            <a:ext cx="4265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Manufacturing took over as primary</a:t>
            </a:r>
            <a:r>
              <a:rPr sz="1600" spc="7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industry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5125" y="2890773"/>
            <a:ext cx="2994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Cities specialized in one</a:t>
            </a:r>
            <a:r>
              <a:rPr sz="1600" spc="-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good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2076" y="3573526"/>
            <a:ext cx="2831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Most profitable of the</a:t>
            </a:r>
            <a:r>
              <a:rPr sz="1600" spc="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trades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3517" y="1865503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Descriptions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71216" y="2168651"/>
            <a:ext cx="4425950" cy="116205"/>
            <a:chOff x="2871216" y="2168651"/>
            <a:chExt cx="4425950" cy="116205"/>
          </a:xfrm>
        </p:grpSpPr>
        <p:sp>
          <p:nvSpPr>
            <p:cNvPr id="10" name="object 10"/>
            <p:cNvSpPr/>
            <p:nvPr/>
          </p:nvSpPr>
          <p:spPr>
            <a:xfrm>
              <a:off x="2871216" y="2168651"/>
              <a:ext cx="4425696" cy="115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4650" y="2204465"/>
              <a:ext cx="4326255" cy="4445"/>
            </a:xfrm>
            <a:custGeom>
              <a:avLst/>
              <a:gdLst/>
              <a:ahLst/>
              <a:cxnLst/>
              <a:rect l="l" t="t" r="r" b="b"/>
              <a:pathLst>
                <a:path w="4326255" h="4444">
                  <a:moveTo>
                    <a:pt x="0" y="0"/>
                  </a:moveTo>
                  <a:lnTo>
                    <a:pt x="4325874" y="4191"/>
                  </a:lnTo>
                </a:path>
              </a:pathLst>
            </a:custGeom>
            <a:ln w="25908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51382" y="1867026"/>
            <a:ext cx="678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2E2B1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pics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8307" y="2176272"/>
            <a:ext cx="2239010" cy="111760"/>
            <a:chOff x="178307" y="2176272"/>
            <a:chExt cx="2239010" cy="111760"/>
          </a:xfrm>
        </p:grpSpPr>
        <p:sp>
          <p:nvSpPr>
            <p:cNvPr id="14" name="object 14"/>
            <p:cNvSpPr/>
            <p:nvPr/>
          </p:nvSpPr>
          <p:spPr>
            <a:xfrm>
              <a:off x="178307" y="2176272"/>
              <a:ext cx="2238756" cy="111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742" y="2212086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950" y="0"/>
                  </a:lnTo>
                </a:path>
              </a:pathLst>
            </a:custGeom>
            <a:ln w="25908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5193" y="2299461"/>
            <a:ext cx="1868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Merchant</a:t>
            </a:r>
            <a:r>
              <a:rPr sz="1600" spc="-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Capitalists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595" y="2886201"/>
            <a:ext cx="2183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Merchant</a:t>
            </a:r>
            <a:r>
              <a:rPr sz="1600" spc="-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Specialization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1205" y="3573526"/>
            <a:ext cx="1559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Trade </a:t>
            </a:r>
            <a:r>
              <a:rPr sz="1600" spc="-10" dirty="0">
                <a:solidFill>
                  <a:srgbClr val="2E2B1F"/>
                </a:solidFill>
                <a:latin typeface="Arial"/>
                <a:cs typeface="Arial"/>
              </a:rPr>
              <a:t>with</a:t>
            </a:r>
            <a:r>
              <a:rPr sz="1600" spc="-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China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205" y="4263390"/>
            <a:ext cx="1616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Decline in</a:t>
            </a:r>
            <a:r>
              <a:rPr sz="1600" spc="-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Arial"/>
                <a:cs typeface="Arial"/>
              </a:rPr>
              <a:t>Activity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74622" y="5772099"/>
            <a:ext cx="5063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Steam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Navigation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– Peaked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early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1800s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3680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Agribusiness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573047"/>
            <a:ext cx="7582534" cy="11323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9"/>
              </a:spcBef>
              <a:buClr>
                <a:srgbClr val="A9A47B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Rise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of manufacturing created new</a:t>
            </a:r>
            <a:r>
              <a:rPr sz="2200" spc="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markets</a:t>
            </a:r>
            <a:endParaRPr sz="2200" dirty="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409"/>
              </a:spcBef>
              <a:buClr>
                <a:srgbClr val="A9A47B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Improvements in transportation, farm machinery, </a:t>
            </a:r>
            <a:r>
              <a:rPr lang="en-US" sz="2200" spc="-5" dirty="0">
                <a:solidFill>
                  <a:srgbClr val="2E2B1F"/>
                </a:solidFill>
                <a:latin typeface="Arial"/>
                <a:cs typeface="Arial"/>
              </a:rPr>
              <a:t/>
            </a:r>
            <a:br>
              <a:rPr lang="en-US" sz="2200" spc="-5" dirty="0">
                <a:solidFill>
                  <a:srgbClr val="2E2B1F"/>
                </a:solidFill>
                <a:latin typeface="Arial"/>
                <a:cs typeface="Arial"/>
              </a:rPr>
            </a:br>
            <a:r>
              <a:rPr sz="2200" spc="-5" dirty="0" smtClean="0">
                <a:solidFill>
                  <a:srgbClr val="2E2B1F"/>
                </a:solidFill>
                <a:latin typeface="Arial"/>
                <a:cs typeface="Arial"/>
              </a:rPr>
              <a:t>and fertile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land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840735"/>
            <a:ext cx="7620000" cy="3102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5396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John Jacob</a:t>
            </a:r>
            <a:r>
              <a:rPr spc="-35" dirty="0"/>
              <a:t> </a:t>
            </a:r>
            <a:r>
              <a:rPr spc="-5" dirty="0"/>
              <a:t>Astor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87944" y="2900108"/>
            <a:ext cx="1925320" cy="1669414"/>
            <a:chOff x="1587944" y="2900108"/>
            <a:chExt cx="1925320" cy="1669414"/>
          </a:xfrm>
        </p:grpSpPr>
        <p:sp>
          <p:nvSpPr>
            <p:cNvPr id="5" name="object 5"/>
            <p:cNvSpPr/>
            <p:nvPr/>
          </p:nvSpPr>
          <p:spPr>
            <a:xfrm>
              <a:off x="1600962" y="2913125"/>
              <a:ext cx="1899285" cy="1643380"/>
            </a:xfrm>
            <a:custGeom>
              <a:avLst/>
              <a:gdLst/>
              <a:ahLst/>
              <a:cxnLst/>
              <a:rect l="l" t="t" r="r" b="b"/>
              <a:pathLst>
                <a:path w="1899285" h="1643379">
                  <a:moveTo>
                    <a:pt x="1429512" y="0"/>
                  </a:moveTo>
                  <a:lnTo>
                    <a:pt x="469392" y="0"/>
                  </a:lnTo>
                  <a:lnTo>
                    <a:pt x="0" y="821436"/>
                  </a:lnTo>
                  <a:lnTo>
                    <a:pt x="469392" y="1642872"/>
                  </a:lnTo>
                  <a:lnTo>
                    <a:pt x="1429512" y="1642872"/>
                  </a:lnTo>
                  <a:lnTo>
                    <a:pt x="1898903" y="821436"/>
                  </a:lnTo>
                  <a:lnTo>
                    <a:pt x="142951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962" y="2913125"/>
              <a:ext cx="1899285" cy="1643380"/>
            </a:xfrm>
            <a:custGeom>
              <a:avLst/>
              <a:gdLst/>
              <a:ahLst/>
              <a:cxnLst/>
              <a:rect l="l" t="t" r="r" b="b"/>
              <a:pathLst>
                <a:path w="1899285" h="1643379">
                  <a:moveTo>
                    <a:pt x="0" y="821436"/>
                  </a:moveTo>
                  <a:lnTo>
                    <a:pt x="469392" y="0"/>
                  </a:lnTo>
                  <a:lnTo>
                    <a:pt x="1429512" y="0"/>
                  </a:lnTo>
                  <a:lnTo>
                    <a:pt x="1898903" y="821436"/>
                  </a:lnTo>
                  <a:lnTo>
                    <a:pt x="1429512" y="1642872"/>
                  </a:lnTo>
                  <a:lnTo>
                    <a:pt x="469392" y="1642872"/>
                  </a:lnTo>
                  <a:lnTo>
                    <a:pt x="0" y="8214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23694" y="3476371"/>
            <a:ext cx="850265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765" marR="5080" indent="-12700">
              <a:lnSpc>
                <a:spcPts val="1660"/>
              </a:lnSpc>
              <a:spcBef>
                <a:spcPts val="36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entures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61680" y="1405064"/>
            <a:ext cx="1743710" cy="1373505"/>
            <a:chOff x="1761680" y="1405064"/>
            <a:chExt cx="1743710" cy="1373505"/>
          </a:xfrm>
        </p:grpSpPr>
        <p:sp>
          <p:nvSpPr>
            <p:cNvPr id="9" name="object 9"/>
            <p:cNvSpPr/>
            <p:nvPr/>
          </p:nvSpPr>
          <p:spPr>
            <a:xfrm>
              <a:off x="2788919" y="2125980"/>
              <a:ext cx="716280" cy="617220"/>
            </a:xfrm>
            <a:custGeom>
              <a:avLst/>
              <a:gdLst/>
              <a:ahLst/>
              <a:cxnLst/>
              <a:rect l="l" t="t" r="r" b="b"/>
              <a:pathLst>
                <a:path w="716279" h="617219">
                  <a:moveTo>
                    <a:pt x="537844" y="0"/>
                  </a:moveTo>
                  <a:lnTo>
                    <a:pt x="178435" y="0"/>
                  </a:lnTo>
                  <a:lnTo>
                    <a:pt x="0" y="308610"/>
                  </a:lnTo>
                  <a:lnTo>
                    <a:pt x="178435" y="617220"/>
                  </a:lnTo>
                  <a:lnTo>
                    <a:pt x="537844" y="617220"/>
                  </a:lnTo>
                  <a:lnTo>
                    <a:pt x="716280" y="308610"/>
                  </a:lnTo>
                  <a:lnTo>
                    <a:pt x="537844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4697" y="1418082"/>
              <a:ext cx="1557655" cy="1347470"/>
            </a:xfrm>
            <a:custGeom>
              <a:avLst/>
              <a:gdLst/>
              <a:ahLst/>
              <a:cxnLst/>
              <a:rect l="l" t="t" r="r" b="b"/>
              <a:pathLst>
                <a:path w="1557654" h="1347470">
                  <a:moveTo>
                    <a:pt x="1172590" y="0"/>
                  </a:moveTo>
                  <a:lnTo>
                    <a:pt x="384937" y="0"/>
                  </a:lnTo>
                  <a:lnTo>
                    <a:pt x="0" y="673607"/>
                  </a:lnTo>
                  <a:lnTo>
                    <a:pt x="384937" y="1347215"/>
                  </a:lnTo>
                  <a:lnTo>
                    <a:pt x="1172590" y="1347215"/>
                  </a:lnTo>
                  <a:lnTo>
                    <a:pt x="1557527" y="673607"/>
                  </a:lnTo>
                  <a:lnTo>
                    <a:pt x="117259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4697" y="1418082"/>
              <a:ext cx="1557655" cy="1347470"/>
            </a:xfrm>
            <a:custGeom>
              <a:avLst/>
              <a:gdLst/>
              <a:ahLst/>
              <a:cxnLst/>
              <a:rect l="l" t="t" r="r" b="b"/>
              <a:pathLst>
                <a:path w="1557654" h="1347470">
                  <a:moveTo>
                    <a:pt x="0" y="673607"/>
                  </a:moveTo>
                  <a:lnTo>
                    <a:pt x="384937" y="0"/>
                  </a:lnTo>
                  <a:lnTo>
                    <a:pt x="1172590" y="0"/>
                  </a:lnTo>
                  <a:lnTo>
                    <a:pt x="1557527" y="673607"/>
                  </a:lnTo>
                  <a:lnTo>
                    <a:pt x="1172590" y="1347215"/>
                  </a:lnTo>
                  <a:lnTo>
                    <a:pt x="384937" y="1347215"/>
                  </a:lnTo>
                  <a:lnTo>
                    <a:pt x="0" y="6736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52217" y="1833498"/>
            <a:ext cx="601345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79375">
              <a:lnSpc>
                <a:spcPts val="1660"/>
              </a:lnSpc>
              <a:spcBef>
                <a:spcPts val="36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Real  Estate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89668" y="2234120"/>
            <a:ext cx="1583690" cy="1664335"/>
            <a:chOff x="3189668" y="2234120"/>
            <a:chExt cx="1583690" cy="1664335"/>
          </a:xfrm>
        </p:grpSpPr>
        <p:sp>
          <p:nvSpPr>
            <p:cNvPr id="14" name="object 14"/>
            <p:cNvSpPr/>
            <p:nvPr/>
          </p:nvSpPr>
          <p:spPr>
            <a:xfrm>
              <a:off x="3625595" y="3279647"/>
              <a:ext cx="716280" cy="619125"/>
            </a:xfrm>
            <a:custGeom>
              <a:avLst/>
              <a:gdLst/>
              <a:ahLst/>
              <a:cxnLst/>
              <a:rect l="l" t="t" r="r" b="b"/>
              <a:pathLst>
                <a:path w="716279" h="619125">
                  <a:moveTo>
                    <a:pt x="537463" y="0"/>
                  </a:moveTo>
                  <a:lnTo>
                    <a:pt x="178815" y="0"/>
                  </a:lnTo>
                  <a:lnTo>
                    <a:pt x="0" y="309372"/>
                  </a:lnTo>
                  <a:lnTo>
                    <a:pt x="178815" y="618744"/>
                  </a:lnTo>
                  <a:lnTo>
                    <a:pt x="537463" y="618744"/>
                  </a:lnTo>
                  <a:lnTo>
                    <a:pt x="716279" y="309372"/>
                  </a:lnTo>
                  <a:lnTo>
                    <a:pt x="537463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2685" y="2247137"/>
              <a:ext cx="1557655" cy="1346200"/>
            </a:xfrm>
            <a:custGeom>
              <a:avLst/>
              <a:gdLst/>
              <a:ahLst/>
              <a:cxnLst/>
              <a:rect l="l" t="t" r="r" b="b"/>
              <a:pathLst>
                <a:path w="1557654" h="1346200">
                  <a:moveTo>
                    <a:pt x="1173099" y="0"/>
                  </a:moveTo>
                  <a:lnTo>
                    <a:pt x="384428" y="0"/>
                  </a:lnTo>
                  <a:lnTo>
                    <a:pt x="0" y="672846"/>
                  </a:lnTo>
                  <a:lnTo>
                    <a:pt x="384428" y="1345691"/>
                  </a:lnTo>
                  <a:lnTo>
                    <a:pt x="1173099" y="1345691"/>
                  </a:lnTo>
                  <a:lnTo>
                    <a:pt x="1557527" y="672846"/>
                  </a:lnTo>
                  <a:lnTo>
                    <a:pt x="117309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2685" y="2247137"/>
              <a:ext cx="1557655" cy="1346200"/>
            </a:xfrm>
            <a:custGeom>
              <a:avLst/>
              <a:gdLst/>
              <a:ahLst/>
              <a:cxnLst/>
              <a:rect l="l" t="t" r="r" b="b"/>
              <a:pathLst>
                <a:path w="1557654" h="1346200">
                  <a:moveTo>
                    <a:pt x="0" y="672846"/>
                  </a:moveTo>
                  <a:lnTo>
                    <a:pt x="384428" y="0"/>
                  </a:lnTo>
                  <a:lnTo>
                    <a:pt x="1173099" y="0"/>
                  </a:lnTo>
                  <a:lnTo>
                    <a:pt x="1557527" y="672846"/>
                  </a:lnTo>
                  <a:lnTo>
                    <a:pt x="1173099" y="1345691"/>
                  </a:lnTo>
                  <a:lnTo>
                    <a:pt x="384428" y="1345691"/>
                  </a:lnTo>
                  <a:lnTo>
                    <a:pt x="0" y="6728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50665" y="2767075"/>
            <a:ext cx="859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Promoter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44951" y="3861752"/>
            <a:ext cx="1728470" cy="1373505"/>
            <a:chOff x="3044951" y="3861752"/>
            <a:chExt cx="1728470" cy="1373505"/>
          </a:xfrm>
        </p:grpSpPr>
        <p:sp>
          <p:nvSpPr>
            <p:cNvPr id="19" name="object 19"/>
            <p:cNvSpPr/>
            <p:nvPr/>
          </p:nvSpPr>
          <p:spPr>
            <a:xfrm>
              <a:off x="3044951" y="4584192"/>
              <a:ext cx="716280" cy="617220"/>
            </a:xfrm>
            <a:custGeom>
              <a:avLst/>
              <a:gdLst/>
              <a:ahLst/>
              <a:cxnLst/>
              <a:rect l="l" t="t" r="r" b="b"/>
              <a:pathLst>
                <a:path w="716279" h="617220">
                  <a:moveTo>
                    <a:pt x="537845" y="0"/>
                  </a:moveTo>
                  <a:lnTo>
                    <a:pt x="178435" y="0"/>
                  </a:lnTo>
                  <a:lnTo>
                    <a:pt x="0" y="308609"/>
                  </a:lnTo>
                  <a:lnTo>
                    <a:pt x="178435" y="617219"/>
                  </a:lnTo>
                  <a:lnTo>
                    <a:pt x="537845" y="617219"/>
                  </a:lnTo>
                  <a:lnTo>
                    <a:pt x="716280" y="308609"/>
                  </a:lnTo>
                  <a:lnTo>
                    <a:pt x="537845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02685" y="3874770"/>
              <a:ext cx="1557655" cy="1347470"/>
            </a:xfrm>
            <a:custGeom>
              <a:avLst/>
              <a:gdLst/>
              <a:ahLst/>
              <a:cxnLst/>
              <a:rect l="l" t="t" r="r" b="b"/>
              <a:pathLst>
                <a:path w="1557654" h="1347470">
                  <a:moveTo>
                    <a:pt x="1172590" y="0"/>
                  </a:moveTo>
                  <a:lnTo>
                    <a:pt x="384937" y="0"/>
                  </a:lnTo>
                  <a:lnTo>
                    <a:pt x="0" y="673607"/>
                  </a:lnTo>
                  <a:lnTo>
                    <a:pt x="384937" y="1347215"/>
                  </a:lnTo>
                  <a:lnTo>
                    <a:pt x="1172590" y="1347215"/>
                  </a:lnTo>
                  <a:lnTo>
                    <a:pt x="1557527" y="673607"/>
                  </a:lnTo>
                  <a:lnTo>
                    <a:pt x="117259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02685" y="3874770"/>
              <a:ext cx="1557655" cy="1347470"/>
            </a:xfrm>
            <a:custGeom>
              <a:avLst/>
              <a:gdLst/>
              <a:ahLst/>
              <a:cxnLst/>
              <a:rect l="l" t="t" r="r" b="b"/>
              <a:pathLst>
                <a:path w="1557654" h="1347470">
                  <a:moveTo>
                    <a:pt x="0" y="673607"/>
                  </a:moveTo>
                  <a:lnTo>
                    <a:pt x="384937" y="0"/>
                  </a:lnTo>
                  <a:lnTo>
                    <a:pt x="1172590" y="0"/>
                  </a:lnTo>
                  <a:lnTo>
                    <a:pt x="1557527" y="673607"/>
                  </a:lnTo>
                  <a:lnTo>
                    <a:pt x="1172590" y="1347215"/>
                  </a:lnTo>
                  <a:lnTo>
                    <a:pt x="384937" y="1347215"/>
                  </a:lnTo>
                  <a:lnTo>
                    <a:pt x="0" y="6736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82085" y="4395597"/>
            <a:ext cx="996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Speculator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03247" y="4690808"/>
            <a:ext cx="1742439" cy="1373505"/>
            <a:chOff x="1603247" y="4690808"/>
            <a:chExt cx="1742439" cy="1373505"/>
          </a:xfrm>
        </p:grpSpPr>
        <p:sp>
          <p:nvSpPr>
            <p:cNvPr id="24" name="object 24"/>
            <p:cNvSpPr/>
            <p:nvPr/>
          </p:nvSpPr>
          <p:spPr>
            <a:xfrm>
              <a:off x="1603247" y="4718304"/>
              <a:ext cx="716280" cy="619125"/>
            </a:xfrm>
            <a:custGeom>
              <a:avLst/>
              <a:gdLst/>
              <a:ahLst/>
              <a:cxnLst/>
              <a:rect l="l" t="t" r="r" b="b"/>
              <a:pathLst>
                <a:path w="716280" h="619125">
                  <a:moveTo>
                    <a:pt x="537464" y="0"/>
                  </a:moveTo>
                  <a:lnTo>
                    <a:pt x="178815" y="0"/>
                  </a:lnTo>
                  <a:lnTo>
                    <a:pt x="0" y="309372"/>
                  </a:lnTo>
                  <a:lnTo>
                    <a:pt x="178815" y="618744"/>
                  </a:lnTo>
                  <a:lnTo>
                    <a:pt x="537464" y="618744"/>
                  </a:lnTo>
                  <a:lnTo>
                    <a:pt x="716279" y="309372"/>
                  </a:lnTo>
                  <a:lnTo>
                    <a:pt x="537464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74697" y="4703826"/>
              <a:ext cx="1557655" cy="1347470"/>
            </a:xfrm>
            <a:custGeom>
              <a:avLst/>
              <a:gdLst/>
              <a:ahLst/>
              <a:cxnLst/>
              <a:rect l="l" t="t" r="r" b="b"/>
              <a:pathLst>
                <a:path w="1557654" h="1347470">
                  <a:moveTo>
                    <a:pt x="1172590" y="0"/>
                  </a:moveTo>
                  <a:lnTo>
                    <a:pt x="384937" y="0"/>
                  </a:lnTo>
                  <a:lnTo>
                    <a:pt x="0" y="673608"/>
                  </a:lnTo>
                  <a:lnTo>
                    <a:pt x="384937" y="1347216"/>
                  </a:lnTo>
                  <a:lnTo>
                    <a:pt x="1172590" y="1347216"/>
                  </a:lnTo>
                  <a:lnTo>
                    <a:pt x="1557527" y="673608"/>
                  </a:lnTo>
                  <a:lnTo>
                    <a:pt x="117259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74697" y="4703826"/>
              <a:ext cx="1557655" cy="1347470"/>
            </a:xfrm>
            <a:custGeom>
              <a:avLst/>
              <a:gdLst/>
              <a:ahLst/>
              <a:cxnLst/>
              <a:rect l="l" t="t" r="r" b="b"/>
              <a:pathLst>
                <a:path w="1557654" h="1347470">
                  <a:moveTo>
                    <a:pt x="0" y="673608"/>
                  </a:moveTo>
                  <a:lnTo>
                    <a:pt x="384937" y="0"/>
                  </a:lnTo>
                  <a:lnTo>
                    <a:pt x="1172590" y="0"/>
                  </a:lnTo>
                  <a:lnTo>
                    <a:pt x="1557527" y="673608"/>
                  </a:lnTo>
                  <a:lnTo>
                    <a:pt x="1172590" y="1347216"/>
                  </a:lnTo>
                  <a:lnTo>
                    <a:pt x="384937" y="1347216"/>
                  </a:lnTo>
                  <a:lnTo>
                    <a:pt x="0" y="6736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46122" y="5225033"/>
            <a:ext cx="615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rader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7596" y="3564635"/>
            <a:ext cx="1583690" cy="1670685"/>
            <a:chOff x="327596" y="3564635"/>
            <a:chExt cx="1583690" cy="1670685"/>
          </a:xfrm>
        </p:grpSpPr>
        <p:sp>
          <p:nvSpPr>
            <p:cNvPr id="29" name="object 29"/>
            <p:cNvSpPr/>
            <p:nvPr/>
          </p:nvSpPr>
          <p:spPr>
            <a:xfrm>
              <a:off x="752856" y="3564635"/>
              <a:ext cx="716280" cy="617220"/>
            </a:xfrm>
            <a:custGeom>
              <a:avLst/>
              <a:gdLst/>
              <a:ahLst/>
              <a:cxnLst/>
              <a:rect l="l" t="t" r="r" b="b"/>
              <a:pathLst>
                <a:path w="716280" h="617220">
                  <a:moveTo>
                    <a:pt x="537844" y="0"/>
                  </a:moveTo>
                  <a:lnTo>
                    <a:pt x="178371" y="0"/>
                  </a:lnTo>
                  <a:lnTo>
                    <a:pt x="0" y="308609"/>
                  </a:lnTo>
                  <a:lnTo>
                    <a:pt x="178371" y="617219"/>
                  </a:lnTo>
                  <a:lnTo>
                    <a:pt x="537844" y="617219"/>
                  </a:lnTo>
                  <a:lnTo>
                    <a:pt x="716280" y="308609"/>
                  </a:lnTo>
                  <a:lnTo>
                    <a:pt x="537844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614" y="3876293"/>
              <a:ext cx="1557655" cy="1346200"/>
            </a:xfrm>
            <a:custGeom>
              <a:avLst/>
              <a:gdLst/>
              <a:ahLst/>
              <a:cxnLst/>
              <a:rect l="l" t="t" r="r" b="b"/>
              <a:pathLst>
                <a:path w="1557655" h="1346200">
                  <a:moveTo>
                    <a:pt x="1173099" y="0"/>
                  </a:moveTo>
                  <a:lnTo>
                    <a:pt x="384467" y="0"/>
                  </a:lnTo>
                  <a:lnTo>
                    <a:pt x="0" y="672845"/>
                  </a:lnTo>
                  <a:lnTo>
                    <a:pt x="384467" y="1345691"/>
                  </a:lnTo>
                  <a:lnTo>
                    <a:pt x="1173099" y="1345691"/>
                  </a:lnTo>
                  <a:lnTo>
                    <a:pt x="1557528" y="672845"/>
                  </a:lnTo>
                  <a:lnTo>
                    <a:pt x="117309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614" y="3876293"/>
              <a:ext cx="1557655" cy="1346200"/>
            </a:xfrm>
            <a:custGeom>
              <a:avLst/>
              <a:gdLst/>
              <a:ahLst/>
              <a:cxnLst/>
              <a:rect l="l" t="t" r="r" b="b"/>
              <a:pathLst>
                <a:path w="1557655" h="1346200">
                  <a:moveTo>
                    <a:pt x="0" y="672845"/>
                  </a:moveTo>
                  <a:lnTo>
                    <a:pt x="384467" y="0"/>
                  </a:lnTo>
                  <a:lnTo>
                    <a:pt x="1173099" y="0"/>
                  </a:lnTo>
                  <a:lnTo>
                    <a:pt x="1557528" y="672845"/>
                  </a:lnTo>
                  <a:lnTo>
                    <a:pt x="1173099" y="1345691"/>
                  </a:lnTo>
                  <a:lnTo>
                    <a:pt x="384467" y="1345691"/>
                  </a:lnTo>
                  <a:lnTo>
                    <a:pt x="0" y="67284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9676" y="4396485"/>
            <a:ext cx="815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Shipping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659" y="2231135"/>
            <a:ext cx="1583690" cy="1373505"/>
            <a:chOff x="327659" y="2231135"/>
            <a:chExt cx="1583690" cy="1373505"/>
          </a:xfrm>
        </p:grpSpPr>
        <p:sp>
          <p:nvSpPr>
            <p:cNvPr id="34" name="object 34"/>
            <p:cNvSpPr/>
            <p:nvPr/>
          </p:nvSpPr>
          <p:spPr>
            <a:xfrm>
              <a:off x="340613" y="2244089"/>
              <a:ext cx="1557655" cy="1347470"/>
            </a:xfrm>
            <a:custGeom>
              <a:avLst/>
              <a:gdLst/>
              <a:ahLst/>
              <a:cxnLst/>
              <a:rect l="l" t="t" r="r" b="b"/>
              <a:pathLst>
                <a:path w="1557655" h="1347470">
                  <a:moveTo>
                    <a:pt x="1172591" y="0"/>
                  </a:moveTo>
                  <a:lnTo>
                    <a:pt x="384898" y="0"/>
                  </a:lnTo>
                  <a:lnTo>
                    <a:pt x="0" y="673608"/>
                  </a:lnTo>
                  <a:lnTo>
                    <a:pt x="384898" y="1347215"/>
                  </a:lnTo>
                  <a:lnTo>
                    <a:pt x="1172591" y="1347215"/>
                  </a:lnTo>
                  <a:lnTo>
                    <a:pt x="1557528" y="673608"/>
                  </a:lnTo>
                  <a:lnTo>
                    <a:pt x="1172591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613" y="2244089"/>
              <a:ext cx="1557655" cy="1347470"/>
            </a:xfrm>
            <a:custGeom>
              <a:avLst/>
              <a:gdLst/>
              <a:ahLst/>
              <a:cxnLst/>
              <a:rect l="l" t="t" r="r" b="b"/>
              <a:pathLst>
                <a:path w="1557655" h="1347470">
                  <a:moveTo>
                    <a:pt x="0" y="673608"/>
                  </a:moveTo>
                  <a:lnTo>
                    <a:pt x="384898" y="0"/>
                  </a:lnTo>
                  <a:lnTo>
                    <a:pt x="1172591" y="0"/>
                  </a:lnTo>
                  <a:lnTo>
                    <a:pt x="1557528" y="673608"/>
                  </a:lnTo>
                  <a:lnTo>
                    <a:pt x="1172591" y="1347215"/>
                  </a:lnTo>
                  <a:lnTo>
                    <a:pt x="384898" y="1347215"/>
                  </a:lnTo>
                  <a:lnTo>
                    <a:pt x="0" y="6736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6063" y="2660142"/>
            <a:ext cx="704850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187325">
              <a:lnSpc>
                <a:spcPts val="1660"/>
              </a:lnSpc>
              <a:spcBef>
                <a:spcPts val="36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Fur  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rading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55335" y="1417319"/>
            <a:ext cx="2657856" cy="3628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126479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2717" y="6184493"/>
            <a:ext cx="35293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“Perfect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merchant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capitalist”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9269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Business</a:t>
            </a:r>
            <a:r>
              <a:rPr spc="-30" dirty="0"/>
              <a:t> </a:t>
            </a:r>
            <a:r>
              <a:rPr spc="-5" dirty="0"/>
              <a:t>Structure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05293" y="1066800"/>
            <a:ext cx="6122035" cy="4090670"/>
            <a:chOff x="1207008" y="1293875"/>
            <a:chExt cx="6122035" cy="4090670"/>
          </a:xfrm>
        </p:grpSpPr>
        <p:sp>
          <p:nvSpPr>
            <p:cNvPr id="5" name="object 5"/>
            <p:cNvSpPr/>
            <p:nvPr/>
          </p:nvSpPr>
          <p:spPr>
            <a:xfrm>
              <a:off x="3505962" y="1306829"/>
              <a:ext cx="1524000" cy="1016635"/>
            </a:xfrm>
            <a:custGeom>
              <a:avLst/>
              <a:gdLst/>
              <a:ahLst/>
              <a:cxnLst/>
              <a:rect l="l" t="t" r="r" b="b"/>
              <a:pathLst>
                <a:path w="1524000" h="1016635">
                  <a:moveTo>
                    <a:pt x="762000" y="0"/>
                  </a:moveTo>
                  <a:lnTo>
                    <a:pt x="0" y="1016508"/>
                  </a:lnTo>
                  <a:lnTo>
                    <a:pt x="1524000" y="101650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962" y="1306829"/>
              <a:ext cx="1524000" cy="1016635"/>
            </a:xfrm>
            <a:custGeom>
              <a:avLst/>
              <a:gdLst/>
              <a:ahLst/>
              <a:cxnLst/>
              <a:rect l="l" t="t" r="r" b="b"/>
              <a:pathLst>
                <a:path w="1524000" h="1016635">
                  <a:moveTo>
                    <a:pt x="0" y="1016508"/>
                  </a:moveTo>
                  <a:lnTo>
                    <a:pt x="762000" y="0"/>
                  </a:lnTo>
                  <a:lnTo>
                    <a:pt x="1524000" y="1016508"/>
                  </a:lnTo>
                  <a:lnTo>
                    <a:pt x="0" y="10165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961" y="2323337"/>
              <a:ext cx="3048000" cy="1016635"/>
            </a:xfrm>
            <a:custGeom>
              <a:avLst/>
              <a:gdLst/>
              <a:ahLst/>
              <a:cxnLst/>
              <a:rect l="l" t="t" r="r" b="b"/>
              <a:pathLst>
                <a:path w="3048000" h="1016635">
                  <a:moveTo>
                    <a:pt x="2285618" y="0"/>
                  </a:moveTo>
                  <a:lnTo>
                    <a:pt x="762380" y="0"/>
                  </a:lnTo>
                  <a:lnTo>
                    <a:pt x="0" y="1016508"/>
                  </a:lnTo>
                  <a:lnTo>
                    <a:pt x="3048000" y="1016508"/>
                  </a:lnTo>
                  <a:lnTo>
                    <a:pt x="228561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43961" y="2323337"/>
              <a:ext cx="3048000" cy="1016635"/>
            </a:xfrm>
            <a:custGeom>
              <a:avLst/>
              <a:gdLst/>
              <a:ahLst/>
              <a:cxnLst/>
              <a:rect l="l" t="t" r="r" b="b"/>
              <a:pathLst>
                <a:path w="3048000" h="1016635">
                  <a:moveTo>
                    <a:pt x="0" y="1016508"/>
                  </a:moveTo>
                  <a:lnTo>
                    <a:pt x="762380" y="0"/>
                  </a:lnTo>
                  <a:lnTo>
                    <a:pt x="2285618" y="0"/>
                  </a:lnTo>
                  <a:lnTo>
                    <a:pt x="3048000" y="1016508"/>
                  </a:lnTo>
                  <a:lnTo>
                    <a:pt x="0" y="10165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2526" y="3339846"/>
              <a:ext cx="4572000" cy="1015365"/>
            </a:xfrm>
            <a:custGeom>
              <a:avLst/>
              <a:gdLst/>
              <a:ahLst/>
              <a:cxnLst/>
              <a:rect l="l" t="t" r="r" b="b"/>
              <a:pathLst>
                <a:path w="4572000" h="1015364">
                  <a:moveTo>
                    <a:pt x="3810762" y="0"/>
                  </a:moveTo>
                  <a:lnTo>
                    <a:pt x="761238" y="0"/>
                  </a:lnTo>
                  <a:lnTo>
                    <a:pt x="0" y="1014983"/>
                  </a:lnTo>
                  <a:lnTo>
                    <a:pt x="4572000" y="1014983"/>
                  </a:lnTo>
                  <a:lnTo>
                    <a:pt x="381076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2526" y="3339846"/>
              <a:ext cx="4572000" cy="1015365"/>
            </a:xfrm>
            <a:custGeom>
              <a:avLst/>
              <a:gdLst/>
              <a:ahLst/>
              <a:cxnLst/>
              <a:rect l="l" t="t" r="r" b="b"/>
              <a:pathLst>
                <a:path w="4572000" h="1015364">
                  <a:moveTo>
                    <a:pt x="0" y="1014983"/>
                  </a:moveTo>
                  <a:lnTo>
                    <a:pt x="761238" y="0"/>
                  </a:lnTo>
                  <a:lnTo>
                    <a:pt x="3810762" y="0"/>
                  </a:lnTo>
                  <a:lnTo>
                    <a:pt x="4572000" y="1014983"/>
                  </a:lnTo>
                  <a:lnTo>
                    <a:pt x="0" y="101498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962" y="4354830"/>
              <a:ext cx="6096000" cy="1016635"/>
            </a:xfrm>
            <a:custGeom>
              <a:avLst/>
              <a:gdLst/>
              <a:ahLst/>
              <a:cxnLst/>
              <a:rect l="l" t="t" r="r" b="b"/>
              <a:pathLst>
                <a:path w="6096000" h="1016635">
                  <a:moveTo>
                    <a:pt x="5333619" y="0"/>
                  </a:moveTo>
                  <a:lnTo>
                    <a:pt x="762381" y="0"/>
                  </a:lnTo>
                  <a:lnTo>
                    <a:pt x="0" y="1016508"/>
                  </a:lnTo>
                  <a:lnTo>
                    <a:pt x="6095999" y="1016508"/>
                  </a:lnTo>
                  <a:lnTo>
                    <a:pt x="533361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962" y="4354830"/>
              <a:ext cx="6096000" cy="1016635"/>
            </a:xfrm>
            <a:custGeom>
              <a:avLst/>
              <a:gdLst/>
              <a:ahLst/>
              <a:cxnLst/>
              <a:rect l="l" t="t" r="r" b="b"/>
              <a:pathLst>
                <a:path w="6096000" h="1016635">
                  <a:moveTo>
                    <a:pt x="0" y="1016508"/>
                  </a:moveTo>
                  <a:lnTo>
                    <a:pt x="762381" y="0"/>
                  </a:lnTo>
                  <a:lnTo>
                    <a:pt x="5333619" y="0"/>
                  </a:lnTo>
                  <a:lnTo>
                    <a:pt x="6095999" y="1016508"/>
                  </a:lnTo>
                  <a:lnTo>
                    <a:pt x="0" y="10165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95041" y="1555749"/>
            <a:ext cx="2542540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 smtClean="0">
                <a:solidFill>
                  <a:srgbClr val="2E2B1F"/>
                </a:solidFill>
                <a:latin typeface="Arial"/>
                <a:cs typeface="Arial"/>
              </a:rPr>
              <a:t>Astor</a:t>
            </a:r>
            <a:endParaRPr sz="2800" dirty="0">
              <a:latin typeface="Arial"/>
              <a:cs typeface="Arial"/>
            </a:endParaRPr>
          </a:p>
          <a:p>
            <a:pPr marL="12065" marR="5080" indent="1270" algn="ctr">
              <a:lnSpc>
                <a:spcPct val="238099"/>
              </a:lnSpc>
            </a:pPr>
            <a:r>
              <a:rPr sz="2800" spc="-5" dirty="0" smtClean="0">
                <a:solidFill>
                  <a:srgbClr val="2E2B1F"/>
                </a:solidFill>
                <a:latin typeface="Arial"/>
                <a:cs typeface="Arial"/>
              </a:rPr>
              <a:t>Partners  </a:t>
            </a:r>
            <a:r>
              <a:rPr sz="2800" spc="-20" dirty="0">
                <a:solidFill>
                  <a:srgbClr val="2E2B1F"/>
                </a:solidFill>
                <a:latin typeface="Arial"/>
                <a:cs typeface="Arial"/>
              </a:rPr>
              <a:t>Traders  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Cl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k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/</a:t>
            </a:r>
            <a:r>
              <a:rPr sz="2800" spc="-120" dirty="0">
                <a:solidFill>
                  <a:srgbClr val="2E2B1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841491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199"/>
                </a:lnTo>
                <a:lnTo>
                  <a:pt x="8412480" y="457199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98422" y="5898591"/>
            <a:ext cx="5215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Allowed Astor to focus on other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endeavors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78926" y="5682792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7474"/>
            <a:ext cx="547941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Shift from External to  internal</a:t>
            </a:r>
            <a:r>
              <a:rPr spc="20" dirty="0"/>
              <a:t> </a:t>
            </a:r>
            <a:r>
              <a:rPr spc="-5" dirty="0"/>
              <a:t>investments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7952" y="2275332"/>
            <a:ext cx="2510155" cy="1758950"/>
            <a:chOff x="377952" y="2275332"/>
            <a:chExt cx="2510155" cy="1758950"/>
          </a:xfrm>
        </p:grpSpPr>
        <p:sp>
          <p:nvSpPr>
            <p:cNvPr id="5" name="object 5"/>
            <p:cNvSpPr/>
            <p:nvPr/>
          </p:nvSpPr>
          <p:spPr>
            <a:xfrm>
              <a:off x="409956" y="2293620"/>
              <a:ext cx="2465832" cy="1740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952" y="2275332"/>
              <a:ext cx="2510028" cy="1388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02508" y="2048255"/>
            <a:ext cx="4686300" cy="2407920"/>
            <a:chOff x="3302508" y="2048255"/>
            <a:chExt cx="4686300" cy="2407920"/>
          </a:xfrm>
        </p:grpSpPr>
        <p:sp>
          <p:nvSpPr>
            <p:cNvPr id="8" name="object 8"/>
            <p:cNvSpPr/>
            <p:nvPr/>
          </p:nvSpPr>
          <p:spPr>
            <a:xfrm>
              <a:off x="3302508" y="2241803"/>
              <a:ext cx="1726691" cy="1798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9868" y="2066543"/>
              <a:ext cx="2948940" cy="23896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7864" y="2048255"/>
              <a:ext cx="2795016" cy="19370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7200" y="2318004"/>
            <a:ext cx="2371725" cy="164592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External Investments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7782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Shipping</a:t>
            </a:r>
            <a:endParaRPr sz="1800">
              <a:latin typeface="Arial"/>
              <a:cs typeface="Arial"/>
            </a:endParaRPr>
          </a:p>
          <a:p>
            <a:pPr marL="37782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Trade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7111" y="2090927"/>
            <a:ext cx="2854960" cy="2295525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Internal</a:t>
            </a:r>
            <a:r>
              <a:rPr sz="180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Investments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78460" indent="-287020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Banking</a:t>
            </a:r>
            <a:endParaRPr sz="1800">
              <a:latin typeface="Arial"/>
              <a:cs typeface="Arial"/>
            </a:endParaRPr>
          </a:p>
          <a:p>
            <a:pPr marL="378460" indent="-287020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Inland Transportation</a:t>
            </a:r>
            <a:endParaRPr sz="1800">
              <a:latin typeface="Arial"/>
              <a:cs typeface="Arial"/>
            </a:endParaRPr>
          </a:p>
          <a:p>
            <a:pPr marL="378460" indent="-287020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Factories</a:t>
            </a:r>
            <a:endParaRPr sz="1800">
              <a:latin typeface="Arial"/>
              <a:cs typeface="Arial"/>
            </a:endParaRPr>
          </a:p>
          <a:p>
            <a:pPr marL="378460" indent="-287020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Manufacturers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15770" y="5772099"/>
            <a:ext cx="4980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Economy experienced significant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820036"/>
            <a:ext cx="4996815" cy="2109470"/>
          </a:xfrm>
          <a:prstGeom prst="rect">
            <a:avLst/>
          </a:prstGeom>
        </p:spPr>
        <p:txBody>
          <a:bodyPr vert="horz" wrap="square" lIns="0" tIns="605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65"/>
              </a:spcBef>
            </a:pPr>
            <a:r>
              <a:rPr sz="6600" dirty="0">
                <a:solidFill>
                  <a:srgbClr val="675E46"/>
                </a:solidFill>
                <a:latin typeface="Arial"/>
                <a:cs typeface="Arial"/>
              </a:rPr>
              <a:t>Handout</a:t>
            </a:r>
            <a:endParaRPr sz="6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000" dirty="0">
                <a:solidFill>
                  <a:srgbClr val="8B8A89"/>
                </a:solidFill>
                <a:latin typeface="Arial"/>
                <a:cs typeface="Arial"/>
              </a:rPr>
              <a:t>Agribusiness &amp; the Expansion of</a:t>
            </a:r>
            <a:r>
              <a:rPr sz="2000" spc="-110" dirty="0">
                <a:solidFill>
                  <a:srgbClr val="8B8A8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B8A89"/>
                </a:solidFill>
                <a:latin typeface="Arial"/>
                <a:cs typeface="Arial"/>
              </a:rPr>
              <a:t>Commerce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" y="1524000"/>
            <a:ext cx="4224528" cy="314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0914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Colonial</a:t>
            </a:r>
            <a:r>
              <a:rPr dirty="0"/>
              <a:t> </a:t>
            </a:r>
            <a:r>
              <a:rPr spc="-5" dirty="0"/>
              <a:t>Agriculture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563" y="1548383"/>
            <a:ext cx="4130040" cy="305435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434975" marR="1091565" indent="-228600">
              <a:lnSpc>
                <a:spcPct val="100000"/>
              </a:lnSpc>
              <a:spcBef>
                <a:spcPts val="950"/>
              </a:spcBef>
              <a:buClr>
                <a:srgbClr val="A9A47B"/>
              </a:buClr>
              <a:buChar char="•"/>
              <a:tabLst>
                <a:tab pos="434975" algn="l"/>
                <a:tab pos="435609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Jamestown Colony –  “Tobacco</a:t>
            </a:r>
            <a:r>
              <a:rPr sz="2200" spc="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Mad”</a:t>
            </a:r>
            <a:endParaRPr sz="2200">
              <a:latin typeface="Arial"/>
              <a:cs typeface="Arial"/>
            </a:endParaRPr>
          </a:p>
          <a:p>
            <a:pPr marL="434975" indent="-229235">
              <a:lnSpc>
                <a:spcPct val="100000"/>
              </a:lnSpc>
              <a:spcBef>
                <a:spcPts val="405"/>
              </a:spcBef>
              <a:buClr>
                <a:srgbClr val="A9A47B"/>
              </a:buClr>
              <a:buChar char="•"/>
              <a:tabLst>
                <a:tab pos="434975" algn="l"/>
                <a:tab pos="435609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Massachusetts Bay</a:t>
            </a:r>
            <a:r>
              <a:rPr sz="2200" spc="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Colony</a:t>
            </a:r>
            <a:endParaRPr sz="2200">
              <a:latin typeface="Arial"/>
              <a:cs typeface="Arial"/>
            </a:endParaRPr>
          </a:p>
          <a:p>
            <a:pPr marL="434975" indent="-229235">
              <a:lnSpc>
                <a:spcPct val="100000"/>
              </a:lnSpc>
              <a:spcBef>
                <a:spcPts val="310"/>
              </a:spcBef>
              <a:buClr>
                <a:srgbClr val="A9A47B"/>
              </a:buClr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New England Farms –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Puritans</a:t>
            </a:r>
            <a:endParaRPr sz="2200">
              <a:latin typeface="Calibri"/>
              <a:cs typeface="Calibri"/>
            </a:endParaRPr>
          </a:p>
          <a:p>
            <a:pPr marL="732155" lvl="1" indent="-233679">
              <a:lnSpc>
                <a:spcPct val="100000"/>
              </a:lnSpc>
              <a:spcBef>
                <a:spcPts val="434"/>
              </a:spcBef>
              <a:buClr>
                <a:srgbClr val="9CBDBC"/>
              </a:buClr>
              <a:buFont typeface="Arial"/>
              <a:buChar char="•"/>
              <a:tabLst>
                <a:tab pos="732155" algn="l"/>
                <a:tab pos="73279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Small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farms</a:t>
            </a:r>
            <a:endParaRPr sz="2000">
              <a:latin typeface="Calibri"/>
              <a:cs typeface="Calibri"/>
            </a:endParaRPr>
          </a:p>
          <a:p>
            <a:pPr marL="434975" indent="-229235">
              <a:lnSpc>
                <a:spcPct val="100000"/>
              </a:lnSpc>
              <a:spcBef>
                <a:spcPts val="459"/>
              </a:spcBef>
              <a:buClr>
                <a:srgbClr val="A9A47B"/>
              </a:buClr>
              <a:buChar char="•"/>
              <a:tabLst>
                <a:tab pos="434975" algn="l"/>
                <a:tab pos="435609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Bread</a:t>
            </a:r>
            <a:r>
              <a:rPr sz="2200" spc="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Colonies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0015" y="1630679"/>
            <a:ext cx="3566160" cy="2639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97354" y="5772099"/>
            <a:ext cx="4016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Primitive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economy in early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1700s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" y="1524000"/>
            <a:ext cx="4224528" cy="314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7015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Southern</a:t>
            </a:r>
            <a:r>
              <a:rPr spc="-25" dirty="0"/>
              <a:t> </a:t>
            </a:r>
            <a:r>
              <a:rPr spc="-5" dirty="0"/>
              <a:t>Farming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563" y="1548383"/>
            <a:ext cx="4130040" cy="305435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85115" indent="-229870">
              <a:lnSpc>
                <a:spcPct val="100000"/>
              </a:lnSpc>
              <a:spcBef>
                <a:spcPts val="810"/>
              </a:spcBef>
              <a:buClr>
                <a:srgbClr val="A9A47B"/>
              </a:buClr>
              <a:buChar char="•"/>
              <a:tabLst>
                <a:tab pos="285115" algn="l"/>
                <a:tab pos="28575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Upper South –</a:t>
            </a:r>
            <a:r>
              <a:rPr sz="2200" spc="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Tobacco</a:t>
            </a:r>
            <a:endParaRPr sz="2200">
              <a:latin typeface="Arial"/>
              <a:cs typeface="Arial"/>
            </a:endParaRPr>
          </a:p>
          <a:p>
            <a:pPr marL="582295" lvl="1" indent="-233679">
              <a:lnSpc>
                <a:spcPct val="100000"/>
              </a:lnSpc>
              <a:spcBef>
                <a:spcPts val="405"/>
              </a:spcBef>
              <a:buClr>
                <a:srgbClr val="9CBDBC"/>
              </a:buClr>
              <a:buChar char="•"/>
              <a:tabLst>
                <a:tab pos="582295" algn="l"/>
                <a:tab pos="58293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Tobacco control</a:t>
            </a:r>
            <a:r>
              <a:rPr sz="2000" spc="-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schemes</a:t>
            </a:r>
            <a:endParaRPr sz="2000">
              <a:latin typeface="Arial"/>
              <a:cs typeface="Arial"/>
            </a:endParaRPr>
          </a:p>
          <a:p>
            <a:pPr marL="285115" indent="-229870">
              <a:lnSpc>
                <a:spcPct val="100000"/>
              </a:lnSpc>
              <a:spcBef>
                <a:spcPts val="400"/>
              </a:spcBef>
              <a:buClr>
                <a:srgbClr val="A9A47B"/>
              </a:buClr>
              <a:buChar char="•"/>
              <a:tabLst>
                <a:tab pos="285115" algn="l"/>
                <a:tab pos="28575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Lower South – Rice and</a:t>
            </a:r>
            <a:r>
              <a:rPr sz="2200" spc="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Indigo</a:t>
            </a:r>
            <a:endParaRPr sz="2200">
              <a:latin typeface="Arial"/>
              <a:cs typeface="Arial"/>
            </a:endParaRPr>
          </a:p>
          <a:p>
            <a:pPr marL="582295" lvl="1" indent="-233679">
              <a:lnSpc>
                <a:spcPct val="100000"/>
              </a:lnSpc>
              <a:spcBef>
                <a:spcPts val="405"/>
              </a:spcBef>
              <a:buClr>
                <a:srgbClr val="9CBDBC"/>
              </a:buClr>
              <a:buChar char="•"/>
              <a:tabLst>
                <a:tab pos="582295" algn="l"/>
                <a:tab pos="58293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Government</a:t>
            </a:r>
            <a:r>
              <a:rPr sz="2000" spc="-6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subsidies</a:t>
            </a:r>
            <a:endParaRPr sz="2000">
              <a:latin typeface="Arial"/>
              <a:cs typeface="Arial"/>
            </a:endParaRPr>
          </a:p>
          <a:p>
            <a:pPr marL="582295" lvl="1" indent="-233679">
              <a:lnSpc>
                <a:spcPct val="100000"/>
              </a:lnSpc>
              <a:spcBef>
                <a:spcPts val="395"/>
              </a:spcBef>
              <a:buClr>
                <a:srgbClr val="9CBDBC"/>
              </a:buClr>
              <a:buChar char="•"/>
              <a:tabLst>
                <a:tab pos="582295" algn="l"/>
                <a:tab pos="58293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Year-round</a:t>
            </a:r>
            <a:r>
              <a:rPr sz="2000" spc="-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plantations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3937" y="1188720"/>
            <a:ext cx="4463797" cy="4215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43657" y="5772099"/>
            <a:ext cx="3724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Heavily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focused on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agriculture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7449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Cotton</a:t>
            </a:r>
          </a:p>
        </p:txBody>
      </p:sp>
      <p:sp>
        <p:nvSpPr>
          <p:cNvPr id="4" name="object 4"/>
          <p:cNvSpPr/>
          <p:nvPr/>
        </p:nvSpPr>
        <p:spPr>
          <a:xfrm>
            <a:off x="629412" y="1635251"/>
            <a:ext cx="2421636" cy="3441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1688592"/>
            <a:ext cx="3505200" cy="3334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8986" y="5772099"/>
            <a:ext cx="5338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Cotton Gin contributed to the rise of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slavery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172200"/>
            <a:chOff x="0" y="0"/>
            <a:chExt cx="9144000" cy="6172200"/>
          </a:xfrm>
        </p:grpSpPr>
        <p:sp>
          <p:nvSpPr>
            <p:cNvPr id="3" name="object 3"/>
            <p:cNvSpPr/>
            <p:nvPr/>
          </p:nvSpPr>
          <p:spPr>
            <a:xfrm>
              <a:off x="60960" y="2170176"/>
              <a:ext cx="8414004" cy="2788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2203704"/>
              <a:ext cx="8318500" cy="172720"/>
            </a:xfrm>
            <a:custGeom>
              <a:avLst/>
              <a:gdLst/>
              <a:ahLst/>
              <a:cxnLst/>
              <a:rect l="l" t="t" r="r" b="b"/>
              <a:pathLst>
                <a:path w="8318500" h="172719">
                  <a:moveTo>
                    <a:pt x="8231886" y="0"/>
                  </a:moveTo>
                  <a:lnTo>
                    <a:pt x="8231886" y="43053"/>
                  </a:lnTo>
                  <a:lnTo>
                    <a:pt x="0" y="43053"/>
                  </a:lnTo>
                  <a:lnTo>
                    <a:pt x="0" y="129159"/>
                  </a:lnTo>
                  <a:lnTo>
                    <a:pt x="8231886" y="129159"/>
                  </a:lnTo>
                  <a:lnTo>
                    <a:pt x="8231886" y="172212"/>
                  </a:lnTo>
                  <a:lnTo>
                    <a:pt x="8317992" y="86106"/>
                  </a:lnTo>
                  <a:lnTo>
                    <a:pt x="8231886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204" y="2203704"/>
              <a:ext cx="8318500" cy="172720"/>
            </a:xfrm>
            <a:custGeom>
              <a:avLst/>
              <a:gdLst/>
              <a:ahLst/>
              <a:cxnLst/>
              <a:rect l="l" t="t" r="r" b="b"/>
              <a:pathLst>
                <a:path w="8318500" h="172719">
                  <a:moveTo>
                    <a:pt x="0" y="43053"/>
                  </a:moveTo>
                  <a:lnTo>
                    <a:pt x="8231886" y="43053"/>
                  </a:lnTo>
                  <a:lnTo>
                    <a:pt x="8231886" y="0"/>
                  </a:lnTo>
                  <a:lnTo>
                    <a:pt x="8317992" y="86106"/>
                  </a:lnTo>
                  <a:lnTo>
                    <a:pt x="8231886" y="172212"/>
                  </a:lnTo>
                  <a:lnTo>
                    <a:pt x="8231886" y="129159"/>
                  </a:lnTo>
                  <a:lnTo>
                    <a:pt x="0" y="129159"/>
                  </a:lnTo>
                  <a:lnTo>
                    <a:pt x="0" y="43053"/>
                  </a:lnTo>
                  <a:close/>
                </a:path>
              </a:pathLst>
            </a:custGeom>
            <a:ln w="9144">
              <a:solidFill>
                <a:srgbClr val="2D2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3252" y="2078735"/>
              <a:ext cx="352044" cy="348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5830" y="2108454"/>
              <a:ext cx="246887" cy="2438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5830" y="2108454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5" h="243839">
                  <a:moveTo>
                    <a:pt x="0" y="121920"/>
                  </a:moveTo>
                  <a:lnTo>
                    <a:pt x="9701" y="74473"/>
                  </a:lnTo>
                  <a:lnTo>
                    <a:pt x="36156" y="35718"/>
                  </a:lnTo>
                  <a:lnTo>
                    <a:pt x="75395" y="9584"/>
                  </a:lnTo>
                  <a:lnTo>
                    <a:pt x="123443" y="0"/>
                  </a:lnTo>
                  <a:lnTo>
                    <a:pt x="171492" y="9584"/>
                  </a:lnTo>
                  <a:lnTo>
                    <a:pt x="210731" y="35718"/>
                  </a:lnTo>
                  <a:lnTo>
                    <a:pt x="237186" y="74473"/>
                  </a:lnTo>
                  <a:lnTo>
                    <a:pt x="246887" y="121920"/>
                  </a:lnTo>
                  <a:lnTo>
                    <a:pt x="237186" y="169366"/>
                  </a:lnTo>
                  <a:lnTo>
                    <a:pt x="210731" y="208121"/>
                  </a:lnTo>
                  <a:lnTo>
                    <a:pt x="171492" y="234255"/>
                  </a:lnTo>
                  <a:lnTo>
                    <a:pt x="123443" y="243840"/>
                  </a:lnTo>
                  <a:lnTo>
                    <a:pt x="75395" y="234255"/>
                  </a:lnTo>
                  <a:lnTo>
                    <a:pt x="36156" y="208121"/>
                  </a:lnTo>
                  <a:lnTo>
                    <a:pt x="9701" y="169366"/>
                  </a:lnTo>
                  <a:lnTo>
                    <a:pt x="0" y="1219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95500" y="2104644"/>
              <a:ext cx="352044" cy="3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48077" y="2134361"/>
              <a:ext cx="246888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48077" y="2134361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4" h="242569">
                  <a:moveTo>
                    <a:pt x="0" y="121158"/>
                  </a:moveTo>
                  <a:lnTo>
                    <a:pt x="9697" y="73991"/>
                  </a:lnTo>
                  <a:lnTo>
                    <a:pt x="36147" y="35480"/>
                  </a:lnTo>
                  <a:lnTo>
                    <a:pt x="75384" y="9519"/>
                  </a:lnTo>
                  <a:lnTo>
                    <a:pt x="123444" y="0"/>
                  </a:lnTo>
                  <a:lnTo>
                    <a:pt x="171503" y="9519"/>
                  </a:lnTo>
                  <a:lnTo>
                    <a:pt x="210740" y="35480"/>
                  </a:lnTo>
                  <a:lnTo>
                    <a:pt x="237190" y="73991"/>
                  </a:lnTo>
                  <a:lnTo>
                    <a:pt x="246888" y="121158"/>
                  </a:lnTo>
                  <a:lnTo>
                    <a:pt x="237190" y="168324"/>
                  </a:lnTo>
                  <a:lnTo>
                    <a:pt x="210740" y="206835"/>
                  </a:lnTo>
                  <a:lnTo>
                    <a:pt x="171503" y="232796"/>
                  </a:lnTo>
                  <a:lnTo>
                    <a:pt x="123444" y="242315"/>
                  </a:lnTo>
                  <a:lnTo>
                    <a:pt x="75384" y="232796"/>
                  </a:lnTo>
                  <a:lnTo>
                    <a:pt x="36147" y="206835"/>
                  </a:lnTo>
                  <a:lnTo>
                    <a:pt x="9697" y="168324"/>
                  </a:lnTo>
                  <a:lnTo>
                    <a:pt x="0" y="12115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1567" y="2104644"/>
              <a:ext cx="352043" cy="3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4146" y="2134361"/>
              <a:ext cx="246887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4146" y="2134361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4" h="242569">
                  <a:moveTo>
                    <a:pt x="0" y="121158"/>
                  </a:moveTo>
                  <a:lnTo>
                    <a:pt x="9697" y="73991"/>
                  </a:lnTo>
                  <a:lnTo>
                    <a:pt x="36147" y="35480"/>
                  </a:lnTo>
                  <a:lnTo>
                    <a:pt x="75384" y="9519"/>
                  </a:lnTo>
                  <a:lnTo>
                    <a:pt x="123443" y="0"/>
                  </a:lnTo>
                  <a:lnTo>
                    <a:pt x="171503" y="9519"/>
                  </a:lnTo>
                  <a:lnTo>
                    <a:pt x="210740" y="35480"/>
                  </a:lnTo>
                  <a:lnTo>
                    <a:pt x="237190" y="73991"/>
                  </a:lnTo>
                  <a:lnTo>
                    <a:pt x="246887" y="121158"/>
                  </a:lnTo>
                  <a:lnTo>
                    <a:pt x="237190" y="168324"/>
                  </a:lnTo>
                  <a:lnTo>
                    <a:pt x="210740" y="206835"/>
                  </a:lnTo>
                  <a:lnTo>
                    <a:pt x="171503" y="232796"/>
                  </a:lnTo>
                  <a:lnTo>
                    <a:pt x="123443" y="242315"/>
                  </a:lnTo>
                  <a:lnTo>
                    <a:pt x="75384" y="232796"/>
                  </a:lnTo>
                  <a:lnTo>
                    <a:pt x="36147" y="206835"/>
                  </a:lnTo>
                  <a:lnTo>
                    <a:pt x="9697" y="168324"/>
                  </a:lnTo>
                  <a:lnTo>
                    <a:pt x="0" y="121158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5" y="2104644"/>
              <a:ext cx="352043" cy="3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76394" y="2134361"/>
              <a:ext cx="246887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76394" y="2134361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4" h="242569">
                  <a:moveTo>
                    <a:pt x="0" y="121158"/>
                  </a:moveTo>
                  <a:lnTo>
                    <a:pt x="9697" y="73991"/>
                  </a:lnTo>
                  <a:lnTo>
                    <a:pt x="36147" y="35480"/>
                  </a:lnTo>
                  <a:lnTo>
                    <a:pt x="75384" y="9519"/>
                  </a:lnTo>
                  <a:lnTo>
                    <a:pt x="123443" y="0"/>
                  </a:lnTo>
                  <a:lnTo>
                    <a:pt x="171503" y="9519"/>
                  </a:lnTo>
                  <a:lnTo>
                    <a:pt x="210740" y="35480"/>
                  </a:lnTo>
                  <a:lnTo>
                    <a:pt x="237190" y="73991"/>
                  </a:lnTo>
                  <a:lnTo>
                    <a:pt x="246887" y="121158"/>
                  </a:lnTo>
                  <a:lnTo>
                    <a:pt x="237190" y="168324"/>
                  </a:lnTo>
                  <a:lnTo>
                    <a:pt x="210740" y="206835"/>
                  </a:lnTo>
                  <a:lnTo>
                    <a:pt x="171503" y="232796"/>
                  </a:lnTo>
                  <a:lnTo>
                    <a:pt x="123443" y="242315"/>
                  </a:lnTo>
                  <a:lnTo>
                    <a:pt x="75384" y="232796"/>
                  </a:lnTo>
                  <a:lnTo>
                    <a:pt x="36147" y="206835"/>
                  </a:lnTo>
                  <a:lnTo>
                    <a:pt x="9697" y="168324"/>
                  </a:lnTo>
                  <a:lnTo>
                    <a:pt x="0" y="121158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6064" y="2080260"/>
              <a:ext cx="352043" cy="348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98641" y="2109977"/>
              <a:ext cx="246887" cy="2438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8641" y="2109977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4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4" y="243839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63383" y="2104644"/>
              <a:ext cx="352044" cy="3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5961" y="2134361"/>
              <a:ext cx="246888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15961" y="2134361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8"/>
                  </a:moveTo>
                  <a:lnTo>
                    <a:pt x="9697" y="73991"/>
                  </a:lnTo>
                  <a:lnTo>
                    <a:pt x="36147" y="35480"/>
                  </a:lnTo>
                  <a:lnTo>
                    <a:pt x="75384" y="9519"/>
                  </a:lnTo>
                  <a:lnTo>
                    <a:pt x="123444" y="0"/>
                  </a:lnTo>
                  <a:lnTo>
                    <a:pt x="171503" y="9519"/>
                  </a:lnTo>
                  <a:lnTo>
                    <a:pt x="210740" y="35480"/>
                  </a:lnTo>
                  <a:lnTo>
                    <a:pt x="237190" y="73991"/>
                  </a:lnTo>
                  <a:lnTo>
                    <a:pt x="246888" y="121158"/>
                  </a:lnTo>
                  <a:lnTo>
                    <a:pt x="237190" y="168324"/>
                  </a:lnTo>
                  <a:lnTo>
                    <a:pt x="210740" y="206835"/>
                  </a:lnTo>
                  <a:lnTo>
                    <a:pt x="171503" y="232796"/>
                  </a:lnTo>
                  <a:lnTo>
                    <a:pt x="123444" y="242315"/>
                  </a:lnTo>
                  <a:lnTo>
                    <a:pt x="75384" y="232796"/>
                  </a:lnTo>
                  <a:lnTo>
                    <a:pt x="36147" y="206835"/>
                  </a:lnTo>
                  <a:lnTo>
                    <a:pt x="9697" y="168324"/>
                  </a:lnTo>
                  <a:lnTo>
                    <a:pt x="0" y="12115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5715000"/>
              <a:ext cx="8412480" cy="457200"/>
            </a:xfrm>
            <a:custGeom>
              <a:avLst/>
              <a:gdLst/>
              <a:ahLst/>
              <a:cxnLst/>
              <a:rect l="l" t="t" r="r" b="b"/>
              <a:pathLst>
                <a:path w="8412480" h="457200">
                  <a:moveTo>
                    <a:pt x="841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12480" y="457200"/>
                  </a:lnTo>
                  <a:lnTo>
                    <a:pt x="8412480" y="0"/>
                  </a:lnTo>
                  <a:close/>
                </a:path>
              </a:pathLst>
            </a:custGeom>
            <a:solidFill>
              <a:srgbClr val="B09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8122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Frontier</a:t>
            </a:r>
            <a:r>
              <a:rPr spc="1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28980" y="1539366"/>
            <a:ext cx="1440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Fur</a:t>
            </a:r>
            <a:r>
              <a:rPr sz="2000" b="1" spc="-7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Traders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42617" y="2595499"/>
            <a:ext cx="1256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Cat</a:t>
            </a:r>
            <a:r>
              <a:rPr sz="2000" b="1" spc="5" dirty="0">
                <a:solidFill>
                  <a:srgbClr val="454545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le</a:t>
            </a:r>
            <a:r>
              <a:rPr sz="2000" b="1" spc="-10" dirty="0">
                <a:solidFill>
                  <a:srgbClr val="454545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37407" y="1720088"/>
            <a:ext cx="845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M</a:t>
            </a:r>
            <a:r>
              <a:rPr sz="2000" b="1" spc="-10" dirty="0">
                <a:solidFill>
                  <a:srgbClr val="454545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ners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71138" y="2595499"/>
            <a:ext cx="2011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Pioneer</a:t>
            </a:r>
            <a:r>
              <a:rPr sz="2000" b="1" spc="-24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Farmers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01946" y="1612138"/>
            <a:ext cx="2239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Equipped</a:t>
            </a:r>
            <a:r>
              <a:rPr sz="2000" b="1" spc="-22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Farmers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60616" y="2600325"/>
            <a:ext cx="1884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Urban</a:t>
            </a:r>
            <a:r>
              <a:rPr sz="2000" b="1" spc="-24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54545"/>
                </a:solidFill>
                <a:latin typeface="Arial"/>
                <a:cs typeface="Arial"/>
              </a:rPr>
              <a:t>Pioneers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23389" y="5772099"/>
            <a:ext cx="4963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Adequate transportation aided all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parties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148078" y="3069716"/>
            <a:ext cx="6931948" cy="2977277"/>
            <a:chOff x="2618232" y="2907099"/>
            <a:chExt cx="6462522" cy="3139370"/>
          </a:xfrm>
        </p:grpSpPr>
        <p:sp>
          <p:nvSpPr>
            <p:cNvPr id="34" name="object 34"/>
            <p:cNvSpPr/>
            <p:nvPr/>
          </p:nvSpPr>
          <p:spPr>
            <a:xfrm>
              <a:off x="2618232" y="2907099"/>
              <a:ext cx="3893691" cy="27162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32114" y="5650229"/>
              <a:ext cx="548640" cy="396240"/>
            </a:xfrm>
            <a:custGeom>
              <a:avLst/>
              <a:gdLst/>
              <a:ahLst/>
              <a:cxnLst/>
              <a:rect l="l" t="t" r="r" b="b"/>
              <a:pathLst>
                <a:path w="548640" h="396239">
                  <a:moveTo>
                    <a:pt x="66039" y="396240"/>
                  </a:moveTo>
                  <a:lnTo>
                    <a:pt x="40344" y="391050"/>
                  </a:lnTo>
                  <a:lnTo>
                    <a:pt x="19351" y="376897"/>
                  </a:lnTo>
                  <a:lnTo>
                    <a:pt x="5193" y="355906"/>
                  </a:lnTo>
                  <a:lnTo>
                    <a:pt x="0" y="330200"/>
                  </a:lnTo>
                  <a:lnTo>
                    <a:pt x="0" y="66040"/>
                  </a:lnTo>
                  <a:lnTo>
                    <a:pt x="5193" y="40333"/>
                  </a:lnTo>
                  <a:lnTo>
                    <a:pt x="19351" y="19342"/>
                  </a:lnTo>
                  <a:lnTo>
                    <a:pt x="40344" y="5189"/>
                  </a:lnTo>
                  <a:lnTo>
                    <a:pt x="66039" y="0"/>
                  </a:lnTo>
                </a:path>
                <a:path w="548640" h="396239">
                  <a:moveTo>
                    <a:pt x="482600" y="0"/>
                  </a:moveTo>
                  <a:lnTo>
                    <a:pt x="508295" y="5189"/>
                  </a:lnTo>
                  <a:lnTo>
                    <a:pt x="529288" y="19342"/>
                  </a:lnTo>
                  <a:lnTo>
                    <a:pt x="543446" y="40333"/>
                  </a:lnTo>
                  <a:lnTo>
                    <a:pt x="548639" y="66040"/>
                  </a:lnTo>
                  <a:lnTo>
                    <a:pt x="548639" y="330200"/>
                  </a:lnTo>
                  <a:lnTo>
                    <a:pt x="543446" y="355906"/>
                  </a:lnTo>
                  <a:lnTo>
                    <a:pt x="529288" y="376897"/>
                  </a:lnTo>
                  <a:lnTo>
                    <a:pt x="508295" y="391050"/>
                  </a:lnTo>
                  <a:lnTo>
                    <a:pt x="482600" y="39624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" y="1397508"/>
            <a:ext cx="4224528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0157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Cattle</a:t>
            </a:r>
            <a:r>
              <a:rPr spc="-70" dirty="0"/>
              <a:t> </a:t>
            </a:r>
            <a:r>
              <a:rPr spc="-5" dirty="0"/>
              <a:t>Kingdom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563" y="1421891"/>
            <a:ext cx="4130040" cy="306832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569595" indent="-229235">
              <a:lnSpc>
                <a:spcPct val="100000"/>
              </a:lnSpc>
              <a:spcBef>
                <a:spcPts val="1700"/>
              </a:spcBef>
              <a:buClr>
                <a:srgbClr val="A9A47B"/>
              </a:buClr>
              <a:buChar char="•"/>
              <a:tabLst>
                <a:tab pos="569595" algn="l"/>
                <a:tab pos="57023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Great</a:t>
            </a:r>
            <a:r>
              <a:rPr sz="2200" spc="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Plains</a:t>
            </a:r>
            <a:endParaRPr sz="2200">
              <a:latin typeface="Arial"/>
              <a:cs typeface="Arial"/>
            </a:endParaRPr>
          </a:p>
          <a:p>
            <a:pPr marL="569595" indent="-229235">
              <a:lnSpc>
                <a:spcPct val="100000"/>
              </a:lnSpc>
              <a:spcBef>
                <a:spcPts val="409"/>
              </a:spcBef>
              <a:buClr>
                <a:srgbClr val="A9A47B"/>
              </a:buClr>
              <a:buChar char="•"/>
              <a:tabLst>
                <a:tab pos="569595" algn="l"/>
                <a:tab pos="57023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James G.</a:t>
            </a:r>
            <a:r>
              <a:rPr sz="2200" spc="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McCoy</a:t>
            </a:r>
            <a:endParaRPr sz="2200">
              <a:latin typeface="Arial"/>
              <a:cs typeface="Arial"/>
            </a:endParaRPr>
          </a:p>
          <a:p>
            <a:pPr marL="867410" lvl="1" indent="-234315">
              <a:lnSpc>
                <a:spcPct val="100000"/>
              </a:lnSpc>
              <a:spcBef>
                <a:spcPts val="405"/>
              </a:spcBef>
              <a:buClr>
                <a:srgbClr val="9CBDBC"/>
              </a:buClr>
              <a:buChar char="•"/>
              <a:tabLst>
                <a:tab pos="866775" algn="l"/>
                <a:tab pos="868044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Longhorn</a:t>
            </a:r>
            <a:r>
              <a:rPr sz="2000" spc="-4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drives</a:t>
            </a:r>
            <a:endParaRPr sz="2000">
              <a:latin typeface="Arial"/>
              <a:cs typeface="Arial"/>
            </a:endParaRPr>
          </a:p>
          <a:p>
            <a:pPr marL="569595" indent="-229235">
              <a:lnSpc>
                <a:spcPct val="100000"/>
              </a:lnSpc>
              <a:spcBef>
                <a:spcPts val="390"/>
              </a:spcBef>
              <a:buClr>
                <a:srgbClr val="A9A47B"/>
              </a:buClr>
              <a:buChar char="•"/>
              <a:tabLst>
                <a:tab pos="569595" algn="l"/>
                <a:tab pos="57023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Ranchers vs.</a:t>
            </a:r>
            <a:r>
              <a:rPr sz="2200" spc="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Homesteaders</a:t>
            </a:r>
            <a:endParaRPr sz="2200">
              <a:latin typeface="Arial"/>
              <a:cs typeface="Arial"/>
            </a:endParaRPr>
          </a:p>
          <a:p>
            <a:pPr marL="569595" indent="-229235">
              <a:lnSpc>
                <a:spcPct val="100000"/>
              </a:lnSpc>
              <a:spcBef>
                <a:spcPts val="405"/>
              </a:spcBef>
              <a:buClr>
                <a:srgbClr val="A9A47B"/>
              </a:buClr>
              <a:buChar char="•"/>
              <a:tabLst>
                <a:tab pos="569595" algn="l"/>
                <a:tab pos="57023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Glamorized</a:t>
            </a:r>
            <a:r>
              <a:rPr sz="2200" spc="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profession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1644" y="1417319"/>
            <a:ext cx="3232404" cy="3697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34285" y="5772099"/>
            <a:ext cx="4343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business of the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frontier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" y="762000"/>
            <a:ext cx="9098280" cy="5410200"/>
            <a:chOff x="45719" y="0"/>
            <a:chExt cx="9098280" cy="6172200"/>
          </a:xfrm>
        </p:grpSpPr>
        <p:sp>
          <p:nvSpPr>
            <p:cNvPr id="3" name="object 3"/>
            <p:cNvSpPr/>
            <p:nvPr/>
          </p:nvSpPr>
          <p:spPr>
            <a:xfrm>
              <a:off x="45719" y="2700527"/>
              <a:ext cx="8414004" cy="280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63" y="2734055"/>
              <a:ext cx="8318500" cy="173990"/>
            </a:xfrm>
            <a:custGeom>
              <a:avLst/>
              <a:gdLst/>
              <a:ahLst/>
              <a:cxnLst/>
              <a:rect l="l" t="t" r="r" b="b"/>
              <a:pathLst>
                <a:path w="8318500" h="173989">
                  <a:moveTo>
                    <a:pt x="8231124" y="0"/>
                  </a:moveTo>
                  <a:lnTo>
                    <a:pt x="8231124" y="43434"/>
                  </a:lnTo>
                  <a:lnTo>
                    <a:pt x="0" y="43434"/>
                  </a:lnTo>
                  <a:lnTo>
                    <a:pt x="0" y="130302"/>
                  </a:lnTo>
                  <a:lnTo>
                    <a:pt x="8231124" y="130302"/>
                  </a:lnTo>
                  <a:lnTo>
                    <a:pt x="8231124" y="173736"/>
                  </a:lnTo>
                  <a:lnTo>
                    <a:pt x="8317991" y="86868"/>
                  </a:lnTo>
                  <a:lnTo>
                    <a:pt x="8231124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963" y="2734055"/>
              <a:ext cx="8318500" cy="173990"/>
            </a:xfrm>
            <a:custGeom>
              <a:avLst/>
              <a:gdLst/>
              <a:ahLst/>
              <a:cxnLst/>
              <a:rect l="l" t="t" r="r" b="b"/>
              <a:pathLst>
                <a:path w="8318500" h="173989">
                  <a:moveTo>
                    <a:pt x="0" y="43434"/>
                  </a:moveTo>
                  <a:lnTo>
                    <a:pt x="8231124" y="43434"/>
                  </a:lnTo>
                  <a:lnTo>
                    <a:pt x="8231124" y="0"/>
                  </a:lnTo>
                  <a:lnTo>
                    <a:pt x="8317991" y="86868"/>
                  </a:lnTo>
                  <a:lnTo>
                    <a:pt x="8231124" y="173736"/>
                  </a:lnTo>
                  <a:lnTo>
                    <a:pt x="8231124" y="130302"/>
                  </a:lnTo>
                  <a:lnTo>
                    <a:pt x="0" y="130302"/>
                  </a:lnTo>
                  <a:lnTo>
                    <a:pt x="0" y="43434"/>
                  </a:lnTo>
                  <a:close/>
                </a:path>
              </a:pathLst>
            </a:custGeom>
            <a:ln w="9143">
              <a:solidFill>
                <a:srgbClr val="2D2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1512" y="2656332"/>
              <a:ext cx="352044" cy="348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4090" y="2686050"/>
              <a:ext cx="246887" cy="243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4090" y="2686050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3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3" y="243839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1167" y="2670048"/>
              <a:ext cx="352043" cy="348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3746" y="2699766"/>
              <a:ext cx="246887" cy="243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3746" y="2699766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3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3" y="243839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9299" y="2670048"/>
              <a:ext cx="352044" cy="348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81878" y="2699766"/>
              <a:ext cx="246887" cy="243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1878" y="2699766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4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4" y="243839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3400" y="323805"/>
            <a:ext cx="6511544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Transportation Antebellum  Era</a:t>
            </a:r>
            <a:r>
              <a:rPr lang="en-US" spc="-5" dirty="0" smtClean="0"/>
              <a:t> or</a:t>
            </a:r>
            <a:r>
              <a:rPr lang="en-US" spc="-5" dirty="0" smtClean="0"/>
              <a:t> 1815 -1861</a:t>
            </a:r>
            <a:r>
              <a:rPr lang="en-US" sz="1400" spc="-5" dirty="0" smtClean="0"/>
              <a:t> (</a:t>
            </a:r>
            <a:r>
              <a:rPr lang="en-US" sz="1400" b="1" dirty="0"/>
              <a:t>Antebellum</a:t>
            </a:r>
            <a:r>
              <a:rPr lang="en-US" sz="1400" dirty="0"/>
              <a:t> is a Latin word that means “before the war.” In American history, the </a:t>
            </a:r>
            <a:r>
              <a:rPr lang="en-US" sz="1400" b="1" dirty="0"/>
              <a:t>antebellum period</a:t>
            </a:r>
            <a:r>
              <a:rPr lang="en-US" sz="1400" dirty="0"/>
              <a:t> refers to the years after the War of 1812 (1812–15) and before the Civil War (1861–65).</a:t>
            </a:r>
            <a:endParaRPr sz="1400"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1808415" y="3302508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54545"/>
                </a:solidFill>
                <a:latin typeface="Arial"/>
                <a:cs typeface="Arial"/>
              </a:rPr>
              <a:t>Roads &amp;  </a:t>
            </a:r>
            <a:r>
              <a:rPr sz="1800" b="1" dirty="0">
                <a:solidFill>
                  <a:srgbClr val="454545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454545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454545"/>
                </a:solidFill>
                <a:latin typeface="Arial"/>
                <a:cs typeface="Arial"/>
              </a:rPr>
              <a:t>rnp</a:t>
            </a:r>
            <a:r>
              <a:rPr sz="1800" b="1" spc="5" dirty="0">
                <a:solidFill>
                  <a:srgbClr val="454545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454545"/>
                </a:solidFill>
                <a:latin typeface="Arial"/>
                <a:cs typeface="Arial"/>
              </a:rPr>
              <a:t>k</a:t>
            </a:r>
            <a:r>
              <a:rPr sz="1800" b="1" spc="-15" dirty="0">
                <a:solidFill>
                  <a:srgbClr val="454545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454545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7396" y="3447061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54545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454545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54545"/>
                </a:solidFill>
                <a:latin typeface="Arial"/>
                <a:cs typeface="Arial"/>
              </a:rPr>
              <a:t>nals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5238" y="3427934"/>
            <a:ext cx="1320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54545"/>
                </a:solidFill>
                <a:latin typeface="Arial"/>
                <a:cs typeface="Arial"/>
              </a:rPr>
              <a:t>Steamboats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412492"/>
            <a:ext cx="8412480" cy="3385185"/>
            <a:chOff x="0" y="2412492"/>
            <a:chExt cx="8412480" cy="3385185"/>
          </a:xfrm>
        </p:grpSpPr>
        <p:sp>
          <p:nvSpPr>
            <p:cNvPr id="20" name="object 20"/>
            <p:cNvSpPr/>
            <p:nvPr/>
          </p:nvSpPr>
          <p:spPr>
            <a:xfrm>
              <a:off x="0" y="3642360"/>
              <a:ext cx="3296412" cy="493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64252" y="3642360"/>
              <a:ext cx="3304031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7368" y="2412492"/>
              <a:ext cx="941832" cy="8412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30795" y="2481072"/>
              <a:ext cx="1109472" cy="7696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5340096"/>
              <a:ext cx="8412480" cy="457200"/>
            </a:xfrm>
            <a:custGeom>
              <a:avLst/>
              <a:gdLst/>
              <a:ahLst/>
              <a:cxnLst/>
              <a:rect l="l" t="t" r="r" b="b"/>
              <a:pathLst>
                <a:path w="8412480" h="457200">
                  <a:moveTo>
                    <a:pt x="841248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8412480" y="457199"/>
                  </a:lnTo>
                  <a:lnTo>
                    <a:pt x="8412480" y="0"/>
                  </a:lnTo>
                  <a:close/>
                </a:path>
              </a:pathLst>
            </a:custGeom>
            <a:solidFill>
              <a:srgbClr val="B09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35807" y="2293465"/>
            <a:ext cx="3211195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15"/>
              </a:spcBef>
            </a:pPr>
            <a:r>
              <a:rPr sz="1800" b="1" i="1" u="heavy" dirty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rial"/>
                <a:cs typeface="Arial"/>
              </a:rPr>
              <a:t>Evolution of</a:t>
            </a:r>
            <a:r>
              <a:rPr sz="1800" b="1" i="1" u="heavy" spc="-40" dirty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5" dirty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rial"/>
                <a:cs typeface="Arial"/>
              </a:rPr>
              <a:t>Transportation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6774" y="5396890"/>
            <a:ext cx="567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Transportation of large goods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sz="2000" b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difficult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78926" y="5682792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068" y="1972055"/>
            <a:ext cx="3989832" cy="347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2539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Home on the</a:t>
            </a:r>
            <a:r>
              <a:rPr spc="-35" dirty="0"/>
              <a:t> </a:t>
            </a:r>
            <a:r>
              <a:rPr spc="-5" dirty="0"/>
              <a:t>Range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311" y="1996439"/>
            <a:ext cx="3895725" cy="338074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95910" indent="-229235">
              <a:lnSpc>
                <a:spcPct val="100000"/>
              </a:lnSpc>
              <a:spcBef>
                <a:spcPts val="300"/>
              </a:spcBef>
              <a:buClr>
                <a:srgbClr val="A9A47B"/>
              </a:buClr>
              <a:buChar char="•"/>
              <a:tabLst>
                <a:tab pos="295275" algn="l"/>
                <a:tab pos="29654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Plantation</a:t>
            </a: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system:</a:t>
            </a:r>
            <a:endParaRPr sz="2200">
              <a:latin typeface="Arial"/>
              <a:cs typeface="Arial"/>
            </a:endParaRPr>
          </a:p>
          <a:p>
            <a:pPr marL="593090" lvl="1" indent="-234315">
              <a:lnSpc>
                <a:spcPct val="100000"/>
              </a:lnSpc>
              <a:spcBef>
                <a:spcPts val="405"/>
              </a:spcBef>
              <a:buClr>
                <a:srgbClr val="9CBDBC"/>
              </a:buClr>
              <a:buChar char="•"/>
              <a:tabLst>
                <a:tab pos="592455" algn="l"/>
                <a:tab pos="593725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Capitalistic</a:t>
            </a:r>
            <a:r>
              <a:rPr sz="2000" spc="-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agricultural</a:t>
            </a:r>
            <a:endParaRPr sz="2000">
              <a:latin typeface="Arial"/>
              <a:cs typeface="Arial"/>
            </a:endParaRPr>
          </a:p>
          <a:p>
            <a:pPr marL="59309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organization</a:t>
            </a:r>
            <a:endParaRPr sz="2000">
              <a:latin typeface="Arial"/>
              <a:cs typeface="Arial"/>
            </a:endParaRPr>
          </a:p>
          <a:p>
            <a:pPr marL="958850" marR="889000" lvl="2" indent="-231775">
              <a:lnSpc>
                <a:spcPct val="100000"/>
              </a:lnSpc>
              <a:spcBef>
                <a:spcPts val="415"/>
              </a:spcBef>
              <a:buClr>
                <a:srgbClr val="D2CA6C"/>
              </a:buClr>
              <a:buChar char="•"/>
              <a:tabLst>
                <a:tab pos="958215" algn="l"/>
                <a:tab pos="959485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Need &gt;30 slaves</a:t>
            </a:r>
            <a:r>
              <a:rPr sz="1800" spc="-4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for 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economies </a:t>
            </a: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  <a:p>
            <a:pPr marL="958850" lvl="2" indent="-232410">
              <a:lnSpc>
                <a:spcPct val="100000"/>
              </a:lnSpc>
              <a:spcBef>
                <a:spcPts val="400"/>
              </a:spcBef>
              <a:buClr>
                <a:srgbClr val="D2CA6C"/>
              </a:buClr>
              <a:buChar char="•"/>
              <a:tabLst>
                <a:tab pos="958215" algn="l"/>
                <a:tab pos="959485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Hire a manager or overseer</a:t>
            </a:r>
            <a:endParaRPr sz="1800">
              <a:latin typeface="Arial"/>
              <a:cs typeface="Arial"/>
            </a:endParaRPr>
          </a:p>
          <a:p>
            <a:pPr marL="958850" lvl="2" indent="-232410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Char char="•"/>
              <a:tabLst>
                <a:tab pos="958215" algn="l"/>
                <a:tab pos="959485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Focused on profit</a:t>
            </a:r>
            <a:endParaRPr sz="1800">
              <a:latin typeface="Arial"/>
              <a:cs typeface="Arial"/>
            </a:endParaRPr>
          </a:p>
          <a:p>
            <a:pPr marL="1233170" lvl="3" indent="-13716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SzPct val="63888"/>
              <a:buChar char="•"/>
              <a:tabLst>
                <a:tab pos="1233170" algn="l"/>
              </a:tabLst>
            </a:pPr>
            <a:r>
              <a:rPr sz="1800" spc="-10" dirty="0">
                <a:solidFill>
                  <a:srgbClr val="2E2B1F"/>
                </a:solidFill>
                <a:latin typeface="Arial"/>
                <a:cs typeface="Arial"/>
              </a:rPr>
              <a:t>ex: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Cash</a:t>
            </a:r>
            <a:r>
              <a:rPr sz="1800" spc="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crops</a:t>
            </a:r>
            <a:endParaRPr sz="1800">
              <a:latin typeface="Arial"/>
              <a:cs typeface="Arial"/>
            </a:endParaRPr>
          </a:p>
          <a:p>
            <a:pPr marL="593090" lvl="1" indent="-234315">
              <a:lnSpc>
                <a:spcPct val="100000"/>
              </a:lnSpc>
              <a:spcBef>
                <a:spcPts val="380"/>
              </a:spcBef>
              <a:buClr>
                <a:srgbClr val="9CBDBC"/>
              </a:buClr>
              <a:buChar char="•"/>
              <a:tabLst>
                <a:tab pos="592455" algn="l"/>
                <a:tab pos="593725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Dependent on</a:t>
            </a:r>
            <a:r>
              <a:rPr sz="2000" spc="-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others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6740" y="1946147"/>
            <a:ext cx="3988308" cy="3473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3984" y="1970532"/>
            <a:ext cx="3893820" cy="3378835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57810" marR="384810" indent="-88900">
              <a:lnSpc>
                <a:spcPct val="100000"/>
              </a:lnSpc>
              <a:spcBef>
                <a:spcPts val="655"/>
              </a:spcBef>
              <a:buClr>
                <a:srgbClr val="A9A47B"/>
              </a:buClr>
              <a:buSzPct val="95454"/>
              <a:buChar char="•"/>
              <a:tabLst>
                <a:tab pos="26924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Small farmer (Sustenance  agriculture):</a:t>
            </a:r>
            <a:endParaRPr sz="2200">
              <a:latin typeface="Arial"/>
              <a:cs typeface="Arial"/>
            </a:endParaRPr>
          </a:p>
          <a:p>
            <a:pPr marL="555625" lvl="1" indent="-107314">
              <a:lnSpc>
                <a:spcPct val="100000"/>
              </a:lnSpc>
              <a:spcBef>
                <a:spcPts val="10"/>
              </a:spcBef>
              <a:buClr>
                <a:srgbClr val="9CBDBC"/>
              </a:buClr>
              <a:buChar char="•"/>
              <a:tabLst>
                <a:tab pos="555625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Non-slaveholding</a:t>
            </a:r>
            <a:endParaRPr sz="2000">
              <a:latin typeface="Arial"/>
              <a:cs typeface="Arial"/>
            </a:endParaRPr>
          </a:p>
          <a:p>
            <a:pPr marL="555625" lvl="1" indent="-107314">
              <a:lnSpc>
                <a:spcPct val="100000"/>
              </a:lnSpc>
              <a:buClr>
                <a:srgbClr val="9CBDBC"/>
              </a:buClr>
              <a:buChar char="•"/>
              <a:tabLst>
                <a:tab pos="555625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Make money from their</a:t>
            </a:r>
            <a:r>
              <a:rPr sz="2000" spc="-1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own</a:t>
            </a:r>
            <a:endParaRPr sz="2000">
              <a:latin typeface="Arial"/>
              <a:cs typeface="Arial"/>
            </a:endParaRPr>
          </a:p>
          <a:p>
            <a:pPr marL="555625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labor</a:t>
            </a:r>
            <a:endParaRPr sz="2000">
              <a:latin typeface="Arial"/>
              <a:cs typeface="Arial"/>
            </a:endParaRPr>
          </a:p>
          <a:p>
            <a:pPr marL="555625" lvl="1" indent="-107314">
              <a:lnSpc>
                <a:spcPct val="100000"/>
              </a:lnSpc>
              <a:buClr>
                <a:srgbClr val="9CBDBC"/>
              </a:buClr>
              <a:buChar char="•"/>
              <a:tabLst>
                <a:tab pos="555625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Focus on</a:t>
            </a:r>
            <a:r>
              <a:rPr sz="2000" spc="-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survival</a:t>
            </a:r>
            <a:endParaRPr sz="2000">
              <a:latin typeface="Arial"/>
              <a:cs typeface="Arial"/>
            </a:endParaRPr>
          </a:p>
          <a:p>
            <a:pPr marL="921385" marR="354330" lvl="2" indent="-117475">
              <a:lnSpc>
                <a:spcPct val="100000"/>
              </a:lnSpc>
              <a:spcBef>
                <a:spcPts val="395"/>
              </a:spcBef>
              <a:buClr>
                <a:srgbClr val="9CBDBC"/>
              </a:buClr>
              <a:buSzPct val="70000"/>
              <a:buChar char="•"/>
              <a:tabLst>
                <a:tab pos="921385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Produce as much</a:t>
            </a:r>
            <a:r>
              <a:rPr sz="2000" spc="-1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meat  and bread, then</a:t>
            </a:r>
            <a:r>
              <a:rPr sz="2000" spc="-1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cotton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63826" y="5772099"/>
            <a:ext cx="408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Much of profit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went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middlemen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363" y="1569719"/>
            <a:ext cx="4224528" cy="316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4088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Merchant</a:t>
            </a:r>
            <a:r>
              <a:rPr spc="-35" dirty="0"/>
              <a:t> </a:t>
            </a:r>
            <a:r>
              <a:rPr spc="-5" dirty="0"/>
              <a:t>Marine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608" y="1594103"/>
            <a:ext cx="4130040" cy="306832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433705" indent="-229235">
              <a:lnSpc>
                <a:spcPct val="100000"/>
              </a:lnSpc>
              <a:spcBef>
                <a:spcPts val="950"/>
              </a:spcBef>
              <a:buClr>
                <a:srgbClr val="A9A47B"/>
              </a:buClr>
              <a:buChar char="•"/>
              <a:tabLst>
                <a:tab pos="433705" algn="l"/>
                <a:tab pos="43434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Decline of American</a:t>
            </a:r>
            <a:r>
              <a:rPr sz="2200" spc="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shipping</a:t>
            </a:r>
            <a:endParaRPr sz="2200">
              <a:latin typeface="Arial"/>
              <a:cs typeface="Arial"/>
            </a:endParaRPr>
          </a:p>
          <a:p>
            <a:pPr marL="731520" lvl="1" indent="-233679">
              <a:lnSpc>
                <a:spcPct val="100000"/>
              </a:lnSpc>
              <a:spcBef>
                <a:spcPts val="405"/>
              </a:spcBef>
              <a:buClr>
                <a:srgbClr val="9CBDBC"/>
              </a:buClr>
              <a:buChar char="•"/>
              <a:tabLst>
                <a:tab pos="730885" algn="l"/>
                <a:tab pos="73152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Government</a:t>
            </a:r>
            <a:r>
              <a:rPr sz="2000" spc="-6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regulations</a:t>
            </a:r>
            <a:endParaRPr sz="2000">
              <a:latin typeface="Arial"/>
              <a:cs typeface="Arial"/>
            </a:endParaRPr>
          </a:p>
          <a:p>
            <a:pPr marL="433705" indent="-229235">
              <a:lnSpc>
                <a:spcPct val="100000"/>
              </a:lnSpc>
              <a:spcBef>
                <a:spcPts val="400"/>
              </a:spcBef>
              <a:buClr>
                <a:srgbClr val="A9A47B"/>
              </a:buClr>
              <a:buChar char="•"/>
              <a:tabLst>
                <a:tab pos="433705" algn="l"/>
                <a:tab pos="43434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WWI</a:t>
            </a: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demands</a:t>
            </a:r>
            <a:endParaRPr sz="2200">
              <a:latin typeface="Arial"/>
              <a:cs typeface="Arial"/>
            </a:endParaRPr>
          </a:p>
          <a:p>
            <a:pPr marL="433705" indent="-229235">
              <a:lnSpc>
                <a:spcPct val="100000"/>
              </a:lnSpc>
              <a:spcBef>
                <a:spcPts val="395"/>
              </a:spcBef>
              <a:buClr>
                <a:srgbClr val="A9A47B"/>
              </a:buClr>
              <a:buChar char="•"/>
              <a:tabLst>
                <a:tab pos="433705" algn="l"/>
                <a:tab pos="43434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Merchant Marine Act of</a:t>
            </a:r>
            <a:r>
              <a:rPr sz="2200" spc="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1936</a:t>
            </a:r>
            <a:endParaRPr sz="2200">
              <a:latin typeface="Arial"/>
              <a:cs typeface="Arial"/>
            </a:endParaRPr>
          </a:p>
          <a:p>
            <a:pPr marL="731520" lvl="1" indent="-233679">
              <a:lnSpc>
                <a:spcPct val="100000"/>
              </a:lnSpc>
              <a:spcBef>
                <a:spcPts val="405"/>
              </a:spcBef>
              <a:buClr>
                <a:srgbClr val="9CBDBC"/>
              </a:buClr>
              <a:buChar char="•"/>
              <a:tabLst>
                <a:tab pos="730885" algn="l"/>
                <a:tab pos="73152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Kaiser</a:t>
            </a:r>
            <a:r>
              <a:rPr sz="2000" spc="-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shipyards</a:t>
            </a:r>
            <a:endParaRPr sz="2000">
              <a:latin typeface="Arial"/>
              <a:cs typeface="Arial"/>
            </a:endParaRPr>
          </a:p>
          <a:p>
            <a:pPr marL="433705" indent="-229235">
              <a:lnSpc>
                <a:spcPct val="100000"/>
              </a:lnSpc>
              <a:spcBef>
                <a:spcPts val="405"/>
              </a:spcBef>
              <a:buClr>
                <a:srgbClr val="A9A47B"/>
              </a:buClr>
              <a:buChar char="•"/>
              <a:tabLst>
                <a:tab pos="433705" algn="l"/>
                <a:tab pos="43434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Government</a:t>
            </a:r>
            <a:r>
              <a:rPr sz="2200" spc="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subsidies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3523" y="1834895"/>
            <a:ext cx="3710939" cy="2241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2117" y="5772099"/>
            <a:ext cx="5506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Little subsidies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initially given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 ship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builders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1569719"/>
            <a:ext cx="3992879" cy="3980815"/>
            <a:chOff x="96011" y="1569719"/>
            <a:chExt cx="3992879" cy="3980815"/>
          </a:xfrm>
        </p:grpSpPr>
        <p:sp>
          <p:nvSpPr>
            <p:cNvPr id="3" name="object 3"/>
            <p:cNvSpPr/>
            <p:nvPr/>
          </p:nvSpPr>
          <p:spPr>
            <a:xfrm>
              <a:off x="96011" y="1569719"/>
              <a:ext cx="3992879" cy="3980815"/>
            </a:xfrm>
            <a:custGeom>
              <a:avLst/>
              <a:gdLst/>
              <a:ahLst/>
              <a:cxnLst/>
              <a:rect l="l" t="t" r="r" b="b"/>
              <a:pathLst>
                <a:path w="3992879" h="3980815">
                  <a:moveTo>
                    <a:pt x="3992879" y="0"/>
                  </a:moveTo>
                  <a:lnTo>
                    <a:pt x="0" y="0"/>
                  </a:lnTo>
                  <a:lnTo>
                    <a:pt x="0" y="3980688"/>
                  </a:lnTo>
                  <a:lnTo>
                    <a:pt x="3992879" y="3980688"/>
                  </a:lnTo>
                  <a:lnTo>
                    <a:pt x="39928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0227" y="1670303"/>
              <a:ext cx="463295" cy="46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896" y="1674875"/>
              <a:ext cx="498347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471" y="1694687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184404" y="0"/>
                  </a:moveTo>
                  <a:lnTo>
                    <a:pt x="135382" y="6535"/>
                  </a:lnTo>
                  <a:lnTo>
                    <a:pt x="91332" y="24976"/>
                  </a:lnTo>
                  <a:lnTo>
                    <a:pt x="54011" y="53578"/>
                  </a:lnTo>
                  <a:lnTo>
                    <a:pt x="25177" y="90593"/>
                  </a:lnTo>
                  <a:lnTo>
                    <a:pt x="6587" y="134276"/>
                  </a:lnTo>
                  <a:lnTo>
                    <a:pt x="0" y="182879"/>
                  </a:lnTo>
                  <a:lnTo>
                    <a:pt x="6587" y="231483"/>
                  </a:lnTo>
                  <a:lnTo>
                    <a:pt x="25177" y="275166"/>
                  </a:lnTo>
                  <a:lnTo>
                    <a:pt x="54011" y="312181"/>
                  </a:lnTo>
                  <a:lnTo>
                    <a:pt x="91332" y="340783"/>
                  </a:lnTo>
                  <a:lnTo>
                    <a:pt x="135382" y="359224"/>
                  </a:lnTo>
                  <a:lnTo>
                    <a:pt x="184404" y="365760"/>
                  </a:lnTo>
                  <a:lnTo>
                    <a:pt x="233425" y="359224"/>
                  </a:lnTo>
                  <a:lnTo>
                    <a:pt x="277475" y="340783"/>
                  </a:lnTo>
                  <a:lnTo>
                    <a:pt x="314796" y="312181"/>
                  </a:lnTo>
                  <a:lnTo>
                    <a:pt x="343630" y="275166"/>
                  </a:lnTo>
                  <a:lnTo>
                    <a:pt x="362220" y="231483"/>
                  </a:lnTo>
                  <a:lnTo>
                    <a:pt x="368808" y="182879"/>
                  </a:lnTo>
                  <a:lnTo>
                    <a:pt x="362220" y="134276"/>
                  </a:lnTo>
                  <a:lnTo>
                    <a:pt x="343630" y="90593"/>
                  </a:lnTo>
                  <a:lnTo>
                    <a:pt x="314796" y="53578"/>
                  </a:lnTo>
                  <a:lnTo>
                    <a:pt x="277475" y="24976"/>
                  </a:lnTo>
                  <a:lnTo>
                    <a:pt x="233425" y="6535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471" y="1694687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0" y="182879"/>
                  </a:moveTo>
                  <a:lnTo>
                    <a:pt x="6587" y="134276"/>
                  </a:lnTo>
                  <a:lnTo>
                    <a:pt x="25177" y="90593"/>
                  </a:lnTo>
                  <a:lnTo>
                    <a:pt x="54011" y="53578"/>
                  </a:lnTo>
                  <a:lnTo>
                    <a:pt x="91332" y="24976"/>
                  </a:lnTo>
                  <a:lnTo>
                    <a:pt x="135382" y="6535"/>
                  </a:lnTo>
                  <a:lnTo>
                    <a:pt x="184404" y="0"/>
                  </a:lnTo>
                  <a:lnTo>
                    <a:pt x="233425" y="6535"/>
                  </a:lnTo>
                  <a:lnTo>
                    <a:pt x="277475" y="24976"/>
                  </a:lnTo>
                  <a:lnTo>
                    <a:pt x="314796" y="53578"/>
                  </a:lnTo>
                  <a:lnTo>
                    <a:pt x="343630" y="90593"/>
                  </a:lnTo>
                  <a:lnTo>
                    <a:pt x="362220" y="134276"/>
                  </a:lnTo>
                  <a:lnTo>
                    <a:pt x="368808" y="182879"/>
                  </a:lnTo>
                  <a:lnTo>
                    <a:pt x="362220" y="231483"/>
                  </a:lnTo>
                  <a:lnTo>
                    <a:pt x="343630" y="275166"/>
                  </a:lnTo>
                  <a:lnTo>
                    <a:pt x="314796" y="312181"/>
                  </a:lnTo>
                  <a:lnTo>
                    <a:pt x="277475" y="340783"/>
                  </a:lnTo>
                  <a:lnTo>
                    <a:pt x="233425" y="359224"/>
                  </a:lnTo>
                  <a:lnTo>
                    <a:pt x="184404" y="365760"/>
                  </a:lnTo>
                  <a:lnTo>
                    <a:pt x="135382" y="359224"/>
                  </a:lnTo>
                  <a:lnTo>
                    <a:pt x="91332" y="340783"/>
                  </a:lnTo>
                  <a:lnTo>
                    <a:pt x="54011" y="312181"/>
                  </a:lnTo>
                  <a:lnTo>
                    <a:pt x="25177" y="275166"/>
                  </a:lnTo>
                  <a:lnTo>
                    <a:pt x="6587" y="231483"/>
                  </a:lnTo>
                  <a:lnTo>
                    <a:pt x="0" y="182879"/>
                  </a:lnTo>
                  <a:close/>
                </a:path>
              </a:pathLst>
            </a:custGeom>
            <a:ln w="9144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0227" y="2420111"/>
              <a:ext cx="463295" cy="46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896" y="2424683"/>
              <a:ext cx="498347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471" y="2444495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184404" y="0"/>
                  </a:moveTo>
                  <a:lnTo>
                    <a:pt x="135382" y="6535"/>
                  </a:lnTo>
                  <a:lnTo>
                    <a:pt x="91332" y="24976"/>
                  </a:lnTo>
                  <a:lnTo>
                    <a:pt x="54011" y="53578"/>
                  </a:lnTo>
                  <a:lnTo>
                    <a:pt x="25177" y="90593"/>
                  </a:lnTo>
                  <a:lnTo>
                    <a:pt x="6587" y="134276"/>
                  </a:lnTo>
                  <a:lnTo>
                    <a:pt x="0" y="182879"/>
                  </a:lnTo>
                  <a:lnTo>
                    <a:pt x="6587" y="231483"/>
                  </a:lnTo>
                  <a:lnTo>
                    <a:pt x="25177" y="275166"/>
                  </a:lnTo>
                  <a:lnTo>
                    <a:pt x="54011" y="312181"/>
                  </a:lnTo>
                  <a:lnTo>
                    <a:pt x="91332" y="340783"/>
                  </a:lnTo>
                  <a:lnTo>
                    <a:pt x="135382" y="359224"/>
                  </a:lnTo>
                  <a:lnTo>
                    <a:pt x="184404" y="365759"/>
                  </a:lnTo>
                  <a:lnTo>
                    <a:pt x="233425" y="359224"/>
                  </a:lnTo>
                  <a:lnTo>
                    <a:pt x="277475" y="340783"/>
                  </a:lnTo>
                  <a:lnTo>
                    <a:pt x="314796" y="312181"/>
                  </a:lnTo>
                  <a:lnTo>
                    <a:pt x="343630" y="275166"/>
                  </a:lnTo>
                  <a:lnTo>
                    <a:pt x="362220" y="231483"/>
                  </a:lnTo>
                  <a:lnTo>
                    <a:pt x="368808" y="182879"/>
                  </a:lnTo>
                  <a:lnTo>
                    <a:pt x="362220" y="134276"/>
                  </a:lnTo>
                  <a:lnTo>
                    <a:pt x="343630" y="90593"/>
                  </a:lnTo>
                  <a:lnTo>
                    <a:pt x="314796" y="53578"/>
                  </a:lnTo>
                  <a:lnTo>
                    <a:pt x="277475" y="24976"/>
                  </a:lnTo>
                  <a:lnTo>
                    <a:pt x="233425" y="6535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471" y="2444495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0" y="182879"/>
                  </a:moveTo>
                  <a:lnTo>
                    <a:pt x="6587" y="134276"/>
                  </a:lnTo>
                  <a:lnTo>
                    <a:pt x="25177" y="90593"/>
                  </a:lnTo>
                  <a:lnTo>
                    <a:pt x="54011" y="53578"/>
                  </a:lnTo>
                  <a:lnTo>
                    <a:pt x="91332" y="24976"/>
                  </a:lnTo>
                  <a:lnTo>
                    <a:pt x="135382" y="6535"/>
                  </a:lnTo>
                  <a:lnTo>
                    <a:pt x="184404" y="0"/>
                  </a:lnTo>
                  <a:lnTo>
                    <a:pt x="233425" y="6535"/>
                  </a:lnTo>
                  <a:lnTo>
                    <a:pt x="277475" y="24976"/>
                  </a:lnTo>
                  <a:lnTo>
                    <a:pt x="314796" y="53578"/>
                  </a:lnTo>
                  <a:lnTo>
                    <a:pt x="343630" y="90593"/>
                  </a:lnTo>
                  <a:lnTo>
                    <a:pt x="362220" y="134276"/>
                  </a:lnTo>
                  <a:lnTo>
                    <a:pt x="368808" y="182879"/>
                  </a:lnTo>
                  <a:lnTo>
                    <a:pt x="362220" y="231483"/>
                  </a:lnTo>
                  <a:lnTo>
                    <a:pt x="343630" y="275166"/>
                  </a:lnTo>
                  <a:lnTo>
                    <a:pt x="314796" y="312181"/>
                  </a:lnTo>
                  <a:lnTo>
                    <a:pt x="277475" y="340783"/>
                  </a:lnTo>
                  <a:lnTo>
                    <a:pt x="233425" y="359224"/>
                  </a:lnTo>
                  <a:lnTo>
                    <a:pt x="184404" y="365759"/>
                  </a:lnTo>
                  <a:lnTo>
                    <a:pt x="135382" y="359224"/>
                  </a:lnTo>
                  <a:lnTo>
                    <a:pt x="91332" y="340783"/>
                  </a:lnTo>
                  <a:lnTo>
                    <a:pt x="54011" y="312181"/>
                  </a:lnTo>
                  <a:lnTo>
                    <a:pt x="25177" y="275166"/>
                  </a:lnTo>
                  <a:lnTo>
                    <a:pt x="6587" y="231483"/>
                  </a:lnTo>
                  <a:lnTo>
                    <a:pt x="0" y="182879"/>
                  </a:lnTo>
                  <a:close/>
                </a:path>
              </a:pathLst>
            </a:custGeom>
            <a:ln w="9144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227" y="3169919"/>
              <a:ext cx="463295" cy="4602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896" y="3174491"/>
              <a:ext cx="498347" cy="5120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471" y="3194303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184404" y="0"/>
                  </a:moveTo>
                  <a:lnTo>
                    <a:pt x="135382" y="6535"/>
                  </a:lnTo>
                  <a:lnTo>
                    <a:pt x="91332" y="24976"/>
                  </a:lnTo>
                  <a:lnTo>
                    <a:pt x="54011" y="53578"/>
                  </a:lnTo>
                  <a:lnTo>
                    <a:pt x="25177" y="90593"/>
                  </a:lnTo>
                  <a:lnTo>
                    <a:pt x="6587" y="134276"/>
                  </a:lnTo>
                  <a:lnTo>
                    <a:pt x="0" y="182880"/>
                  </a:lnTo>
                  <a:lnTo>
                    <a:pt x="6587" y="231483"/>
                  </a:lnTo>
                  <a:lnTo>
                    <a:pt x="25177" y="275166"/>
                  </a:lnTo>
                  <a:lnTo>
                    <a:pt x="54011" y="312181"/>
                  </a:lnTo>
                  <a:lnTo>
                    <a:pt x="91332" y="340783"/>
                  </a:lnTo>
                  <a:lnTo>
                    <a:pt x="135382" y="359224"/>
                  </a:lnTo>
                  <a:lnTo>
                    <a:pt x="184404" y="365760"/>
                  </a:lnTo>
                  <a:lnTo>
                    <a:pt x="233425" y="359224"/>
                  </a:lnTo>
                  <a:lnTo>
                    <a:pt x="277475" y="340783"/>
                  </a:lnTo>
                  <a:lnTo>
                    <a:pt x="314796" y="312181"/>
                  </a:lnTo>
                  <a:lnTo>
                    <a:pt x="343630" y="275166"/>
                  </a:lnTo>
                  <a:lnTo>
                    <a:pt x="362220" y="231483"/>
                  </a:lnTo>
                  <a:lnTo>
                    <a:pt x="368808" y="182880"/>
                  </a:lnTo>
                  <a:lnTo>
                    <a:pt x="362220" y="134276"/>
                  </a:lnTo>
                  <a:lnTo>
                    <a:pt x="343630" y="90593"/>
                  </a:lnTo>
                  <a:lnTo>
                    <a:pt x="314796" y="53578"/>
                  </a:lnTo>
                  <a:lnTo>
                    <a:pt x="277475" y="24976"/>
                  </a:lnTo>
                  <a:lnTo>
                    <a:pt x="233425" y="6535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471" y="3194303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0" y="182880"/>
                  </a:moveTo>
                  <a:lnTo>
                    <a:pt x="6587" y="134276"/>
                  </a:lnTo>
                  <a:lnTo>
                    <a:pt x="25177" y="90593"/>
                  </a:lnTo>
                  <a:lnTo>
                    <a:pt x="54011" y="53578"/>
                  </a:lnTo>
                  <a:lnTo>
                    <a:pt x="91332" y="24976"/>
                  </a:lnTo>
                  <a:lnTo>
                    <a:pt x="135382" y="6535"/>
                  </a:lnTo>
                  <a:lnTo>
                    <a:pt x="184404" y="0"/>
                  </a:lnTo>
                  <a:lnTo>
                    <a:pt x="233425" y="6535"/>
                  </a:lnTo>
                  <a:lnTo>
                    <a:pt x="277475" y="24976"/>
                  </a:lnTo>
                  <a:lnTo>
                    <a:pt x="314796" y="53578"/>
                  </a:lnTo>
                  <a:lnTo>
                    <a:pt x="343630" y="90593"/>
                  </a:lnTo>
                  <a:lnTo>
                    <a:pt x="362220" y="134276"/>
                  </a:lnTo>
                  <a:lnTo>
                    <a:pt x="368808" y="182880"/>
                  </a:lnTo>
                  <a:lnTo>
                    <a:pt x="362220" y="231483"/>
                  </a:lnTo>
                  <a:lnTo>
                    <a:pt x="343630" y="275166"/>
                  </a:lnTo>
                  <a:lnTo>
                    <a:pt x="314796" y="312181"/>
                  </a:lnTo>
                  <a:lnTo>
                    <a:pt x="277475" y="340783"/>
                  </a:lnTo>
                  <a:lnTo>
                    <a:pt x="233425" y="359224"/>
                  </a:lnTo>
                  <a:lnTo>
                    <a:pt x="184404" y="365760"/>
                  </a:lnTo>
                  <a:lnTo>
                    <a:pt x="135382" y="359224"/>
                  </a:lnTo>
                  <a:lnTo>
                    <a:pt x="91332" y="340783"/>
                  </a:lnTo>
                  <a:lnTo>
                    <a:pt x="54011" y="312181"/>
                  </a:lnTo>
                  <a:lnTo>
                    <a:pt x="25177" y="275166"/>
                  </a:lnTo>
                  <a:lnTo>
                    <a:pt x="6587" y="231483"/>
                  </a:lnTo>
                  <a:lnTo>
                    <a:pt x="0" y="182880"/>
                  </a:lnTo>
                  <a:close/>
                </a:path>
              </a:pathLst>
            </a:custGeom>
            <a:ln w="9144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227" y="3919727"/>
              <a:ext cx="463295" cy="46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896" y="3924299"/>
              <a:ext cx="498347" cy="5120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7471" y="3944112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184404" y="0"/>
                  </a:moveTo>
                  <a:lnTo>
                    <a:pt x="135382" y="6535"/>
                  </a:lnTo>
                  <a:lnTo>
                    <a:pt x="91332" y="24976"/>
                  </a:lnTo>
                  <a:lnTo>
                    <a:pt x="54011" y="53578"/>
                  </a:lnTo>
                  <a:lnTo>
                    <a:pt x="25177" y="90593"/>
                  </a:lnTo>
                  <a:lnTo>
                    <a:pt x="6587" y="134276"/>
                  </a:lnTo>
                  <a:lnTo>
                    <a:pt x="0" y="182880"/>
                  </a:lnTo>
                  <a:lnTo>
                    <a:pt x="6587" y="231483"/>
                  </a:lnTo>
                  <a:lnTo>
                    <a:pt x="25177" y="275166"/>
                  </a:lnTo>
                  <a:lnTo>
                    <a:pt x="54011" y="312181"/>
                  </a:lnTo>
                  <a:lnTo>
                    <a:pt x="91332" y="340783"/>
                  </a:lnTo>
                  <a:lnTo>
                    <a:pt x="135382" y="359224"/>
                  </a:lnTo>
                  <a:lnTo>
                    <a:pt x="184404" y="365760"/>
                  </a:lnTo>
                  <a:lnTo>
                    <a:pt x="233425" y="359224"/>
                  </a:lnTo>
                  <a:lnTo>
                    <a:pt x="277475" y="340783"/>
                  </a:lnTo>
                  <a:lnTo>
                    <a:pt x="314796" y="312181"/>
                  </a:lnTo>
                  <a:lnTo>
                    <a:pt x="343630" y="275166"/>
                  </a:lnTo>
                  <a:lnTo>
                    <a:pt x="362220" y="231483"/>
                  </a:lnTo>
                  <a:lnTo>
                    <a:pt x="368808" y="182880"/>
                  </a:lnTo>
                  <a:lnTo>
                    <a:pt x="362220" y="134276"/>
                  </a:lnTo>
                  <a:lnTo>
                    <a:pt x="343630" y="90593"/>
                  </a:lnTo>
                  <a:lnTo>
                    <a:pt x="314796" y="53578"/>
                  </a:lnTo>
                  <a:lnTo>
                    <a:pt x="277475" y="24976"/>
                  </a:lnTo>
                  <a:lnTo>
                    <a:pt x="233425" y="6535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471" y="3944112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0" y="182880"/>
                  </a:moveTo>
                  <a:lnTo>
                    <a:pt x="6587" y="134276"/>
                  </a:lnTo>
                  <a:lnTo>
                    <a:pt x="25177" y="90593"/>
                  </a:lnTo>
                  <a:lnTo>
                    <a:pt x="54011" y="53578"/>
                  </a:lnTo>
                  <a:lnTo>
                    <a:pt x="91332" y="24976"/>
                  </a:lnTo>
                  <a:lnTo>
                    <a:pt x="135382" y="6535"/>
                  </a:lnTo>
                  <a:lnTo>
                    <a:pt x="184404" y="0"/>
                  </a:lnTo>
                  <a:lnTo>
                    <a:pt x="233425" y="6535"/>
                  </a:lnTo>
                  <a:lnTo>
                    <a:pt x="277475" y="24976"/>
                  </a:lnTo>
                  <a:lnTo>
                    <a:pt x="314796" y="53578"/>
                  </a:lnTo>
                  <a:lnTo>
                    <a:pt x="343630" y="90593"/>
                  </a:lnTo>
                  <a:lnTo>
                    <a:pt x="362220" y="134276"/>
                  </a:lnTo>
                  <a:lnTo>
                    <a:pt x="368808" y="182880"/>
                  </a:lnTo>
                  <a:lnTo>
                    <a:pt x="362220" y="231483"/>
                  </a:lnTo>
                  <a:lnTo>
                    <a:pt x="343630" y="275166"/>
                  </a:lnTo>
                  <a:lnTo>
                    <a:pt x="314796" y="312181"/>
                  </a:lnTo>
                  <a:lnTo>
                    <a:pt x="277475" y="340783"/>
                  </a:lnTo>
                  <a:lnTo>
                    <a:pt x="233425" y="359224"/>
                  </a:lnTo>
                  <a:lnTo>
                    <a:pt x="184404" y="365760"/>
                  </a:lnTo>
                  <a:lnTo>
                    <a:pt x="135382" y="359224"/>
                  </a:lnTo>
                  <a:lnTo>
                    <a:pt x="91332" y="340783"/>
                  </a:lnTo>
                  <a:lnTo>
                    <a:pt x="54011" y="312181"/>
                  </a:lnTo>
                  <a:lnTo>
                    <a:pt x="25177" y="275166"/>
                  </a:lnTo>
                  <a:lnTo>
                    <a:pt x="6587" y="231483"/>
                  </a:lnTo>
                  <a:lnTo>
                    <a:pt x="0" y="182880"/>
                  </a:lnTo>
                  <a:close/>
                </a:path>
              </a:pathLst>
            </a:custGeom>
            <a:ln w="9144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227" y="4669536"/>
              <a:ext cx="463295" cy="46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896" y="4674108"/>
              <a:ext cx="498347" cy="5120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471" y="4693919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184404" y="0"/>
                  </a:moveTo>
                  <a:lnTo>
                    <a:pt x="135382" y="6535"/>
                  </a:lnTo>
                  <a:lnTo>
                    <a:pt x="91332" y="24976"/>
                  </a:lnTo>
                  <a:lnTo>
                    <a:pt x="54011" y="53578"/>
                  </a:lnTo>
                  <a:lnTo>
                    <a:pt x="25177" y="90593"/>
                  </a:lnTo>
                  <a:lnTo>
                    <a:pt x="6587" y="134276"/>
                  </a:lnTo>
                  <a:lnTo>
                    <a:pt x="0" y="182879"/>
                  </a:lnTo>
                  <a:lnTo>
                    <a:pt x="6587" y="231483"/>
                  </a:lnTo>
                  <a:lnTo>
                    <a:pt x="25177" y="275166"/>
                  </a:lnTo>
                  <a:lnTo>
                    <a:pt x="54011" y="312181"/>
                  </a:lnTo>
                  <a:lnTo>
                    <a:pt x="91332" y="340783"/>
                  </a:lnTo>
                  <a:lnTo>
                    <a:pt x="135382" y="359224"/>
                  </a:lnTo>
                  <a:lnTo>
                    <a:pt x="184404" y="365759"/>
                  </a:lnTo>
                  <a:lnTo>
                    <a:pt x="233425" y="359224"/>
                  </a:lnTo>
                  <a:lnTo>
                    <a:pt x="277475" y="340783"/>
                  </a:lnTo>
                  <a:lnTo>
                    <a:pt x="314796" y="312181"/>
                  </a:lnTo>
                  <a:lnTo>
                    <a:pt x="343630" y="275166"/>
                  </a:lnTo>
                  <a:lnTo>
                    <a:pt x="362220" y="231483"/>
                  </a:lnTo>
                  <a:lnTo>
                    <a:pt x="368808" y="182879"/>
                  </a:lnTo>
                  <a:lnTo>
                    <a:pt x="362220" y="134276"/>
                  </a:lnTo>
                  <a:lnTo>
                    <a:pt x="343630" y="90593"/>
                  </a:lnTo>
                  <a:lnTo>
                    <a:pt x="314796" y="53578"/>
                  </a:lnTo>
                  <a:lnTo>
                    <a:pt x="277475" y="24976"/>
                  </a:lnTo>
                  <a:lnTo>
                    <a:pt x="233425" y="6535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471" y="4693919"/>
              <a:ext cx="368935" cy="365760"/>
            </a:xfrm>
            <a:custGeom>
              <a:avLst/>
              <a:gdLst/>
              <a:ahLst/>
              <a:cxnLst/>
              <a:rect l="l" t="t" r="r" b="b"/>
              <a:pathLst>
                <a:path w="368934" h="365760">
                  <a:moveTo>
                    <a:pt x="0" y="182879"/>
                  </a:moveTo>
                  <a:lnTo>
                    <a:pt x="6587" y="134276"/>
                  </a:lnTo>
                  <a:lnTo>
                    <a:pt x="25177" y="90593"/>
                  </a:lnTo>
                  <a:lnTo>
                    <a:pt x="54011" y="53578"/>
                  </a:lnTo>
                  <a:lnTo>
                    <a:pt x="91332" y="24976"/>
                  </a:lnTo>
                  <a:lnTo>
                    <a:pt x="135382" y="6535"/>
                  </a:lnTo>
                  <a:lnTo>
                    <a:pt x="184404" y="0"/>
                  </a:lnTo>
                  <a:lnTo>
                    <a:pt x="233425" y="6535"/>
                  </a:lnTo>
                  <a:lnTo>
                    <a:pt x="277475" y="24976"/>
                  </a:lnTo>
                  <a:lnTo>
                    <a:pt x="314796" y="53578"/>
                  </a:lnTo>
                  <a:lnTo>
                    <a:pt x="343630" y="90593"/>
                  </a:lnTo>
                  <a:lnTo>
                    <a:pt x="362220" y="134276"/>
                  </a:lnTo>
                  <a:lnTo>
                    <a:pt x="368808" y="182879"/>
                  </a:lnTo>
                  <a:lnTo>
                    <a:pt x="362220" y="231483"/>
                  </a:lnTo>
                  <a:lnTo>
                    <a:pt x="343630" y="275166"/>
                  </a:lnTo>
                  <a:lnTo>
                    <a:pt x="314796" y="312181"/>
                  </a:lnTo>
                  <a:lnTo>
                    <a:pt x="277475" y="340783"/>
                  </a:lnTo>
                  <a:lnTo>
                    <a:pt x="233425" y="359224"/>
                  </a:lnTo>
                  <a:lnTo>
                    <a:pt x="184404" y="365759"/>
                  </a:lnTo>
                  <a:lnTo>
                    <a:pt x="135382" y="359224"/>
                  </a:lnTo>
                  <a:lnTo>
                    <a:pt x="91332" y="340783"/>
                  </a:lnTo>
                  <a:lnTo>
                    <a:pt x="54011" y="312181"/>
                  </a:lnTo>
                  <a:lnTo>
                    <a:pt x="25177" y="275166"/>
                  </a:lnTo>
                  <a:lnTo>
                    <a:pt x="6587" y="231483"/>
                  </a:lnTo>
                  <a:lnTo>
                    <a:pt x="0" y="182879"/>
                  </a:lnTo>
                  <a:close/>
                </a:path>
              </a:pathLst>
            </a:custGeom>
            <a:ln w="9144">
              <a:solidFill>
                <a:srgbClr val="DFD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56" y="467994"/>
            <a:ext cx="8143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Major Changes of</a:t>
            </a:r>
            <a:r>
              <a:rPr spc="25" dirty="0"/>
              <a:t> </a:t>
            </a:r>
            <a:r>
              <a:rPr spc="-5" dirty="0"/>
              <a:t>Agribusiness</a:t>
            </a:r>
          </a:p>
        </p:txBody>
      </p:sp>
      <p:sp>
        <p:nvSpPr>
          <p:cNvPr id="25" name="object 25"/>
          <p:cNvSpPr/>
          <p:nvPr/>
        </p:nvSpPr>
        <p:spPr>
          <a:xfrm>
            <a:off x="4340352" y="2023872"/>
            <a:ext cx="3930396" cy="2610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6011" y="1569719"/>
            <a:ext cx="3992879" cy="398081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305"/>
              </a:spcBef>
              <a:tabLst>
                <a:tab pos="740410" algn="l"/>
              </a:tabLst>
            </a:pP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x	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New </a:t>
            </a:r>
            <a:r>
              <a:rPr sz="1800" dirty="0">
                <a:solidFill>
                  <a:srgbClr val="454545"/>
                </a:solidFill>
                <a:latin typeface="Arial"/>
                <a:cs typeface="Arial"/>
              </a:rPr>
              <a:t>forms 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1460"/>
              </a:spcBef>
              <a:tabLst>
                <a:tab pos="740410" algn="l"/>
              </a:tabLst>
            </a:pP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x	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Farming meets</a:t>
            </a:r>
            <a:r>
              <a:rPr sz="1800" spc="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biotech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1470"/>
              </a:spcBef>
              <a:tabLst>
                <a:tab pos="740410" algn="l"/>
              </a:tabLst>
            </a:pP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x	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More machines, less</a:t>
            </a:r>
            <a:r>
              <a:rPr sz="1800" spc="1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54545"/>
                </a:solidFill>
                <a:latin typeface="Arial"/>
                <a:cs typeface="Arial"/>
              </a:rPr>
              <a:t>hands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1455"/>
              </a:spcBef>
              <a:tabLst>
                <a:tab pos="740410" algn="l"/>
              </a:tabLst>
            </a:pPr>
            <a:r>
              <a:rPr sz="2400" b="1" spc="-7" baseline="5208" dirty="0">
                <a:solidFill>
                  <a:srgbClr val="FFFFFF"/>
                </a:solidFill>
                <a:latin typeface="Arial"/>
                <a:cs typeface="Arial"/>
              </a:rPr>
              <a:t>x	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High capital</a:t>
            </a:r>
            <a:r>
              <a:rPr sz="1800" spc="1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investment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1460"/>
              </a:spcBef>
              <a:tabLst>
                <a:tab pos="740410" algn="l"/>
              </a:tabLst>
            </a:pPr>
            <a:r>
              <a:rPr sz="2400" b="1" spc="-7" baseline="5208" dirty="0">
                <a:solidFill>
                  <a:srgbClr val="FFFFFF"/>
                </a:solidFill>
                <a:latin typeface="Arial"/>
                <a:cs typeface="Arial"/>
              </a:rPr>
              <a:t>x	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highly trained</a:t>
            </a:r>
            <a:r>
              <a:rPr sz="180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54545"/>
                </a:solidFill>
                <a:latin typeface="Arial"/>
                <a:cs typeface="Arial"/>
              </a:rPr>
              <a:t>labor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5843015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44904" y="5900420"/>
            <a:ext cx="5920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Agribusiness in midst of major industry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78926" y="5682792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5863" y="0"/>
            <a:ext cx="8708390" cy="6172200"/>
            <a:chOff x="435863" y="0"/>
            <a:chExt cx="8708390" cy="6172200"/>
          </a:xfrm>
        </p:grpSpPr>
        <p:sp>
          <p:nvSpPr>
            <p:cNvPr id="3" name="object 3"/>
            <p:cNvSpPr/>
            <p:nvPr/>
          </p:nvSpPr>
          <p:spPr>
            <a:xfrm>
              <a:off x="435863" y="3182111"/>
              <a:ext cx="8075676" cy="272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107" y="3215639"/>
              <a:ext cx="7980045" cy="166370"/>
            </a:xfrm>
            <a:custGeom>
              <a:avLst/>
              <a:gdLst/>
              <a:ahLst/>
              <a:cxnLst/>
              <a:rect l="l" t="t" r="r" b="b"/>
              <a:pathLst>
                <a:path w="7980045" h="166370">
                  <a:moveTo>
                    <a:pt x="7896606" y="0"/>
                  </a:moveTo>
                  <a:lnTo>
                    <a:pt x="7896606" y="41529"/>
                  </a:lnTo>
                  <a:lnTo>
                    <a:pt x="0" y="41529"/>
                  </a:lnTo>
                  <a:lnTo>
                    <a:pt x="0" y="124587"/>
                  </a:lnTo>
                  <a:lnTo>
                    <a:pt x="7896606" y="124587"/>
                  </a:lnTo>
                  <a:lnTo>
                    <a:pt x="7896606" y="166115"/>
                  </a:lnTo>
                  <a:lnTo>
                    <a:pt x="7979664" y="83058"/>
                  </a:lnTo>
                  <a:lnTo>
                    <a:pt x="7896606" y="0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3107" y="3215639"/>
              <a:ext cx="7980045" cy="166370"/>
            </a:xfrm>
            <a:custGeom>
              <a:avLst/>
              <a:gdLst/>
              <a:ahLst/>
              <a:cxnLst/>
              <a:rect l="l" t="t" r="r" b="b"/>
              <a:pathLst>
                <a:path w="7980045" h="166370">
                  <a:moveTo>
                    <a:pt x="0" y="41529"/>
                  </a:moveTo>
                  <a:lnTo>
                    <a:pt x="7896606" y="41529"/>
                  </a:lnTo>
                  <a:lnTo>
                    <a:pt x="7896606" y="0"/>
                  </a:lnTo>
                  <a:lnTo>
                    <a:pt x="7979664" y="83058"/>
                  </a:lnTo>
                  <a:lnTo>
                    <a:pt x="7896606" y="166115"/>
                  </a:lnTo>
                  <a:lnTo>
                    <a:pt x="7896606" y="124587"/>
                  </a:lnTo>
                  <a:lnTo>
                    <a:pt x="0" y="124587"/>
                  </a:lnTo>
                  <a:lnTo>
                    <a:pt x="0" y="41529"/>
                  </a:lnTo>
                  <a:close/>
                </a:path>
              </a:pathLst>
            </a:custGeom>
            <a:ln w="9144">
              <a:solidFill>
                <a:srgbClr val="2D2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0484" y="3153155"/>
              <a:ext cx="353568" cy="347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3062" y="3182873"/>
              <a:ext cx="248412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3062" y="3182873"/>
              <a:ext cx="248920" cy="242570"/>
            </a:xfrm>
            <a:custGeom>
              <a:avLst/>
              <a:gdLst/>
              <a:ahLst/>
              <a:cxnLst/>
              <a:rect l="l" t="t" r="r" b="b"/>
              <a:pathLst>
                <a:path w="248920" h="242570">
                  <a:moveTo>
                    <a:pt x="0" y="121158"/>
                  </a:moveTo>
                  <a:lnTo>
                    <a:pt x="9763" y="73991"/>
                  </a:lnTo>
                  <a:lnTo>
                    <a:pt x="36385" y="35480"/>
                  </a:lnTo>
                  <a:lnTo>
                    <a:pt x="75866" y="9519"/>
                  </a:lnTo>
                  <a:lnTo>
                    <a:pt x="124205" y="0"/>
                  </a:lnTo>
                  <a:lnTo>
                    <a:pt x="172545" y="9519"/>
                  </a:lnTo>
                  <a:lnTo>
                    <a:pt x="212026" y="35480"/>
                  </a:lnTo>
                  <a:lnTo>
                    <a:pt x="238648" y="73991"/>
                  </a:lnTo>
                  <a:lnTo>
                    <a:pt x="248412" y="121158"/>
                  </a:lnTo>
                  <a:lnTo>
                    <a:pt x="238648" y="168324"/>
                  </a:lnTo>
                  <a:lnTo>
                    <a:pt x="212026" y="206835"/>
                  </a:lnTo>
                  <a:lnTo>
                    <a:pt x="172545" y="232796"/>
                  </a:lnTo>
                  <a:lnTo>
                    <a:pt x="124205" y="242315"/>
                  </a:lnTo>
                  <a:lnTo>
                    <a:pt x="75866" y="232796"/>
                  </a:lnTo>
                  <a:lnTo>
                    <a:pt x="36385" y="206835"/>
                  </a:lnTo>
                  <a:lnTo>
                    <a:pt x="9763" y="168324"/>
                  </a:lnTo>
                  <a:lnTo>
                    <a:pt x="0" y="12115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4860" y="3142488"/>
              <a:ext cx="352043" cy="348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7437" y="3172205"/>
              <a:ext cx="246887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7437" y="3172205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4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4" y="243840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52387" y="3142488"/>
              <a:ext cx="353567" cy="3489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04966" y="3172205"/>
              <a:ext cx="248412" cy="243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04966" y="3172205"/>
              <a:ext cx="248920" cy="243840"/>
            </a:xfrm>
            <a:custGeom>
              <a:avLst/>
              <a:gdLst/>
              <a:ahLst/>
              <a:cxnLst/>
              <a:rect l="l" t="t" r="r" b="b"/>
              <a:pathLst>
                <a:path w="248920" h="243839">
                  <a:moveTo>
                    <a:pt x="0" y="121920"/>
                  </a:moveTo>
                  <a:lnTo>
                    <a:pt x="9763" y="74473"/>
                  </a:lnTo>
                  <a:lnTo>
                    <a:pt x="36385" y="35718"/>
                  </a:lnTo>
                  <a:lnTo>
                    <a:pt x="75866" y="9584"/>
                  </a:lnTo>
                  <a:lnTo>
                    <a:pt x="124206" y="0"/>
                  </a:lnTo>
                  <a:lnTo>
                    <a:pt x="172545" y="9584"/>
                  </a:lnTo>
                  <a:lnTo>
                    <a:pt x="212026" y="35718"/>
                  </a:lnTo>
                  <a:lnTo>
                    <a:pt x="238648" y="74473"/>
                  </a:lnTo>
                  <a:lnTo>
                    <a:pt x="248412" y="121920"/>
                  </a:lnTo>
                  <a:lnTo>
                    <a:pt x="238648" y="169366"/>
                  </a:lnTo>
                  <a:lnTo>
                    <a:pt x="212026" y="208121"/>
                  </a:lnTo>
                  <a:lnTo>
                    <a:pt x="172545" y="234255"/>
                  </a:lnTo>
                  <a:lnTo>
                    <a:pt x="124206" y="243840"/>
                  </a:lnTo>
                  <a:lnTo>
                    <a:pt x="75866" y="234255"/>
                  </a:lnTo>
                  <a:lnTo>
                    <a:pt x="36385" y="208121"/>
                  </a:lnTo>
                  <a:lnTo>
                    <a:pt x="9763" y="169366"/>
                  </a:lnTo>
                  <a:lnTo>
                    <a:pt x="0" y="1219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767" y="2413507"/>
            <a:ext cx="14471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ts val="1920"/>
              </a:lnSpc>
              <a:spcBef>
                <a:spcPts val="95"/>
              </a:spcBef>
            </a:pPr>
            <a:r>
              <a:rPr sz="1600" b="1" spc="-5" dirty="0">
                <a:solidFill>
                  <a:srgbClr val="454545"/>
                </a:solidFill>
                <a:latin typeface="Arial"/>
                <a:cs typeface="Arial"/>
              </a:rPr>
              <a:t>1914</a:t>
            </a:r>
            <a:endParaRPr sz="1600">
              <a:latin typeface="Arial"/>
              <a:cs typeface="Arial"/>
            </a:endParaRPr>
          </a:p>
          <a:p>
            <a:pPr marL="12065" marR="5080" indent="635" algn="ctr">
              <a:lnSpc>
                <a:spcPts val="1680"/>
              </a:lnSpc>
              <a:spcBef>
                <a:spcPts val="55"/>
              </a:spcBef>
            </a:pPr>
            <a:r>
              <a:rPr sz="1400" dirty="0">
                <a:solidFill>
                  <a:srgbClr val="2E2B1F"/>
                </a:solidFill>
                <a:latin typeface="Arial"/>
                <a:cs typeface="Arial"/>
              </a:rPr>
              <a:t>Agricultural  </a:t>
            </a:r>
            <a:r>
              <a:rPr sz="1400" spc="-5" dirty="0">
                <a:solidFill>
                  <a:srgbClr val="2E2B1F"/>
                </a:solidFill>
                <a:latin typeface="Arial"/>
                <a:cs typeface="Arial"/>
              </a:rPr>
              <a:t>Extension</a:t>
            </a:r>
            <a:r>
              <a:rPr sz="1400" spc="-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E2B1F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9032" y="1757172"/>
            <a:ext cx="5442585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310"/>
              </a:spcBef>
            </a:pPr>
            <a:r>
              <a:rPr sz="1800" b="1" i="1" u="heavy" spc="-5" dirty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rial"/>
                <a:cs typeface="Arial"/>
              </a:rPr>
              <a:t>Significant government involvement </a:t>
            </a:r>
            <a:r>
              <a:rPr sz="1800" b="1" i="1" u="heavy" dirty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rial"/>
                <a:cs typeface="Arial"/>
              </a:rPr>
              <a:t>in</a:t>
            </a:r>
            <a:r>
              <a:rPr sz="1800" b="1" i="1" u="heavy" spc="35" dirty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5" dirty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rial"/>
                <a:cs typeface="Arial"/>
              </a:rPr>
              <a:t>farming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134867"/>
            <a:ext cx="8412480" cy="2847340"/>
            <a:chOff x="0" y="3134867"/>
            <a:chExt cx="8412480" cy="2847340"/>
          </a:xfrm>
        </p:grpSpPr>
        <p:sp>
          <p:nvSpPr>
            <p:cNvPr id="18" name="object 18"/>
            <p:cNvSpPr/>
            <p:nvPr/>
          </p:nvSpPr>
          <p:spPr>
            <a:xfrm>
              <a:off x="568451" y="3134867"/>
              <a:ext cx="352043" cy="348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030" y="3164585"/>
              <a:ext cx="246888" cy="2438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030" y="3164585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5" h="243839">
                  <a:moveTo>
                    <a:pt x="0" y="121919"/>
                  </a:moveTo>
                  <a:lnTo>
                    <a:pt x="9701" y="74473"/>
                  </a:lnTo>
                  <a:lnTo>
                    <a:pt x="36156" y="35718"/>
                  </a:lnTo>
                  <a:lnTo>
                    <a:pt x="75395" y="9584"/>
                  </a:lnTo>
                  <a:lnTo>
                    <a:pt x="123443" y="0"/>
                  </a:lnTo>
                  <a:lnTo>
                    <a:pt x="171492" y="9584"/>
                  </a:lnTo>
                  <a:lnTo>
                    <a:pt x="210731" y="35718"/>
                  </a:lnTo>
                  <a:lnTo>
                    <a:pt x="237186" y="74473"/>
                  </a:lnTo>
                  <a:lnTo>
                    <a:pt x="246888" y="121919"/>
                  </a:lnTo>
                  <a:lnTo>
                    <a:pt x="237186" y="169366"/>
                  </a:lnTo>
                  <a:lnTo>
                    <a:pt x="210731" y="208121"/>
                  </a:lnTo>
                  <a:lnTo>
                    <a:pt x="171492" y="234255"/>
                  </a:lnTo>
                  <a:lnTo>
                    <a:pt x="123443" y="243839"/>
                  </a:lnTo>
                  <a:lnTo>
                    <a:pt x="75395" y="234255"/>
                  </a:lnTo>
                  <a:lnTo>
                    <a:pt x="36156" y="208121"/>
                  </a:lnTo>
                  <a:lnTo>
                    <a:pt x="9701" y="169366"/>
                  </a:lnTo>
                  <a:lnTo>
                    <a:pt x="0" y="12191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3267" y="3160775"/>
              <a:ext cx="353568" cy="3489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15845" y="3190493"/>
              <a:ext cx="248412" cy="243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15845" y="3190493"/>
              <a:ext cx="248920" cy="243840"/>
            </a:xfrm>
            <a:custGeom>
              <a:avLst/>
              <a:gdLst/>
              <a:ahLst/>
              <a:cxnLst/>
              <a:rect l="l" t="t" r="r" b="b"/>
              <a:pathLst>
                <a:path w="248919" h="243839">
                  <a:moveTo>
                    <a:pt x="0" y="121919"/>
                  </a:moveTo>
                  <a:lnTo>
                    <a:pt x="9763" y="74473"/>
                  </a:lnTo>
                  <a:lnTo>
                    <a:pt x="36385" y="35718"/>
                  </a:lnTo>
                  <a:lnTo>
                    <a:pt x="75866" y="9584"/>
                  </a:lnTo>
                  <a:lnTo>
                    <a:pt x="124206" y="0"/>
                  </a:lnTo>
                  <a:lnTo>
                    <a:pt x="172545" y="9584"/>
                  </a:lnTo>
                  <a:lnTo>
                    <a:pt x="212026" y="35718"/>
                  </a:lnTo>
                  <a:lnTo>
                    <a:pt x="238648" y="74473"/>
                  </a:lnTo>
                  <a:lnTo>
                    <a:pt x="248412" y="121919"/>
                  </a:lnTo>
                  <a:lnTo>
                    <a:pt x="238648" y="169366"/>
                  </a:lnTo>
                  <a:lnTo>
                    <a:pt x="212026" y="208121"/>
                  </a:lnTo>
                  <a:lnTo>
                    <a:pt x="172545" y="234255"/>
                  </a:lnTo>
                  <a:lnTo>
                    <a:pt x="124206" y="243839"/>
                  </a:lnTo>
                  <a:lnTo>
                    <a:pt x="75866" y="234255"/>
                  </a:lnTo>
                  <a:lnTo>
                    <a:pt x="36385" y="208121"/>
                  </a:lnTo>
                  <a:lnTo>
                    <a:pt x="9763" y="169366"/>
                  </a:lnTo>
                  <a:lnTo>
                    <a:pt x="0" y="12191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16368" y="3151631"/>
              <a:ext cx="352044" cy="348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68945" y="3181349"/>
              <a:ext cx="246887" cy="2438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8945" y="3181349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5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4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4" y="243839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5524500"/>
              <a:ext cx="8412480" cy="457200"/>
            </a:xfrm>
            <a:custGeom>
              <a:avLst/>
              <a:gdLst/>
              <a:ahLst/>
              <a:cxnLst/>
              <a:rect l="l" t="t" r="r" b="b"/>
              <a:pathLst>
                <a:path w="8412480" h="457200">
                  <a:moveTo>
                    <a:pt x="841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12480" y="457200"/>
                  </a:lnTo>
                  <a:lnTo>
                    <a:pt x="8412480" y="0"/>
                  </a:lnTo>
                  <a:close/>
                </a:path>
              </a:pathLst>
            </a:custGeom>
            <a:solidFill>
              <a:srgbClr val="B09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746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Government</a:t>
            </a:r>
            <a:r>
              <a:rPr spc="5" dirty="0"/>
              <a:t> </a:t>
            </a:r>
            <a:r>
              <a:rPr spc="-5" dirty="0"/>
              <a:t>Interventions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084580" y="3652520"/>
            <a:ext cx="161226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1920"/>
              </a:lnSpc>
              <a:spcBef>
                <a:spcPts val="95"/>
              </a:spcBef>
            </a:pPr>
            <a:r>
              <a:rPr sz="1600" b="1" spc="-5" dirty="0">
                <a:solidFill>
                  <a:srgbClr val="454545"/>
                </a:solidFill>
                <a:latin typeface="Arial"/>
                <a:cs typeface="Arial"/>
              </a:rPr>
              <a:t>1929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680"/>
              </a:lnSpc>
            </a:pPr>
            <a:r>
              <a:rPr sz="1400" dirty="0">
                <a:solidFill>
                  <a:srgbClr val="2E2B1F"/>
                </a:solidFill>
                <a:latin typeface="Arial"/>
                <a:cs typeface="Arial"/>
              </a:rPr>
              <a:t>Federal </a:t>
            </a:r>
            <a:r>
              <a:rPr sz="1400" spc="-5" dirty="0">
                <a:solidFill>
                  <a:srgbClr val="2E2B1F"/>
                </a:solidFill>
                <a:latin typeface="Arial"/>
                <a:cs typeface="Arial"/>
              </a:rPr>
              <a:t>Farm</a:t>
            </a:r>
            <a:r>
              <a:rPr sz="1400" spc="-1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E2B1F"/>
                </a:solidFill>
                <a:latin typeface="Arial"/>
                <a:cs typeface="Arial"/>
              </a:rPr>
              <a:t>Board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12898" y="2413507"/>
            <a:ext cx="12401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1920"/>
              </a:lnSpc>
              <a:spcBef>
                <a:spcPts val="95"/>
              </a:spcBef>
            </a:pPr>
            <a:r>
              <a:rPr sz="1600" b="1" spc="-5" dirty="0">
                <a:solidFill>
                  <a:srgbClr val="454545"/>
                </a:solidFill>
                <a:latin typeface="Arial"/>
                <a:cs typeface="Arial"/>
              </a:rPr>
              <a:t>1954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ts val="1680"/>
              </a:lnSpc>
              <a:spcBef>
                <a:spcPts val="55"/>
              </a:spcBef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Food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for</a:t>
            </a:r>
            <a:r>
              <a:rPr sz="1400" spc="-10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Peace 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Program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09821" y="3614420"/>
            <a:ext cx="1724660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20"/>
              </a:lnSpc>
              <a:spcBef>
                <a:spcPts val="95"/>
              </a:spcBef>
            </a:pPr>
            <a:r>
              <a:rPr sz="1600" b="1" spc="-5" dirty="0">
                <a:solidFill>
                  <a:srgbClr val="454545"/>
                </a:solidFill>
                <a:latin typeface="Arial"/>
                <a:cs typeface="Arial"/>
              </a:rPr>
              <a:t>1964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680"/>
              </a:lnSpc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Food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Stamp</a:t>
            </a:r>
            <a:r>
              <a:rPr sz="1400" spc="-9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Program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5665" y="2408377"/>
            <a:ext cx="16840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ts val="192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54545"/>
                </a:solidFill>
                <a:latin typeface="Arial"/>
                <a:cs typeface="Arial"/>
              </a:rPr>
              <a:t>1973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680"/>
              </a:lnSpc>
            </a:pP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Deficiency</a:t>
            </a:r>
            <a:r>
              <a:rPr sz="1400" spc="-9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Payments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77888" y="3622928"/>
            <a:ext cx="14166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20"/>
              </a:lnSpc>
              <a:spcBef>
                <a:spcPts val="95"/>
              </a:spcBef>
            </a:pPr>
            <a:r>
              <a:rPr sz="1600" b="1" spc="-5" dirty="0">
                <a:solidFill>
                  <a:srgbClr val="454545"/>
                </a:solidFill>
                <a:latin typeface="Arial"/>
                <a:cs typeface="Arial"/>
              </a:rPr>
              <a:t>1996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ts val="1680"/>
              </a:lnSpc>
              <a:spcBef>
                <a:spcPts val="55"/>
              </a:spcBef>
            </a:pPr>
            <a:r>
              <a:rPr sz="1400" spc="-10" dirty="0">
                <a:solidFill>
                  <a:srgbClr val="454545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reedo</a:t>
            </a:r>
            <a:r>
              <a:rPr sz="1400" spc="-10" dirty="0">
                <a:solidFill>
                  <a:srgbClr val="45454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-</a:t>
            </a:r>
            <a:r>
              <a:rPr sz="1400" spc="-10" dirty="0">
                <a:solidFill>
                  <a:srgbClr val="454545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-</a:t>
            </a:r>
            <a:r>
              <a:rPr sz="1400" spc="-20" dirty="0">
                <a:solidFill>
                  <a:srgbClr val="454545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45454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m  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7108" y="5580989"/>
            <a:ext cx="6935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Government continues to take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active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role in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agribusiness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5519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America’s Biggest</a:t>
            </a:r>
            <a:r>
              <a:rPr spc="10" dirty="0"/>
              <a:t> </a:t>
            </a:r>
            <a:r>
              <a:rPr spc="-5" dirty="0"/>
              <a:t>Export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6007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4856" y="5658408"/>
            <a:ext cx="79222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Corn has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yields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than 12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billion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bushels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grown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America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4632" y="2011679"/>
            <a:ext cx="3974591" cy="2606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508" y="1987295"/>
            <a:ext cx="3742944" cy="3244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1752" y="2011679"/>
            <a:ext cx="3648710" cy="3150235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08965" marR="421640" indent="-342900">
              <a:lnSpc>
                <a:spcPct val="100000"/>
              </a:lnSpc>
              <a:spcBef>
                <a:spcPts val="295"/>
              </a:spcBef>
              <a:buClr>
                <a:srgbClr val="A9A47B"/>
              </a:buClr>
              <a:buChar char="•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Grains and feeds are  largest export</a:t>
            </a:r>
            <a:endParaRPr sz="2200">
              <a:latin typeface="Arial"/>
              <a:cs typeface="Arial"/>
            </a:endParaRPr>
          </a:p>
          <a:p>
            <a:pPr marL="608965" indent="-343535">
              <a:lnSpc>
                <a:spcPct val="100000"/>
              </a:lnSpc>
              <a:buClr>
                <a:srgbClr val="A9A47B"/>
              </a:buClr>
              <a:buChar char="•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Staple of diets around</a:t>
            </a:r>
            <a:endParaRPr sz="22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world</a:t>
            </a:r>
            <a:endParaRPr sz="2200">
              <a:latin typeface="Arial"/>
              <a:cs typeface="Arial"/>
            </a:endParaRPr>
          </a:p>
          <a:p>
            <a:pPr marL="608965" marR="95250" indent="-3429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Char char="•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80 billion acres  dedicated to corn solely  in</a:t>
            </a:r>
            <a:r>
              <a:rPr sz="22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USA</a:t>
            </a:r>
            <a:endParaRPr sz="2200">
              <a:latin typeface="Arial"/>
              <a:cs typeface="Arial"/>
            </a:endParaRPr>
          </a:p>
          <a:p>
            <a:pPr marL="608965" indent="-343535">
              <a:lnSpc>
                <a:spcPct val="100000"/>
              </a:lnSpc>
              <a:buClr>
                <a:srgbClr val="A9A47B"/>
              </a:buClr>
              <a:buChar char="•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Variety of different</a:t>
            </a:r>
            <a:r>
              <a:rPr sz="2200" spc="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daily</a:t>
            </a:r>
            <a:endParaRPr sz="22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uses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411" y="1763267"/>
            <a:ext cx="7973695" cy="3165475"/>
            <a:chOff x="248411" y="1763267"/>
            <a:chExt cx="7973695" cy="3165475"/>
          </a:xfrm>
        </p:grpSpPr>
        <p:sp>
          <p:nvSpPr>
            <p:cNvPr id="3" name="object 3"/>
            <p:cNvSpPr/>
            <p:nvPr/>
          </p:nvSpPr>
          <p:spPr>
            <a:xfrm>
              <a:off x="248411" y="2590800"/>
              <a:ext cx="1680972" cy="23378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655" y="2615183"/>
              <a:ext cx="1586865" cy="2243455"/>
            </a:xfrm>
            <a:custGeom>
              <a:avLst/>
              <a:gdLst/>
              <a:ahLst/>
              <a:cxnLst/>
              <a:rect l="l" t="t" r="r" b="b"/>
              <a:pathLst>
                <a:path w="1586864" h="2243454">
                  <a:moveTo>
                    <a:pt x="1586483" y="0"/>
                  </a:moveTo>
                  <a:lnTo>
                    <a:pt x="0" y="0"/>
                  </a:lnTo>
                  <a:lnTo>
                    <a:pt x="0" y="2243328"/>
                  </a:lnTo>
                  <a:lnTo>
                    <a:pt x="1586483" y="2243328"/>
                  </a:lnTo>
                  <a:lnTo>
                    <a:pt x="1586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655" y="2615183"/>
              <a:ext cx="1586865" cy="2243455"/>
            </a:xfrm>
            <a:custGeom>
              <a:avLst/>
              <a:gdLst/>
              <a:ahLst/>
              <a:cxnLst/>
              <a:rect l="l" t="t" r="r" b="b"/>
              <a:pathLst>
                <a:path w="1586864" h="2243454">
                  <a:moveTo>
                    <a:pt x="0" y="2243328"/>
                  </a:moveTo>
                  <a:lnTo>
                    <a:pt x="1586483" y="2243328"/>
                  </a:lnTo>
                  <a:lnTo>
                    <a:pt x="1586483" y="0"/>
                  </a:lnTo>
                  <a:lnTo>
                    <a:pt x="0" y="0"/>
                  </a:lnTo>
                  <a:lnTo>
                    <a:pt x="0" y="2243328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1179" y="2426207"/>
              <a:ext cx="1680971" cy="23378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8423" y="2450591"/>
              <a:ext cx="1586865" cy="2243455"/>
            </a:xfrm>
            <a:custGeom>
              <a:avLst/>
              <a:gdLst/>
              <a:ahLst/>
              <a:cxnLst/>
              <a:rect l="l" t="t" r="r" b="b"/>
              <a:pathLst>
                <a:path w="1586864" h="2243454">
                  <a:moveTo>
                    <a:pt x="1586484" y="0"/>
                  </a:moveTo>
                  <a:lnTo>
                    <a:pt x="0" y="0"/>
                  </a:lnTo>
                  <a:lnTo>
                    <a:pt x="0" y="2243327"/>
                  </a:lnTo>
                  <a:lnTo>
                    <a:pt x="1586484" y="2243327"/>
                  </a:lnTo>
                  <a:lnTo>
                    <a:pt x="1586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8423" y="2450591"/>
              <a:ext cx="1586865" cy="2243455"/>
            </a:xfrm>
            <a:custGeom>
              <a:avLst/>
              <a:gdLst/>
              <a:ahLst/>
              <a:cxnLst/>
              <a:rect l="l" t="t" r="r" b="b"/>
              <a:pathLst>
                <a:path w="1586864" h="2243454">
                  <a:moveTo>
                    <a:pt x="0" y="2243327"/>
                  </a:moveTo>
                  <a:lnTo>
                    <a:pt x="1586484" y="2243327"/>
                  </a:lnTo>
                  <a:lnTo>
                    <a:pt x="1586484" y="0"/>
                  </a:lnTo>
                  <a:lnTo>
                    <a:pt x="0" y="0"/>
                  </a:lnTo>
                  <a:lnTo>
                    <a:pt x="0" y="2243327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3760" y="2199131"/>
              <a:ext cx="1682495" cy="23362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1004" y="2223515"/>
              <a:ext cx="1588135" cy="2242185"/>
            </a:xfrm>
            <a:custGeom>
              <a:avLst/>
              <a:gdLst/>
              <a:ahLst/>
              <a:cxnLst/>
              <a:rect l="l" t="t" r="r" b="b"/>
              <a:pathLst>
                <a:path w="1588135" h="2242185">
                  <a:moveTo>
                    <a:pt x="15880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1588008" y="2241804"/>
                  </a:lnTo>
                  <a:lnTo>
                    <a:pt x="1588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1004" y="2223515"/>
              <a:ext cx="1588135" cy="2242185"/>
            </a:xfrm>
            <a:custGeom>
              <a:avLst/>
              <a:gdLst/>
              <a:ahLst/>
              <a:cxnLst/>
              <a:rect l="l" t="t" r="r" b="b"/>
              <a:pathLst>
                <a:path w="1588135" h="2242185">
                  <a:moveTo>
                    <a:pt x="0" y="2241804"/>
                  </a:moveTo>
                  <a:lnTo>
                    <a:pt x="1588008" y="2241804"/>
                  </a:lnTo>
                  <a:lnTo>
                    <a:pt x="15880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0620" y="2052827"/>
              <a:ext cx="1682496" cy="23362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7864" y="2077211"/>
              <a:ext cx="1588135" cy="2242185"/>
            </a:xfrm>
            <a:custGeom>
              <a:avLst/>
              <a:gdLst/>
              <a:ahLst/>
              <a:cxnLst/>
              <a:rect l="l" t="t" r="r" b="b"/>
              <a:pathLst>
                <a:path w="1588134" h="2242185">
                  <a:moveTo>
                    <a:pt x="15880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1588008" y="2241804"/>
                  </a:lnTo>
                  <a:lnTo>
                    <a:pt x="1588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07864" y="2077211"/>
              <a:ext cx="1588135" cy="2242185"/>
            </a:xfrm>
            <a:custGeom>
              <a:avLst/>
              <a:gdLst/>
              <a:ahLst/>
              <a:cxnLst/>
              <a:rect l="l" t="t" r="r" b="b"/>
              <a:pathLst>
                <a:path w="1588134" h="2242185">
                  <a:moveTo>
                    <a:pt x="0" y="2241804"/>
                  </a:moveTo>
                  <a:lnTo>
                    <a:pt x="1588008" y="2241804"/>
                  </a:lnTo>
                  <a:lnTo>
                    <a:pt x="15880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1008" y="1763267"/>
              <a:ext cx="1680972" cy="23378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8252" y="1787651"/>
              <a:ext cx="1586865" cy="2243455"/>
            </a:xfrm>
            <a:custGeom>
              <a:avLst/>
              <a:gdLst/>
              <a:ahLst/>
              <a:cxnLst/>
              <a:rect l="l" t="t" r="r" b="b"/>
              <a:pathLst>
                <a:path w="1586865" h="2243454">
                  <a:moveTo>
                    <a:pt x="1586483" y="0"/>
                  </a:moveTo>
                  <a:lnTo>
                    <a:pt x="0" y="0"/>
                  </a:lnTo>
                  <a:lnTo>
                    <a:pt x="0" y="2243328"/>
                  </a:lnTo>
                  <a:lnTo>
                    <a:pt x="1586483" y="2243328"/>
                  </a:lnTo>
                  <a:lnTo>
                    <a:pt x="1586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8252" y="1787651"/>
              <a:ext cx="1586865" cy="2243455"/>
            </a:xfrm>
            <a:custGeom>
              <a:avLst/>
              <a:gdLst/>
              <a:ahLst/>
              <a:cxnLst/>
              <a:rect l="l" t="t" r="r" b="b"/>
              <a:pathLst>
                <a:path w="1586865" h="2243454">
                  <a:moveTo>
                    <a:pt x="0" y="2243328"/>
                  </a:moveTo>
                  <a:lnTo>
                    <a:pt x="1586483" y="2243328"/>
                  </a:lnTo>
                  <a:lnTo>
                    <a:pt x="1586483" y="0"/>
                  </a:lnTo>
                  <a:lnTo>
                    <a:pt x="0" y="0"/>
                  </a:lnTo>
                  <a:lnTo>
                    <a:pt x="0" y="2243328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423" y="2723387"/>
              <a:ext cx="1516380" cy="346075"/>
            </a:xfrm>
            <a:custGeom>
              <a:avLst/>
              <a:gdLst/>
              <a:ahLst/>
              <a:cxnLst/>
              <a:rect l="l" t="t" r="r" b="b"/>
              <a:pathLst>
                <a:path w="1516380" h="346075">
                  <a:moveTo>
                    <a:pt x="1516380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1516380" y="345948"/>
                  </a:lnTo>
                  <a:lnTo>
                    <a:pt x="151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531" y="2581655"/>
              <a:ext cx="1380744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8555" y="2825495"/>
              <a:ext cx="938784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6471" y="2635757"/>
            <a:ext cx="1271905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860" marR="5080" indent="-19240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Co</a:t>
            </a:r>
            <a:r>
              <a:rPr sz="1600" b="1" spc="-15" dirty="0">
                <a:solidFill>
                  <a:srgbClr val="2E2B1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merce  Clause</a:t>
            </a:r>
            <a:endParaRPr sz="1600">
              <a:latin typeface="Arial"/>
              <a:cs typeface="Arial"/>
            </a:endParaRPr>
          </a:p>
          <a:p>
            <a:pPr marL="127000" marR="165735" indent="-114300">
              <a:lnSpc>
                <a:spcPct val="100000"/>
              </a:lnSpc>
              <a:spcBef>
                <a:spcPts val="440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Enu</a:t>
            </a:r>
            <a:r>
              <a:rPr sz="1400" spc="-10" dirty="0">
                <a:solidFill>
                  <a:srgbClr val="45454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erated 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Power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471" y="3818635"/>
            <a:ext cx="13315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“Regulate  commerce</a:t>
            </a:r>
            <a:r>
              <a:rPr sz="1400" spc="-9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with 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foreign 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nations…”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33372" y="2453639"/>
            <a:ext cx="1590040" cy="457200"/>
            <a:chOff x="1833372" y="2453639"/>
            <a:chExt cx="1590040" cy="457200"/>
          </a:xfrm>
        </p:grpSpPr>
        <p:sp>
          <p:nvSpPr>
            <p:cNvPr id="24" name="object 24"/>
            <p:cNvSpPr/>
            <p:nvPr/>
          </p:nvSpPr>
          <p:spPr>
            <a:xfrm>
              <a:off x="1833372" y="2453639"/>
              <a:ext cx="1342644" cy="457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01696" y="2453639"/>
              <a:ext cx="521207" cy="457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53005" y="2508249"/>
            <a:ext cx="1341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2E2B1F"/>
                </a:solidFill>
                <a:latin typeface="Arial"/>
                <a:cs typeface="Arial"/>
              </a:rPr>
              <a:t>GDP </a:t>
            </a: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= $16</a:t>
            </a:r>
            <a:r>
              <a:rPr sz="1600" b="1" spc="-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E2B1F"/>
                </a:solidFill>
                <a:latin typeface="Arial"/>
                <a:cs typeface="Arial"/>
              </a:rPr>
              <a:t>bn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18915" y="2214372"/>
            <a:ext cx="1440180" cy="701040"/>
            <a:chOff x="3518915" y="2214372"/>
            <a:chExt cx="1440180" cy="701040"/>
          </a:xfrm>
        </p:grpSpPr>
        <p:sp>
          <p:nvSpPr>
            <p:cNvPr id="28" name="object 28"/>
            <p:cNvSpPr/>
            <p:nvPr/>
          </p:nvSpPr>
          <p:spPr>
            <a:xfrm>
              <a:off x="3582923" y="2214372"/>
              <a:ext cx="1370076" cy="457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8915" y="2458212"/>
              <a:ext cx="1440180" cy="457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39692" y="2268473"/>
            <a:ext cx="11918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Free Trade  </a:t>
            </a:r>
            <a:r>
              <a:rPr sz="1600" b="1" spc="-55" dirty="0">
                <a:solidFill>
                  <a:srgbClr val="2E2B1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greeme</a:t>
            </a:r>
            <a:r>
              <a:rPr sz="1600" b="1" dirty="0">
                <a:solidFill>
                  <a:srgbClr val="2E2B1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35296" y="2049779"/>
            <a:ext cx="1640205" cy="1188720"/>
            <a:chOff x="5035296" y="2049779"/>
            <a:chExt cx="1640205" cy="1188720"/>
          </a:xfrm>
        </p:grpSpPr>
        <p:sp>
          <p:nvSpPr>
            <p:cNvPr id="32" name="object 32"/>
            <p:cNvSpPr/>
            <p:nvPr/>
          </p:nvSpPr>
          <p:spPr>
            <a:xfrm>
              <a:off x="5382768" y="2049779"/>
              <a:ext cx="952500" cy="457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5296" y="2293619"/>
              <a:ext cx="1639824" cy="457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73980" y="2537459"/>
              <a:ext cx="1370076" cy="457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02936" y="2781299"/>
              <a:ext cx="1248156" cy="457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56072" y="2104136"/>
            <a:ext cx="13341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Highly  educated</a:t>
            </a:r>
            <a:r>
              <a:rPr sz="1600" b="1" spc="-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and  </a:t>
            </a:r>
            <a:r>
              <a:rPr sz="1600" b="1" spc="-10" dirty="0">
                <a:solidFill>
                  <a:srgbClr val="2E2B1F"/>
                </a:solidFill>
                <a:latin typeface="Arial"/>
                <a:cs typeface="Arial"/>
              </a:rPr>
              <a:t>productive  </a:t>
            </a:r>
            <a:r>
              <a:rPr sz="1600" b="1" dirty="0">
                <a:solidFill>
                  <a:srgbClr val="2E2B1F"/>
                </a:solidFill>
                <a:latin typeface="Arial"/>
                <a:cs typeface="Arial"/>
              </a:rPr>
              <a:t>workforce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629400" y="1755648"/>
            <a:ext cx="1583690" cy="944880"/>
            <a:chOff x="6629400" y="1755648"/>
            <a:chExt cx="1583690" cy="944880"/>
          </a:xfrm>
        </p:grpSpPr>
        <p:sp>
          <p:nvSpPr>
            <p:cNvPr id="38" name="object 38"/>
            <p:cNvSpPr/>
            <p:nvPr/>
          </p:nvSpPr>
          <p:spPr>
            <a:xfrm>
              <a:off x="6903720" y="1755648"/>
              <a:ext cx="1033272" cy="457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9400" y="1999488"/>
              <a:ext cx="870203" cy="4572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25283" y="1999488"/>
              <a:ext cx="341375" cy="457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92340" y="1999488"/>
              <a:ext cx="920496" cy="4572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46747" y="2243328"/>
              <a:ext cx="1287779" cy="4572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749922" y="1810334"/>
            <a:ext cx="1275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Shift to  o</a:t>
            </a:r>
            <a:r>
              <a:rPr sz="1600" b="1" spc="-15" dirty="0">
                <a:solidFill>
                  <a:srgbClr val="2E2B1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line</a:t>
            </a:r>
            <a:r>
              <a:rPr sz="1600" b="1" spc="-10" dirty="0">
                <a:solidFill>
                  <a:srgbClr val="2E2B1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2E2B1F"/>
                </a:solidFill>
                <a:latin typeface="Arial"/>
                <a:cs typeface="Arial"/>
              </a:rPr>
              <a:t>based  commerce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688340" y="620394"/>
            <a:ext cx="64255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Expansion of</a:t>
            </a:r>
            <a:r>
              <a:rPr spc="5" dirty="0"/>
              <a:t> </a:t>
            </a:r>
            <a:r>
              <a:rPr spc="-5" dirty="0"/>
              <a:t>Commerce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10333" y="2934970"/>
            <a:ext cx="12941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One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400" spc="-10" dirty="0">
                <a:solidFill>
                  <a:srgbClr val="454545"/>
                </a:solidFill>
                <a:latin typeface="Arial"/>
                <a:cs typeface="Arial"/>
              </a:rPr>
              <a:t>world’s 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most</a:t>
            </a:r>
            <a:r>
              <a:rPr sz="1400" spc="-7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attractive 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consumer  markets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10333" y="4002151"/>
            <a:ext cx="11753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Population</a:t>
            </a:r>
            <a:r>
              <a:rPr sz="1400" spc="-12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of  318</a:t>
            </a:r>
            <a:r>
              <a:rPr sz="1400" spc="-4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million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07940" y="3356228"/>
            <a:ext cx="12674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Jobs</a:t>
            </a:r>
            <a:r>
              <a:rPr sz="1400" spc="-10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returning  to the</a:t>
            </a:r>
            <a:r>
              <a:rPr sz="1400" spc="-6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55245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44014" y="5580989"/>
            <a:ext cx="41262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Commerce is continually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evolving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88816" y="3066669"/>
            <a:ext cx="137604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spc="10" dirty="0">
                <a:solidFill>
                  <a:srgbClr val="454545"/>
                </a:solidFill>
                <a:latin typeface="Arial"/>
                <a:cs typeface="Arial"/>
              </a:rPr>
              <a:t>W/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20</a:t>
            </a:r>
            <a:r>
              <a:rPr sz="1400" spc="-14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54545"/>
                </a:solidFill>
                <a:latin typeface="Arial"/>
                <a:cs typeface="Arial"/>
              </a:rPr>
              <a:t>countries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NAFTA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T-TIP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63055" y="2806064"/>
            <a:ext cx="11887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E-Commerce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454545"/>
                </a:solidFill>
                <a:latin typeface="Arial"/>
                <a:cs typeface="Arial"/>
              </a:rPr>
              <a:t>Amazon.com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9781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Questions?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4593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Appendix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952" y="1969007"/>
            <a:ext cx="7620000" cy="211019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58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Handout – Prof. Hinesly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900" spc="-5" dirty="0">
                <a:solidFill>
                  <a:srgbClr val="2E2B1F"/>
                </a:solidFill>
                <a:latin typeface="Arial"/>
                <a:cs typeface="Arial"/>
                <a:hlinkClick r:id="rId2"/>
              </a:rPr>
              <a:t>http://www.ers.usda.gov/data-products/foreign-agricultural-trade-of-the-united-states-(fatus)/us-agricultural-trade-data-update.aspx</a:t>
            </a:r>
            <a:endParaRPr sz="900" dirty="0">
              <a:latin typeface="Arial"/>
              <a:cs typeface="Arial"/>
            </a:endParaRPr>
          </a:p>
          <a:p>
            <a:pPr marL="90805" marR="4150360">
              <a:lnSpc>
                <a:spcPct val="255600"/>
              </a:lnSpc>
            </a:pPr>
            <a:r>
              <a:rPr sz="900" spc="-5" dirty="0">
                <a:solidFill>
                  <a:srgbClr val="2E2B1F"/>
                </a:solidFill>
                <a:latin typeface="Arial"/>
                <a:cs typeface="Arial"/>
                <a:hlinkClick r:id="rId3"/>
              </a:rPr>
              <a:t>http://usa.usembassy.de/etexts/oecon/chap8.htm </a:t>
            </a:r>
            <a:r>
              <a:rPr sz="900" spc="-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2E2B1F"/>
                </a:solidFill>
                <a:latin typeface="Arial"/>
                <a:cs typeface="Arial"/>
                <a:hlinkClick r:id="rId4"/>
              </a:rPr>
              <a:t>http://historicjamestowne.org/history/virginia-company/ </a:t>
            </a:r>
            <a:r>
              <a:rPr sz="900" spc="-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2E2B1F"/>
                </a:solidFill>
                <a:latin typeface="Arial"/>
                <a:cs typeface="Arial"/>
                <a:hlinkClick r:id="rId5"/>
              </a:rPr>
              <a:t>http://www.history.com/topics/inventions/cotton-gin-and-eli-whitney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900" b="1" spc="-5" dirty="0">
                <a:solidFill>
                  <a:srgbClr val="2E2B1F"/>
                </a:solidFill>
                <a:latin typeface="Calibri"/>
                <a:cs typeface="Calibri"/>
                <a:hlinkClick r:id="rId6"/>
              </a:rPr>
              <a:t>http://connecticuthistory.org/early-turnpikes-in-connecticut/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900" spc="-5" dirty="0">
                <a:solidFill>
                  <a:srgbClr val="2E2B1F"/>
                </a:solidFill>
                <a:latin typeface="Calibri"/>
                <a:cs typeface="Calibri"/>
                <a:hlinkClick r:id="rId7"/>
              </a:rPr>
              <a:t>www.history.com/topics/us-states/new-york/videos/building-the-erie-canal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184404" y="0"/>
                </a:moveTo>
                <a:lnTo>
                  <a:pt x="0" y="0"/>
                </a:lnTo>
                <a:lnTo>
                  <a:pt x="0" y="368807"/>
                </a:lnTo>
                <a:lnTo>
                  <a:pt x="184404" y="368807"/>
                </a:lnTo>
                <a:lnTo>
                  <a:pt x="184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8554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Human </a:t>
            </a:r>
            <a:r>
              <a:rPr lang="en-US" spc="-5" dirty="0" smtClean="0"/>
              <a:t>Trafficking</a:t>
            </a:r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195071" y="1716023"/>
            <a:ext cx="2990215" cy="1012190"/>
            <a:chOff x="195071" y="1716023"/>
            <a:chExt cx="2990215" cy="1012190"/>
          </a:xfrm>
        </p:grpSpPr>
        <p:sp>
          <p:nvSpPr>
            <p:cNvPr id="5" name="object 5"/>
            <p:cNvSpPr/>
            <p:nvPr/>
          </p:nvSpPr>
          <p:spPr>
            <a:xfrm>
              <a:off x="195071" y="1716023"/>
              <a:ext cx="1717548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2163" y="1716023"/>
              <a:ext cx="7528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2580" y="1716023"/>
              <a:ext cx="1592580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3209" y="1838071"/>
            <a:ext cx="2416175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A9A47B"/>
                </a:solidFill>
                <a:latin typeface="Arial"/>
                <a:cs typeface="Arial"/>
              </a:rPr>
              <a:t>400k -</a:t>
            </a:r>
            <a:r>
              <a:rPr sz="3600" spc="-85" dirty="0">
                <a:solidFill>
                  <a:srgbClr val="A9A47B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A9A47B"/>
                </a:solidFill>
                <a:latin typeface="Arial"/>
                <a:cs typeface="Arial"/>
              </a:rPr>
              <a:t>500k</a:t>
            </a:r>
            <a:endParaRPr sz="3600" dirty="0">
              <a:latin typeface="Arial"/>
              <a:cs typeface="Arial"/>
            </a:endParaRPr>
          </a:p>
          <a:p>
            <a:pPr marL="149225" marR="264795">
              <a:lnSpc>
                <a:spcPct val="100000"/>
              </a:lnSpc>
              <a:spcBef>
                <a:spcPts val="1500"/>
              </a:spcBef>
            </a:pPr>
            <a:r>
              <a:rPr lang="en-US" sz="1400" spc="-5" dirty="0" smtClean="0">
                <a:latin typeface="Arial"/>
                <a:cs typeface="Arial"/>
              </a:rPr>
              <a:t>Humans</a:t>
            </a:r>
            <a:r>
              <a:rPr sz="1400" spc="-5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imported and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sold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slavery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57955" y="1716023"/>
            <a:ext cx="4470400" cy="1012190"/>
            <a:chOff x="3457955" y="1716023"/>
            <a:chExt cx="4470400" cy="1012190"/>
          </a:xfrm>
        </p:grpSpPr>
        <p:sp>
          <p:nvSpPr>
            <p:cNvPr id="10" name="object 10"/>
            <p:cNvSpPr/>
            <p:nvPr/>
          </p:nvSpPr>
          <p:spPr>
            <a:xfrm>
              <a:off x="3457955" y="1716023"/>
              <a:ext cx="1592579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8067" y="1716023"/>
              <a:ext cx="2049780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3322" y="1838071"/>
            <a:ext cx="1764664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A9A47B"/>
                </a:solidFill>
                <a:latin typeface="Arial"/>
                <a:cs typeface="Arial"/>
              </a:rPr>
              <a:t>384k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65"/>
              </a:spcBef>
            </a:pPr>
            <a:r>
              <a:rPr sz="1400" spc="-5" dirty="0">
                <a:latin typeface="Arial"/>
                <a:cs typeface="Arial"/>
              </a:rPr>
              <a:t>Slave owning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planters  producing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cotton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9188" y="1838071"/>
            <a:ext cx="204914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A9A47B"/>
                </a:solidFill>
                <a:latin typeface="Arial"/>
                <a:cs typeface="Arial"/>
              </a:rPr>
              <a:t>4.7</a:t>
            </a:r>
            <a:r>
              <a:rPr sz="3600" spc="-20" dirty="0">
                <a:solidFill>
                  <a:srgbClr val="A9A47B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A9A47B"/>
                </a:solidFill>
                <a:latin typeface="Arial"/>
                <a:cs typeface="Arial"/>
              </a:rPr>
              <a:t>Mill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65"/>
              </a:spcBef>
            </a:pPr>
            <a:r>
              <a:rPr sz="1400" dirty="0">
                <a:latin typeface="Arial"/>
                <a:cs typeface="Arial"/>
              </a:rPr>
              <a:t>Amount cotton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production  climbed from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1800-1860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823" y="1644395"/>
            <a:ext cx="8223884" cy="1668780"/>
          </a:xfrm>
          <a:custGeom>
            <a:avLst/>
            <a:gdLst/>
            <a:ahLst/>
            <a:cxnLst/>
            <a:rect l="l" t="t" r="r" b="b"/>
            <a:pathLst>
              <a:path w="8223884" h="1668779">
                <a:moveTo>
                  <a:pt x="0" y="278129"/>
                </a:moveTo>
                <a:lnTo>
                  <a:pt x="3640" y="233031"/>
                </a:lnTo>
                <a:lnTo>
                  <a:pt x="14179" y="190243"/>
                </a:lnTo>
                <a:lnTo>
                  <a:pt x="31044" y="150341"/>
                </a:lnTo>
                <a:lnTo>
                  <a:pt x="53663" y="113897"/>
                </a:lnTo>
                <a:lnTo>
                  <a:pt x="81464" y="81486"/>
                </a:lnTo>
                <a:lnTo>
                  <a:pt x="113872" y="53681"/>
                </a:lnTo>
                <a:lnTo>
                  <a:pt x="150317" y="31056"/>
                </a:lnTo>
                <a:lnTo>
                  <a:pt x="190226" y="14185"/>
                </a:lnTo>
                <a:lnTo>
                  <a:pt x="233025" y="3641"/>
                </a:lnTo>
                <a:lnTo>
                  <a:pt x="278142" y="0"/>
                </a:lnTo>
                <a:lnTo>
                  <a:pt x="7945374" y="0"/>
                </a:lnTo>
                <a:lnTo>
                  <a:pt x="7990472" y="3641"/>
                </a:lnTo>
                <a:lnTo>
                  <a:pt x="8033260" y="14185"/>
                </a:lnTo>
                <a:lnTo>
                  <a:pt x="8073162" y="31056"/>
                </a:lnTo>
                <a:lnTo>
                  <a:pt x="8109606" y="53681"/>
                </a:lnTo>
                <a:lnTo>
                  <a:pt x="8142017" y="81486"/>
                </a:lnTo>
                <a:lnTo>
                  <a:pt x="8169822" y="113897"/>
                </a:lnTo>
                <a:lnTo>
                  <a:pt x="8192447" y="150341"/>
                </a:lnTo>
                <a:lnTo>
                  <a:pt x="8209318" y="190243"/>
                </a:lnTo>
                <a:lnTo>
                  <a:pt x="8219862" y="233031"/>
                </a:lnTo>
                <a:lnTo>
                  <a:pt x="8223504" y="278129"/>
                </a:lnTo>
                <a:lnTo>
                  <a:pt x="8223504" y="1390650"/>
                </a:lnTo>
                <a:lnTo>
                  <a:pt x="8219862" y="1435748"/>
                </a:lnTo>
                <a:lnTo>
                  <a:pt x="8209318" y="1478536"/>
                </a:lnTo>
                <a:lnTo>
                  <a:pt x="8192447" y="1518438"/>
                </a:lnTo>
                <a:lnTo>
                  <a:pt x="8169822" y="1554882"/>
                </a:lnTo>
                <a:lnTo>
                  <a:pt x="8142017" y="1587293"/>
                </a:lnTo>
                <a:lnTo>
                  <a:pt x="8109606" y="1615098"/>
                </a:lnTo>
                <a:lnTo>
                  <a:pt x="8073162" y="1637723"/>
                </a:lnTo>
                <a:lnTo>
                  <a:pt x="8033260" y="1654594"/>
                </a:lnTo>
                <a:lnTo>
                  <a:pt x="7990472" y="1665138"/>
                </a:lnTo>
                <a:lnTo>
                  <a:pt x="7945374" y="1668779"/>
                </a:lnTo>
                <a:lnTo>
                  <a:pt x="278142" y="1668779"/>
                </a:lnTo>
                <a:lnTo>
                  <a:pt x="233025" y="1665138"/>
                </a:lnTo>
                <a:lnTo>
                  <a:pt x="190226" y="1654594"/>
                </a:lnTo>
                <a:lnTo>
                  <a:pt x="150317" y="1637723"/>
                </a:lnTo>
                <a:lnTo>
                  <a:pt x="113872" y="1615098"/>
                </a:lnTo>
                <a:lnTo>
                  <a:pt x="81464" y="1587293"/>
                </a:lnTo>
                <a:lnTo>
                  <a:pt x="53663" y="1554882"/>
                </a:lnTo>
                <a:lnTo>
                  <a:pt x="31044" y="1518438"/>
                </a:lnTo>
                <a:lnTo>
                  <a:pt x="14179" y="1478536"/>
                </a:lnTo>
                <a:lnTo>
                  <a:pt x="3640" y="1435748"/>
                </a:lnTo>
                <a:lnTo>
                  <a:pt x="0" y="1390650"/>
                </a:lnTo>
                <a:lnTo>
                  <a:pt x="0" y="278129"/>
                </a:lnTo>
                <a:close/>
              </a:path>
            </a:pathLst>
          </a:custGeom>
          <a:ln w="9143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3311" y="3689603"/>
            <a:ext cx="5634228" cy="2817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295" y="211658"/>
            <a:ext cx="60966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Hierarchy on</a:t>
            </a:r>
            <a:r>
              <a:rPr spc="-15" dirty="0"/>
              <a:t> </a:t>
            </a:r>
            <a:r>
              <a:rPr spc="-5" dirty="0"/>
              <a:t>Plantation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76244" y="1408175"/>
            <a:ext cx="1724025" cy="1191895"/>
            <a:chOff x="3476244" y="1408175"/>
            <a:chExt cx="1724025" cy="1191895"/>
          </a:xfrm>
        </p:grpSpPr>
        <p:sp>
          <p:nvSpPr>
            <p:cNvPr id="5" name="object 5"/>
            <p:cNvSpPr/>
            <p:nvPr/>
          </p:nvSpPr>
          <p:spPr>
            <a:xfrm>
              <a:off x="3476244" y="1408175"/>
              <a:ext cx="1723644" cy="1191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6" y="1450085"/>
              <a:ext cx="1600200" cy="1068705"/>
            </a:xfrm>
            <a:custGeom>
              <a:avLst/>
              <a:gdLst/>
              <a:ahLst/>
              <a:cxnLst/>
              <a:rect l="l" t="t" r="r" b="b"/>
              <a:pathLst>
                <a:path w="1600200" h="1068705">
                  <a:moveTo>
                    <a:pt x="1493393" y="0"/>
                  </a:moveTo>
                  <a:lnTo>
                    <a:pt x="106807" y="0"/>
                  </a:lnTo>
                  <a:lnTo>
                    <a:pt x="65258" y="8401"/>
                  </a:lnTo>
                  <a:lnTo>
                    <a:pt x="31305" y="31305"/>
                  </a:lnTo>
                  <a:lnTo>
                    <a:pt x="8401" y="65258"/>
                  </a:lnTo>
                  <a:lnTo>
                    <a:pt x="0" y="106806"/>
                  </a:lnTo>
                  <a:lnTo>
                    <a:pt x="0" y="961516"/>
                  </a:lnTo>
                  <a:lnTo>
                    <a:pt x="8401" y="1003065"/>
                  </a:lnTo>
                  <a:lnTo>
                    <a:pt x="31305" y="1037018"/>
                  </a:lnTo>
                  <a:lnTo>
                    <a:pt x="65258" y="1059922"/>
                  </a:lnTo>
                  <a:lnTo>
                    <a:pt x="106807" y="1068324"/>
                  </a:lnTo>
                  <a:lnTo>
                    <a:pt x="1493393" y="1068324"/>
                  </a:lnTo>
                  <a:lnTo>
                    <a:pt x="1534941" y="1059922"/>
                  </a:lnTo>
                  <a:lnTo>
                    <a:pt x="1568894" y="1037018"/>
                  </a:lnTo>
                  <a:lnTo>
                    <a:pt x="1591798" y="1003065"/>
                  </a:lnTo>
                  <a:lnTo>
                    <a:pt x="1600200" y="961516"/>
                  </a:lnTo>
                  <a:lnTo>
                    <a:pt x="1600200" y="106806"/>
                  </a:lnTo>
                  <a:lnTo>
                    <a:pt x="1591798" y="65258"/>
                  </a:lnTo>
                  <a:lnTo>
                    <a:pt x="1568894" y="31305"/>
                  </a:lnTo>
                  <a:lnTo>
                    <a:pt x="1534941" y="8401"/>
                  </a:lnTo>
                  <a:lnTo>
                    <a:pt x="149339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7966" y="1450085"/>
              <a:ext cx="1600200" cy="1068705"/>
            </a:xfrm>
            <a:custGeom>
              <a:avLst/>
              <a:gdLst/>
              <a:ahLst/>
              <a:cxnLst/>
              <a:rect l="l" t="t" r="r" b="b"/>
              <a:pathLst>
                <a:path w="1600200" h="1068705">
                  <a:moveTo>
                    <a:pt x="0" y="106806"/>
                  </a:moveTo>
                  <a:lnTo>
                    <a:pt x="8401" y="65258"/>
                  </a:lnTo>
                  <a:lnTo>
                    <a:pt x="31305" y="31305"/>
                  </a:lnTo>
                  <a:lnTo>
                    <a:pt x="65258" y="8401"/>
                  </a:lnTo>
                  <a:lnTo>
                    <a:pt x="106807" y="0"/>
                  </a:lnTo>
                  <a:lnTo>
                    <a:pt x="1493393" y="0"/>
                  </a:lnTo>
                  <a:lnTo>
                    <a:pt x="1534941" y="8401"/>
                  </a:lnTo>
                  <a:lnTo>
                    <a:pt x="1568894" y="31305"/>
                  </a:lnTo>
                  <a:lnTo>
                    <a:pt x="1591798" y="65258"/>
                  </a:lnTo>
                  <a:lnTo>
                    <a:pt x="1600200" y="106806"/>
                  </a:lnTo>
                  <a:lnTo>
                    <a:pt x="1600200" y="961516"/>
                  </a:lnTo>
                  <a:lnTo>
                    <a:pt x="1591798" y="1003065"/>
                  </a:lnTo>
                  <a:lnTo>
                    <a:pt x="1568894" y="1037018"/>
                  </a:lnTo>
                  <a:lnTo>
                    <a:pt x="1534941" y="1059922"/>
                  </a:lnTo>
                  <a:lnTo>
                    <a:pt x="1493393" y="1068324"/>
                  </a:lnTo>
                  <a:lnTo>
                    <a:pt x="106807" y="1068324"/>
                  </a:lnTo>
                  <a:lnTo>
                    <a:pt x="65258" y="1059922"/>
                  </a:lnTo>
                  <a:lnTo>
                    <a:pt x="31305" y="1037018"/>
                  </a:lnTo>
                  <a:lnTo>
                    <a:pt x="8401" y="1003065"/>
                  </a:lnTo>
                  <a:lnTo>
                    <a:pt x="0" y="961516"/>
                  </a:lnTo>
                  <a:lnTo>
                    <a:pt x="0" y="10680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4526" y="1821942"/>
            <a:ext cx="7683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ners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76244" y="2505392"/>
            <a:ext cx="1724025" cy="1590040"/>
            <a:chOff x="3476244" y="2505392"/>
            <a:chExt cx="1724025" cy="1590040"/>
          </a:xfrm>
        </p:grpSpPr>
        <p:sp>
          <p:nvSpPr>
            <p:cNvPr id="10" name="object 10"/>
            <p:cNvSpPr/>
            <p:nvPr/>
          </p:nvSpPr>
          <p:spPr>
            <a:xfrm>
              <a:off x="4338066" y="2518409"/>
              <a:ext cx="0" cy="427355"/>
            </a:xfrm>
            <a:custGeom>
              <a:avLst/>
              <a:gdLst/>
              <a:ahLst/>
              <a:cxnLst/>
              <a:rect l="l" t="t" r="r" b="b"/>
              <a:pathLst>
                <a:path h="427355">
                  <a:moveTo>
                    <a:pt x="0" y="0"/>
                  </a:moveTo>
                  <a:lnTo>
                    <a:pt x="0" y="426974"/>
                  </a:lnTo>
                </a:path>
              </a:pathLst>
            </a:custGeom>
            <a:ln w="25908">
              <a:solidFill>
                <a:srgbClr val="8583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6244" y="2903219"/>
              <a:ext cx="1723644" cy="1191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7966" y="2945129"/>
              <a:ext cx="1600200" cy="1068705"/>
            </a:xfrm>
            <a:custGeom>
              <a:avLst/>
              <a:gdLst/>
              <a:ahLst/>
              <a:cxnLst/>
              <a:rect l="l" t="t" r="r" b="b"/>
              <a:pathLst>
                <a:path w="1600200" h="1068704">
                  <a:moveTo>
                    <a:pt x="1493393" y="0"/>
                  </a:moveTo>
                  <a:lnTo>
                    <a:pt x="106807" y="0"/>
                  </a:lnTo>
                  <a:lnTo>
                    <a:pt x="65258" y="8401"/>
                  </a:lnTo>
                  <a:lnTo>
                    <a:pt x="31305" y="31305"/>
                  </a:lnTo>
                  <a:lnTo>
                    <a:pt x="8401" y="65258"/>
                  </a:lnTo>
                  <a:lnTo>
                    <a:pt x="0" y="106807"/>
                  </a:lnTo>
                  <a:lnTo>
                    <a:pt x="0" y="961517"/>
                  </a:lnTo>
                  <a:lnTo>
                    <a:pt x="8401" y="1003065"/>
                  </a:lnTo>
                  <a:lnTo>
                    <a:pt x="31305" y="1037018"/>
                  </a:lnTo>
                  <a:lnTo>
                    <a:pt x="65258" y="1059922"/>
                  </a:lnTo>
                  <a:lnTo>
                    <a:pt x="106807" y="1068324"/>
                  </a:lnTo>
                  <a:lnTo>
                    <a:pt x="1493393" y="1068324"/>
                  </a:lnTo>
                  <a:lnTo>
                    <a:pt x="1534941" y="1059922"/>
                  </a:lnTo>
                  <a:lnTo>
                    <a:pt x="1568894" y="1037018"/>
                  </a:lnTo>
                  <a:lnTo>
                    <a:pt x="1591798" y="1003065"/>
                  </a:lnTo>
                  <a:lnTo>
                    <a:pt x="1600200" y="961517"/>
                  </a:lnTo>
                  <a:lnTo>
                    <a:pt x="1600200" y="106807"/>
                  </a:lnTo>
                  <a:lnTo>
                    <a:pt x="1591798" y="65258"/>
                  </a:lnTo>
                  <a:lnTo>
                    <a:pt x="1568894" y="31305"/>
                  </a:lnTo>
                  <a:lnTo>
                    <a:pt x="1534941" y="8401"/>
                  </a:lnTo>
                  <a:lnTo>
                    <a:pt x="149339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7966" y="2945129"/>
              <a:ext cx="1600200" cy="1068705"/>
            </a:xfrm>
            <a:custGeom>
              <a:avLst/>
              <a:gdLst/>
              <a:ahLst/>
              <a:cxnLst/>
              <a:rect l="l" t="t" r="r" b="b"/>
              <a:pathLst>
                <a:path w="1600200" h="1068704">
                  <a:moveTo>
                    <a:pt x="0" y="106807"/>
                  </a:moveTo>
                  <a:lnTo>
                    <a:pt x="8401" y="65258"/>
                  </a:lnTo>
                  <a:lnTo>
                    <a:pt x="31305" y="31305"/>
                  </a:lnTo>
                  <a:lnTo>
                    <a:pt x="65258" y="8401"/>
                  </a:lnTo>
                  <a:lnTo>
                    <a:pt x="106807" y="0"/>
                  </a:lnTo>
                  <a:lnTo>
                    <a:pt x="1493393" y="0"/>
                  </a:lnTo>
                  <a:lnTo>
                    <a:pt x="1534941" y="8401"/>
                  </a:lnTo>
                  <a:lnTo>
                    <a:pt x="1568894" y="31305"/>
                  </a:lnTo>
                  <a:lnTo>
                    <a:pt x="1591798" y="65258"/>
                  </a:lnTo>
                  <a:lnTo>
                    <a:pt x="1600200" y="106807"/>
                  </a:lnTo>
                  <a:lnTo>
                    <a:pt x="1600200" y="961517"/>
                  </a:lnTo>
                  <a:lnTo>
                    <a:pt x="1591798" y="1003065"/>
                  </a:lnTo>
                  <a:lnTo>
                    <a:pt x="1568894" y="1037018"/>
                  </a:lnTo>
                  <a:lnTo>
                    <a:pt x="1534941" y="1059922"/>
                  </a:lnTo>
                  <a:lnTo>
                    <a:pt x="1493393" y="1068324"/>
                  </a:lnTo>
                  <a:lnTo>
                    <a:pt x="106807" y="1068324"/>
                  </a:lnTo>
                  <a:lnTo>
                    <a:pt x="65258" y="1059922"/>
                  </a:lnTo>
                  <a:lnTo>
                    <a:pt x="31305" y="1037018"/>
                  </a:lnTo>
                  <a:lnTo>
                    <a:pt x="8401" y="1003065"/>
                  </a:lnTo>
                  <a:lnTo>
                    <a:pt x="0" y="961517"/>
                  </a:lnTo>
                  <a:lnTo>
                    <a:pt x="0" y="10680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18534" y="3316604"/>
            <a:ext cx="6388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Factor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94460" y="4000436"/>
            <a:ext cx="2957195" cy="1588135"/>
            <a:chOff x="1394460" y="4000436"/>
            <a:chExt cx="2957195" cy="1588135"/>
          </a:xfrm>
        </p:grpSpPr>
        <p:sp>
          <p:nvSpPr>
            <p:cNvPr id="16" name="object 16"/>
            <p:cNvSpPr/>
            <p:nvPr/>
          </p:nvSpPr>
          <p:spPr>
            <a:xfrm>
              <a:off x="2256282" y="4013453"/>
              <a:ext cx="2082164" cy="427355"/>
            </a:xfrm>
            <a:custGeom>
              <a:avLst/>
              <a:gdLst/>
              <a:ahLst/>
              <a:cxnLst/>
              <a:rect l="l" t="t" r="r" b="b"/>
              <a:pathLst>
                <a:path w="2082164" h="427354">
                  <a:moveTo>
                    <a:pt x="2081783" y="0"/>
                  </a:moveTo>
                  <a:lnTo>
                    <a:pt x="2081783" y="213487"/>
                  </a:lnTo>
                  <a:lnTo>
                    <a:pt x="0" y="213487"/>
                  </a:lnTo>
                  <a:lnTo>
                    <a:pt x="0" y="426974"/>
                  </a:lnTo>
                </a:path>
              </a:pathLst>
            </a:custGeom>
            <a:ln w="25908">
              <a:solidFill>
                <a:srgbClr val="9994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460" y="4398263"/>
              <a:ext cx="1723643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56182" y="4440173"/>
              <a:ext cx="1600200" cy="1066800"/>
            </a:xfrm>
            <a:custGeom>
              <a:avLst/>
              <a:gdLst/>
              <a:ahLst/>
              <a:cxnLst/>
              <a:rect l="l" t="t" r="r" b="b"/>
              <a:pathLst>
                <a:path w="1600200" h="1066800">
                  <a:moveTo>
                    <a:pt x="1493520" y="0"/>
                  </a:moveTo>
                  <a:lnTo>
                    <a:pt x="106680" y="0"/>
                  </a:lnTo>
                  <a:lnTo>
                    <a:pt x="65150" y="8381"/>
                  </a:lnTo>
                  <a:lnTo>
                    <a:pt x="31241" y="31242"/>
                  </a:lnTo>
                  <a:lnTo>
                    <a:pt x="8381" y="65150"/>
                  </a:lnTo>
                  <a:lnTo>
                    <a:pt x="0" y="106680"/>
                  </a:lnTo>
                  <a:lnTo>
                    <a:pt x="0" y="960119"/>
                  </a:lnTo>
                  <a:lnTo>
                    <a:pt x="8382" y="1001649"/>
                  </a:lnTo>
                  <a:lnTo>
                    <a:pt x="31242" y="1035558"/>
                  </a:lnTo>
                  <a:lnTo>
                    <a:pt x="65151" y="1058418"/>
                  </a:lnTo>
                  <a:lnTo>
                    <a:pt x="106680" y="1066800"/>
                  </a:lnTo>
                  <a:lnTo>
                    <a:pt x="1493520" y="1066800"/>
                  </a:lnTo>
                  <a:lnTo>
                    <a:pt x="1535049" y="1058417"/>
                  </a:lnTo>
                  <a:lnTo>
                    <a:pt x="1568958" y="1035557"/>
                  </a:lnTo>
                  <a:lnTo>
                    <a:pt x="1591818" y="1001648"/>
                  </a:lnTo>
                  <a:lnTo>
                    <a:pt x="1600200" y="960119"/>
                  </a:lnTo>
                  <a:lnTo>
                    <a:pt x="1600200" y="106680"/>
                  </a:lnTo>
                  <a:lnTo>
                    <a:pt x="1591818" y="65150"/>
                  </a:lnTo>
                  <a:lnTo>
                    <a:pt x="1568958" y="31242"/>
                  </a:lnTo>
                  <a:lnTo>
                    <a:pt x="1535049" y="8381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6182" y="4440173"/>
              <a:ext cx="1600200" cy="1066800"/>
            </a:xfrm>
            <a:custGeom>
              <a:avLst/>
              <a:gdLst/>
              <a:ahLst/>
              <a:cxnLst/>
              <a:rect l="l" t="t" r="r" b="b"/>
              <a:pathLst>
                <a:path w="1600200" h="1066800">
                  <a:moveTo>
                    <a:pt x="0" y="106680"/>
                  </a:moveTo>
                  <a:lnTo>
                    <a:pt x="8381" y="65150"/>
                  </a:lnTo>
                  <a:lnTo>
                    <a:pt x="31241" y="31242"/>
                  </a:lnTo>
                  <a:lnTo>
                    <a:pt x="65150" y="8381"/>
                  </a:lnTo>
                  <a:lnTo>
                    <a:pt x="106680" y="0"/>
                  </a:lnTo>
                  <a:lnTo>
                    <a:pt x="1493520" y="0"/>
                  </a:lnTo>
                  <a:lnTo>
                    <a:pt x="1535049" y="8381"/>
                  </a:lnTo>
                  <a:lnTo>
                    <a:pt x="1568958" y="31242"/>
                  </a:lnTo>
                  <a:lnTo>
                    <a:pt x="1591818" y="65150"/>
                  </a:lnTo>
                  <a:lnTo>
                    <a:pt x="1600200" y="106680"/>
                  </a:lnTo>
                  <a:lnTo>
                    <a:pt x="1600200" y="960119"/>
                  </a:lnTo>
                  <a:lnTo>
                    <a:pt x="1591818" y="1001648"/>
                  </a:lnTo>
                  <a:lnTo>
                    <a:pt x="1568958" y="1035557"/>
                  </a:lnTo>
                  <a:lnTo>
                    <a:pt x="1535049" y="1058417"/>
                  </a:lnTo>
                  <a:lnTo>
                    <a:pt x="1493520" y="1066800"/>
                  </a:lnTo>
                  <a:lnTo>
                    <a:pt x="106680" y="1066800"/>
                  </a:lnTo>
                  <a:lnTo>
                    <a:pt x="65151" y="1058418"/>
                  </a:lnTo>
                  <a:lnTo>
                    <a:pt x="31242" y="1035558"/>
                  </a:lnTo>
                  <a:lnTo>
                    <a:pt x="8382" y="1001649"/>
                  </a:lnTo>
                  <a:lnTo>
                    <a:pt x="0" y="960119"/>
                  </a:lnTo>
                  <a:lnTo>
                    <a:pt x="0" y="10668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72233" y="4811648"/>
            <a:ext cx="7664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omen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76244" y="4000436"/>
            <a:ext cx="1724025" cy="1588135"/>
            <a:chOff x="3476244" y="4000436"/>
            <a:chExt cx="1724025" cy="1588135"/>
          </a:xfrm>
        </p:grpSpPr>
        <p:sp>
          <p:nvSpPr>
            <p:cNvPr id="22" name="object 22"/>
            <p:cNvSpPr/>
            <p:nvPr/>
          </p:nvSpPr>
          <p:spPr>
            <a:xfrm>
              <a:off x="4338066" y="4013453"/>
              <a:ext cx="0" cy="427355"/>
            </a:xfrm>
            <a:custGeom>
              <a:avLst/>
              <a:gdLst/>
              <a:ahLst/>
              <a:cxnLst/>
              <a:rect l="l" t="t" r="r" b="b"/>
              <a:pathLst>
                <a:path h="427354">
                  <a:moveTo>
                    <a:pt x="0" y="0"/>
                  </a:moveTo>
                  <a:lnTo>
                    <a:pt x="0" y="426974"/>
                  </a:lnTo>
                </a:path>
              </a:pathLst>
            </a:custGeom>
            <a:ln w="25908">
              <a:solidFill>
                <a:srgbClr val="9994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6244" y="4398263"/>
              <a:ext cx="1723644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8248" y="4750307"/>
              <a:ext cx="1659636" cy="5227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37966" y="4440173"/>
              <a:ext cx="1600200" cy="1066800"/>
            </a:xfrm>
            <a:custGeom>
              <a:avLst/>
              <a:gdLst/>
              <a:ahLst/>
              <a:cxnLst/>
              <a:rect l="l" t="t" r="r" b="b"/>
              <a:pathLst>
                <a:path w="1600200" h="1066800">
                  <a:moveTo>
                    <a:pt x="1493520" y="0"/>
                  </a:moveTo>
                  <a:lnTo>
                    <a:pt x="106680" y="0"/>
                  </a:lnTo>
                  <a:lnTo>
                    <a:pt x="65151" y="8381"/>
                  </a:lnTo>
                  <a:lnTo>
                    <a:pt x="31242" y="31242"/>
                  </a:lnTo>
                  <a:lnTo>
                    <a:pt x="8382" y="65150"/>
                  </a:lnTo>
                  <a:lnTo>
                    <a:pt x="0" y="106680"/>
                  </a:lnTo>
                  <a:lnTo>
                    <a:pt x="0" y="960119"/>
                  </a:lnTo>
                  <a:lnTo>
                    <a:pt x="8381" y="1001649"/>
                  </a:lnTo>
                  <a:lnTo>
                    <a:pt x="31241" y="1035558"/>
                  </a:lnTo>
                  <a:lnTo>
                    <a:pt x="65150" y="1058418"/>
                  </a:lnTo>
                  <a:lnTo>
                    <a:pt x="106680" y="1066800"/>
                  </a:lnTo>
                  <a:lnTo>
                    <a:pt x="1493520" y="1066800"/>
                  </a:lnTo>
                  <a:lnTo>
                    <a:pt x="1535048" y="1058417"/>
                  </a:lnTo>
                  <a:lnTo>
                    <a:pt x="1568957" y="1035557"/>
                  </a:lnTo>
                  <a:lnTo>
                    <a:pt x="1591817" y="1001648"/>
                  </a:lnTo>
                  <a:lnTo>
                    <a:pt x="1600200" y="960119"/>
                  </a:lnTo>
                  <a:lnTo>
                    <a:pt x="1600200" y="106680"/>
                  </a:lnTo>
                  <a:lnTo>
                    <a:pt x="1591818" y="65150"/>
                  </a:lnTo>
                  <a:lnTo>
                    <a:pt x="1568958" y="31242"/>
                  </a:lnTo>
                  <a:lnTo>
                    <a:pt x="1535049" y="8381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7966" y="4440173"/>
              <a:ext cx="1600200" cy="1066800"/>
            </a:xfrm>
            <a:custGeom>
              <a:avLst/>
              <a:gdLst/>
              <a:ahLst/>
              <a:cxnLst/>
              <a:rect l="l" t="t" r="r" b="b"/>
              <a:pathLst>
                <a:path w="1600200" h="1066800">
                  <a:moveTo>
                    <a:pt x="0" y="106680"/>
                  </a:moveTo>
                  <a:lnTo>
                    <a:pt x="8382" y="65150"/>
                  </a:lnTo>
                  <a:lnTo>
                    <a:pt x="31242" y="31242"/>
                  </a:lnTo>
                  <a:lnTo>
                    <a:pt x="65151" y="8381"/>
                  </a:lnTo>
                  <a:lnTo>
                    <a:pt x="106680" y="0"/>
                  </a:lnTo>
                  <a:lnTo>
                    <a:pt x="1493520" y="0"/>
                  </a:lnTo>
                  <a:lnTo>
                    <a:pt x="1535049" y="8381"/>
                  </a:lnTo>
                  <a:lnTo>
                    <a:pt x="1568958" y="31242"/>
                  </a:lnTo>
                  <a:lnTo>
                    <a:pt x="1591818" y="65150"/>
                  </a:lnTo>
                  <a:lnTo>
                    <a:pt x="1600200" y="106680"/>
                  </a:lnTo>
                  <a:lnTo>
                    <a:pt x="1600200" y="960119"/>
                  </a:lnTo>
                  <a:lnTo>
                    <a:pt x="1591817" y="1001648"/>
                  </a:lnTo>
                  <a:lnTo>
                    <a:pt x="1568957" y="1035557"/>
                  </a:lnTo>
                  <a:lnTo>
                    <a:pt x="1535048" y="1058417"/>
                  </a:lnTo>
                  <a:lnTo>
                    <a:pt x="1493520" y="1066800"/>
                  </a:lnTo>
                  <a:lnTo>
                    <a:pt x="106680" y="1066800"/>
                  </a:lnTo>
                  <a:lnTo>
                    <a:pt x="65150" y="1058418"/>
                  </a:lnTo>
                  <a:lnTo>
                    <a:pt x="31241" y="1035558"/>
                  </a:lnTo>
                  <a:lnTo>
                    <a:pt x="8381" y="1001649"/>
                  </a:lnTo>
                  <a:lnTo>
                    <a:pt x="0" y="960119"/>
                  </a:lnTo>
                  <a:lnTo>
                    <a:pt x="0" y="10668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63441" y="4811648"/>
            <a:ext cx="13493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derl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oung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25111" y="4000500"/>
            <a:ext cx="2956560" cy="1588135"/>
            <a:chOff x="4325111" y="4000500"/>
            <a:chExt cx="2956560" cy="1588135"/>
          </a:xfrm>
        </p:grpSpPr>
        <p:sp>
          <p:nvSpPr>
            <p:cNvPr id="29" name="object 29"/>
            <p:cNvSpPr/>
            <p:nvPr/>
          </p:nvSpPr>
          <p:spPr>
            <a:xfrm>
              <a:off x="4338065" y="4013453"/>
              <a:ext cx="2082164" cy="427355"/>
            </a:xfrm>
            <a:custGeom>
              <a:avLst/>
              <a:gdLst/>
              <a:ahLst/>
              <a:cxnLst/>
              <a:rect l="l" t="t" r="r" b="b"/>
              <a:pathLst>
                <a:path w="2082164" h="427354">
                  <a:moveTo>
                    <a:pt x="0" y="0"/>
                  </a:moveTo>
                  <a:lnTo>
                    <a:pt x="0" y="213487"/>
                  </a:lnTo>
                  <a:lnTo>
                    <a:pt x="2081784" y="213487"/>
                  </a:lnTo>
                  <a:lnTo>
                    <a:pt x="2081784" y="426974"/>
                  </a:lnTo>
                </a:path>
              </a:pathLst>
            </a:custGeom>
            <a:ln w="25908">
              <a:solidFill>
                <a:srgbClr val="9994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58027" y="4398263"/>
              <a:ext cx="1723644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19750" y="4440173"/>
              <a:ext cx="1600200" cy="1066800"/>
            </a:xfrm>
            <a:custGeom>
              <a:avLst/>
              <a:gdLst/>
              <a:ahLst/>
              <a:cxnLst/>
              <a:rect l="l" t="t" r="r" b="b"/>
              <a:pathLst>
                <a:path w="1600200" h="1066800">
                  <a:moveTo>
                    <a:pt x="1493520" y="0"/>
                  </a:moveTo>
                  <a:lnTo>
                    <a:pt x="106679" y="0"/>
                  </a:lnTo>
                  <a:lnTo>
                    <a:pt x="65151" y="8381"/>
                  </a:lnTo>
                  <a:lnTo>
                    <a:pt x="31242" y="31242"/>
                  </a:lnTo>
                  <a:lnTo>
                    <a:pt x="8382" y="65150"/>
                  </a:lnTo>
                  <a:lnTo>
                    <a:pt x="0" y="106680"/>
                  </a:lnTo>
                  <a:lnTo>
                    <a:pt x="0" y="960119"/>
                  </a:lnTo>
                  <a:lnTo>
                    <a:pt x="8381" y="1001649"/>
                  </a:lnTo>
                  <a:lnTo>
                    <a:pt x="31241" y="1035558"/>
                  </a:lnTo>
                  <a:lnTo>
                    <a:pt x="65150" y="1058418"/>
                  </a:lnTo>
                  <a:lnTo>
                    <a:pt x="106679" y="1066800"/>
                  </a:lnTo>
                  <a:lnTo>
                    <a:pt x="1493520" y="1066800"/>
                  </a:lnTo>
                  <a:lnTo>
                    <a:pt x="1535049" y="1058417"/>
                  </a:lnTo>
                  <a:lnTo>
                    <a:pt x="1568958" y="1035557"/>
                  </a:lnTo>
                  <a:lnTo>
                    <a:pt x="1591818" y="1001648"/>
                  </a:lnTo>
                  <a:lnTo>
                    <a:pt x="1600200" y="960119"/>
                  </a:lnTo>
                  <a:lnTo>
                    <a:pt x="1600200" y="106680"/>
                  </a:lnTo>
                  <a:lnTo>
                    <a:pt x="1591817" y="65150"/>
                  </a:lnTo>
                  <a:lnTo>
                    <a:pt x="1568957" y="31242"/>
                  </a:lnTo>
                  <a:lnTo>
                    <a:pt x="1535049" y="8381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19750" y="4440173"/>
              <a:ext cx="1600200" cy="1066800"/>
            </a:xfrm>
            <a:custGeom>
              <a:avLst/>
              <a:gdLst/>
              <a:ahLst/>
              <a:cxnLst/>
              <a:rect l="l" t="t" r="r" b="b"/>
              <a:pathLst>
                <a:path w="1600200" h="1066800">
                  <a:moveTo>
                    <a:pt x="0" y="106680"/>
                  </a:moveTo>
                  <a:lnTo>
                    <a:pt x="8382" y="65150"/>
                  </a:lnTo>
                  <a:lnTo>
                    <a:pt x="31242" y="31242"/>
                  </a:lnTo>
                  <a:lnTo>
                    <a:pt x="65151" y="8381"/>
                  </a:lnTo>
                  <a:lnTo>
                    <a:pt x="106679" y="0"/>
                  </a:lnTo>
                  <a:lnTo>
                    <a:pt x="1493520" y="0"/>
                  </a:lnTo>
                  <a:lnTo>
                    <a:pt x="1535049" y="8381"/>
                  </a:lnTo>
                  <a:lnTo>
                    <a:pt x="1568957" y="31242"/>
                  </a:lnTo>
                  <a:lnTo>
                    <a:pt x="1591817" y="65150"/>
                  </a:lnTo>
                  <a:lnTo>
                    <a:pt x="1600200" y="106680"/>
                  </a:lnTo>
                  <a:lnTo>
                    <a:pt x="1600200" y="960119"/>
                  </a:lnTo>
                  <a:lnTo>
                    <a:pt x="1591818" y="1001648"/>
                  </a:lnTo>
                  <a:lnTo>
                    <a:pt x="1568958" y="1035557"/>
                  </a:lnTo>
                  <a:lnTo>
                    <a:pt x="1535049" y="1058417"/>
                  </a:lnTo>
                  <a:lnTo>
                    <a:pt x="1493520" y="1066800"/>
                  </a:lnTo>
                  <a:lnTo>
                    <a:pt x="106679" y="1066800"/>
                  </a:lnTo>
                  <a:lnTo>
                    <a:pt x="65150" y="1058418"/>
                  </a:lnTo>
                  <a:lnTo>
                    <a:pt x="31241" y="1035558"/>
                  </a:lnTo>
                  <a:lnTo>
                    <a:pt x="8381" y="1001649"/>
                  </a:lnTo>
                  <a:lnTo>
                    <a:pt x="0" y="960119"/>
                  </a:lnTo>
                  <a:lnTo>
                    <a:pt x="0" y="10668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96710" y="4811648"/>
            <a:ext cx="4464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5932932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26563" y="5989116"/>
            <a:ext cx="29603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Capitalistic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36838" y="568279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" y="1866900"/>
            <a:ext cx="4424172" cy="3093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2805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William</a:t>
            </a:r>
            <a:r>
              <a:rPr spc="-20" dirty="0"/>
              <a:t> </a:t>
            </a:r>
            <a:r>
              <a:rPr spc="-5" dirty="0"/>
              <a:t>Johnson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891283"/>
            <a:ext cx="4330065" cy="2999740"/>
          </a:xfrm>
          <a:prstGeom prst="rect">
            <a:avLst/>
          </a:prstGeom>
          <a:solidFill>
            <a:srgbClr val="FFFFFF"/>
          </a:solidFill>
          <a:ln w="9144">
            <a:solidFill>
              <a:srgbClr val="2E2B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70230" marR="828040" indent="-228600">
              <a:lnSpc>
                <a:spcPct val="100000"/>
              </a:lnSpc>
              <a:spcBef>
                <a:spcPts val="295"/>
              </a:spcBef>
              <a:buClr>
                <a:srgbClr val="A9A47B"/>
              </a:buClr>
              <a:buChar char="•"/>
              <a:tabLst>
                <a:tab pos="569595" algn="l"/>
                <a:tab pos="570865" algn="l"/>
              </a:tabLst>
            </a:pP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Known as the Barber of  Natchez</a:t>
            </a:r>
            <a:endParaRPr sz="2200">
              <a:latin typeface="Arial"/>
              <a:cs typeface="Arial"/>
            </a:endParaRPr>
          </a:p>
          <a:p>
            <a:pPr marL="867410" lvl="1" indent="-233679">
              <a:lnSpc>
                <a:spcPct val="100000"/>
              </a:lnSpc>
              <a:spcBef>
                <a:spcPts val="405"/>
              </a:spcBef>
              <a:buClr>
                <a:srgbClr val="9CBDBC"/>
              </a:buClr>
              <a:buChar char="•"/>
              <a:tabLst>
                <a:tab pos="867410" algn="l"/>
                <a:tab pos="868044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Born a</a:t>
            </a:r>
            <a:r>
              <a:rPr sz="2000" spc="-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slave</a:t>
            </a:r>
            <a:endParaRPr sz="2000">
              <a:latin typeface="Arial"/>
              <a:cs typeface="Arial"/>
            </a:endParaRPr>
          </a:p>
          <a:p>
            <a:pPr marL="867410" marR="996950" lvl="1" indent="-233679">
              <a:lnSpc>
                <a:spcPct val="100000"/>
              </a:lnSpc>
              <a:spcBef>
                <a:spcPts val="405"/>
              </a:spcBef>
              <a:buClr>
                <a:srgbClr val="9CBDBC"/>
              </a:buClr>
              <a:buChar char="•"/>
              <a:tabLst>
                <a:tab pos="867410" algn="l"/>
                <a:tab pos="868044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Apprenticed to</a:t>
            </a:r>
            <a:r>
              <a:rPr sz="2000" spc="-1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James  Miller</a:t>
            </a:r>
            <a:endParaRPr sz="2000">
              <a:latin typeface="Arial"/>
              <a:cs typeface="Arial"/>
            </a:endParaRPr>
          </a:p>
          <a:p>
            <a:pPr marL="867410" marR="1338580" lvl="1" indent="-233679">
              <a:lnSpc>
                <a:spcPct val="100000"/>
              </a:lnSpc>
              <a:spcBef>
                <a:spcPts val="400"/>
              </a:spcBef>
              <a:buClr>
                <a:srgbClr val="9CBDBC"/>
              </a:buClr>
              <a:buChar char="•"/>
              <a:tabLst>
                <a:tab pos="867410" algn="l"/>
                <a:tab pos="868044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In 1830 bought</a:t>
            </a:r>
            <a:r>
              <a:rPr sz="2000" spc="-1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the  barbershop</a:t>
            </a:r>
            <a:endParaRPr sz="2000">
              <a:latin typeface="Arial"/>
              <a:cs typeface="Arial"/>
            </a:endParaRPr>
          </a:p>
          <a:p>
            <a:pPr marL="867410" lvl="1" indent="-233679">
              <a:lnSpc>
                <a:spcPct val="100000"/>
              </a:lnSpc>
              <a:spcBef>
                <a:spcPts val="395"/>
              </a:spcBef>
              <a:buClr>
                <a:srgbClr val="9CBDBC"/>
              </a:buClr>
              <a:buChar char="•"/>
              <a:tabLst>
                <a:tab pos="867410" algn="l"/>
                <a:tab pos="868044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Great</a:t>
            </a:r>
            <a:r>
              <a:rPr sz="2000" spc="-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businessman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8947" y="1891283"/>
            <a:ext cx="2554224" cy="3922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32932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88210" y="5989116"/>
            <a:ext cx="40366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Had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diverse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1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714" y="5650229"/>
            <a:ext cx="66040" cy="396240"/>
          </a:xfrm>
          <a:custGeom>
            <a:avLst/>
            <a:gdLst/>
            <a:ahLst/>
            <a:cxnLst/>
            <a:rect l="l" t="t" r="r" b="b"/>
            <a:pathLst>
              <a:path w="66040" h="396239">
                <a:moveTo>
                  <a:pt x="0" y="0"/>
                </a:moveTo>
                <a:lnTo>
                  <a:pt x="25695" y="5189"/>
                </a:lnTo>
                <a:lnTo>
                  <a:pt x="46688" y="19342"/>
                </a:lnTo>
                <a:lnTo>
                  <a:pt x="60846" y="40333"/>
                </a:lnTo>
                <a:lnTo>
                  <a:pt x="66039" y="66040"/>
                </a:lnTo>
                <a:lnTo>
                  <a:pt x="66039" y="330200"/>
                </a:lnTo>
                <a:lnTo>
                  <a:pt x="60846" y="355906"/>
                </a:lnTo>
                <a:lnTo>
                  <a:pt x="46688" y="376897"/>
                </a:lnTo>
                <a:lnTo>
                  <a:pt x="25695" y="391050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36838" y="568279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24979" y="2185416"/>
            <a:ext cx="1755775" cy="1054735"/>
          </a:xfrm>
          <a:custGeom>
            <a:avLst/>
            <a:gdLst/>
            <a:ahLst/>
            <a:cxnLst/>
            <a:rect l="l" t="t" r="r" b="b"/>
            <a:pathLst>
              <a:path w="1755775" h="1054735">
                <a:moveTo>
                  <a:pt x="1650238" y="0"/>
                </a:moveTo>
                <a:lnTo>
                  <a:pt x="105410" y="0"/>
                </a:lnTo>
                <a:lnTo>
                  <a:pt x="64400" y="8290"/>
                </a:lnTo>
                <a:lnTo>
                  <a:pt x="30892" y="30892"/>
                </a:lnTo>
                <a:lnTo>
                  <a:pt x="8290" y="64400"/>
                </a:lnTo>
                <a:lnTo>
                  <a:pt x="0" y="105410"/>
                </a:lnTo>
                <a:lnTo>
                  <a:pt x="0" y="949198"/>
                </a:lnTo>
                <a:lnTo>
                  <a:pt x="8290" y="990207"/>
                </a:lnTo>
                <a:lnTo>
                  <a:pt x="30892" y="1023715"/>
                </a:lnTo>
                <a:lnTo>
                  <a:pt x="64400" y="1046317"/>
                </a:lnTo>
                <a:lnTo>
                  <a:pt x="105410" y="1054608"/>
                </a:lnTo>
                <a:lnTo>
                  <a:pt x="1650238" y="1054608"/>
                </a:lnTo>
                <a:lnTo>
                  <a:pt x="1691247" y="1046317"/>
                </a:lnTo>
                <a:lnTo>
                  <a:pt x="1724755" y="1023715"/>
                </a:lnTo>
                <a:lnTo>
                  <a:pt x="1747357" y="990207"/>
                </a:lnTo>
                <a:lnTo>
                  <a:pt x="1755648" y="949198"/>
                </a:lnTo>
                <a:lnTo>
                  <a:pt x="1755648" y="105410"/>
                </a:lnTo>
                <a:lnTo>
                  <a:pt x="1747357" y="64400"/>
                </a:lnTo>
                <a:lnTo>
                  <a:pt x="1724755" y="30892"/>
                </a:lnTo>
                <a:lnTo>
                  <a:pt x="1691247" y="8290"/>
                </a:lnTo>
                <a:lnTo>
                  <a:pt x="1650238" y="0"/>
                </a:lnTo>
                <a:close/>
              </a:path>
            </a:pathLst>
          </a:custGeom>
          <a:solidFill>
            <a:srgbClr val="A9A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9846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Cotton</a:t>
            </a:r>
            <a:r>
              <a:rPr spc="-50" dirty="0"/>
              <a:t> </a:t>
            </a:r>
            <a:r>
              <a:rPr spc="-5" dirty="0"/>
              <a:t>Industry</a:t>
            </a:r>
          </a:p>
        </p:txBody>
      </p:sp>
      <p:sp>
        <p:nvSpPr>
          <p:cNvPr id="4" name="object 4"/>
          <p:cNvSpPr/>
          <p:nvPr/>
        </p:nvSpPr>
        <p:spPr>
          <a:xfrm>
            <a:off x="129540" y="2206673"/>
            <a:ext cx="1755775" cy="1054735"/>
          </a:xfrm>
          <a:custGeom>
            <a:avLst/>
            <a:gdLst/>
            <a:ahLst/>
            <a:cxnLst/>
            <a:rect l="l" t="t" r="r" b="b"/>
            <a:pathLst>
              <a:path w="1755775" h="1054735">
                <a:moveTo>
                  <a:pt x="1650238" y="0"/>
                </a:moveTo>
                <a:lnTo>
                  <a:pt x="105462" y="0"/>
                </a:lnTo>
                <a:lnTo>
                  <a:pt x="64411" y="8290"/>
                </a:lnTo>
                <a:lnTo>
                  <a:pt x="30889" y="30892"/>
                </a:lnTo>
                <a:lnTo>
                  <a:pt x="8287" y="64400"/>
                </a:lnTo>
                <a:lnTo>
                  <a:pt x="0" y="105410"/>
                </a:lnTo>
                <a:lnTo>
                  <a:pt x="0" y="949198"/>
                </a:lnTo>
                <a:lnTo>
                  <a:pt x="8287" y="990207"/>
                </a:lnTo>
                <a:lnTo>
                  <a:pt x="30889" y="1023715"/>
                </a:lnTo>
                <a:lnTo>
                  <a:pt x="64411" y="1046317"/>
                </a:lnTo>
                <a:lnTo>
                  <a:pt x="105462" y="1054608"/>
                </a:lnTo>
                <a:lnTo>
                  <a:pt x="1650238" y="1054608"/>
                </a:lnTo>
                <a:lnTo>
                  <a:pt x="1691247" y="1046317"/>
                </a:lnTo>
                <a:lnTo>
                  <a:pt x="1724755" y="1023715"/>
                </a:lnTo>
                <a:lnTo>
                  <a:pt x="1747357" y="990207"/>
                </a:lnTo>
                <a:lnTo>
                  <a:pt x="1755647" y="949198"/>
                </a:lnTo>
                <a:lnTo>
                  <a:pt x="1755647" y="105410"/>
                </a:lnTo>
                <a:lnTo>
                  <a:pt x="1747357" y="64400"/>
                </a:lnTo>
                <a:lnTo>
                  <a:pt x="1724755" y="30892"/>
                </a:lnTo>
                <a:lnTo>
                  <a:pt x="1691247" y="8290"/>
                </a:lnTo>
                <a:lnTo>
                  <a:pt x="1650238" y="0"/>
                </a:lnTo>
                <a:close/>
              </a:path>
            </a:pathLst>
          </a:custGeom>
          <a:solidFill>
            <a:srgbClr val="A9A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455" y="2508885"/>
            <a:ext cx="815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Farms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7004" y="2494788"/>
            <a:ext cx="372110" cy="436245"/>
          </a:xfrm>
          <a:custGeom>
            <a:avLst/>
            <a:gdLst/>
            <a:ahLst/>
            <a:cxnLst/>
            <a:rect l="l" t="t" r="r" b="b"/>
            <a:pathLst>
              <a:path w="372110" h="436244">
                <a:moveTo>
                  <a:pt x="185927" y="0"/>
                </a:moveTo>
                <a:lnTo>
                  <a:pt x="185927" y="87122"/>
                </a:lnTo>
                <a:lnTo>
                  <a:pt x="0" y="87122"/>
                </a:lnTo>
                <a:lnTo>
                  <a:pt x="0" y="348741"/>
                </a:lnTo>
                <a:lnTo>
                  <a:pt x="185927" y="348741"/>
                </a:lnTo>
                <a:lnTo>
                  <a:pt x="185927" y="435863"/>
                </a:lnTo>
                <a:lnTo>
                  <a:pt x="371856" y="217932"/>
                </a:lnTo>
                <a:lnTo>
                  <a:pt x="185927" y="0"/>
                </a:lnTo>
                <a:close/>
              </a:path>
            </a:pathLst>
          </a:custGeom>
          <a:solidFill>
            <a:srgbClr val="D1C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4307" y="2185416"/>
            <a:ext cx="1755775" cy="1054735"/>
          </a:xfrm>
          <a:custGeom>
            <a:avLst/>
            <a:gdLst/>
            <a:ahLst/>
            <a:cxnLst/>
            <a:rect l="l" t="t" r="r" b="b"/>
            <a:pathLst>
              <a:path w="1755775" h="1054735">
                <a:moveTo>
                  <a:pt x="1650238" y="0"/>
                </a:moveTo>
                <a:lnTo>
                  <a:pt x="105410" y="0"/>
                </a:lnTo>
                <a:lnTo>
                  <a:pt x="64400" y="8290"/>
                </a:lnTo>
                <a:lnTo>
                  <a:pt x="30892" y="30892"/>
                </a:lnTo>
                <a:lnTo>
                  <a:pt x="8290" y="64400"/>
                </a:lnTo>
                <a:lnTo>
                  <a:pt x="0" y="105410"/>
                </a:lnTo>
                <a:lnTo>
                  <a:pt x="0" y="949198"/>
                </a:lnTo>
                <a:lnTo>
                  <a:pt x="8290" y="990207"/>
                </a:lnTo>
                <a:lnTo>
                  <a:pt x="30892" y="1023715"/>
                </a:lnTo>
                <a:lnTo>
                  <a:pt x="64400" y="1046317"/>
                </a:lnTo>
                <a:lnTo>
                  <a:pt x="105410" y="1054608"/>
                </a:lnTo>
                <a:lnTo>
                  <a:pt x="1650238" y="1054608"/>
                </a:lnTo>
                <a:lnTo>
                  <a:pt x="1691247" y="1046317"/>
                </a:lnTo>
                <a:lnTo>
                  <a:pt x="1724755" y="1023715"/>
                </a:lnTo>
                <a:lnTo>
                  <a:pt x="1747357" y="990207"/>
                </a:lnTo>
                <a:lnTo>
                  <a:pt x="1755647" y="949198"/>
                </a:lnTo>
                <a:lnTo>
                  <a:pt x="1755647" y="105410"/>
                </a:lnTo>
                <a:lnTo>
                  <a:pt x="1747357" y="64400"/>
                </a:lnTo>
                <a:lnTo>
                  <a:pt x="1724755" y="30892"/>
                </a:lnTo>
                <a:lnTo>
                  <a:pt x="1691247" y="8290"/>
                </a:lnTo>
                <a:lnTo>
                  <a:pt x="1650238" y="0"/>
                </a:lnTo>
                <a:close/>
              </a:path>
            </a:pathLst>
          </a:custGeom>
          <a:solidFill>
            <a:srgbClr val="A9A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67685" y="2358008"/>
            <a:ext cx="154686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27305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Country  Storek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6740" y="2494788"/>
            <a:ext cx="372110" cy="436245"/>
          </a:xfrm>
          <a:custGeom>
            <a:avLst/>
            <a:gdLst/>
            <a:ahLst/>
            <a:cxnLst/>
            <a:rect l="l" t="t" r="r" b="b"/>
            <a:pathLst>
              <a:path w="372110" h="436244">
                <a:moveTo>
                  <a:pt x="185927" y="0"/>
                </a:moveTo>
                <a:lnTo>
                  <a:pt x="185927" y="87122"/>
                </a:lnTo>
                <a:lnTo>
                  <a:pt x="0" y="87122"/>
                </a:lnTo>
                <a:lnTo>
                  <a:pt x="0" y="348741"/>
                </a:lnTo>
                <a:lnTo>
                  <a:pt x="185927" y="348741"/>
                </a:lnTo>
                <a:lnTo>
                  <a:pt x="185927" y="435863"/>
                </a:lnTo>
                <a:lnTo>
                  <a:pt x="371856" y="217932"/>
                </a:lnTo>
                <a:lnTo>
                  <a:pt x="185927" y="0"/>
                </a:lnTo>
                <a:close/>
              </a:path>
            </a:pathLst>
          </a:custGeom>
          <a:solidFill>
            <a:srgbClr val="D1C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4044" y="2185416"/>
            <a:ext cx="1755775" cy="1054735"/>
          </a:xfrm>
          <a:custGeom>
            <a:avLst/>
            <a:gdLst/>
            <a:ahLst/>
            <a:cxnLst/>
            <a:rect l="l" t="t" r="r" b="b"/>
            <a:pathLst>
              <a:path w="1755775" h="1054735">
                <a:moveTo>
                  <a:pt x="1650237" y="0"/>
                </a:moveTo>
                <a:lnTo>
                  <a:pt x="105409" y="0"/>
                </a:lnTo>
                <a:lnTo>
                  <a:pt x="64400" y="8290"/>
                </a:lnTo>
                <a:lnTo>
                  <a:pt x="30892" y="30892"/>
                </a:lnTo>
                <a:lnTo>
                  <a:pt x="8290" y="64400"/>
                </a:lnTo>
                <a:lnTo>
                  <a:pt x="0" y="105410"/>
                </a:lnTo>
                <a:lnTo>
                  <a:pt x="0" y="949198"/>
                </a:lnTo>
                <a:lnTo>
                  <a:pt x="8290" y="990207"/>
                </a:lnTo>
                <a:lnTo>
                  <a:pt x="30892" y="1023715"/>
                </a:lnTo>
                <a:lnTo>
                  <a:pt x="64400" y="1046317"/>
                </a:lnTo>
                <a:lnTo>
                  <a:pt x="105409" y="1054608"/>
                </a:lnTo>
                <a:lnTo>
                  <a:pt x="1650237" y="1054608"/>
                </a:lnTo>
                <a:lnTo>
                  <a:pt x="1691247" y="1046317"/>
                </a:lnTo>
                <a:lnTo>
                  <a:pt x="1724755" y="1023715"/>
                </a:lnTo>
                <a:lnTo>
                  <a:pt x="1747357" y="990207"/>
                </a:lnTo>
                <a:lnTo>
                  <a:pt x="1755648" y="949198"/>
                </a:lnTo>
                <a:lnTo>
                  <a:pt x="1755648" y="105410"/>
                </a:lnTo>
                <a:lnTo>
                  <a:pt x="1747357" y="64400"/>
                </a:lnTo>
                <a:lnTo>
                  <a:pt x="1724755" y="30892"/>
                </a:lnTo>
                <a:lnTo>
                  <a:pt x="1691247" y="8290"/>
                </a:lnTo>
                <a:lnTo>
                  <a:pt x="1650237" y="0"/>
                </a:lnTo>
                <a:close/>
              </a:path>
            </a:pathLst>
          </a:custGeom>
          <a:solidFill>
            <a:srgbClr val="A9A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23128" y="2207132"/>
            <a:ext cx="1158875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Southern  Coastal  Cities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6476" y="2494788"/>
            <a:ext cx="372110" cy="436245"/>
          </a:xfrm>
          <a:custGeom>
            <a:avLst/>
            <a:gdLst/>
            <a:ahLst/>
            <a:cxnLst/>
            <a:rect l="l" t="t" r="r" b="b"/>
            <a:pathLst>
              <a:path w="372109" h="436244">
                <a:moveTo>
                  <a:pt x="185927" y="0"/>
                </a:moveTo>
                <a:lnTo>
                  <a:pt x="185927" y="87122"/>
                </a:lnTo>
                <a:lnTo>
                  <a:pt x="0" y="87122"/>
                </a:lnTo>
                <a:lnTo>
                  <a:pt x="0" y="348741"/>
                </a:lnTo>
                <a:lnTo>
                  <a:pt x="185927" y="348741"/>
                </a:lnTo>
                <a:lnTo>
                  <a:pt x="185927" y="435863"/>
                </a:lnTo>
                <a:lnTo>
                  <a:pt x="371855" y="217932"/>
                </a:lnTo>
                <a:lnTo>
                  <a:pt x="185927" y="0"/>
                </a:lnTo>
                <a:close/>
              </a:path>
            </a:pathLst>
          </a:custGeom>
          <a:solidFill>
            <a:srgbClr val="D1C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98485" y="2207132"/>
            <a:ext cx="1127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Shippers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7002" y="2508885"/>
            <a:ext cx="492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51826" y="2810636"/>
            <a:ext cx="1019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3275" y="4300728"/>
            <a:ext cx="2148840" cy="1018540"/>
          </a:xfrm>
          <a:custGeom>
            <a:avLst/>
            <a:gdLst/>
            <a:ahLst/>
            <a:cxnLst/>
            <a:rect l="l" t="t" r="r" b="b"/>
            <a:pathLst>
              <a:path w="2148840" h="1018539">
                <a:moveTo>
                  <a:pt x="2046986" y="0"/>
                </a:moveTo>
                <a:lnTo>
                  <a:pt x="101803" y="0"/>
                </a:lnTo>
                <a:lnTo>
                  <a:pt x="62177" y="8002"/>
                </a:lnTo>
                <a:lnTo>
                  <a:pt x="29818" y="29829"/>
                </a:lnTo>
                <a:lnTo>
                  <a:pt x="8000" y="62204"/>
                </a:lnTo>
                <a:lnTo>
                  <a:pt x="0" y="101854"/>
                </a:lnTo>
                <a:lnTo>
                  <a:pt x="0" y="916178"/>
                </a:lnTo>
                <a:lnTo>
                  <a:pt x="8000" y="955827"/>
                </a:lnTo>
                <a:lnTo>
                  <a:pt x="29818" y="988202"/>
                </a:lnTo>
                <a:lnTo>
                  <a:pt x="62177" y="1010029"/>
                </a:lnTo>
                <a:lnTo>
                  <a:pt x="101803" y="1018032"/>
                </a:lnTo>
                <a:lnTo>
                  <a:pt x="2046986" y="1018032"/>
                </a:lnTo>
                <a:lnTo>
                  <a:pt x="2086635" y="1010029"/>
                </a:lnTo>
                <a:lnTo>
                  <a:pt x="2119010" y="988202"/>
                </a:lnTo>
                <a:lnTo>
                  <a:pt x="2140837" y="955827"/>
                </a:lnTo>
                <a:lnTo>
                  <a:pt x="2148840" y="916178"/>
                </a:lnTo>
                <a:lnTo>
                  <a:pt x="2148840" y="101854"/>
                </a:lnTo>
                <a:lnTo>
                  <a:pt x="2140837" y="62204"/>
                </a:lnTo>
                <a:lnTo>
                  <a:pt x="2119010" y="29829"/>
                </a:lnTo>
                <a:lnTo>
                  <a:pt x="2086635" y="8002"/>
                </a:lnTo>
                <a:lnTo>
                  <a:pt x="2046986" y="0"/>
                </a:lnTo>
                <a:close/>
              </a:path>
            </a:pathLst>
          </a:custGeom>
          <a:solidFill>
            <a:srgbClr val="A9A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8851" y="4559554"/>
            <a:ext cx="19742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Manufacturers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4995" y="4599432"/>
            <a:ext cx="387350" cy="421005"/>
          </a:xfrm>
          <a:custGeom>
            <a:avLst/>
            <a:gdLst/>
            <a:ahLst/>
            <a:cxnLst/>
            <a:rect l="l" t="t" r="r" b="b"/>
            <a:pathLst>
              <a:path w="387350" h="421004">
                <a:moveTo>
                  <a:pt x="193548" y="0"/>
                </a:moveTo>
                <a:lnTo>
                  <a:pt x="193548" y="84074"/>
                </a:lnTo>
                <a:lnTo>
                  <a:pt x="0" y="84074"/>
                </a:lnTo>
                <a:lnTo>
                  <a:pt x="0" y="336550"/>
                </a:lnTo>
                <a:lnTo>
                  <a:pt x="193548" y="336550"/>
                </a:lnTo>
                <a:lnTo>
                  <a:pt x="193548" y="420624"/>
                </a:lnTo>
                <a:lnTo>
                  <a:pt x="387096" y="210312"/>
                </a:lnTo>
                <a:lnTo>
                  <a:pt x="193548" y="0"/>
                </a:lnTo>
                <a:close/>
              </a:path>
            </a:pathLst>
          </a:custGeom>
          <a:solidFill>
            <a:srgbClr val="D1C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2111" y="4300728"/>
            <a:ext cx="1826260" cy="1018540"/>
          </a:xfrm>
          <a:custGeom>
            <a:avLst/>
            <a:gdLst/>
            <a:ahLst/>
            <a:cxnLst/>
            <a:rect l="l" t="t" r="r" b="b"/>
            <a:pathLst>
              <a:path w="1826260" h="1018539">
                <a:moveTo>
                  <a:pt x="1723898" y="0"/>
                </a:moveTo>
                <a:lnTo>
                  <a:pt x="101853" y="0"/>
                </a:lnTo>
                <a:lnTo>
                  <a:pt x="62204" y="8002"/>
                </a:lnTo>
                <a:lnTo>
                  <a:pt x="29829" y="29829"/>
                </a:lnTo>
                <a:lnTo>
                  <a:pt x="8002" y="62204"/>
                </a:lnTo>
                <a:lnTo>
                  <a:pt x="0" y="101854"/>
                </a:lnTo>
                <a:lnTo>
                  <a:pt x="0" y="916178"/>
                </a:lnTo>
                <a:lnTo>
                  <a:pt x="8002" y="955827"/>
                </a:lnTo>
                <a:lnTo>
                  <a:pt x="29829" y="988202"/>
                </a:lnTo>
                <a:lnTo>
                  <a:pt x="62204" y="1010029"/>
                </a:lnTo>
                <a:lnTo>
                  <a:pt x="101853" y="1018032"/>
                </a:lnTo>
                <a:lnTo>
                  <a:pt x="1723898" y="1018032"/>
                </a:lnTo>
                <a:lnTo>
                  <a:pt x="1763547" y="1010029"/>
                </a:lnTo>
                <a:lnTo>
                  <a:pt x="1795922" y="988202"/>
                </a:lnTo>
                <a:lnTo>
                  <a:pt x="1817749" y="955827"/>
                </a:lnTo>
                <a:lnTo>
                  <a:pt x="1825752" y="916178"/>
                </a:lnTo>
                <a:lnTo>
                  <a:pt x="1825752" y="101854"/>
                </a:lnTo>
                <a:lnTo>
                  <a:pt x="1817749" y="62204"/>
                </a:lnTo>
                <a:lnTo>
                  <a:pt x="1795922" y="29829"/>
                </a:lnTo>
                <a:lnTo>
                  <a:pt x="1763547" y="8002"/>
                </a:lnTo>
                <a:lnTo>
                  <a:pt x="1723898" y="0"/>
                </a:lnTo>
                <a:close/>
              </a:path>
            </a:pathLst>
          </a:custGeom>
          <a:solidFill>
            <a:srgbClr val="A9A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4796" y="4589526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Factors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90744" y="4599432"/>
            <a:ext cx="387350" cy="421005"/>
          </a:xfrm>
          <a:custGeom>
            <a:avLst/>
            <a:gdLst/>
            <a:ahLst/>
            <a:cxnLst/>
            <a:rect l="l" t="t" r="r" b="b"/>
            <a:pathLst>
              <a:path w="387350" h="421004">
                <a:moveTo>
                  <a:pt x="193547" y="0"/>
                </a:moveTo>
                <a:lnTo>
                  <a:pt x="193547" y="84074"/>
                </a:lnTo>
                <a:lnTo>
                  <a:pt x="0" y="84074"/>
                </a:lnTo>
                <a:lnTo>
                  <a:pt x="0" y="336550"/>
                </a:lnTo>
                <a:lnTo>
                  <a:pt x="193547" y="336550"/>
                </a:lnTo>
                <a:lnTo>
                  <a:pt x="193547" y="420624"/>
                </a:lnTo>
                <a:lnTo>
                  <a:pt x="387095" y="210312"/>
                </a:lnTo>
                <a:lnTo>
                  <a:pt x="193547" y="0"/>
                </a:lnTo>
                <a:close/>
              </a:path>
            </a:pathLst>
          </a:custGeom>
          <a:solidFill>
            <a:srgbClr val="D1C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39384" y="4300728"/>
            <a:ext cx="1826260" cy="1018540"/>
          </a:xfrm>
          <a:custGeom>
            <a:avLst/>
            <a:gdLst/>
            <a:ahLst/>
            <a:cxnLst/>
            <a:rect l="l" t="t" r="r" b="b"/>
            <a:pathLst>
              <a:path w="1826259" h="1018539">
                <a:moveTo>
                  <a:pt x="1723897" y="0"/>
                </a:moveTo>
                <a:lnTo>
                  <a:pt x="101853" y="0"/>
                </a:lnTo>
                <a:lnTo>
                  <a:pt x="62204" y="8002"/>
                </a:lnTo>
                <a:lnTo>
                  <a:pt x="29829" y="29829"/>
                </a:lnTo>
                <a:lnTo>
                  <a:pt x="8002" y="62204"/>
                </a:lnTo>
                <a:lnTo>
                  <a:pt x="0" y="101854"/>
                </a:lnTo>
                <a:lnTo>
                  <a:pt x="0" y="916178"/>
                </a:lnTo>
                <a:lnTo>
                  <a:pt x="8002" y="955827"/>
                </a:lnTo>
                <a:lnTo>
                  <a:pt x="29829" y="988202"/>
                </a:lnTo>
                <a:lnTo>
                  <a:pt x="62204" y="1010029"/>
                </a:lnTo>
                <a:lnTo>
                  <a:pt x="101853" y="1018032"/>
                </a:lnTo>
                <a:lnTo>
                  <a:pt x="1723897" y="1018032"/>
                </a:lnTo>
                <a:lnTo>
                  <a:pt x="1763547" y="1010029"/>
                </a:lnTo>
                <a:lnTo>
                  <a:pt x="1795922" y="988202"/>
                </a:lnTo>
                <a:lnTo>
                  <a:pt x="1817749" y="955827"/>
                </a:lnTo>
                <a:lnTo>
                  <a:pt x="1825751" y="916178"/>
                </a:lnTo>
                <a:lnTo>
                  <a:pt x="1825751" y="101854"/>
                </a:lnTo>
                <a:lnTo>
                  <a:pt x="1817749" y="62204"/>
                </a:lnTo>
                <a:lnTo>
                  <a:pt x="1795922" y="29829"/>
                </a:lnTo>
                <a:lnTo>
                  <a:pt x="1763547" y="8002"/>
                </a:lnTo>
                <a:lnTo>
                  <a:pt x="1723897" y="0"/>
                </a:lnTo>
                <a:close/>
              </a:path>
            </a:pathLst>
          </a:custGeom>
          <a:solidFill>
            <a:srgbClr val="A9A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27597" y="4589526"/>
            <a:ext cx="144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Merchants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5715000"/>
            <a:ext cx="8412480" cy="457200"/>
          </a:xfrm>
          <a:custGeom>
            <a:avLst/>
            <a:gdLst/>
            <a:ahLst/>
            <a:cxnLst/>
            <a:rect l="l" t="t" r="r" b="b"/>
            <a:pathLst>
              <a:path w="8412480" h="457200">
                <a:moveTo>
                  <a:pt x="8412480" y="0"/>
                </a:moveTo>
                <a:lnTo>
                  <a:pt x="0" y="0"/>
                </a:lnTo>
                <a:lnTo>
                  <a:pt x="0" y="457200"/>
                </a:lnTo>
                <a:lnTo>
                  <a:pt x="8412480" y="457200"/>
                </a:lnTo>
                <a:lnTo>
                  <a:pt x="841248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96136" y="5772099"/>
            <a:ext cx="6021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Necessitated rapid spread of commercial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banking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66039" y="396240"/>
                </a:moveTo>
                <a:lnTo>
                  <a:pt x="40344" y="391050"/>
                </a:lnTo>
                <a:lnTo>
                  <a:pt x="19351" y="376897"/>
                </a:lnTo>
                <a:lnTo>
                  <a:pt x="5193" y="355906"/>
                </a:lnTo>
                <a:lnTo>
                  <a:pt x="0" y="330200"/>
                </a:lnTo>
                <a:lnTo>
                  <a:pt x="0" y="66040"/>
                </a:lnTo>
                <a:lnTo>
                  <a:pt x="5193" y="40333"/>
                </a:lnTo>
                <a:lnTo>
                  <a:pt x="19351" y="19342"/>
                </a:lnTo>
                <a:lnTo>
                  <a:pt x="40344" y="5189"/>
                </a:lnTo>
                <a:lnTo>
                  <a:pt x="66039" y="0"/>
                </a:lnTo>
              </a:path>
              <a:path w="548640" h="396239">
                <a:moveTo>
                  <a:pt x="482600" y="0"/>
                </a:moveTo>
                <a:lnTo>
                  <a:pt x="508295" y="5189"/>
                </a:lnTo>
                <a:lnTo>
                  <a:pt x="529288" y="19342"/>
                </a:lnTo>
                <a:lnTo>
                  <a:pt x="543446" y="40333"/>
                </a:lnTo>
                <a:lnTo>
                  <a:pt x="548639" y="66040"/>
                </a:lnTo>
                <a:lnTo>
                  <a:pt x="548639" y="330200"/>
                </a:lnTo>
                <a:lnTo>
                  <a:pt x="543446" y="355906"/>
                </a:lnTo>
                <a:lnTo>
                  <a:pt x="529288" y="376897"/>
                </a:lnTo>
                <a:lnTo>
                  <a:pt x="508295" y="391050"/>
                </a:lnTo>
                <a:lnTo>
                  <a:pt x="48260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604" y="257556"/>
            <a:ext cx="6347713" cy="1320800"/>
          </a:xfrm>
          <a:prstGeom prst="rect">
            <a:avLst/>
          </a:prstGeom>
        </p:spPr>
        <p:txBody>
          <a:bodyPr vert="horz" wrap="square" lIns="0" tIns="103124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260"/>
              </a:spcBef>
            </a:pPr>
            <a:r>
              <a:rPr sz="4150" spc="-5" dirty="0"/>
              <a:t>Other </a:t>
            </a:r>
            <a:r>
              <a:rPr sz="4150" spc="-10" dirty="0"/>
              <a:t>Southern</a:t>
            </a:r>
            <a:r>
              <a:rPr sz="4150" spc="-75" dirty="0"/>
              <a:t> </a:t>
            </a:r>
            <a:r>
              <a:rPr sz="4150" spc="-5" dirty="0"/>
              <a:t>Agricultural  Industries</a:t>
            </a:r>
            <a:endParaRPr sz="4150" dirty="0"/>
          </a:p>
        </p:txBody>
      </p:sp>
      <p:sp>
        <p:nvSpPr>
          <p:cNvPr id="4" name="object 4"/>
          <p:cNvSpPr/>
          <p:nvPr/>
        </p:nvSpPr>
        <p:spPr>
          <a:xfrm>
            <a:off x="742187" y="1767839"/>
            <a:ext cx="1339596" cy="108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3407664"/>
            <a:ext cx="1411224" cy="111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187" y="5234940"/>
            <a:ext cx="1339596" cy="1138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4902" y="1794764"/>
            <a:ext cx="3016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Chief staple crop </a:t>
            </a: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South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1855: $209 million in value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Consumed by</a:t>
            </a: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families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4902" y="3436111"/>
            <a:ext cx="1086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Risky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Gre</a:t>
            </a:r>
            <a:r>
              <a:rPr sz="1800" spc="-10" dirty="0">
                <a:solidFill>
                  <a:srgbClr val="2E2B1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ter  </a:t>
            </a:r>
            <a:r>
              <a:rPr sz="1800" spc="-10" dirty="0">
                <a:solidFill>
                  <a:srgbClr val="2E2B1F"/>
                </a:solidFill>
                <a:latin typeface="Arial"/>
                <a:cs typeface="Arial"/>
              </a:rPr>
              <a:t>wealth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4902" y="5370372"/>
            <a:ext cx="185991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Labor</a:t>
            </a:r>
            <a:r>
              <a:rPr sz="1800" spc="-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intensive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Fluctuation</a:t>
            </a:r>
            <a:r>
              <a:rPr sz="1800" spc="-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Diversification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77411" y="1610867"/>
            <a:ext cx="3702050" cy="1388745"/>
          </a:xfrm>
          <a:custGeom>
            <a:avLst/>
            <a:gdLst/>
            <a:ahLst/>
            <a:cxnLst/>
            <a:rect l="l" t="t" r="r" b="b"/>
            <a:pathLst>
              <a:path w="3702050" h="1388745">
                <a:moveTo>
                  <a:pt x="0" y="231394"/>
                </a:moveTo>
                <a:lnTo>
                  <a:pt x="4702" y="184769"/>
                </a:lnTo>
                <a:lnTo>
                  <a:pt x="18188" y="141339"/>
                </a:lnTo>
                <a:lnTo>
                  <a:pt x="39527" y="102034"/>
                </a:lnTo>
                <a:lnTo>
                  <a:pt x="67786" y="67786"/>
                </a:lnTo>
                <a:lnTo>
                  <a:pt x="102034" y="39527"/>
                </a:lnTo>
                <a:lnTo>
                  <a:pt x="141339" y="18188"/>
                </a:lnTo>
                <a:lnTo>
                  <a:pt x="184769" y="4702"/>
                </a:lnTo>
                <a:lnTo>
                  <a:pt x="231393" y="0"/>
                </a:lnTo>
                <a:lnTo>
                  <a:pt x="3470402" y="0"/>
                </a:lnTo>
                <a:lnTo>
                  <a:pt x="3517026" y="4702"/>
                </a:lnTo>
                <a:lnTo>
                  <a:pt x="3560456" y="18188"/>
                </a:lnTo>
                <a:lnTo>
                  <a:pt x="3599761" y="39527"/>
                </a:lnTo>
                <a:lnTo>
                  <a:pt x="3634009" y="67786"/>
                </a:lnTo>
                <a:lnTo>
                  <a:pt x="3662268" y="102034"/>
                </a:lnTo>
                <a:lnTo>
                  <a:pt x="3683607" y="141339"/>
                </a:lnTo>
                <a:lnTo>
                  <a:pt x="3697093" y="184769"/>
                </a:lnTo>
                <a:lnTo>
                  <a:pt x="3701795" y="231394"/>
                </a:lnTo>
                <a:lnTo>
                  <a:pt x="3701795" y="1156970"/>
                </a:lnTo>
                <a:lnTo>
                  <a:pt x="3697093" y="1203594"/>
                </a:lnTo>
                <a:lnTo>
                  <a:pt x="3683607" y="1247024"/>
                </a:lnTo>
                <a:lnTo>
                  <a:pt x="3662268" y="1286329"/>
                </a:lnTo>
                <a:lnTo>
                  <a:pt x="3634009" y="1320577"/>
                </a:lnTo>
                <a:lnTo>
                  <a:pt x="3599761" y="1348836"/>
                </a:lnTo>
                <a:lnTo>
                  <a:pt x="3560456" y="1370175"/>
                </a:lnTo>
                <a:lnTo>
                  <a:pt x="3517026" y="1383661"/>
                </a:lnTo>
                <a:lnTo>
                  <a:pt x="3470402" y="1388364"/>
                </a:lnTo>
                <a:lnTo>
                  <a:pt x="231393" y="1388364"/>
                </a:lnTo>
                <a:lnTo>
                  <a:pt x="184769" y="1383661"/>
                </a:lnTo>
                <a:lnTo>
                  <a:pt x="141339" y="1370175"/>
                </a:lnTo>
                <a:lnTo>
                  <a:pt x="102034" y="1348836"/>
                </a:lnTo>
                <a:lnTo>
                  <a:pt x="67786" y="1320577"/>
                </a:lnTo>
                <a:lnTo>
                  <a:pt x="39527" y="1286329"/>
                </a:lnTo>
                <a:lnTo>
                  <a:pt x="18188" y="1247024"/>
                </a:lnTo>
                <a:lnTo>
                  <a:pt x="4702" y="1203594"/>
                </a:lnTo>
                <a:lnTo>
                  <a:pt x="0" y="1156970"/>
                </a:lnTo>
                <a:lnTo>
                  <a:pt x="0" y="231394"/>
                </a:lnTo>
                <a:close/>
              </a:path>
            </a:pathLst>
          </a:custGeom>
          <a:ln w="9143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9228" y="3371088"/>
            <a:ext cx="3633470" cy="1388745"/>
          </a:xfrm>
          <a:custGeom>
            <a:avLst/>
            <a:gdLst/>
            <a:ahLst/>
            <a:cxnLst/>
            <a:rect l="l" t="t" r="r" b="b"/>
            <a:pathLst>
              <a:path w="3633470" h="1388745">
                <a:moveTo>
                  <a:pt x="0" y="231394"/>
                </a:moveTo>
                <a:lnTo>
                  <a:pt x="4702" y="184769"/>
                </a:lnTo>
                <a:lnTo>
                  <a:pt x="18188" y="141339"/>
                </a:lnTo>
                <a:lnTo>
                  <a:pt x="39527" y="102034"/>
                </a:lnTo>
                <a:lnTo>
                  <a:pt x="67786" y="67786"/>
                </a:lnTo>
                <a:lnTo>
                  <a:pt x="102034" y="39527"/>
                </a:lnTo>
                <a:lnTo>
                  <a:pt x="141339" y="18188"/>
                </a:lnTo>
                <a:lnTo>
                  <a:pt x="184769" y="4702"/>
                </a:lnTo>
                <a:lnTo>
                  <a:pt x="231394" y="0"/>
                </a:lnTo>
                <a:lnTo>
                  <a:pt x="3401822" y="0"/>
                </a:lnTo>
                <a:lnTo>
                  <a:pt x="3448446" y="4702"/>
                </a:lnTo>
                <a:lnTo>
                  <a:pt x="3491876" y="18188"/>
                </a:lnTo>
                <a:lnTo>
                  <a:pt x="3531181" y="39527"/>
                </a:lnTo>
                <a:lnTo>
                  <a:pt x="3565429" y="67786"/>
                </a:lnTo>
                <a:lnTo>
                  <a:pt x="3593688" y="102034"/>
                </a:lnTo>
                <a:lnTo>
                  <a:pt x="3615027" y="141339"/>
                </a:lnTo>
                <a:lnTo>
                  <a:pt x="3628513" y="184769"/>
                </a:lnTo>
                <a:lnTo>
                  <a:pt x="3633216" y="231394"/>
                </a:lnTo>
                <a:lnTo>
                  <a:pt x="3633216" y="1156970"/>
                </a:lnTo>
                <a:lnTo>
                  <a:pt x="3628513" y="1203594"/>
                </a:lnTo>
                <a:lnTo>
                  <a:pt x="3615027" y="1247024"/>
                </a:lnTo>
                <a:lnTo>
                  <a:pt x="3593688" y="1286329"/>
                </a:lnTo>
                <a:lnTo>
                  <a:pt x="3565429" y="1320577"/>
                </a:lnTo>
                <a:lnTo>
                  <a:pt x="3531181" y="1348836"/>
                </a:lnTo>
                <a:lnTo>
                  <a:pt x="3491876" y="1370175"/>
                </a:lnTo>
                <a:lnTo>
                  <a:pt x="3448446" y="1383661"/>
                </a:lnTo>
                <a:lnTo>
                  <a:pt x="3401822" y="1388364"/>
                </a:lnTo>
                <a:lnTo>
                  <a:pt x="231394" y="1388364"/>
                </a:lnTo>
                <a:lnTo>
                  <a:pt x="184769" y="1383661"/>
                </a:lnTo>
                <a:lnTo>
                  <a:pt x="141339" y="1370175"/>
                </a:lnTo>
                <a:lnTo>
                  <a:pt x="102034" y="1348836"/>
                </a:lnTo>
                <a:lnTo>
                  <a:pt x="67786" y="1320577"/>
                </a:lnTo>
                <a:lnTo>
                  <a:pt x="39527" y="1286329"/>
                </a:lnTo>
                <a:lnTo>
                  <a:pt x="18188" y="1247024"/>
                </a:lnTo>
                <a:lnTo>
                  <a:pt x="4702" y="1203594"/>
                </a:lnTo>
                <a:lnTo>
                  <a:pt x="0" y="1156970"/>
                </a:lnTo>
                <a:lnTo>
                  <a:pt x="0" y="231394"/>
                </a:lnTo>
                <a:close/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9228" y="5187696"/>
            <a:ext cx="3657600" cy="1386840"/>
          </a:xfrm>
          <a:custGeom>
            <a:avLst/>
            <a:gdLst/>
            <a:ahLst/>
            <a:cxnLst/>
            <a:rect l="l" t="t" r="r" b="b"/>
            <a:pathLst>
              <a:path w="3657600" h="1386840">
                <a:moveTo>
                  <a:pt x="0" y="231139"/>
                </a:moveTo>
                <a:lnTo>
                  <a:pt x="4696" y="184562"/>
                </a:lnTo>
                <a:lnTo>
                  <a:pt x="18166" y="141178"/>
                </a:lnTo>
                <a:lnTo>
                  <a:pt x="39480" y="101916"/>
                </a:lnTo>
                <a:lnTo>
                  <a:pt x="67706" y="67706"/>
                </a:lnTo>
                <a:lnTo>
                  <a:pt x="101916" y="39480"/>
                </a:lnTo>
                <a:lnTo>
                  <a:pt x="141178" y="18166"/>
                </a:lnTo>
                <a:lnTo>
                  <a:pt x="184562" y="4696"/>
                </a:lnTo>
                <a:lnTo>
                  <a:pt x="231139" y="0"/>
                </a:lnTo>
                <a:lnTo>
                  <a:pt x="3426460" y="0"/>
                </a:lnTo>
                <a:lnTo>
                  <a:pt x="3473037" y="4696"/>
                </a:lnTo>
                <a:lnTo>
                  <a:pt x="3516421" y="18166"/>
                </a:lnTo>
                <a:lnTo>
                  <a:pt x="3555683" y="39480"/>
                </a:lnTo>
                <a:lnTo>
                  <a:pt x="3589893" y="67706"/>
                </a:lnTo>
                <a:lnTo>
                  <a:pt x="3618119" y="101916"/>
                </a:lnTo>
                <a:lnTo>
                  <a:pt x="3639433" y="141178"/>
                </a:lnTo>
                <a:lnTo>
                  <a:pt x="3652903" y="184562"/>
                </a:lnTo>
                <a:lnTo>
                  <a:pt x="3657600" y="231139"/>
                </a:lnTo>
                <a:lnTo>
                  <a:pt x="3657600" y="1155699"/>
                </a:lnTo>
                <a:lnTo>
                  <a:pt x="3652903" y="1202280"/>
                </a:lnTo>
                <a:lnTo>
                  <a:pt x="3639433" y="1245666"/>
                </a:lnTo>
                <a:lnTo>
                  <a:pt x="3618119" y="1284929"/>
                </a:lnTo>
                <a:lnTo>
                  <a:pt x="3589893" y="1319137"/>
                </a:lnTo>
                <a:lnTo>
                  <a:pt x="3555683" y="1347362"/>
                </a:lnTo>
                <a:lnTo>
                  <a:pt x="3516421" y="1368674"/>
                </a:lnTo>
                <a:lnTo>
                  <a:pt x="3473037" y="1382143"/>
                </a:lnTo>
                <a:lnTo>
                  <a:pt x="3426460" y="1386839"/>
                </a:lnTo>
                <a:lnTo>
                  <a:pt x="231139" y="1386839"/>
                </a:lnTo>
                <a:lnTo>
                  <a:pt x="184562" y="1382143"/>
                </a:lnTo>
                <a:lnTo>
                  <a:pt x="141178" y="1368674"/>
                </a:lnTo>
                <a:lnTo>
                  <a:pt x="101916" y="1347362"/>
                </a:lnTo>
                <a:lnTo>
                  <a:pt x="67706" y="1319137"/>
                </a:lnTo>
                <a:lnTo>
                  <a:pt x="39480" y="1284929"/>
                </a:lnTo>
                <a:lnTo>
                  <a:pt x="18166" y="1245666"/>
                </a:lnTo>
                <a:lnTo>
                  <a:pt x="4696" y="1202280"/>
                </a:lnTo>
                <a:lnTo>
                  <a:pt x="0" y="1155699"/>
                </a:lnTo>
                <a:lnTo>
                  <a:pt x="0" y="231139"/>
                </a:lnTo>
                <a:close/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4284</TotalTime>
  <Words>1353</Words>
  <Application>Microsoft Office PowerPoint</Application>
  <PresentationFormat>On-screen Show (4:3)</PresentationFormat>
  <Paragraphs>434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Overview</vt:lpstr>
      <vt:lpstr>Agribusiness</vt:lpstr>
      <vt:lpstr>Home on the Range</vt:lpstr>
      <vt:lpstr>Human Trafficking</vt:lpstr>
      <vt:lpstr>Hierarchy on Plantation</vt:lpstr>
      <vt:lpstr>William Johnson</vt:lpstr>
      <vt:lpstr>Cotton Industry</vt:lpstr>
      <vt:lpstr>Other Southern Agricultural  Industries</vt:lpstr>
      <vt:lpstr>Agribusiness Moves West</vt:lpstr>
      <vt:lpstr>New Markets</vt:lpstr>
      <vt:lpstr>Farming Gets Easier part 1</vt:lpstr>
      <vt:lpstr>Farming Gets Easier part 2</vt:lpstr>
      <vt:lpstr>Farming Gets Easier part 3</vt:lpstr>
      <vt:lpstr>Food Processing Developments</vt:lpstr>
      <vt:lpstr>Expansion of Commerce </vt:lpstr>
      <vt:lpstr>Problems of Commerce</vt:lpstr>
      <vt:lpstr>Government Support</vt:lpstr>
      <vt:lpstr>Evolution of Transportation</vt:lpstr>
      <vt:lpstr>Turnpikes</vt:lpstr>
      <vt:lpstr>The National Road</vt:lpstr>
      <vt:lpstr>Roads to the West</vt:lpstr>
      <vt:lpstr>Canal Era</vt:lpstr>
      <vt:lpstr>Video</vt:lpstr>
      <vt:lpstr>Erie Canal – state intervention  in the economy</vt:lpstr>
      <vt:lpstr>Impact on the organization  of business</vt:lpstr>
      <vt:lpstr>Chesapeake &amp; Delaware  Canal</vt:lpstr>
      <vt:lpstr>Steamboats</vt:lpstr>
      <vt:lpstr>Merchant Marine</vt:lpstr>
      <vt:lpstr>John Jacob Astor</vt:lpstr>
      <vt:lpstr>Business Structure</vt:lpstr>
      <vt:lpstr>Shift from External to  internal investments</vt:lpstr>
      <vt:lpstr>PowerPoint Presentation</vt:lpstr>
      <vt:lpstr>Colonial Agriculture</vt:lpstr>
      <vt:lpstr>Southern Farming</vt:lpstr>
      <vt:lpstr>Cotton</vt:lpstr>
      <vt:lpstr>The Frontier Development</vt:lpstr>
      <vt:lpstr>Cattle Kingdom</vt:lpstr>
      <vt:lpstr>Transportation Antebellum  Era or 1815 -1861 (Antebellum is a Latin word that means “before the war.” In American history, the antebellum period refers to the years after the War of 1812 (1812–15) and before the Civil War (1861–65).</vt:lpstr>
      <vt:lpstr>Merchant Marine</vt:lpstr>
      <vt:lpstr>Major Changes of Agribusiness</vt:lpstr>
      <vt:lpstr>Government Interventions</vt:lpstr>
      <vt:lpstr>America’s Biggest Export</vt:lpstr>
      <vt:lpstr>Expansion of Commerce</vt:lpstr>
      <vt:lpstr>Questions?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Agribusiness</dc:title>
  <dc:creator>Alex Taylor</dc:creator>
  <cp:lastModifiedBy>Hinesly, Mary</cp:lastModifiedBy>
  <cp:revision>9</cp:revision>
  <dcterms:created xsi:type="dcterms:W3CDTF">2020-09-03T20:52:05Z</dcterms:created>
  <dcterms:modified xsi:type="dcterms:W3CDTF">2020-09-07T16:39:55Z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2020-09-03T00:00:00Z</vt:filetime>
  </property>
</Properties>
</file>