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8" r:id="rId3"/>
    <p:sldId id="267" r:id="rId4"/>
    <p:sldId id="269" r:id="rId5"/>
    <p:sldId id="274" r:id="rId6"/>
    <p:sldId id="271" r:id="rId7"/>
    <p:sldId id="272" r:id="rId8"/>
    <p:sldId id="261" r:id="rId9"/>
    <p:sldId id="257" r:id="rId10"/>
    <p:sldId id="262" r:id="rId11"/>
    <p:sldId id="263" r:id="rId12"/>
    <p:sldId id="264" r:id="rId13"/>
    <p:sldId id="265" r:id="rId14"/>
    <p:sldId id="266" r:id="rId15"/>
    <p:sldId id="270" r:id="rId16"/>
    <p:sldId id="273" r:id="rId17"/>
  </p:sldIdLst>
  <p:sldSz cx="9144000" cy="5143500" type="screen16x9"/>
  <p:notesSz cx="6858000" cy="9144000"/>
  <p:embeddedFontLs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2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74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9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5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760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38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63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0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b88a6cf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ab88a6cf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1563" y="1291166"/>
            <a:ext cx="59583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1563" y="2778004"/>
            <a:ext cx="59583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rgbClr val="9292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92929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2844" y="4618966"/>
            <a:ext cx="33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90674" y="-73691"/>
            <a:ext cx="77682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Source Sans Pro"/>
              <a:buNone/>
              <a:defRPr sz="3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90674" y="1185211"/>
            <a:ext cx="7768200" cy="26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72844" y="4656185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90674" y="-108546"/>
            <a:ext cx="7761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2856"/>
              </a:buClr>
              <a:buSzPts val="3300"/>
              <a:buFont typeface="Source Sans Pro"/>
              <a:buNone/>
              <a:defRPr sz="3300" b="1" i="0" u="none" strike="noStrike" cap="none">
                <a:solidFill>
                  <a:srgbClr val="0028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81000" y="1077400"/>
            <a:ext cx="41163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81000" y="1529606"/>
            <a:ext cx="41163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645025" y="1529606"/>
            <a:ext cx="40800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72844" y="4656185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4"/>
          </p:nvPr>
        </p:nvSpPr>
        <p:spPr>
          <a:xfrm>
            <a:off x="4645024" y="1077400"/>
            <a:ext cx="40722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2FB6E3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FB6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12638" y="945477"/>
            <a:ext cx="25908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B6E3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rgbClr val="2FB6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575050" y="945477"/>
            <a:ext cx="51117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72844" y="4656185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2635" y="1365203"/>
            <a:ext cx="2590800" cy="1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434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1037166"/>
            <a:ext cx="9144000" cy="258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72844" y="4656185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0" y="1348581"/>
            <a:ext cx="2803800" cy="19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3"/>
          </p:nvPr>
        </p:nvSpPr>
        <p:spPr>
          <a:xfrm>
            <a:off x="3174823" y="1348581"/>
            <a:ext cx="2803800" cy="19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4"/>
          </p:nvPr>
        </p:nvSpPr>
        <p:spPr>
          <a:xfrm>
            <a:off x="6340239" y="1348581"/>
            <a:ext cx="2803800" cy="19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90674" y="3619499"/>
            <a:ext cx="38067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2844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2856"/>
              </a:buClr>
              <a:buSzPts val="2000"/>
              <a:buFont typeface="Source Sans Pro"/>
              <a:buNone/>
              <a:defRPr sz="2000" b="1" i="0" u="none" strike="noStrike" cap="none">
                <a:solidFill>
                  <a:srgbClr val="0028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>
            <a:spLocks noGrp="1"/>
          </p:cNvSpPr>
          <p:nvPr>
            <p:ph type="pic" idx="2"/>
          </p:nvPr>
        </p:nvSpPr>
        <p:spPr>
          <a:xfrm>
            <a:off x="672844" y="459581"/>
            <a:ext cx="7897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672844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72844" y="4656185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72844" y="4656185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679074"/>
            <a:ext cx="9144000" cy="4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72844" y="4684406"/>
            <a:ext cx="33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72844" y="4871645"/>
            <a:ext cx="42849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690674" y="-159416"/>
            <a:ext cx="77802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2856"/>
              </a:buClr>
              <a:buSzPts val="3300"/>
              <a:buFont typeface="Source Sans Pro"/>
              <a:buNone/>
              <a:defRPr sz="3300" b="1" i="0" u="none" strike="noStrike" cap="none">
                <a:solidFill>
                  <a:srgbClr val="00285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0" name="Google Shape;10;p1" descr="MichiganRossHoriz_BY_72dpi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07786" y="4852778"/>
            <a:ext cx="1270789" cy="12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90674" y="1029038"/>
            <a:ext cx="7780200" cy="20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24986" y="161176"/>
            <a:ext cx="8543949" cy="10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AMERICAN BUSINESS HISTORY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278458" y="3925269"/>
            <a:ext cx="3413707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Dr. Mary Hinesly [</a:t>
            </a:r>
            <a:r>
              <a:rPr lang="en-US" dirty="0" err="1" smtClean="0">
                <a:solidFill>
                  <a:schemeClr val="bg1"/>
                </a:solidFill>
              </a:rPr>
              <a:t>hines</a:t>
            </a:r>
            <a:r>
              <a:rPr lang="en-US" dirty="0" smtClean="0">
                <a:solidFill>
                  <a:schemeClr val="bg1"/>
                </a:solidFill>
              </a:rPr>
              <a:t>-lee]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74" y="252761"/>
            <a:ext cx="7768200" cy="506648"/>
          </a:xfrm>
        </p:spPr>
        <p:txBody>
          <a:bodyPr/>
          <a:lstStyle/>
          <a:p>
            <a:r>
              <a:rPr lang="en-US" sz="2000" dirty="0" smtClean="0"/>
              <a:t>Hanseatic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333" y="932450"/>
            <a:ext cx="7768200" cy="26262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 </a:t>
            </a:r>
            <a:r>
              <a:rPr lang="en-US" b="1" dirty="0"/>
              <a:t>Hanseatic League</a:t>
            </a:r>
            <a:r>
              <a:rPr lang="en-US" dirty="0"/>
              <a:t> (also known as </a:t>
            </a:r>
            <a:r>
              <a:rPr lang="en-US" dirty="0" err="1"/>
              <a:t>Hansa</a:t>
            </a:r>
            <a:r>
              <a:rPr lang="en-US" dirty="0"/>
              <a:t>, Hanse, 1356-1862 CE) was a federation of north German towns and cities formed in the 12th century CE to facilitate trade and protect mutual interests.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62" y="2736659"/>
            <a:ext cx="3082957" cy="2170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1931" y="4322655"/>
            <a:ext cx="2286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https://www.ancient.eu/Hanseatic_League/#:~:text=The%20Hanseatic%20League%20(also%20known,trade%20and%20protect%20mutual%20interests.</a:t>
            </a:r>
          </a:p>
        </p:txBody>
      </p:sp>
    </p:spTree>
    <p:extLst>
      <p:ext uri="{BB962C8B-B14F-4D97-AF65-F5344CB8AC3E}">
        <p14:creationId xmlns:p14="http://schemas.microsoft.com/office/powerpoint/2010/main" val="15324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74" y="252761"/>
            <a:ext cx="7768200" cy="506648"/>
          </a:xfrm>
        </p:spPr>
        <p:txBody>
          <a:bodyPr/>
          <a:lstStyle/>
          <a:p>
            <a:r>
              <a:rPr lang="en-US" sz="2400" dirty="0" err="1" smtClean="0"/>
              <a:t>Medicis</a:t>
            </a:r>
            <a:r>
              <a:rPr lang="en-US" sz="2400" dirty="0" smtClean="0"/>
              <a:t> of Florence, Italy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22" y="3129775"/>
            <a:ext cx="3028950" cy="15144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674" y="954753"/>
            <a:ext cx="7768200" cy="26262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 House of </a:t>
            </a:r>
            <a:r>
              <a:rPr lang="en-US" b="1" dirty="0"/>
              <a:t>Medici</a:t>
            </a:r>
            <a:r>
              <a:rPr lang="en-US" dirty="0"/>
              <a:t> was an </a:t>
            </a:r>
            <a:r>
              <a:rPr lang="en-US" b="1" dirty="0"/>
              <a:t>Italian</a:t>
            </a:r>
            <a:r>
              <a:rPr lang="en-US" dirty="0"/>
              <a:t> banking family and political </a:t>
            </a:r>
            <a:r>
              <a:rPr lang="en-US" dirty="0" smtClean="0"/>
              <a:t>dynasty.  They </a:t>
            </a:r>
            <a:r>
              <a:rPr lang="en-US" dirty="0"/>
              <a:t>began to gather prominence under </a:t>
            </a:r>
            <a:r>
              <a:rPr lang="en-US" dirty="0" err="1"/>
              <a:t>Cosimo</a:t>
            </a:r>
            <a:r>
              <a:rPr lang="en-US" dirty="0"/>
              <a:t> de' </a:t>
            </a:r>
            <a:r>
              <a:rPr lang="en-US" b="1" dirty="0"/>
              <a:t>Medici</a:t>
            </a:r>
            <a:r>
              <a:rPr lang="en-US" dirty="0"/>
              <a:t> in the Republic of </a:t>
            </a:r>
            <a:r>
              <a:rPr lang="en-US" b="1" dirty="0"/>
              <a:t>Florence</a:t>
            </a:r>
            <a:r>
              <a:rPr lang="en-US" dirty="0"/>
              <a:t> during the </a:t>
            </a:r>
            <a:r>
              <a:rPr lang="en-US" dirty="0" smtClean="0"/>
              <a:t>early 1400’s.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845" y="3120799"/>
            <a:ext cx="1514475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15" y="3111824"/>
            <a:ext cx="1464875" cy="17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74" y="171636"/>
            <a:ext cx="7768200" cy="83310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Catholic Church &amp; Calvinism</a:t>
            </a:r>
            <a:endParaRPr lang="en-US" sz="20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In 1500 the Roman </a:t>
            </a:r>
            <a:r>
              <a:rPr lang="en-US" b="1" dirty="0"/>
              <a:t>Catholic Church</a:t>
            </a:r>
            <a:r>
              <a:rPr lang="en-US" dirty="0"/>
              <a:t> was all powerful in western </a:t>
            </a:r>
            <a:r>
              <a:rPr lang="en-US" dirty="0" smtClean="0"/>
              <a:t>Europe</a:t>
            </a:r>
            <a:r>
              <a:rPr lang="en-US" dirty="0"/>
              <a:t>. There was no legal alternative. The </a:t>
            </a:r>
            <a:r>
              <a:rPr lang="en-US" b="1" dirty="0"/>
              <a:t>Catholic Church</a:t>
            </a:r>
            <a:r>
              <a:rPr lang="en-US" dirty="0"/>
              <a:t> jealously guarded its position and anybody who was deemed to have gone against the </a:t>
            </a:r>
            <a:r>
              <a:rPr lang="en-US" b="1" dirty="0"/>
              <a:t>Catholic Church</a:t>
            </a:r>
            <a:r>
              <a:rPr lang="en-US" dirty="0"/>
              <a:t> was labelled a heretic and burnt at the stake.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95" y="319412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74" y="283148"/>
            <a:ext cx="7768200" cy="833100"/>
          </a:xfrm>
        </p:spPr>
        <p:txBody>
          <a:bodyPr/>
          <a:lstStyle/>
          <a:p>
            <a:r>
              <a:rPr lang="en-US" sz="2000" dirty="0" smtClean="0"/>
              <a:t>Calvinism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smtClean="0"/>
              <a:t>Protestant </a:t>
            </a:r>
            <a:r>
              <a:rPr lang="en-US" dirty="0"/>
              <a:t>theological system of John Calvin and his successors, which develops Luther's doctrine of justification by faith alone and emphasizes the grace of God and the doctrine of predestination</a:t>
            </a:r>
            <a:r>
              <a:rPr lang="en-US" dirty="0" smtClean="0"/>
              <a:t>. 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04" y="2823349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449" y="186505"/>
            <a:ext cx="7768200" cy="833100"/>
          </a:xfrm>
        </p:spPr>
        <p:txBody>
          <a:bodyPr/>
          <a:lstStyle/>
          <a:p>
            <a:r>
              <a:rPr lang="en-US" dirty="0" smtClean="0"/>
              <a:t>Capitalism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2" y="1098349"/>
            <a:ext cx="7768200" cy="26262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economic and political system in which a country's trade and industry are controlled by private owners for profit, rather than by the state.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32" y="2411449"/>
            <a:ext cx="3791415" cy="25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74" y="193938"/>
            <a:ext cx="7768200" cy="833100"/>
          </a:xfrm>
        </p:spPr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Whaling (view)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Pirates (WSJ article)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86" y="1027038"/>
            <a:ext cx="2466975" cy="1847850"/>
          </a:xfrm>
          <a:prstGeom prst="rect">
            <a:avLst/>
          </a:prstGeom>
        </p:spPr>
      </p:pic>
      <p:pic>
        <p:nvPicPr>
          <p:cNvPr id="1026" name="Picture 2" descr="The Truth about Pirates | CNRS N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91" y="3462399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24986" y="161176"/>
            <a:ext cx="8543949" cy="10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Thoughts?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278458" y="2653990"/>
            <a:ext cx="3413707" cy="17476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</a:rPr>
              <a:t>Thank YOU!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24986" y="161176"/>
            <a:ext cx="8543949" cy="10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Before we start…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278458" y="3925269"/>
            <a:ext cx="3413707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An Honest Look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39855" y="1298600"/>
            <a:ext cx="8543949" cy="281252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320"/>
              </a:spcBef>
            </a:pPr>
            <a:r>
              <a:rPr lang="en-US" sz="3200" dirty="0">
                <a:solidFill>
                  <a:schemeClr val="bg1"/>
                </a:solidFill>
              </a:rPr>
              <a:t>Pandemic with the loss of loved ones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Political Upheaval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Social </a:t>
            </a:r>
            <a:r>
              <a:rPr lang="en-US" sz="3200" dirty="0" smtClean="0">
                <a:solidFill>
                  <a:schemeClr val="bg1"/>
                </a:solidFill>
              </a:rPr>
              <a:t>Injustice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Systematic </a:t>
            </a:r>
            <a:r>
              <a:rPr lang="en-US" sz="3200" dirty="0">
                <a:solidFill>
                  <a:schemeClr val="bg1"/>
                </a:solidFill>
              </a:rPr>
              <a:t>Racism is Everywhere in America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smtClean="0"/>
              <a:t>This is about American Business History, repeating.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sz="3200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2481946" y="3634722"/>
            <a:ext cx="4259765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3200" dirty="0">
                <a:solidFill>
                  <a:schemeClr val="bg1"/>
                </a:solidFill>
              </a:rPr>
              <a:t>Our class, our time</a:t>
            </a:r>
            <a:endParaRPr lang="en-US" sz="32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24986" y="161176"/>
            <a:ext cx="8543949" cy="10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This is all about YOU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278458" y="3925269"/>
            <a:ext cx="3413707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What you can expect from me…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86576" y="691376"/>
            <a:ext cx="8482359" cy="310747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 rtl="0">
              <a:spcBef>
                <a:spcPts val="800"/>
              </a:spcBef>
              <a:spcAft>
                <a:spcPts val="0"/>
              </a:spcAft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Tell me about you!</a:t>
            </a:r>
            <a:br>
              <a:rPr lang="en-US" sz="3600" dirty="0"/>
            </a:br>
            <a:r>
              <a:rPr lang="en-US" sz="3600" dirty="0"/>
              <a:t>Your Name (or nickname)</a:t>
            </a:r>
            <a:br>
              <a:rPr lang="en-US" sz="3600" dirty="0"/>
            </a:br>
            <a:r>
              <a:rPr lang="en-US" sz="3600" dirty="0"/>
              <a:t>Where home is or wish it was?</a:t>
            </a:r>
            <a:br>
              <a:rPr lang="en-US" sz="3600" dirty="0"/>
            </a:br>
            <a:r>
              <a:rPr lang="en-US" sz="3600" dirty="0"/>
              <a:t>A Fun </a:t>
            </a:r>
            <a:r>
              <a:rPr lang="en-US" sz="3600" dirty="0" smtClean="0"/>
              <a:t>Fact (most people do not </a:t>
            </a:r>
            <a:r>
              <a:rPr lang="en-US" sz="3600" dirty="0" smtClean="0"/>
              <a:t>know </a:t>
            </a:r>
            <a:r>
              <a:rPr lang="en-US" sz="3600" dirty="0" smtClean="0"/>
              <a:t>about you)</a:t>
            </a:r>
            <a:r>
              <a:rPr lang="en-US" sz="3600" dirty="0"/>
              <a:t/>
            </a:r>
            <a:br>
              <a:rPr lang="en-US" sz="3600" dirty="0"/>
            </a:br>
            <a:endParaRPr sz="3600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2890106" y="3665074"/>
            <a:ext cx="3413707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Exceptional </a:t>
            </a:r>
            <a:r>
              <a:rPr lang="en-US" dirty="0" smtClean="0">
                <a:solidFill>
                  <a:schemeClr val="bg1"/>
                </a:solidFill>
              </a:rPr>
              <a:t>TA’s – </a:t>
            </a:r>
            <a:r>
              <a:rPr lang="en-US" dirty="0" smtClean="0">
                <a:solidFill>
                  <a:schemeClr val="bg1"/>
                </a:solidFill>
              </a:rPr>
              <a:t>Jonathan &amp; Rachel, </a:t>
            </a:r>
            <a:r>
              <a:rPr lang="en-US" dirty="0">
                <a:solidFill>
                  <a:schemeClr val="bg1"/>
                </a:solidFill>
              </a:rPr>
              <a:t>then me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250645" y="629528"/>
            <a:ext cx="8543949" cy="338491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 smtClean="0"/>
              <a:t> Breakout </a:t>
            </a:r>
            <a:r>
              <a:rPr lang="en-US" dirty="0" smtClean="0"/>
              <a:t>Tables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did you take the class?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you hope to learn?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2557345" y="3880664"/>
            <a:ext cx="3798849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5-7  minutes - back to share with the class.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6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24986" y="161176"/>
            <a:ext cx="8543949" cy="10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278458" y="2653990"/>
            <a:ext cx="3413707" cy="17476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Questions?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2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24986" y="161176"/>
            <a:ext cx="8543949" cy="10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Pre-Read</a:t>
            </a:r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3278458" y="2653990"/>
            <a:ext cx="3413707" cy="17476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Discussion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90674" y="186504"/>
            <a:ext cx="7768200" cy="83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601699" y="382323"/>
            <a:ext cx="7768200" cy="4726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1" y="382323"/>
            <a:ext cx="8102286" cy="4419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ss Theme">
  <a:themeElements>
    <a:clrScheme name="Custom 17">
      <a:dk1>
        <a:srgbClr val="464646"/>
      </a:dk1>
      <a:lt1>
        <a:srgbClr val="FFFFFF"/>
      </a:lt1>
      <a:dk2>
        <a:srgbClr val="505050"/>
      </a:dk2>
      <a:lt2>
        <a:srgbClr val="EEECE1"/>
      </a:lt2>
      <a:accent1>
        <a:srgbClr val="002856"/>
      </a:accent1>
      <a:accent2>
        <a:srgbClr val="FFCB05"/>
      </a:accent2>
      <a:accent3>
        <a:srgbClr val="2FB6E3"/>
      </a:accent3>
      <a:accent4>
        <a:srgbClr val="0D57AA"/>
      </a:accent4>
      <a:accent5>
        <a:srgbClr val="DE642D"/>
      </a:accent5>
      <a:accent6>
        <a:srgbClr val="ECBC09"/>
      </a:accent6>
      <a:hlink>
        <a:srgbClr val="142F56"/>
      </a:hlink>
      <a:folHlink>
        <a:srgbClr val="32323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374</Words>
  <Application>Microsoft Office PowerPoint</Application>
  <PresentationFormat>On-screen Show (16:9)</PresentationFormat>
  <Paragraphs>37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Source Sans Pro</vt:lpstr>
      <vt:lpstr>Arial</vt:lpstr>
      <vt:lpstr>Calibri</vt:lpstr>
      <vt:lpstr>Noto Sans Symbols</vt:lpstr>
      <vt:lpstr>Ross Theme</vt:lpstr>
      <vt:lpstr>AMERICAN BUSINESS HISTORY</vt:lpstr>
      <vt:lpstr>Before we start…</vt:lpstr>
      <vt:lpstr>Pandemic with the loss of loved ones Political Upheaval Social Injustice Systematic Racism is Everywhere in America This is about American Business History, repeating.  </vt:lpstr>
      <vt:lpstr>This is all about YOU</vt:lpstr>
      <vt:lpstr> Tell me about you! Your Name (or nickname) Where home is or wish it was? A Fun Fact (most people do not know about you) </vt:lpstr>
      <vt:lpstr> Breakout Tables   Why did you take the class?  What you hope to learn? </vt:lpstr>
      <vt:lpstr>Syllabus</vt:lpstr>
      <vt:lpstr>Pre-Read</vt:lpstr>
      <vt:lpstr>.</vt:lpstr>
      <vt:lpstr>Hanseatic</vt:lpstr>
      <vt:lpstr>Medicis of Florence, Italy</vt:lpstr>
      <vt:lpstr>Catholic Church &amp; Calvinism</vt:lpstr>
      <vt:lpstr>Calvinism</vt:lpstr>
      <vt:lpstr>Capitalism</vt:lpstr>
      <vt:lpstr>Next Class</vt:lpstr>
      <vt:lpstr>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Hinesly, Mary</dc:creator>
  <cp:lastModifiedBy>Hinesly, Mary</cp:lastModifiedBy>
  <cp:revision>15</cp:revision>
  <dcterms:modified xsi:type="dcterms:W3CDTF">2021-08-30T10:33:20Z</dcterms:modified>
</cp:coreProperties>
</file>