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946DB-15C4-B4BD-0A26-54D85A04C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36D77-E077-7E3A-D6F2-1D548EE83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8AF5F-23F7-4F7F-3688-676B08331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6CF2-8090-9642-8753-655C771F9F6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EE039-D001-6F85-8FA0-AB096D88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4A412-4E76-F0E8-B5CB-BFB34A3E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9E19-8F85-6647-9E8E-60A97103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1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0D3A-9F3E-8A8D-6D7A-555A7098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7D13F-0308-CE8F-34C0-A11056EB5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164D1-36F5-B739-8601-7B174136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6CF2-8090-9642-8753-655C771F9F6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C82A-AFE2-0A2B-EC0D-859988C1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09BD5-14D9-74A4-D5AA-9C01E884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9E19-8F85-6647-9E8E-60A97103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9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88558-B740-49D6-60A2-293E9FA8E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02630-9FD5-58C7-4020-6E4A70081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A2064-5D19-0862-9A22-2807B24E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6CF2-8090-9642-8753-655C771F9F6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70B76-BCDE-9C2C-F9C2-2946C631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6E7BC-8C16-63E1-69FB-8E547D37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9E19-8F85-6647-9E8E-60A97103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17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C35A6-DAAB-E829-F034-BF970C57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F642-D8BA-03D6-9D48-87C88389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1B29-1A19-3461-BD0C-47D618D2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6CF2-8090-9642-8753-655C771F9F6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9A194-0E75-8453-DCFE-8A7414BB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09221-EDED-B98F-A537-DEDA4875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9E19-8F85-6647-9E8E-60A97103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C294-858C-95F4-061C-646285579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5B5B8-2A5A-3AEB-F4FA-D52E346FD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466ED-FAD0-B8A3-E5B3-307E1E59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6CF2-8090-9642-8753-655C771F9F6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7F11E-C88F-B048-B626-3300D2CB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A97FB-DDF6-B400-C25E-44039221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9E19-8F85-6647-9E8E-60A97103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9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D12E-6696-5C10-52A2-6AA8729C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1D8AB-0548-87E5-BF8D-579866018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3EC0A-5547-1611-8A1E-FE1729386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6BF9E-4880-E064-7E61-F296567A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6CF2-8090-9642-8753-655C771F9F6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ECA2A-A1DA-8E55-4A18-54EE47D0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88A44-3F5E-6C6F-3DF0-CBD0DD6EC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9E19-8F85-6647-9E8E-60A97103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6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52B9-0F01-186A-6C5E-8E3DE004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89326-D21D-0477-50D1-41093FAA2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1B5C2E-B09C-74B8-421C-227C081E4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CEF61B-67F8-EEC8-A6A5-C930AD4FE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DDF79E-C2DC-1EB7-1E8B-322FD1E1E4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03916-EAA9-FDB9-CF7B-FAB43A1F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6CF2-8090-9642-8753-655C771F9F6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DD635-B41D-BF05-1C84-8222AF66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D8D78-CDCF-5C49-C548-1A718C45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9E19-8F85-6647-9E8E-60A97103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61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9854-EA89-B293-826B-DCC4B6E8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F073E2-DDAB-9CC7-63E0-2310F8CA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6CF2-8090-9642-8753-655C771F9F6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F97E7-D266-2FF9-425F-27A7E936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F6561-DFC9-D1D6-EDE3-9AED32695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9E19-8F85-6647-9E8E-60A97103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6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BAF89-EF7A-29BB-F1DC-4054C8DD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6CF2-8090-9642-8753-655C771F9F6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CBF12-D632-32F6-59DD-5EB274C4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70ADF-A305-A39D-D4C0-D10AEDEF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9E19-8F85-6647-9E8E-60A97103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9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C629-C065-CF16-D205-CD0AC932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B890A-289E-0DDB-5AAC-41531567D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DB848-2075-C782-ABCC-C68E02534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C2D00-50E4-2CD6-8434-878EAB53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6CF2-8090-9642-8753-655C771F9F6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C3B36-833E-E326-C735-532EAF3F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84520-5EBC-B2BD-A852-42B821E6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9E19-8F85-6647-9E8E-60A97103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0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66EA-7B81-FBC3-0AEE-3640DB35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C611C-3274-F56F-F245-ADE42191C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A70B5-557A-1E73-F0FB-480BD2134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56AAA-A718-3B00-CFF1-1E56F5A8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6CF2-8090-9642-8753-655C771F9F6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42D88-2231-8898-11E9-7C58E279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3F000-84E1-4C48-651C-E8265920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79E19-8F85-6647-9E8E-60A97103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92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A1F87-A503-A0D1-52C8-61D19BDA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4AB87-D1AE-D063-10F7-D3E41426F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EDC89-F9FF-455D-8E8E-01B7947198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26CF2-8090-9642-8753-655C771F9F6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8BE2D-9631-D4DA-F6A0-D80A1E5B05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03173-1696-16EB-F90E-F42D77A17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79E19-8F85-6647-9E8E-60A971033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6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1">
            <a:extLst>
              <a:ext uri="{FF2B5EF4-FFF2-40B4-BE49-F238E27FC236}">
                <a16:creationId xmlns:a16="http://schemas.microsoft.com/office/drawing/2014/main" id="{F6485E5B-4570-1B5C-D756-FF618C9C23BB}"/>
              </a:ext>
            </a:extLst>
          </p:cNvPr>
          <p:cNvSpPr/>
          <p:nvPr/>
        </p:nvSpPr>
        <p:spPr>
          <a:xfrm>
            <a:off x="312922" y="313520"/>
            <a:ext cx="2470889" cy="84920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elections.csv</a:t>
            </a:r>
            <a:endParaRPr lang="en-US" dirty="0"/>
          </a:p>
        </p:txBody>
      </p:sp>
      <p:sp>
        <p:nvSpPr>
          <p:cNvPr id="3" name="Data 2">
            <a:extLst>
              <a:ext uri="{FF2B5EF4-FFF2-40B4-BE49-F238E27FC236}">
                <a16:creationId xmlns:a16="http://schemas.microsoft.com/office/drawing/2014/main" id="{91514C04-8BBE-243B-4E81-8AC00B89F9EB}"/>
              </a:ext>
            </a:extLst>
          </p:cNvPr>
          <p:cNvSpPr/>
          <p:nvPr/>
        </p:nvSpPr>
        <p:spPr>
          <a:xfrm>
            <a:off x="2590050" y="782277"/>
            <a:ext cx="2668562" cy="84920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network.gexf</a:t>
            </a:r>
            <a:endParaRPr lang="en-US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2406B2A7-57EC-381A-5267-BF6D89E7AE05}"/>
              </a:ext>
            </a:extLst>
          </p:cNvPr>
          <p:cNvSpPr/>
          <p:nvPr/>
        </p:nvSpPr>
        <p:spPr>
          <a:xfrm>
            <a:off x="633285" y="2645042"/>
            <a:ext cx="2187784" cy="18813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18692258-21BC-5584-9174-E089440FB849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5400000">
            <a:off x="2436560" y="1157271"/>
            <a:ext cx="1013558" cy="19619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3195E191-1659-7411-16AE-0DFA634AD3D2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rot="16200000" flipH="1">
            <a:off x="420316" y="2043688"/>
            <a:ext cx="1952654" cy="1907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Manual Input 90">
            <a:extLst>
              <a:ext uri="{FF2B5EF4-FFF2-40B4-BE49-F238E27FC236}">
                <a16:creationId xmlns:a16="http://schemas.microsoft.com/office/drawing/2014/main" id="{72214EC1-9275-3AE9-2143-436541F06131}"/>
              </a:ext>
            </a:extLst>
          </p:cNvPr>
          <p:cNvSpPr/>
          <p:nvPr/>
        </p:nvSpPr>
        <p:spPr>
          <a:xfrm>
            <a:off x="1343264" y="5075974"/>
            <a:ext cx="1865693" cy="1487216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Simulations</a:t>
            </a:r>
          </a:p>
        </p:txBody>
      </p: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E11E7275-9E73-A007-0E56-FAB4BF82DF5F}"/>
              </a:ext>
            </a:extLst>
          </p:cNvPr>
          <p:cNvCxnSpPr>
            <a:cxnSpLocks/>
            <a:stCxn id="91" idx="0"/>
            <a:endCxn id="4" idx="3"/>
          </p:cNvCxnSpPr>
          <p:nvPr/>
        </p:nvCxnSpPr>
        <p:spPr>
          <a:xfrm rot="16200000" flipV="1">
            <a:off x="1534909" y="4483493"/>
            <a:ext cx="698302" cy="78410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F0F4A27-5E7E-5E41-A5EF-55CD2766439D}"/>
              </a:ext>
            </a:extLst>
          </p:cNvPr>
          <p:cNvGrpSpPr/>
          <p:nvPr/>
        </p:nvGrpSpPr>
        <p:grpSpPr>
          <a:xfrm>
            <a:off x="2391189" y="1093751"/>
            <a:ext cx="9547368" cy="5165723"/>
            <a:chOff x="2391150" y="1096061"/>
            <a:chExt cx="9547368" cy="5165723"/>
          </a:xfrm>
        </p:grpSpPr>
        <p:sp>
          <p:nvSpPr>
            <p:cNvPr id="136" name="Triangle 135">
              <a:extLst>
                <a:ext uri="{FF2B5EF4-FFF2-40B4-BE49-F238E27FC236}">
                  <a16:creationId xmlns:a16="http://schemas.microsoft.com/office/drawing/2014/main" id="{7B0D6F3F-37BF-7065-269C-AD45367D38A5}"/>
                </a:ext>
              </a:extLst>
            </p:cNvPr>
            <p:cNvSpPr/>
            <p:nvPr/>
          </p:nvSpPr>
          <p:spPr>
            <a:xfrm rot="16200000">
              <a:off x="2143141" y="1942599"/>
              <a:ext cx="3905602" cy="3409583"/>
            </a:xfrm>
            <a:prstGeom prst="triangle">
              <a:avLst>
                <a:gd name="adj" fmla="val 49731"/>
              </a:avLst>
            </a:prstGeom>
            <a:solidFill>
              <a:schemeClr val="accent1">
                <a:alpha val="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D6431D-0D17-FD1D-492C-54CED4B5FEF2}"/>
                </a:ext>
              </a:extLst>
            </p:cNvPr>
            <p:cNvGrpSpPr/>
            <p:nvPr/>
          </p:nvGrpSpPr>
          <p:grpSpPr>
            <a:xfrm>
              <a:off x="4477872" y="1096061"/>
              <a:ext cx="7460646" cy="5165723"/>
              <a:chOff x="4039732" y="691380"/>
              <a:chExt cx="8481853" cy="6100441"/>
            </a:xfrm>
          </p:grpSpPr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13A455F-EADC-DB68-1595-CF17BB975B64}"/>
                  </a:ext>
                </a:extLst>
              </p:cNvPr>
              <p:cNvSpPr/>
              <p:nvPr/>
            </p:nvSpPr>
            <p:spPr>
              <a:xfrm>
                <a:off x="4039732" y="691380"/>
                <a:ext cx="8481853" cy="6100441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20" name="Decision 19">
                <a:extLst>
                  <a:ext uri="{FF2B5EF4-FFF2-40B4-BE49-F238E27FC236}">
                    <a16:creationId xmlns:a16="http://schemas.microsoft.com/office/drawing/2014/main" id="{7862C0D4-6316-B9DB-7C67-6838EF7F922F}"/>
                  </a:ext>
                </a:extLst>
              </p:cNvPr>
              <p:cNvSpPr/>
              <p:nvPr/>
            </p:nvSpPr>
            <p:spPr>
              <a:xfrm>
                <a:off x="4602097" y="3092772"/>
                <a:ext cx="2699240" cy="1255062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Internal Decision</a:t>
                </a: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7C7475E-9B93-A25B-B650-E9A7E6305A96}"/>
                  </a:ext>
                </a:extLst>
              </p:cNvPr>
              <p:cNvSpPr/>
              <p:nvPr/>
            </p:nvSpPr>
            <p:spPr>
              <a:xfrm>
                <a:off x="7231404" y="1661785"/>
                <a:ext cx="2028497" cy="1117221"/>
              </a:xfrm>
              <a:prstGeom prst="roundRect">
                <a:avLst>
                  <a:gd name="adj" fmla="val 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Increment Number of Women on Board</a:t>
                </a:r>
              </a:p>
            </p:txBody>
          </p:sp>
          <p:sp>
            <p:nvSpPr>
              <p:cNvPr id="22" name="Terminator 21">
                <a:extLst>
                  <a:ext uri="{FF2B5EF4-FFF2-40B4-BE49-F238E27FC236}">
                    <a16:creationId xmlns:a16="http://schemas.microsoft.com/office/drawing/2014/main" id="{D3BD2A8E-DDA9-5CB5-9FD6-D2B5FBA3FE40}"/>
                  </a:ext>
                </a:extLst>
              </p:cNvPr>
              <p:cNvSpPr/>
              <p:nvPr/>
            </p:nvSpPr>
            <p:spPr>
              <a:xfrm>
                <a:off x="9938603" y="3268357"/>
                <a:ext cx="2028497" cy="920579"/>
              </a:xfrm>
              <a:prstGeom prst="flowChartTermina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Next Observed Election</a:t>
                </a:r>
              </a:p>
            </p:txBody>
          </p:sp>
          <p:cxnSp>
            <p:nvCxnSpPr>
              <p:cNvPr id="26" name="Elbow Connector 25">
                <a:extLst>
                  <a:ext uri="{FF2B5EF4-FFF2-40B4-BE49-F238E27FC236}">
                    <a16:creationId xmlns:a16="http://schemas.microsoft.com/office/drawing/2014/main" id="{D413FC5F-FE65-77B2-684A-D9518DC9D77E}"/>
                  </a:ext>
                </a:extLst>
              </p:cNvPr>
              <p:cNvCxnSpPr>
                <a:cxnSpLocks/>
                <a:stCxn id="20" idx="0"/>
                <a:endCxn id="21" idx="1"/>
              </p:cNvCxnSpPr>
              <p:nvPr/>
            </p:nvCxnSpPr>
            <p:spPr>
              <a:xfrm rot="5400000" flipH="1" flipV="1">
                <a:off x="6155372" y="2016741"/>
                <a:ext cx="872376" cy="127968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E672A48-B916-857C-116F-1BB48B71D124}"/>
                  </a:ext>
                </a:extLst>
              </p:cNvPr>
              <p:cNvCxnSpPr>
                <a:cxnSpLocks/>
                <a:stCxn id="20" idx="3"/>
              </p:cNvCxnSpPr>
              <p:nvPr/>
            </p:nvCxnSpPr>
            <p:spPr>
              <a:xfrm>
                <a:off x="7301337" y="3720303"/>
                <a:ext cx="2637266" cy="83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515D7C4E-6E55-62B7-E8F1-57577C82D007}"/>
                  </a:ext>
                </a:extLst>
              </p:cNvPr>
              <p:cNvCxnSpPr>
                <a:cxnSpLocks/>
                <a:stCxn id="20" idx="2"/>
                <a:endCxn id="71" idx="1"/>
              </p:cNvCxnSpPr>
              <p:nvPr/>
            </p:nvCxnSpPr>
            <p:spPr>
              <a:xfrm rot="16200000" flipH="1">
                <a:off x="5904482" y="4395069"/>
                <a:ext cx="1038787" cy="94431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Decision 70">
                <a:extLst>
                  <a:ext uri="{FF2B5EF4-FFF2-40B4-BE49-F238E27FC236}">
                    <a16:creationId xmlns:a16="http://schemas.microsoft.com/office/drawing/2014/main" id="{F9834BA0-5314-4373-D9FC-751469E93912}"/>
                  </a:ext>
                </a:extLst>
              </p:cNvPr>
              <p:cNvSpPr/>
              <p:nvPr/>
            </p:nvSpPr>
            <p:spPr>
              <a:xfrm>
                <a:off x="6896033" y="4759090"/>
                <a:ext cx="2699240" cy="1255062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Shareholder Intervention</a:t>
                </a:r>
              </a:p>
            </p:txBody>
          </p: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18A5C772-F977-5D86-D3B1-DC4592C121D5}"/>
                  </a:ext>
                </a:extLst>
              </p:cNvPr>
              <p:cNvCxnSpPr>
                <a:cxnSpLocks/>
                <a:stCxn id="71" idx="0"/>
                <a:endCxn id="21" idx="2"/>
              </p:cNvCxnSpPr>
              <p:nvPr/>
            </p:nvCxnSpPr>
            <p:spPr>
              <a:xfrm flipV="1">
                <a:off x="8245653" y="2779006"/>
                <a:ext cx="0" cy="19800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10">
                <a:extLst>
                  <a:ext uri="{FF2B5EF4-FFF2-40B4-BE49-F238E27FC236}">
                    <a16:creationId xmlns:a16="http://schemas.microsoft.com/office/drawing/2014/main" id="{3A5A0C31-1C1D-5527-4B12-56AFA888D685}"/>
                  </a:ext>
                </a:extLst>
              </p:cNvPr>
              <p:cNvCxnSpPr>
                <a:cxnSpLocks/>
                <a:stCxn id="21" idx="3"/>
              </p:cNvCxnSpPr>
              <p:nvPr/>
            </p:nvCxnSpPr>
            <p:spPr>
              <a:xfrm>
                <a:off x="9259901" y="2220396"/>
                <a:ext cx="1692951" cy="104796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112">
                <a:extLst>
                  <a:ext uri="{FF2B5EF4-FFF2-40B4-BE49-F238E27FC236}">
                    <a16:creationId xmlns:a16="http://schemas.microsoft.com/office/drawing/2014/main" id="{E1644054-FDA8-24BE-4286-636A4CFEC14A}"/>
                  </a:ext>
                </a:extLst>
              </p:cNvPr>
              <p:cNvCxnSpPr>
                <a:cxnSpLocks/>
                <a:stCxn id="71" idx="3"/>
                <a:endCxn id="22" idx="2"/>
              </p:cNvCxnSpPr>
              <p:nvPr/>
            </p:nvCxnSpPr>
            <p:spPr>
              <a:xfrm flipV="1">
                <a:off x="9595273" y="4188936"/>
                <a:ext cx="1357579" cy="1197685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9AB5F362-2F6C-E214-A94D-136F11A9984F}"/>
              </a:ext>
            </a:extLst>
          </p:cNvPr>
          <p:cNvSpPr txBox="1"/>
          <p:nvPr/>
        </p:nvSpPr>
        <p:spPr>
          <a:xfrm>
            <a:off x="5573703" y="2861025"/>
            <a:ext cx="1523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Elects Woman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4247EFA-F6D5-1D6F-A7D6-5802034222A3}"/>
              </a:ext>
            </a:extLst>
          </p:cNvPr>
          <p:cNvSpPr txBox="1"/>
          <p:nvPr/>
        </p:nvSpPr>
        <p:spPr>
          <a:xfrm>
            <a:off x="5528489" y="4189956"/>
            <a:ext cx="1523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Doesn’t Elect a Woman but Meets Intervention Criterion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836B268-4B90-5884-2DE3-3B76CF72EA35}"/>
              </a:ext>
            </a:extLst>
          </p:cNvPr>
          <p:cNvSpPr txBox="1"/>
          <p:nvPr/>
        </p:nvSpPr>
        <p:spPr>
          <a:xfrm>
            <a:off x="7312888" y="3499770"/>
            <a:ext cx="1523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Else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4185E36-7BFC-DFF8-D3B8-E1E08439A84C}"/>
              </a:ext>
            </a:extLst>
          </p:cNvPr>
          <p:cNvSpPr txBox="1"/>
          <p:nvPr/>
        </p:nvSpPr>
        <p:spPr>
          <a:xfrm>
            <a:off x="7736080" y="4072950"/>
            <a:ext cx="152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Successful Intervention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3A012EC-1AB1-5219-696F-CD63640EDD2F}"/>
              </a:ext>
            </a:extLst>
          </p:cNvPr>
          <p:cNvSpPr txBox="1"/>
          <p:nvPr/>
        </p:nvSpPr>
        <p:spPr>
          <a:xfrm>
            <a:off x="9341362" y="4821681"/>
            <a:ext cx="1523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Non-Successful</a:t>
            </a:r>
          </a:p>
          <a:p>
            <a:r>
              <a:rPr lang="en-US" sz="1200" i="1" dirty="0">
                <a:solidFill>
                  <a:schemeClr val="bg1"/>
                </a:solidFill>
              </a:rPr>
              <a:t>Intervention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BB1460-5C27-BCE1-C8A2-C56B7CA5EE0E}"/>
              </a:ext>
            </a:extLst>
          </p:cNvPr>
          <p:cNvSpPr/>
          <p:nvPr/>
        </p:nvSpPr>
        <p:spPr>
          <a:xfrm>
            <a:off x="3329409" y="3208103"/>
            <a:ext cx="1452437" cy="875570"/>
          </a:xfrm>
          <a:prstGeom prst="rect">
            <a:avLst/>
          </a:prstGeom>
          <a:solidFill>
            <a:srgbClr val="4472C4">
              <a:alpha val="72941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Election Simulation</a:t>
            </a:r>
          </a:p>
        </p:txBody>
      </p:sp>
    </p:spTree>
    <p:extLst>
      <p:ext uri="{BB962C8B-B14F-4D97-AF65-F5344CB8AC3E}">
        <p14:creationId xmlns:p14="http://schemas.microsoft.com/office/powerpoint/2010/main" val="176631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40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O'Foighil, Suibhne</dc:creator>
  <cp:lastModifiedBy>O'Foighil, Suibhne</cp:lastModifiedBy>
  <cp:revision>6</cp:revision>
  <dcterms:created xsi:type="dcterms:W3CDTF">2022-04-27T22:00:01Z</dcterms:created>
  <dcterms:modified xsi:type="dcterms:W3CDTF">2022-04-28T00:01:51Z</dcterms:modified>
</cp:coreProperties>
</file>