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DM Sans" pitchFamily="2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54" d="100"/>
          <a:sy n="54" d="100"/>
        </p:scale>
        <p:origin x="89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AU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B83C98-DF4F-5E4B-13BB-1D5A1EF5173C}"/>
              </a:ext>
            </a:extLst>
          </p:cNvPr>
          <p:cNvSpPr txBox="1"/>
          <p:nvPr/>
        </p:nvSpPr>
        <p:spPr>
          <a:xfrm>
            <a:off x="1681802" y="2558177"/>
            <a:ext cx="6928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       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8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nalysis </a:t>
            </a:r>
          </a:p>
          <a:p>
            <a:r>
              <a:rPr lang="en-US" sz="8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Of </a:t>
            </a:r>
          </a:p>
          <a:p>
            <a:r>
              <a:rPr lang="en-US" sz="8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Popularity</a:t>
            </a:r>
            <a:endParaRPr lang="en-AU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57C72-BCE7-6624-16A2-240F666D046D}"/>
              </a:ext>
            </a:extLst>
          </p:cNvPr>
          <p:cNvSpPr txBox="1"/>
          <p:nvPr/>
        </p:nvSpPr>
        <p:spPr>
          <a:xfrm>
            <a:off x="4761246" y="6763193"/>
            <a:ext cx="330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---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Social </a:t>
            </a:r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Buzz's</a:t>
            </a:r>
            <a:endParaRPr lang="en-AU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068EF-01B3-4B77-51BC-6ED5EF2BB47E}"/>
              </a:ext>
            </a:extLst>
          </p:cNvPr>
          <p:cNvSpPr txBox="1"/>
          <p:nvPr/>
        </p:nvSpPr>
        <p:spPr>
          <a:xfrm>
            <a:off x="613383" y="942390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Presented by: Suifeng Yuan 18/4/2024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24718" y="5524398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2508" y="1685151"/>
            <a:ext cx="8930955" cy="7525939"/>
            <a:chOff x="1067889" y="-2133532"/>
            <a:chExt cx="11907941" cy="10034581"/>
          </a:xfrm>
        </p:grpSpPr>
        <p:sp>
          <p:nvSpPr>
            <p:cNvPr id="3" name="TextBox 3"/>
            <p:cNvSpPr txBox="1"/>
            <p:nvPr/>
          </p:nvSpPr>
          <p:spPr>
            <a:xfrm>
              <a:off x="1411239" y="-2133532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67889" y="-84297"/>
              <a:ext cx="11564593" cy="79853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400" b="1" spc="-19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16801" y="117182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78913" y="3546396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132019" y="6916698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20449" y="510988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AU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1B7C8-64C9-C499-44B0-B91B45A23A5D}"/>
              </a:ext>
            </a:extLst>
          </p:cNvPr>
          <p:cNvSpPr txBox="1"/>
          <p:nvPr/>
        </p:nvSpPr>
        <p:spPr>
          <a:xfrm>
            <a:off x="8436953" y="2247901"/>
            <a:ext cx="75650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200" dirty="0"/>
            </a:b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popularity analysis for Social Buzz identifies the top user preferences, particularly the </a:t>
            </a:r>
            <a:r>
              <a:rPr lang="en-US" sz="44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  <a:t>top 5 categories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the highest aggregate popularity, informing content strategies for optimal user engagement.</a:t>
            </a:r>
            <a:endParaRPr lang="en-AU" sz="4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ECF0635C-20FA-05FD-B921-A2FD210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91" y="4401092"/>
            <a:ext cx="9218063" cy="5285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Managing rapid growth, unstructured data, and content optimization.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Ensuring scalability, engagement, and strategic preparation.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en-US" sz="4400" dirty="0">
              <a:latin typeface="+mj-lt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266701"/>
            <a:ext cx="16333477" cy="9829799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6" y="2865707"/>
            <a:ext cx="3520008" cy="559576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AU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196900" y="3651370"/>
            <a:ext cx="2947099" cy="2947099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6469583" y="2288431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2670508" y="7065743"/>
            <a:ext cx="2960246" cy="2960246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2973536" y="5728316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363201" y="7279438"/>
            <a:ext cx="2740862" cy="2740862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545290" y="601517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827035" y="777170"/>
            <a:ext cx="10294957" cy="1231106"/>
          </a:xfrm>
          <a:prstGeom prst="rect">
            <a:avLst/>
          </a:prstGeom>
          <a:solidFill>
            <a:srgbClr val="A100FF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chemeClr val="bg1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2A3F9-4526-73AB-9E3D-9BDF74CEC2B7}"/>
              </a:ext>
            </a:extLst>
          </p:cNvPr>
          <p:cNvSpPr txBox="1"/>
          <p:nvPr/>
        </p:nvSpPr>
        <p:spPr>
          <a:xfrm>
            <a:off x="6309601" y="4771037"/>
            <a:ext cx="2617098" cy="892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Senior Principal</a:t>
            </a:r>
          </a:p>
          <a:p>
            <a:r>
              <a:rPr lang="en-A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AU" sz="2400" dirty="0">
                <a:solidFill>
                  <a:schemeClr val="bg1"/>
                </a:solidFill>
              </a:rPr>
              <a:t>Marcus </a:t>
            </a:r>
            <a:r>
              <a:rPr lang="en-AU" sz="2400" dirty="0" err="1">
                <a:solidFill>
                  <a:schemeClr val="bg1"/>
                </a:solidFill>
              </a:rPr>
              <a:t>Rompton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28051E-9957-3D85-5949-3C3FAF3470FB}"/>
              </a:ext>
            </a:extLst>
          </p:cNvPr>
          <p:cNvSpPr txBox="1"/>
          <p:nvPr/>
        </p:nvSpPr>
        <p:spPr>
          <a:xfrm>
            <a:off x="10569710" y="8236140"/>
            <a:ext cx="2424157" cy="892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Data Scientist</a:t>
            </a:r>
          </a:p>
          <a:p>
            <a:r>
              <a:rPr lang="en-A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Michelle Grove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794B2-EB1F-B58C-E1C8-0449E2015CFA}"/>
              </a:ext>
            </a:extLst>
          </p:cNvPr>
          <p:cNvSpPr txBox="1"/>
          <p:nvPr/>
        </p:nvSpPr>
        <p:spPr>
          <a:xfrm>
            <a:off x="3181317" y="8004394"/>
            <a:ext cx="2123087" cy="892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Data Analyst</a:t>
            </a:r>
          </a:p>
          <a:p>
            <a:r>
              <a:rPr lang="en-A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Suifeng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609600" y="148590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464963" y="3097988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4320326" y="4710076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6175689" y="6322164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8031052" y="7934252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213459" y="695315"/>
            <a:ext cx="34419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37153" y="1830367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40855" y="344205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14432" y="8286628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900089" y="6662774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102959" y="506326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92FEB7-815B-761A-969B-032F194F2B0F}"/>
              </a:ext>
            </a:extLst>
          </p:cNvPr>
          <p:cNvSpPr txBox="1"/>
          <p:nvPr/>
        </p:nvSpPr>
        <p:spPr>
          <a:xfrm>
            <a:off x="4405023" y="3449749"/>
            <a:ext cx="1225039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Data Cleaning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:</a:t>
            </a: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remove rows with null values; changing the data types; and remove irrelevant columns.</a:t>
            </a:r>
            <a:endParaRPr lang="en-AU" sz="2800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9D6C5-7127-0BC7-6534-48922D791D0A}"/>
              </a:ext>
            </a:extLst>
          </p:cNvPr>
          <p:cNvSpPr txBox="1"/>
          <p:nvPr/>
        </p:nvSpPr>
        <p:spPr>
          <a:xfrm>
            <a:off x="2514161" y="2239272"/>
            <a:ext cx="111256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I</a:t>
            </a:r>
            <a:r>
              <a:rPr lang="en-US" sz="32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dentify relevant datasets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:</a:t>
            </a: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 “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Reaction”, ”Content”, and ”Reaction Types”.</a:t>
            </a: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endParaRPr lang="en-AU" sz="280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C2AE9-2E36-8A66-0C19-8AA3D783B919}"/>
              </a:ext>
            </a:extLst>
          </p:cNvPr>
          <p:cNvSpPr txBox="1"/>
          <p:nvPr/>
        </p:nvSpPr>
        <p:spPr>
          <a:xfrm>
            <a:off x="6420690" y="4966167"/>
            <a:ext cx="928150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Data Modelling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: 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”Content” </a:t>
            </a:r>
            <a:r>
              <a:rPr lang="en-US" sz="2800" b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link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“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Reaction” </a:t>
            </a:r>
            <a:r>
              <a:rPr lang="en-US" sz="2800" b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+mj-lt"/>
              </a:rPr>
              <a:t>via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Content ID;</a:t>
            </a:r>
          </a:p>
          <a:p>
            <a:pPr algn="l"/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“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Reaction”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+mj-lt"/>
              </a:rPr>
              <a:t>link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 ”Reaction Types” 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+mj-lt"/>
              </a:rPr>
              <a:t>via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ReactionType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VLookUp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).</a:t>
            </a:r>
            <a:endParaRPr lang="en-AU" sz="28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DF8363-7AEB-EF36-E380-49E5F6CDF0BB}"/>
              </a:ext>
            </a:extLst>
          </p:cNvPr>
          <p:cNvSpPr txBox="1"/>
          <p:nvPr/>
        </p:nvSpPr>
        <p:spPr>
          <a:xfrm>
            <a:off x="8102462" y="6807742"/>
            <a:ext cx="862477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Data Sum and Order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:</a:t>
            </a: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Sum up scores for each category and order them, find the top 5 performing categories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.</a:t>
            </a:r>
            <a:endParaRPr lang="en-AU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6A38D1-B976-D4C5-0EC8-4774EBD5DDB6}"/>
              </a:ext>
            </a:extLst>
          </p:cNvPr>
          <p:cNvSpPr txBox="1"/>
          <p:nvPr/>
        </p:nvSpPr>
        <p:spPr>
          <a:xfrm>
            <a:off x="10043919" y="8476284"/>
            <a:ext cx="56532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</a:rPr>
              <a:t>Data Visualizing: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Visual the findings.</a:t>
            </a:r>
            <a:endParaRPr lang="en-AU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71461A-148E-7F0E-E2E0-39E0D2196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391" y="1451815"/>
            <a:ext cx="8025827" cy="7664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448010" y="-11512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495966-F53D-0EDA-F057-28A9DF6AF137}"/>
              </a:ext>
            </a:extLst>
          </p:cNvPr>
          <p:cNvSpPr txBox="1"/>
          <p:nvPr/>
        </p:nvSpPr>
        <p:spPr>
          <a:xfrm>
            <a:off x="5780488" y="266700"/>
            <a:ext cx="8972130" cy="1323439"/>
          </a:xfrm>
          <a:prstGeom prst="rect">
            <a:avLst/>
          </a:prstGeom>
          <a:solidFill>
            <a:srgbClr val="A100FF"/>
          </a:solidFill>
        </p:spPr>
        <p:txBody>
          <a:bodyPr wrap="square" rtlCol="0">
            <a:spAutoFit/>
          </a:bodyPr>
          <a:lstStyle/>
          <a:p>
            <a:r>
              <a:rPr lang="en-AU" sz="8000" spc="-80" dirty="0">
                <a:solidFill>
                  <a:schemeClr val="bg1"/>
                </a:solidFill>
                <a:latin typeface="+mj-lt"/>
              </a:rPr>
              <a:t>Visualizing all findings</a:t>
            </a:r>
            <a:endParaRPr lang="en-AU" sz="8000" spc="-8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704E0D-A78A-E740-4BD6-A745EDD13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873" y="1693655"/>
            <a:ext cx="15360914" cy="87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13944600" y="2208835"/>
            <a:ext cx="3503684" cy="553952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33401" y="4539600"/>
            <a:ext cx="3886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0063701-7B78-0EFC-272B-44CFA8F997E4}"/>
              </a:ext>
            </a:extLst>
          </p:cNvPr>
          <p:cNvSpPr txBox="1"/>
          <p:nvPr/>
        </p:nvSpPr>
        <p:spPr>
          <a:xfrm>
            <a:off x="4572000" y="1485900"/>
            <a:ext cx="8915400" cy="7478970"/>
          </a:xfrm>
          <a:prstGeom prst="rect">
            <a:avLst/>
          </a:prstGeom>
          <a:solidFill>
            <a:srgbClr val="A100FF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</a:rPr>
              <a:t>The analysis of Social Buzz's content categories highlighted the top 5 most popular: 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Animals, Science, Healthy Eating, Technology, and Food.</a:t>
            </a: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</a:rPr>
              <a:t>Scores by reaction type and content types provide additional insights, guiding strategic content creation for enhanced user engagement and platform growth</a:t>
            </a:r>
          </a:p>
          <a:p>
            <a:endParaRPr lang="en-A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276</Words>
  <Application>Microsoft Office PowerPoint</Application>
  <PresentationFormat>Custom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DM Sans</vt:lpstr>
      <vt:lpstr>Söhne</vt:lpstr>
      <vt:lpstr>Wingdings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SUI YUAN</cp:lastModifiedBy>
  <cp:revision>11</cp:revision>
  <dcterms:created xsi:type="dcterms:W3CDTF">2006-08-16T00:00:00Z</dcterms:created>
  <dcterms:modified xsi:type="dcterms:W3CDTF">2024-04-18T07:42:40Z</dcterms:modified>
  <dc:identifier>DAEhDyfaYKE</dc:identifier>
</cp:coreProperties>
</file>