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67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2" autoAdjust="0"/>
    <p:restoredTop sz="89034" autoAdjust="0"/>
  </p:normalViewPr>
  <p:slideViewPr>
    <p:cSldViewPr snapToGrid="0">
      <p:cViewPr varScale="1">
        <p:scale>
          <a:sx n="98" d="100"/>
          <a:sy n="98" d="100"/>
        </p:scale>
        <p:origin x="4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9720E-63A8-431D-9F65-58985291868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BE8D5-E67C-48F0-A119-2D09DA7EB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5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Channels can not be truncated (corroded) by lobes.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BE8D5-E67C-48F0-A119-2D09DA7EBB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30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Channels can not be truncated (corroded) by lobes.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BE8D5-E67C-48F0-A119-2D09DA7EBB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65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Channels can not be truncated (corroded) by lobes.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BE8D5-E67C-48F0-A119-2D09DA7EBB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69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Channels can not be truncated (corroded) by lobes.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BE8D5-E67C-48F0-A119-2D09DA7EBB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9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BE8D5-E67C-48F0-A119-2D09DA7EBB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21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Updated </a:t>
            </a:r>
            <a:r>
              <a:rPr lang="en-US" dirty="0" err="1"/>
              <a:t>GANSim</a:t>
            </a:r>
            <a:r>
              <a:rPr lang="en-US" dirty="0"/>
              <a:t> code version: basic logic keeps the same, only restructure parts of the code to: make it flexible to training facies dimensions, and easier set up for conditioning choices. </a:t>
            </a:r>
          </a:p>
          <a:p>
            <a:r>
              <a:rPr lang="en-US" dirty="0"/>
              <a:t>Transition from 4 into 8</a:t>
            </a:r>
          </a:p>
          <a:p>
            <a:r>
              <a:rPr lang="en-US" dirty="0"/>
              <a:t>Every 480 k training facies models, the generator is saved one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BE8D5-E67C-48F0-A119-2D09DA7EBB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23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BE8D5-E67C-48F0-A119-2D09DA7EBB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8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Channels can not be truncated (corroded) by lobes.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BE8D5-E67C-48F0-A119-2D09DA7EBB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7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Channels can not be truncated (corroded) by lobes.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BE8D5-E67C-48F0-A119-2D09DA7EBB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97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Channels can not be truncated (corroded) by lobes.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BE8D5-E67C-48F0-A119-2D09DA7EBB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12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Channels can not be truncated (corroded) by lobes.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BE8D5-E67C-48F0-A119-2D09DA7EBB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15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Channels can not be truncated (corroded) by lobes.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BE8D5-E67C-48F0-A119-2D09DA7EBB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9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FD68-6E20-DEE4-8344-F05CC474A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15957-E16B-6291-FDEE-F1E539DF1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62867-1112-ED5A-EED7-5B7483F1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4F32-AFF7-46A8-AB6E-2E5C69C700A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295C4-D774-9A58-DE7A-DC1AE1A6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BF9E8-CD50-6EB9-6C81-C5BCD717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8DED-FF28-421E-A8CB-04784DD6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5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CD8E-FAE3-1A12-974D-AD02C9042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1E529-E100-1BC6-642B-6F7CB8825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4F23E-FC6F-79A3-E074-FCCBBE6C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4F32-AFF7-46A8-AB6E-2E5C69C700A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3BAA1-FA97-A955-C06E-68BDA358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7ADDA-4DA4-BAD1-A9D8-E439E36B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8DED-FF28-421E-A8CB-04784DD6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7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06042E-E61B-07CC-668E-0A7C43D10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DEFE5-431C-5127-0855-396AC3762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54E73-77E1-E4E0-8FB2-33C2F6AB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4F32-AFF7-46A8-AB6E-2E5C69C700A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F40A-62B5-80B5-6AE0-04EA6EEC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ADFDB-57C9-DE58-9671-6E5BFB52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8DED-FF28-421E-A8CB-04784DD6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0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1EFD-D20E-13DE-8743-71657C9F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8B7D6-F319-C91A-D462-D8A55716E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71C19-313E-F0A2-EEEA-C20912AD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4F32-AFF7-46A8-AB6E-2E5C69C700A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BE962-7057-D311-AAB4-860DC5D7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022F2-FC79-9614-2C78-C3731610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8DED-FF28-421E-A8CB-04784DD6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0758-1A01-E3FC-179C-DA80411F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1E991-25FF-67EA-2FDB-13D31197C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19492-063A-A9DD-6E6B-60967B5B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4F32-AFF7-46A8-AB6E-2E5C69C700A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66B36-6202-5A54-783E-B616BF34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0EB81-D9FB-BF4E-6282-31491B5F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8DED-FF28-421E-A8CB-04784DD6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1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8589-4755-753F-C4AE-B01079F0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DA7F4-4B1C-83FA-4701-FC719C62A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46B83-68EF-B3F3-E164-1C7A92198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1CEA4-8A99-22F4-691B-0EBA97094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4F32-AFF7-46A8-AB6E-2E5C69C700A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C3069-9B2B-1B68-9701-E70D6D86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48FCC-AD9F-3524-278A-6CB474DD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8DED-FF28-421E-A8CB-04784DD6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1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C389-A7FF-26D7-E97B-16BD479B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56FAB-D90D-DEBE-2E3A-23BFC9711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4FE2E-8CAF-CCCC-ED06-2452BC253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8F274-30A0-32FC-6866-233A2BF1B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66DEE-09FF-0D4C-7639-666FEECC0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6D260-1209-07EF-7222-0027B88B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4F32-AFF7-46A8-AB6E-2E5C69C700A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37EEB-393C-5589-3CFB-825C3862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2209AD-0BC8-2D60-971E-01E24881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8DED-FF28-421E-A8CB-04784DD6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8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9920-09C1-1965-5AA9-5E055975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625DB-1D46-A99D-0F92-64362650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4F32-AFF7-46A8-AB6E-2E5C69C700A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55A6D-47F1-9BE3-5A2B-2A112580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A1B57-2E2F-05E4-B9E0-E206F4F8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8DED-FF28-421E-A8CB-04784DD6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4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566053-C40C-33EE-23A8-699E0C5C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4F32-AFF7-46A8-AB6E-2E5C69C700A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A8858-DEE7-5CF1-81DA-32CEBA22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663CB-6671-0C20-A56A-8BD1E019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8DED-FF28-421E-A8CB-04784DD6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5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52918-C27E-F366-6142-6EACA338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60C95-1BA5-70DB-7ABA-EEFDDD121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8BA41-54AE-3179-5D7D-65F398EE3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A041B-4C9F-3544-8B7F-A92573DA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4F32-AFF7-46A8-AB6E-2E5C69C700A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DCF1A-581B-8C16-F583-BDCA139E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65FA5-E480-AC39-282B-61D573F3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8DED-FF28-421E-A8CB-04784DD6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FD69-CC3D-FEED-3F3F-406F5F33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FF8B3-010D-F5B0-D794-8592C0727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F4255-2244-18C7-F798-5E8632C82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40C09-7594-A9ED-7073-8D853E20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4F32-AFF7-46A8-AB6E-2E5C69C700A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06D4A-3CA6-7890-89F4-CC5169B4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1148C-E4F9-1EA5-A4A3-7D1BCE5C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8DED-FF28-421E-A8CB-04784DD6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0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86D78-F982-F84A-B2CC-7F999D8E3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A9977-CA96-0C51-4AFF-075D22BFC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550D5-039E-3982-AEA8-F80DA6C5A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74F32-AFF7-46A8-AB6E-2E5C69C700A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2D7DE-F288-6389-A578-1BB821A50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8B624-6BA5-858D-449C-A2A66168A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98DED-FF28-421E-A8CB-04784DD6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6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ihongSong/GANSim3D_v2/tree/main/GANSim3D_v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uihongSong/GANSim3D_v2/tree/main/GANSim3D_v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AC1890-27B0-D42A-DAA7-DB67CD387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3237" y="1643541"/>
            <a:ext cx="8917172" cy="162730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A preliminary guidance to the set up of training dataset and </a:t>
            </a:r>
            <a:r>
              <a:rPr lang="en-US" sz="3600" b="1" dirty="0" err="1"/>
              <a:t>GANSim</a:t>
            </a: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b="1" dirty="0"/>
              <a:t>(unconditional case)</a:t>
            </a:r>
          </a:p>
        </p:txBody>
      </p:sp>
      <p:pic>
        <p:nvPicPr>
          <p:cNvPr id="8" name="图片 2">
            <a:extLst>
              <a:ext uri="{FF2B5EF4-FFF2-40B4-BE49-F238E27FC236}">
                <a16:creationId xmlns:a16="http://schemas.microsoft.com/office/drawing/2014/main" id="{C02A0B27-F90D-4989-617F-8C5651CE1E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22" y="5095196"/>
            <a:ext cx="1546741" cy="1546741"/>
          </a:xfrm>
          <a:prstGeom prst="rect">
            <a:avLst/>
          </a:prstGeom>
        </p:spPr>
      </p:pic>
      <p:sp>
        <p:nvSpPr>
          <p:cNvPr id="2" name="内容占位符 2">
            <a:extLst>
              <a:ext uri="{FF2B5EF4-FFF2-40B4-BE49-F238E27FC236}">
                <a16:creationId xmlns:a16="http://schemas.microsoft.com/office/drawing/2014/main" id="{320386EA-5D29-9B7A-9B0D-9EC48530BCC8}"/>
              </a:ext>
            </a:extLst>
          </p:cNvPr>
          <p:cNvSpPr txBox="1">
            <a:spLocks/>
          </p:cNvSpPr>
          <p:nvPr/>
        </p:nvSpPr>
        <p:spPr>
          <a:xfrm>
            <a:off x="3557022" y="4206581"/>
            <a:ext cx="5296354" cy="5917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To be further completed for conditional case</a:t>
            </a:r>
          </a:p>
        </p:txBody>
      </p:sp>
    </p:spTree>
    <p:extLst>
      <p:ext uri="{BB962C8B-B14F-4D97-AF65-F5344CB8AC3E}">
        <p14:creationId xmlns:p14="http://schemas.microsoft.com/office/powerpoint/2010/main" val="277229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1A3B0C-A204-0126-3C4F-2A5498B683EB}"/>
              </a:ext>
            </a:extLst>
          </p:cNvPr>
          <p:cNvSpPr txBox="1"/>
          <p:nvPr/>
        </p:nvSpPr>
        <p:spPr>
          <a:xfrm>
            <a:off x="975212" y="396579"/>
            <a:ext cx="10904900" cy="40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5. Application of trained generator for reservoir simulation 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0287D-AE4E-D4AA-FB0E-C24C0BA1A9B2}"/>
              </a:ext>
            </a:extLst>
          </p:cNvPr>
          <p:cNvSpPr txBox="1"/>
          <p:nvPr/>
        </p:nvSpPr>
        <p:spPr>
          <a:xfrm>
            <a:off x="1345301" y="932722"/>
            <a:ext cx="6936180" cy="376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Code file: </a:t>
            </a:r>
            <a:r>
              <a:rPr lang="en-US" sz="1800" u="sng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Analyses_of_Trained_Generator_Unconditional_part</a:t>
            </a:r>
            <a:endParaRPr lang="en-US" sz="1800" u="sng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743E4-37FC-504C-A0A9-0B5022155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868" y="1437317"/>
            <a:ext cx="7276870" cy="52197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E12DC8-710D-71FE-995D-60D5032A756C}"/>
              </a:ext>
            </a:extLst>
          </p:cNvPr>
          <p:cNvSpPr txBox="1"/>
          <p:nvPr/>
        </p:nvSpPr>
        <p:spPr>
          <a:xfrm>
            <a:off x="1506991" y="4630365"/>
            <a:ext cx="21441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Fetch test dataset to compare with the later generated facies models</a:t>
            </a:r>
          </a:p>
        </p:txBody>
      </p:sp>
    </p:spTree>
    <p:extLst>
      <p:ext uri="{BB962C8B-B14F-4D97-AF65-F5344CB8AC3E}">
        <p14:creationId xmlns:p14="http://schemas.microsoft.com/office/powerpoint/2010/main" val="165823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1A3B0C-A204-0126-3C4F-2A5498B683EB}"/>
              </a:ext>
            </a:extLst>
          </p:cNvPr>
          <p:cNvSpPr txBox="1"/>
          <p:nvPr/>
        </p:nvSpPr>
        <p:spPr>
          <a:xfrm>
            <a:off x="975212" y="396579"/>
            <a:ext cx="10904900" cy="40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5. Application of trained generator for reservoir simulation 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0287D-AE4E-D4AA-FB0E-C24C0BA1A9B2}"/>
              </a:ext>
            </a:extLst>
          </p:cNvPr>
          <p:cNvSpPr txBox="1"/>
          <p:nvPr/>
        </p:nvSpPr>
        <p:spPr>
          <a:xfrm>
            <a:off x="1345301" y="932722"/>
            <a:ext cx="6936180" cy="376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Code file: </a:t>
            </a:r>
            <a:r>
              <a:rPr lang="en-US" sz="1800" u="sng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Analyses_of_Trained_Generator_Unconditional_part</a:t>
            </a:r>
            <a:endParaRPr lang="en-US" sz="1800" u="sng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E82F1D-85AE-1107-99EE-546E318F4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647" y="1831839"/>
            <a:ext cx="8239436" cy="368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50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1A3B0C-A204-0126-3C4F-2A5498B683EB}"/>
              </a:ext>
            </a:extLst>
          </p:cNvPr>
          <p:cNvSpPr txBox="1"/>
          <p:nvPr/>
        </p:nvSpPr>
        <p:spPr>
          <a:xfrm>
            <a:off x="975212" y="396579"/>
            <a:ext cx="10904900" cy="40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5. Application of trained generator for reservoir simulation 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0287D-AE4E-D4AA-FB0E-C24C0BA1A9B2}"/>
              </a:ext>
            </a:extLst>
          </p:cNvPr>
          <p:cNvSpPr txBox="1"/>
          <p:nvPr/>
        </p:nvSpPr>
        <p:spPr>
          <a:xfrm>
            <a:off x="1345301" y="932722"/>
            <a:ext cx="6936180" cy="376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Code file: </a:t>
            </a:r>
            <a:r>
              <a:rPr lang="en-US" sz="1800" u="sng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Analyses_of_Trained_Generator_Unconditional_part</a:t>
            </a:r>
            <a:endParaRPr lang="en-US" sz="1800" u="sng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E1F9F6-2E56-D2E5-8F86-991BC772D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191" y="1570441"/>
            <a:ext cx="7065877" cy="3508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9B9294-756F-2EED-2687-53C71E194D68}"/>
              </a:ext>
            </a:extLst>
          </p:cNvPr>
          <p:cNvSpPr txBox="1"/>
          <p:nvPr/>
        </p:nvSpPr>
        <p:spPr>
          <a:xfrm>
            <a:off x="1623721" y="5447489"/>
            <a:ext cx="87459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inputs of the generator include: a latent vector (cube), global feature cubes, well facies data, and probability cubes.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unconditional case, the second dimensions of global features, well facies data and probability cubes are set as 0, meaning that they don’t provide any information for the generator.</a:t>
            </a:r>
          </a:p>
        </p:txBody>
      </p:sp>
    </p:spTree>
    <p:extLst>
      <p:ext uri="{BB962C8B-B14F-4D97-AF65-F5344CB8AC3E}">
        <p14:creationId xmlns:p14="http://schemas.microsoft.com/office/powerpoint/2010/main" val="566565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1A3B0C-A204-0126-3C4F-2A5498B683EB}"/>
              </a:ext>
            </a:extLst>
          </p:cNvPr>
          <p:cNvSpPr txBox="1"/>
          <p:nvPr/>
        </p:nvSpPr>
        <p:spPr>
          <a:xfrm>
            <a:off x="975212" y="396579"/>
            <a:ext cx="10904900" cy="40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5. Application of trained generator for reservoir simulation 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0287D-AE4E-D4AA-FB0E-C24C0BA1A9B2}"/>
              </a:ext>
            </a:extLst>
          </p:cNvPr>
          <p:cNvSpPr txBox="1"/>
          <p:nvPr/>
        </p:nvSpPr>
        <p:spPr>
          <a:xfrm>
            <a:off x="1345301" y="932722"/>
            <a:ext cx="6936180" cy="376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Code file: </a:t>
            </a:r>
            <a:r>
              <a:rPr lang="en-US" sz="1800" u="sng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Analyses_of_Trained_Generator_Unconditional_part</a:t>
            </a:r>
            <a:endParaRPr lang="en-US" sz="1800" u="sng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B9294-756F-2EED-2687-53C71E194D68}"/>
              </a:ext>
            </a:extLst>
          </p:cNvPr>
          <p:cNvSpPr txBox="1"/>
          <p:nvPr/>
        </p:nvSpPr>
        <p:spPr>
          <a:xfrm>
            <a:off x="683519" y="3261729"/>
            <a:ext cx="2552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Generated facies models can be saved into </a:t>
            </a:r>
            <a:r>
              <a:rPr lang="en-US" sz="1600" dirty="0" err="1"/>
              <a:t>Gslib</a:t>
            </a:r>
            <a:r>
              <a:rPr lang="en-US" sz="1600" dirty="0"/>
              <a:t> format file which can be imported into Petrel.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0B92EB-E20B-5F48-DEA2-6F9C9C344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085" y="1437317"/>
            <a:ext cx="6568052" cy="521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71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1A3B0C-A204-0126-3C4F-2A5498B683EB}"/>
              </a:ext>
            </a:extLst>
          </p:cNvPr>
          <p:cNvSpPr txBox="1"/>
          <p:nvPr/>
        </p:nvSpPr>
        <p:spPr>
          <a:xfrm>
            <a:off x="975212" y="396579"/>
            <a:ext cx="10904900" cy="40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5. Application of trained generator for reservoir simulation 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0287D-AE4E-D4AA-FB0E-C24C0BA1A9B2}"/>
              </a:ext>
            </a:extLst>
          </p:cNvPr>
          <p:cNvSpPr txBox="1"/>
          <p:nvPr/>
        </p:nvSpPr>
        <p:spPr>
          <a:xfrm>
            <a:off x="1345301" y="932722"/>
            <a:ext cx="6936180" cy="376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Code file: </a:t>
            </a:r>
            <a:r>
              <a:rPr lang="en-US" sz="1800" u="sng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Analyses_of_Trained_Generator_Unconditional_part</a:t>
            </a:r>
            <a:endParaRPr lang="en-US" sz="1800" u="sng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B9294-756F-2EED-2687-53C71E194D68}"/>
              </a:ext>
            </a:extLst>
          </p:cNvPr>
          <p:cNvSpPr txBox="1"/>
          <p:nvPr/>
        </p:nvSpPr>
        <p:spPr>
          <a:xfrm>
            <a:off x="274958" y="3346036"/>
            <a:ext cx="2552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Trained generator can also be used to produce arbitrary size of </a:t>
            </a:r>
            <a:r>
              <a:rPr lang="en-US" altLang="zh-CN" sz="1600" dirty="0" err="1"/>
              <a:t>geomodels</a:t>
            </a:r>
            <a:r>
              <a:rPr lang="en-US" altLang="zh-CN" sz="1600" dirty="0"/>
              <a:t>, but may be unreasonable for unconditional case.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AF1AC-70B2-3EE1-DA50-F1597B8A8B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68"/>
          <a:stretch/>
        </p:blipFill>
        <p:spPr>
          <a:xfrm>
            <a:off x="3121683" y="1309043"/>
            <a:ext cx="5948634" cy="3940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141F22-59F8-60A4-D024-C28BEA2296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809"/>
          <a:stretch/>
        </p:blipFill>
        <p:spPr>
          <a:xfrm>
            <a:off x="3164020" y="5343239"/>
            <a:ext cx="5863959" cy="27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88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1A3B0C-A204-0126-3C4F-2A5498B683EB}"/>
              </a:ext>
            </a:extLst>
          </p:cNvPr>
          <p:cNvSpPr txBox="1"/>
          <p:nvPr/>
        </p:nvSpPr>
        <p:spPr>
          <a:xfrm>
            <a:off x="815192" y="937599"/>
            <a:ext cx="10904900" cy="40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Codes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CD172-5211-C299-25D6-2D3900C84FB2}"/>
              </a:ext>
            </a:extLst>
          </p:cNvPr>
          <p:cNvSpPr txBox="1"/>
          <p:nvPr/>
        </p:nvSpPr>
        <p:spPr>
          <a:xfrm>
            <a:off x="1104220" y="2254768"/>
            <a:ext cx="10904900" cy="1174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u="sng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0_1. Convert conceptual </a:t>
            </a:r>
            <a:r>
              <a:rPr lang="en-US" sz="1800" u="sng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geomodel</a:t>
            </a:r>
            <a:r>
              <a:rPr lang="en-US" sz="1800" u="sng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files (from Petrel) into 1 int8 </a:t>
            </a:r>
            <a:r>
              <a:rPr lang="en-US" sz="1800" u="sng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format.ipynb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u="sng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2. </a:t>
            </a:r>
            <a:r>
              <a:rPr lang="en-US" sz="1800" u="sng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PrepareTrainingDatasets_OnlyFaciesModels</a:t>
            </a:r>
            <a:endParaRPr lang="en-US" sz="1800" u="sng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Github</a:t>
            </a: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code repository: </a:t>
            </a: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hlinkClick r:id="rId3"/>
              </a:rPr>
              <a:t>https://github.com/SuihongSong/GANSim3D_v2/tree/main/GANSim3D_v2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334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DEB50E-B8F6-12F3-279C-BFC8BAFD6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467" y="2664845"/>
            <a:ext cx="9859925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75C58"/>
                </a:solidFill>
                <a:effectLst/>
                <a:latin typeface="Arial Unicode MS"/>
                <a:ea typeface="Courier New" panose="02070309020205020404" pitchFamily="49" charset="0"/>
              </a:rPr>
              <a:t>AttributeError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'int' object has no attribute 'value'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9CE365-B025-FB0B-0B9C-1C17308CB9BD}"/>
              </a:ext>
            </a:extLst>
          </p:cNvPr>
          <p:cNvSpPr txBox="1"/>
          <p:nvPr/>
        </p:nvSpPr>
        <p:spPr>
          <a:xfrm>
            <a:off x="1841467" y="3526620"/>
            <a:ext cx="7357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self._</a:t>
            </a:r>
            <a:r>
              <a:rPr lang="en-US" dirty="0" err="1"/>
              <a:t>build_module_src</a:t>
            </a:r>
            <a:r>
              <a:rPr lang="en-US" dirty="0"/>
              <a:t> = self._</a:t>
            </a:r>
            <a:r>
              <a:rPr lang="en-US" dirty="0" err="1"/>
              <a:t>build_module_src.replace</a:t>
            </a:r>
            <a:r>
              <a:rPr lang="en-US" dirty="0"/>
              <a:t>('.value','')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C0BBF5-8C13-2820-B218-C94CACF4BA83}"/>
              </a:ext>
            </a:extLst>
          </p:cNvPr>
          <p:cNvSpPr txBox="1"/>
          <p:nvPr/>
        </p:nvSpPr>
        <p:spPr>
          <a:xfrm>
            <a:off x="1341310" y="3061654"/>
            <a:ext cx="324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Uncomment line 562 of tfutil.py: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E2344-20A8-38B9-F2A7-B8E5B0FDBB44}"/>
              </a:ext>
            </a:extLst>
          </p:cNvPr>
          <p:cNvSpPr txBox="1"/>
          <p:nvPr/>
        </p:nvSpPr>
        <p:spPr>
          <a:xfrm>
            <a:off x="1022333" y="2172402"/>
            <a:ext cx="5934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error reports (e.g., when loading the pretrained generator):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57925-9723-2CBA-1F45-B551FD436AB3}"/>
              </a:ext>
            </a:extLst>
          </p:cNvPr>
          <p:cNvSpPr txBox="1"/>
          <p:nvPr/>
        </p:nvSpPr>
        <p:spPr>
          <a:xfrm>
            <a:off x="1022053" y="4415872"/>
            <a:ext cx="4430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training, comment line 562 of tfutil.py: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AA8DA-01DB-6E55-6DBD-308539CF38A6}"/>
              </a:ext>
            </a:extLst>
          </p:cNvPr>
          <p:cNvSpPr txBox="1"/>
          <p:nvPr/>
        </p:nvSpPr>
        <p:spPr>
          <a:xfrm>
            <a:off x="1841467" y="4836588"/>
            <a:ext cx="7357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self._</a:t>
            </a:r>
            <a:r>
              <a:rPr lang="en-US" dirty="0" err="1"/>
              <a:t>build_module_src</a:t>
            </a:r>
            <a:r>
              <a:rPr lang="en-US" dirty="0"/>
              <a:t> = self._</a:t>
            </a:r>
            <a:r>
              <a:rPr lang="en-US" dirty="0" err="1"/>
              <a:t>build_module_src.replace</a:t>
            </a:r>
            <a:r>
              <a:rPr lang="en-US" dirty="0"/>
              <a:t>('.value','')</a:t>
            </a:r>
          </a:p>
        </p:txBody>
      </p:sp>
    </p:spTree>
    <p:extLst>
      <p:ext uri="{BB962C8B-B14F-4D97-AF65-F5344CB8AC3E}">
        <p14:creationId xmlns:p14="http://schemas.microsoft.com/office/powerpoint/2010/main" val="168901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1A3B0C-A204-0126-3C4F-2A5498B683EB}"/>
              </a:ext>
            </a:extLst>
          </p:cNvPr>
          <p:cNvSpPr txBox="1"/>
          <p:nvPr/>
        </p:nvSpPr>
        <p:spPr>
          <a:xfrm>
            <a:off x="975212" y="396579"/>
            <a:ext cx="10904900" cy="219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1. Construct 3D conceptual facies models in Petrel and export them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(1) Within in Petrel, build 3D large conceptual facies models using object-based or other methods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(2) Export the facies models using </a:t>
            </a:r>
            <a:r>
              <a:rPr lang="en-US" b="1" dirty="0" err="1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Gslib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format: Properties -&gt; Export object -&gt; </a:t>
            </a:r>
            <a:r>
              <a:rPr lang="en-US" dirty="0" err="1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Gslib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properties (format) -&gt; check conceptual models to be exported (in case the exported file becomes too large, conceptual models can be exported into multiple files) -&gt; Advanced (check “Include cell index …”)  -&gt; 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574B1-C999-A5A1-4189-0DCEE2397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65" y="3494063"/>
            <a:ext cx="1838489" cy="27769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635C39-A8D9-58AD-F50A-DB70C6A99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534" y="3865441"/>
            <a:ext cx="3410503" cy="203417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56CD5262-1CC0-EF34-5D43-3D592966A26E}"/>
              </a:ext>
            </a:extLst>
          </p:cNvPr>
          <p:cNvSpPr/>
          <p:nvPr/>
        </p:nvSpPr>
        <p:spPr>
          <a:xfrm>
            <a:off x="2588454" y="4627423"/>
            <a:ext cx="585442" cy="510209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FD997CB-654B-2339-5D4F-57C5C3527903}"/>
              </a:ext>
            </a:extLst>
          </p:cNvPr>
          <p:cNvSpPr/>
          <p:nvPr/>
        </p:nvSpPr>
        <p:spPr>
          <a:xfrm>
            <a:off x="7531515" y="4627423"/>
            <a:ext cx="585442" cy="510209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A4CB9D-18F3-4E41-EA8C-397A615C5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679" y="4342063"/>
            <a:ext cx="3185525" cy="127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1A3B0C-A204-0126-3C4F-2A5498B683EB}"/>
              </a:ext>
            </a:extLst>
          </p:cNvPr>
          <p:cNvSpPr txBox="1"/>
          <p:nvPr/>
        </p:nvSpPr>
        <p:spPr>
          <a:xfrm>
            <a:off x="975212" y="396579"/>
            <a:ext cx="10904900" cy="40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2. Convert exported conceptual model files into int8 format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0287D-AE4E-D4AA-FB0E-C24C0BA1A9B2}"/>
              </a:ext>
            </a:extLst>
          </p:cNvPr>
          <p:cNvSpPr txBox="1"/>
          <p:nvPr/>
        </p:nvSpPr>
        <p:spPr>
          <a:xfrm>
            <a:off x="730047" y="1053406"/>
            <a:ext cx="10904900" cy="1265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Conceptual model files exported from Petrel (</a:t>
            </a:r>
            <a:r>
              <a:rPr lang="en-US" sz="18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Gslib</a:t>
            </a: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format) are large (with decimals, float format) and not convenient to save, transfer, or reopen, so combine (if multiple exported files) and convert them into int8 format,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with codes in code file </a:t>
            </a: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“</a:t>
            </a:r>
            <a:r>
              <a:rPr lang="en-US" sz="1800" u="sng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0_1. Convert conceptual </a:t>
            </a:r>
            <a:r>
              <a:rPr lang="en-US" sz="1800" u="sng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geomodel</a:t>
            </a:r>
            <a:r>
              <a:rPr lang="en-US" sz="1800" u="sng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files (from Petrel) into 1 int8 </a:t>
            </a:r>
            <a:r>
              <a:rPr lang="en-US" sz="1800" u="sng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format.ipynb</a:t>
            </a: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”.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FF0293-0068-BA4A-1C8E-FF8712EADF39}"/>
              </a:ext>
            </a:extLst>
          </p:cNvPr>
          <p:cNvSpPr txBox="1"/>
          <p:nvPr/>
        </p:nvSpPr>
        <p:spPr>
          <a:xfrm>
            <a:off x="5632173" y="5219044"/>
            <a:ext cx="5930347" cy="1368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The int file (“concpts_all_int8.txt.npy”) becomes much smaller.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Delete the original exported conceptual </a:t>
            </a:r>
            <a:r>
              <a:rPr lang="en-US" dirty="0" err="1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geomodel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files; only save the new int8 file.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26856F-B67A-5EB4-DA42-5922D5FDF0D5}"/>
              </a:ext>
            </a:extLst>
          </p:cNvPr>
          <p:cNvGrpSpPr/>
          <p:nvPr/>
        </p:nvGrpSpPr>
        <p:grpSpPr>
          <a:xfrm>
            <a:off x="1451941" y="2567775"/>
            <a:ext cx="3228768" cy="2527784"/>
            <a:chOff x="1451941" y="2567775"/>
            <a:chExt cx="3228768" cy="25277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8ABE4C-7578-CE9D-6969-42F37708E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1941" y="2567775"/>
              <a:ext cx="1185158" cy="108943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B55DE80-F33F-92DF-696D-884E8D7A5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1941" y="4006125"/>
              <a:ext cx="3228768" cy="108943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53380E-CC80-F31E-D10E-94528D8EC5DC}"/>
                </a:ext>
              </a:extLst>
            </p:cNvPr>
            <p:cNvSpPr txBox="1"/>
            <p:nvPr/>
          </p:nvSpPr>
          <p:spPr>
            <a:xfrm>
              <a:off x="1736035" y="3599980"/>
              <a:ext cx="109993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rPr>
                <a:t>… …</a:t>
              </a:r>
              <a:endParaRPr lang="en-US" sz="24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3C675B2-A6D9-755A-11E5-4A593C89176F}"/>
              </a:ext>
            </a:extLst>
          </p:cNvPr>
          <p:cNvSpPr txBox="1"/>
          <p:nvPr/>
        </p:nvSpPr>
        <p:spPr>
          <a:xfrm>
            <a:off x="929524" y="5219044"/>
            <a:ext cx="4379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concpts_all_from_Petrel</a:t>
            </a:r>
            <a:r>
              <a:rPr lang="en-US" sz="1600" dirty="0"/>
              <a:t> </a:t>
            </a:r>
          </a:p>
          <a:p>
            <a:pPr algn="ctr"/>
            <a:r>
              <a:rPr lang="en-US" sz="1600" dirty="0"/>
              <a:t>Exported from Petrel (</a:t>
            </a:r>
            <a:r>
              <a:rPr lang="en-US" sz="1600" dirty="0" err="1"/>
              <a:t>Gslib</a:t>
            </a:r>
            <a:r>
              <a:rPr lang="en-US" sz="1600" dirty="0"/>
              <a:t> float format)</a:t>
            </a:r>
          </a:p>
          <a:p>
            <a:pPr algn="ctr"/>
            <a:r>
              <a:rPr lang="en-US" sz="1600" dirty="0"/>
              <a:t>Size: 26.91 G (400 </a:t>
            </a:r>
            <a:r>
              <a:rPr lang="en-US" sz="1600" dirty="0" err="1"/>
              <a:t>geomodels</a:t>
            </a:r>
            <a:r>
              <a:rPr lang="en-US" sz="1600" dirty="0"/>
              <a:t> of 400x400x50 cells)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AF211A-2EEC-61B4-3C61-B85CE55E695D}"/>
              </a:ext>
            </a:extLst>
          </p:cNvPr>
          <p:cNvSpPr txBox="1"/>
          <p:nvPr/>
        </p:nvSpPr>
        <p:spPr>
          <a:xfrm>
            <a:off x="7365519" y="3904511"/>
            <a:ext cx="37690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concpts_all_int8.txt.npy (int format)</a:t>
            </a:r>
          </a:p>
          <a:p>
            <a:pPr algn="ctr"/>
            <a:r>
              <a:rPr lang="en-US" dirty="0"/>
              <a:t>Size: 2.98 G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F901990-A7B5-601D-2E7B-9BD5551D83CE}"/>
              </a:ext>
            </a:extLst>
          </p:cNvPr>
          <p:cNvSpPr/>
          <p:nvPr/>
        </p:nvSpPr>
        <p:spPr>
          <a:xfrm>
            <a:off x="5889776" y="3904511"/>
            <a:ext cx="585442" cy="510209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6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1A3B0C-A204-0126-3C4F-2A5498B683EB}"/>
              </a:ext>
            </a:extLst>
          </p:cNvPr>
          <p:cNvSpPr txBox="1"/>
          <p:nvPr/>
        </p:nvSpPr>
        <p:spPr>
          <a:xfrm>
            <a:off x="975212" y="396579"/>
            <a:ext cx="10904900" cy="40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3. Prepare </a:t>
            </a:r>
            <a:r>
              <a:rPr lang="en-US" sz="20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training dataset for </a:t>
            </a:r>
            <a:r>
              <a:rPr lang="en-US" sz="2000" b="1" dirty="0" err="1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GANSim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0287D-AE4E-D4AA-FB0E-C24C0BA1A9B2}"/>
              </a:ext>
            </a:extLst>
          </p:cNvPr>
          <p:cNvSpPr txBox="1"/>
          <p:nvPr/>
        </p:nvSpPr>
        <p:spPr>
          <a:xfrm>
            <a:off x="730047" y="1053406"/>
            <a:ext cx="10904900" cy="376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Crop large conceptual facies models into small patches as the training facies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B5DE2-FF8A-0248-A0A2-8744C9B59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914" y="1831193"/>
            <a:ext cx="2681621" cy="1750503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D5FF4A33-7CF2-215D-1FB0-315D4BDC98F8}"/>
              </a:ext>
            </a:extLst>
          </p:cNvPr>
          <p:cNvSpPr/>
          <p:nvPr/>
        </p:nvSpPr>
        <p:spPr>
          <a:xfrm>
            <a:off x="9873568" y="3690840"/>
            <a:ext cx="298174" cy="284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4E30D-BEB3-0F19-6007-56F521A13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8986" y="4183988"/>
            <a:ext cx="1362800" cy="10412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A52E13-197D-B467-5F31-445B1D04B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7020" y="4132377"/>
            <a:ext cx="1362800" cy="1092852"/>
          </a:xfrm>
          <a:prstGeom prst="rect">
            <a:avLst/>
          </a:prstGeom>
        </p:spPr>
      </p:pic>
      <p:sp>
        <p:nvSpPr>
          <p:cNvPr id="10" name="矩形 38">
            <a:extLst>
              <a:ext uri="{FF2B5EF4-FFF2-40B4-BE49-F238E27FC236}">
                <a16:creationId xmlns:a16="http://schemas.microsoft.com/office/drawing/2014/main" id="{667B9FC0-4EA1-D263-D3B1-2CA67A2D4EB1}"/>
              </a:ext>
            </a:extLst>
          </p:cNvPr>
          <p:cNvSpPr/>
          <p:nvPr/>
        </p:nvSpPr>
        <p:spPr>
          <a:xfrm>
            <a:off x="10258048" y="3630212"/>
            <a:ext cx="16193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Randomly cut</a:t>
            </a:r>
            <a:endParaRPr lang="zh-CN" alt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126DB-6EAF-7253-1CA2-9E044F9CE0AB}"/>
              </a:ext>
            </a:extLst>
          </p:cNvPr>
          <p:cNvSpPr/>
          <p:nvPr/>
        </p:nvSpPr>
        <p:spPr>
          <a:xfrm>
            <a:off x="9513075" y="2755450"/>
            <a:ext cx="784743" cy="4361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E48692-098C-CD23-9438-33F9CDCF86F4}"/>
              </a:ext>
            </a:extLst>
          </p:cNvPr>
          <p:cNvSpPr/>
          <p:nvPr/>
        </p:nvSpPr>
        <p:spPr>
          <a:xfrm>
            <a:off x="9552845" y="2172742"/>
            <a:ext cx="744973" cy="4361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4C5003-5AC9-CD20-3024-A4679C12961A}"/>
              </a:ext>
            </a:extLst>
          </p:cNvPr>
          <p:cNvSpPr txBox="1"/>
          <p:nvPr/>
        </p:nvSpPr>
        <p:spPr>
          <a:xfrm>
            <a:off x="730047" y="1454872"/>
            <a:ext cx="6611657" cy="376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Use code “</a:t>
            </a:r>
            <a:r>
              <a:rPr lang="en-US" sz="1800" u="sng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2. </a:t>
            </a:r>
            <a:r>
              <a:rPr lang="en-US" sz="1800" u="sng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PrepareTrainingDatasets_OnlyFaciesModels</a:t>
            </a: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”: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BAE43-AE30-16AE-F2BE-815B663D318D}"/>
              </a:ext>
            </a:extLst>
          </p:cNvPr>
          <p:cNvSpPr txBox="1"/>
          <p:nvPr/>
        </p:nvSpPr>
        <p:spPr>
          <a:xfrm>
            <a:off x="990132" y="1832614"/>
            <a:ext cx="6611657" cy="672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Downsampling</a:t>
            </a: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methods (i.e., combine 8 values of fine grid into 1 value of coarse grid):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CF9117-A4FF-268A-0A0D-0530FED6C3C9}"/>
              </a:ext>
            </a:extLst>
          </p:cNvPr>
          <p:cNvSpPr txBox="1"/>
          <p:nvPr/>
        </p:nvSpPr>
        <p:spPr>
          <a:xfrm>
            <a:off x="1065197" y="2589993"/>
            <a:ext cx="6873499" cy="1470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Average method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(average 8 facies codes)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Largest frequency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-</a:t>
            </a: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based method (choose facies code with the largest frequency)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Facies order-based method 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(e.g., priority: channel &gt; lobe &gt; mud)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23C9D26-5EC5-F024-68B0-BBA8AD191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612" y="4202978"/>
            <a:ext cx="2990850" cy="24003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05C7D7A-CFE5-69D0-2EA2-9284832755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4738" y="4202978"/>
            <a:ext cx="2933700" cy="24003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4CB2064-DF2C-156D-901F-0F1F7A2B32F4}"/>
              </a:ext>
            </a:extLst>
          </p:cNvPr>
          <p:cNvSpPr/>
          <p:nvPr/>
        </p:nvSpPr>
        <p:spPr>
          <a:xfrm>
            <a:off x="2088177" y="5250928"/>
            <a:ext cx="104740" cy="121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636122-D16D-B7DA-62D2-95854E1B1330}"/>
              </a:ext>
            </a:extLst>
          </p:cNvPr>
          <p:cNvSpPr/>
          <p:nvPr/>
        </p:nvSpPr>
        <p:spPr>
          <a:xfrm>
            <a:off x="5770796" y="5249934"/>
            <a:ext cx="75064" cy="87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1DC9297-36F5-0009-0F94-B86FE94E7C82}"/>
              </a:ext>
            </a:extLst>
          </p:cNvPr>
          <p:cNvSpPr/>
          <p:nvPr/>
        </p:nvSpPr>
        <p:spPr>
          <a:xfrm>
            <a:off x="2232275" y="4881397"/>
            <a:ext cx="3444240" cy="404493"/>
          </a:xfrm>
          <a:custGeom>
            <a:avLst/>
            <a:gdLst>
              <a:gd name="connsiteX0" fmla="*/ 0 w 3444240"/>
              <a:gd name="connsiteY0" fmla="*/ 389253 h 404493"/>
              <a:gd name="connsiteX1" fmla="*/ 480060 w 3444240"/>
              <a:gd name="connsiteY1" fmla="*/ 23493 h 404493"/>
              <a:gd name="connsiteX2" fmla="*/ 1653540 w 3444240"/>
              <a:gd name="connsiteY2" fmla="*/ 76833 h 404493"/>
              <a:gd name="connsiteX3" fmla="*/ 3444240 w 3444240"/>
              <a:gd name="connsiteY3" fmla="*/ 404493 h 40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4240" h="404493" extrusionOk="0">
                <a:moveTo>
                  <a:pt x="0" y="389253"/>
                </a:moveTo>
                <a:cubicBezTo>
                  <a:pt x="78805" y="227993"/>
                  <a:pt x="206165" y="87271"/>
                  <a:pt x="480060" y="23493"/>
                </a:cubicBezTo>
                <a:cubicBezTo>
                  <a:pt x="831208" y="-67112"/>
                  <a:pt x="1174677" y="-26878"/>
                  <a:pt x="1653540" y="76833"/>
                </a:cubicBezTo>
                <a:cubicBezTo>
                  <a:pt x="2100382" y="197207"/>
                  <a:pt x="2774158" y="301166"/>
                  <a:pt x="3444240" y="404493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3042513265">
                  <a:custGeom>
                    <a:avLst/>
                    <a:gdLst>
                      <a:gd name="connsiteX0" fmla="*/ 0 w 3444240"/>
                      <a:gd name="connsiteY0" fmla="*/ 389253 h 404493"/>
                      <a:gd name="connsiteX1" fmla="*/ 480060 w 3444240"/>
                      <a:gd name="connsiteY1" fmla="*/ 23493 h 404493"/>
                      <a:gd name="connsiteX2" fmla="*/ 1653540 w 3444240"/>
                      <a:gd name="connsiteY2" fmla="*/ 76833 h 404493"/>
                      <a:gd name="connsiteX3" fmla="*/ 3444240 w 3444240"/>
                      <a:gd name="connsiteY3" fmla="*/ 404493 h 404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44240" h="404493">
                        <a:moveTo>
                          <a:pt x="0" y="389253"/>
                        </a:moveTo>
                        <a:cubicBezTo>
                          <a:pt x="102235" y="232408"/>
                          <a:pt x="204470" y="75563"/>
                          <a:pt x="480060" y="23493"/>
                        </a:cubicBezTo>
                        <a:cubicBezTo>
                          <a:pt x="755650" y="-28577"/>
                          <a:pt x="1159510" y="13333"/>
                          <a:pt x="1653540" y="76833"/>
                        </a:cubicBezTo>
                        <a:cubicBezTo>
                          <a:pt x="2147570" y="140333"/>
                          <a:pt x="2795905" y="272413"/>
                          <a:pt x="3444240" y="404493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矩形 38">
            <a:extLst>
              <a:ext uri="{FF2B5EF4-FFF2-40B4-BE49-F238E27FC236}">
                <a16:creationId xmlns:a16="http://schemas.microsoft.com/office/drawing/2014/main" id="{5AD5ADD9-94C3-9C3D-099A-5F694AA40E10}"/>
              </a:ext>
            </a:extLst>
          </p:cNvPr>
          <p:cNvSpPr/>
          <p:nvPr/>
        </p:nvSpPr>
        <p:spPr>
          <a:xfrm>
            <a:off x="1330870" y="6443580"/>
            <a:ext cx="14446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128x128x32</a:t>
            </a:r>
            <a:endParaRPr lang="zh-CN" altLang="en-US" sz="2000" dirty="0"/>
          </a:p>
        </p:txBody>
      </p:sp>
      <p:sp>
        <p:nvSpPr>
          <p:cNvPr id="29" name="矩形 38">
            <a:extLst>
              <a:ext uri="{FF2B5EF4-FFF2-40B4-BE49-F238E27FC236}">
                <a16:creationId xmlns:a16="http://schemas.microsoft.com/office/drawing/2014/main" id="{50A4B390-153B-459E-74B6-F30984D65BA2}"/>
              </a:ext>
            </a:extLst>
          </p:cNvPr>
          <p:cNvSpPr/>
          <p:nvPr/>
        </p:nvSpPr>
        <p:spPr>
          <a:xfrm>
            <a:off x="5229275" y="6457890"/>
            <a:ext cx="1184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64x64x16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6373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1A3B0C-A204-0126-3C4F-2A5498B683EB}"/>
              </a:ext>
            </a:extLst>
          </p:cNvPr>
          <p:cNvSpPr txBox="1"/>
          <p:nvPr/>
        </p:nvSpPr>
        <p:spPr>
          <a:xfrm>
            <a:off x="975212" y="396579"/>
            <a:ext cx="10904900" cy="40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3. Prepare </a:t>
            </a:r>
            <a:r>
              <a:rPr lang="en-US" sz="20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training dataset for </a:t>
            </a:r>
            <a:r>
              <a:rPr lang="en-US" sz="2000" b="1" dirty="0" err="1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GANSim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0287D-AE4E-D4AA-FB0E-C24C0BA1A9B2}"/>
              </a:ext>
            </a:extLst>
          </p:cNvPr>
          <p:cNvSpPr txBox="1"/>
          <p:nvPr/>
        </p:nvSpPr>
        <p:spPr>
          <a:xfrm>
            <a:off x="730047" y="1053406"/>
            <a:ext cx="10904900" cy="376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Training facies models 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with</a:t>
            </a: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resolutions of 128x128x32, 64x64x16, 32x32x8, 16x16x4, 8x8x4, 4x4x4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5F7D77-813C-7CA3-D13A-7F2A1A061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860" y="1678685"/>
            <a:ext cx="8653187" cy="31870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40308F-3E2B-7D1F-EC35-BF5D37DB75CA}"/>
              </a:ext>
            </a:extLst>
          </p:cNvPr>
          <p:cNvSpPr txBox="1"/>
          <p:nvPr/>
        </p:nvSpPr>
        <p:spPr>
          <a:xfrm>
            <a:off x="730047" y="5373946"/>
            <a:ext cx="10904900" cy="672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In updated codes (GANSim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3D-v2</a:t>
            </a: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), the generator is set to grow from 4x4x4, so the </a:t>
            </a:r>
            <a:r>
              <a:rPr lang="en-US" sz="18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downsampling</a:t>
            </a: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of training facies models should stop at 4x4x4</a:t>
            </a:r>
          </a:p>
        </p:txBody>
      </p:sp>
    </p:spTree>
    <p:extLst>
      <p:ext uri="{BB962C8B-B14F-4D97-AF65-F5344CB8AC3E}">
        <p14:creationId xmlns:p14="http://schemas.microsoft.com/office/powerpoint/2010/main" val="425493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1A3B0C-A204-0126-3C4F-2A5498B683EB}"/>
              </a:ext>
            </a:extLst>
          </p:cNvPr>
          <p:cNvSpPr txBox="1"/>
          <p:nvPr/>
        </p:nvSpPr>
        <p:spPr>
          <a:xfrm>
            <a:off x="975212" y="396579"/>
            <a:ext cx="10904900" cy="40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4. Set up</a:t>
            </a:r>
            <a:r>
              <a:rPr lang="en-US" sz="20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and train </a:t>
            </a:r>
            <a:r>
              <a:rPr lang="en-US" sz="2000" b="1" dirty="0" err="1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GANSim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0287D-AE4E-D4AA-FB0E-C24C0BA1A9B2}"/>
              </a:ext>
            </a:extLst>
          </p:cNvPr>
          <p:cNvSpPr txBox="1"/>
          <p:nvPr/>
        </p:nvSpPr>
        <p:spPr>
          <a:xfrm>
            <a:off x="730047" y="1053406"/>
            <a:ext cx="10904900" cy="376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(1) Set up training parameters in config.py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D63E5E-5238-F0B7-C9C6-91783AEE4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666" y="1519529"/>
            <a:ext cx="8834446" cy="5179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D0576-2B54-71F3-F568-D2CA3DA03053}"/>
              </a:ext>
            </a:extLst>
          </p:cNvPr>
          <p:cNvSpPr txBox="1"/>
          <p:nvPr/>
        </p:nvSpPr>
        <p:spPr>
          <a:xfrm>
            <a:off x="5036820" y="3348660"/>
            <a:ext cx="390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Code range of training facies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42EC9C-56DB-0FC9-8DF1-05D23E9BB5C1}"/>
              </a:ext>
            </a:extLst>
          </p:cNvPr>
          <p:cNvSpPr txBox="1"/>
          <p:nvPr/>
        </p:nvSpPr>
        <p:spPr>
          <a:xfrm>
            <a:off x="311888" y="4109186"/>
            <a:ext cx="2941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For different resolutions, minibatch size, learning rate, number of facies models used to train, after how many facies models a generator is saved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AEFFA-461C-B964-6F57-9374776C42F1}"/>
              </a:ext>
            </a:extLst>
          </p:cNvPr>
          <p:cNvSpPr txBox="1"/>
          <p:nvPr/>
        </p:nvSpPr>
        <p:spPr>
          <a:xfrm>
            <a:off x="8376714" y="4770905"/>
            <a:ext cx="2237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Unit: thousand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E8DBE-6E20-D710-5F20-DC4A2EB12BB9}"/>
              </a:ext>
            </a:extLst>
          </p:cNvPr>
          <p:cNvSpPr txBox="1"/>
          <p:nvPr/>
        </p:nvSpPr>
        <p:spPr>
          <a:xfrm>
            <a:off x="6469379" y="159156"/>
            <a:ext cx="5648535" cy="608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Training facies models </a:t>
            </a:r>
            <a:r>
              <a:rPr lang="en-US" sz="16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with</a:t>
            </a:r>
            <a:r>
              <a:rPr lang="en-US" sz="16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resolutions of 128x128x32, 64x64x16, 32x32x8, 16x16x4, 8x8x4, 4x4x4 </a:t>
            </a:r>
          </a:p>
        </p:txBody>
      </p:sp>
    </p:spTree>
    <p:extLst>
      <p:ext uri="{BB962C8B-B14F-4D97-AF65-F5344CB8AC3E}">
        <p14:creationId xmlns:p14="http://schemas.microsoft.com/office/powerpoint/2010/main" val="102884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1A3B0C-A204-0126-3C4F-2A5498B683EB}"/>
              </a:ext>
            </a:extLst>
          </p:cNvPr>
          <p:cNvSpPr txBox="1"/>
          <p:nvPr/>
        </p:nvSpPr>
        <p:spPr>
          <a:xfrm>
            <a:off x="975212" y="396579"/>
            <a:ext cx="10904900" cy="40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4. Set up</a:t>
            </a:r>
            <a:r>
              <a:rPr lang="en-US" sz="20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and train </a:t>
            </a:r>
            <a:r>
              <a:rPr lang="en-US" sz="2000" b="1" dirty="0" err="1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GANSim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0287D-AE4E-D4AA-FB0E-C24C0BA1A9B2}"/>
              </a:ext>
            </a:extLst>
          </p:cNvPr>
          <p:cNvSpPr txBox="1"/>
          <p:nvPr/>
        </p:nvSpPr>
        <p:spPr>
          <a:xfrm>
            <a:off x="730047" y="1053406"/>
            <a:ext cx="10904900" cy="376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(1) Set up training parameters in config.py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D0576-2B54-71F3-F568-D2CA3DA03053}"/>
              </a:ext>
            </a:extLst>
          </p:cNvPr>
          <p:cNvSpPr txBox="1"/>
          <p:nvPr/>
        </p:nvSpPr>
        <p:spPr>
          <a:xfrm>
            <a:off x="1158240" y="1552342"/>
            <a:ext cx="390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Conditioning: all set False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C7446-765C-E81B-E81A-76BBFAB94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420" y="2013511"/>
            <a:ext cx="9776460" cy="16247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709CAE-9CB3-C6F4-5A12-8FD7083B3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420" y="3834085"/>
            <a:ext cx="10336148" cy="13627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B77505-A340-F0B3-6B9D-7132A1634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5420" y="5409423"/>
            <a:ext cx="3740653" cy="79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7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1A3B0C-A204-0126-3C4F-2A5498B683EB}"/>
              </a:ext>
            </a:extLst>
          </p:cNvPr>
          <p:cNvSpPr txBox="1"/>
          <p:nvPr/>
        </p:nvSpPr>
        <p:spPr>
          <a:xfrm>
            <a:off x="975212" y="396579"/>
            <a:ext cx="10904900" cy="40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4. Set up</a:t>
            </a:r>
            <a:r>
              <a:rPr lang="en-US" sz="20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and train </a:t>
            </a:r>
            <a:r>
              <a:rPr lang="en-US" sz="2000" b="1" dirty="0" err="1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GANSim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0287D-AE4E-D4AA-FB0E-C24C0BA1A9B2}"/>
              </a:ext>
            </a:extLst>
          </p:cNvPr>
          <p:cNvSpPr txBox="1"/>
          <p:nvPr/>
        </p:nvSpPr>
        <p:spPr>
          <a:xfrm>
            <a:off x="730047" y="1053406"/>
            <a:ext cx="10904900" cy="376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(2) 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Run train.py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B6881-3E25-BB91-1742-321A09E6B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480" y="2754526"/>
            <a:ext cx="6829425" cy="1248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CD172-5211-C299-25D6-2D3900C84FB2}"/>
              </a:ext>
            </a:extLst>
          </p:cNvPr>
          <p:cNvSpPr txBox="1"/>
          <p:nvPr/>
        </p:nvSpPr>
        <p:spPr>
          <a:xfrm>
            <a:off x="1134700" y="1704488"/>
            <a:ext cx="10904900" cy="775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Github</a:t>
            </a: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code repository: </a:t>
            </a: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hlinkClick r:id="rId4"/>
              </a:rPr>
              <a:t>https://github.com/SuihongSong/GANSim3D_v2/tree/main/GANSim3D_v2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Environment: 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199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1A3B0C-A204-0126-3C4F-2A5498B683EB}"/>
              </a:ext>
            </a:extLst>
          </p:cNvPr>
          <p:cNvSpPr txBox="1"/>
          <p:nvPr/>
        </p:nvSpPr>
        <p:spPr>
          <a:xfrm>
            <a:off x="975212" y="396579"/>
            <a:ext cx="10904900" cy="40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4. Set up</a:t>
            </a:r>
            <a:r>
              <a:rPr lang="en-US" sz="20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and train </a:t>
            </a:r>
            <a:r>
              <a:rPr lang="en-US" sz="2000" b="1" dirty="0" err="1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GANSim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0287D-AE4E-D4AA-FB0E-C24C0BA1A9B2}"/>
              </a:ext>
            </a:extLst>
          </p:cNvPr>
          <p:cNvSpPr txBox="1"/>
          <p:nvPr/>
        </p:nvSpPr>
        <p:spPr>
          <a:xfrm>
            <a:off x="730047" y="1053406"/>
            <a:ext cx="10904900" cy="376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Optional: 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revise CNN architecture of generator and discriminator</a:t>
            </a:r>
            <a:endParaRPr lang="en-US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A7CD1E-3FCA-CCFB-9CDF-42925CDE5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949" y="1429727"/>
            <a:ext cx="7123052" cy="538493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34243C-8DB5-5832-68CD-6CA4A0260C93}"/>
              </a:ext>
            </a:extLst>
          </p:cNvPr>
          <p:cNvSpPr/>
          <p:nvPr/>
        </p:nvSpPr>
        <p:spPr>
          <a:xfrm>
            <a:off x="3055089" y="3019647"/>
            <a:ext cx="4572000" cy="56706"/>
          </a:xfrm>
          <a:custGeom>
            <a:avLst/>
            <a:gdLst>
              <a:gd name="connsiteX0" fmla="*/ 0 w 4572000"/>
              <a:gd name="connsiteY0" fmla="*/ 8752 h 56706"/>
              <a:gd name="connsiteX1" fmla="*/ 343646 w 4572000"/>
              <a:gd name="connsiteY1" fmla="*/ 8752 h 56706"/>
              <a:gd name="connsiteX2" fmla="*/ 388470 w 4572000"/>
              <a:gd name="connsiteY2" fmla="*/ 22453 h 56706"/>
              <a:gd name="connsiteX3" fmla="*/ 433293 w 4572000"/>
              <a:gd name="connsiteY3" fmla="*/ 29303 h 56706"/>
              <a:gd name="connsiteX4" fmla="*/ 791882 w 4572000"/>
              <a:gd name="connsiteY4" fmla="*/ 8752 h 56706"/>
              <a:gd name="connsiteX5" fmla="*/ 1240117 w 4572000"/>
              <a:gd name="connsiteY5" fmla="*/ 15602 h 56706"/>
              <a:gd name="connsiteX6" fmla="*/ 2121646 w 4572000"/>
              <a:gd name="connsiteY6" fmla="*/ 22453 h 56706"/>
              <a:gd name="connsiteX7" fmla="*/ 2465293 w 4572000"/>
              <a:gd name="connsiteY7" fmla="*/ 29303 h 56706"/>
              <a:gd name="connsiteX8" fmla="*/ 2532529 w 4572000"/>
              <a:gd name="connsiteY8" fmla="*/ 49855 h 56706"/>
              <a:gd name="connsiteX9" fmla="*/ 2577352 w 4572000"/>
              <a:gd name="connsiteY9" fmla="*/ 56706 h 56706"/>
              <a:gd name="connsiteX10" fmla="*/ 2614706 w 4572000"/>
              <a:gd name="connsiteY10" fmla="*/ 43005 h 56706"/>
              <a:gd name="connsiteX11" fmla="*/ 2935941 w 4572000"/>
              <a:gd name="connsiteY11" fmla="*/ 43005 h 56706"/>
              <a:gd name="connsiteX12" fmla="*/ 4572000 w 4572000"/>
              <a:gd name="connsiteY12" fmla="*/ 29303 h 56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56706" extrusionOk="0">
                <a:moveTo>
                  <a:pt x="0" y="8752"/>
                </a:moveTo>
                <a:cubicBezTo>
                  <a:pt x="84335" y="3591"/>
                  <a:pt x="240720" y="-6069"/>
                  <a:pt x="343646" y="8752"/>
                </a:cubicBezTo>
                <a:cubicBezTo>
                  <a:pt x="357752" y="13026"/>
                  <a:pt x="373338" y="18746"/>
                  <a:pt x="388470" y="22453"/>
                </a:cubicBezTo>
                <a:cubicBezTo>
                  <a:pt x="405178" y="27192"/>
                  <a:pt x="417399" y="28322"/>
                  <a:pt x="433293" y="29303"/>
                </a:cubicBezTo>
                <a:cubicBezTo>
                  <a:pt x="646601" y="-40352"/>
                  <a:pt x="503868" y="-13139"/>
                  <a:pt x="791882" y="8752"/>
                </a:cubicBezTo>
                <a:cubicBezTo>
                  <a:pt x="944876" y="41059"/>
                  <a:pt x="1024561" y="4790"/>
                  <a:pt x="1240117" y="15602"/>
                </a:cubicBezTo>
                <a:cubicBezTo>
                  <a:pt x="1345355" y="-21819"/>
                  <a:pt x="1796729" y="83497"/>
                  <a:pt x="2121646" y="22453"/>
                </a:cubicBezTo>
                <a:cubicBezTo>
                  <a:pt x="2223810" y="33934"/>
                  <a:pt x="2354674" y="23628"/>
                  <a:pt x="2465293" y="29303"/>
                </a:cubicBezTo>
                <a:cubicBezTo>
                  <a:pt x="2487520" y="30696"/>
                  <a:pt x="2512088" y="42572"/>
                  <a:pt x="2532529" y="49855"/>
                </a:cubicBezTo>
                <a:cubicBezTo>
                  <a:pt x="2547220" y="54971"/>
                  <a:pt x="2565177" y="53617"/>
                  <a:pt x="2577352" y="56706"/>
                </a:cubicBezTo>
                <a:cubicBezTo>
                  <a:pt x="2590620" y="51709"/>
                  <a:pt x="2603047" y="44812"/>
                  <a:pt x="2614706" y="43005"/>
                </a:cubicBezTo>
                <a:cubicBezTo>
                  <a:pt x="2700940" y="24469"/>
                  <a:pt x="2926734" y="43966"/>
                  <a:pt x="2935941" y="43005"/>
                </a:cubicBezTo>
                <a:cubicBezTo>
                  <a:pt x="3604976" y="-25970"/>
                  <a:pt x="3075256" y="38395"/>
                  <a:pt x="4572000" y="29303"/>
                </a:cubicBezTo>
              </a:path>
            </a:pathLst>
          </a:cu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830712093">
                  <a:custGeom>
                    <a:avLst/>
                    <a:gdLst>
                      <a:gd name="connsiteX0" fmla="*/ 0 w 4338083"/>
                      <a:gd name="connsiteY0" fmla="*/ 9056 h 58674"/>
                      <a:gd name="connsiteX1" fmla="*/ 326065 w 4338083"/>
                      <a:gd name="connsiteY1" fmla="*/ 9056 h 58674"/>
                      <a:gd name="connsiteX2" fmla="*/ 368595 w 4338083"/>
                      <a:gd name="connsiteY2" fmla="*/ 23233 h 58674"/>
                      <a:gd name="connsiteX3" fmla="*/ 411125 w 4338083"/>
                      <a:gd name="connsiteY3" fmla="*/ 30321 h 58674"/>
                      <a:gd name="connsiteX4" fmla="*/ 751367 w 4338083"/>
                      <a:gd name="connsiteY4" fmla="*/ 9056 h 58674"/>
                      <a:gd name="connsiteX5" fmla="*/ 1176669 w 4338083"/>
                      <a:gd name="connsiteY5" fmla="*/ 16144 h 58674"/>
                      <a:gd name="connsiteX6" fmla="*/ 2013097 w 4338083"/>
                      <a:gd name="connsiteY6" fmla="*/ 23233 h 58674"/>
                      <a:gd name="connsiteX7" fmla="*/ 2339162 w 4338083"/>
                      <a:gd name="connsiteY7" fmla="*/ 30321 h 58674"/>
                      <a:gd name="connsiteX8" fmla="*/ 2402958 w 4338083"/>
                      <a:gd name="connsiteY8" fmla="*/ 51586 h 58674"/>
                      <a:gd name="connsiteX9" fmla="*/ 2445488 w 4338083"/>
                      <a:gd name="connsiteY9" fmla="*/ 58674 h 58674"/>
                      <a:gd name="connsiteX10" fmla="*/ 2480930 w 4338083"/>
                      <a:gd name="connsiteY10" fmla="*/ 44498 h 58674"/>
                      <a:gd name="connsiteX11" fmla="*/ 2785730 w 4338083"/>
                      <a:gd name="connsiteY11" fmla="*/ 44498 h 58674"/>
                      <a:gd name="connsiteX12" fmla="*/ 4338083 w 4338083"/>
                      <a:gd name="connsiteY12" fmla="*/ 30321 h 58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338083" h="58674">
                        <a:moveTo>
                          <a:pt x="0" y="9056"/>
                        </a:moveTo>
                        <a:cubicBezTo>
                          <a:pt x="71164" y="6963"/>
                          <a:pt x="231106" y="-6770"/>
                          <a:pt x="326065" y="9056"/>
                        </a:cubicBezTo>
                        <a:cubicBezTo>
                          <a:pt x="340805" y="11513"/>
                          <a:pt x="354098" y="19609"/>
                          <a:pt x="368595" y="23233"/>
                        </a:cubicBezTo>
                        <a:cubicBezTo>
                          <a:pt x="382538" y="26719"/>
                          <a:pt x="396948" y="27958"/>
                          <a:pt x="411125" y="30321"/>
                        </a:cubicBezTo>
                        <a:cubicBezTo>
                          <a:pt x="608836" y="-16198"/>
                          <a:pt x="479957" y="3091"/>
                          <a:pt x="751367" y="9056"/>
                        </a:cubicBezTo>
                        <a:lnTo>
                          <a:pt x="1176669" y="16144"/>
                        </a:lnTo>
                        <a:lnTo>
                          <a:pt x="2013097" y="23233"/>
                        </a:lnTo>
                        <a:cubicBezTo>
                          <a:pt x="2121785" y="25596"/>
                          <a:pt x="2230734" y="22435"/>
                          <a:pt x="2339162" y="30321"/>
                        </a:cubicBezTo>
                        <a:cubicBezTo>
                          <a:pt x="2361519" y="31947"/>
                          <a:pt x="2381299" y="45810"/>
                          <a:pt x="2402958" y="51586"/>
                        </a:cubicBezTo>
                        <a:cubicBezTo>
                          <a:pt x="2416845" y="55289"/>
                          <a:pt x="2431311" y="56311"/>
                          <a:pt x="2445488" y="58674"/>
                        </a:cubicBezTo>
                        <a:cubicBezTo>
                          <a:pt x="2457302" y="53949"/>
                          <a:pt x="2468586" y="47584"/>
                          <a:pt x="2480930" y="44498"/>
                        </a:cubicBezTo>
                        <a:cubicBezTo>
                          <a:pt x="2563163" y="23940"/>
                          <a:pt x="2776772" y="44249"/>
                          <a:pt x="2785730" y="44498"/>
                        </a:cubicBezTo>
                        <a:cubicBezTo>
                          <a:pt x="3429532" y="-3192"/>
                          <a:pt x="2913146" y="30321"/>
                          <a:pt x="4338083" y="3032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74490C-FBB5-A8F0-E743-D1688498792F}"/>
              </a:ext>
            </a:extLst>
          </p:cNvPr>
          <p:cNvSpPr/>
          <p:nvPr/>
        </p:nvSpPr>
        <p:spPr>
          <a:xfrm>
            <a:off x="3055089" y="6609908"/>
            <a:ext cx="4572000" cy="56706"/>
          </a:xfrm>
          <a:custGeom>
            <a:avLst/>
            <a:gdLst>
              <a:gd name="connsiteX0" fmla="*/ 0 w 4572000"/>
              <a:gd name="connsiteY0" fmla="*/ 8752 h 56706"/>
              <a:gd name="connsiteX1" fmla="*/ 343646 w 4572000"/>
              <a:gd name="connsiteY1" fmla="*/ 8752 h 56706"/>
              <a:gd name="connsiteX2" fmla="*/ 388470 w 4572000"/>
              <a:gd name="connsiteY2" fmla="*/ 22453 h 56706"/>
              <a:gd name="connsiteX3" fmla="*/ 433293 w 4572000"/>
              <a:gd name="connsiteY3" fmla="*/ 29303 h 56706"/>
              <a:gd name="connsiteX4" fmla="*/ 791882 w 4572000"/>
              <a:gd name="connsiteY4" fmla="*/ 8752 h 56706"/>
              <a:gd name="connsiteX5" fmla="*/ 1240117 w 4572000"/>
              <a:gd name="connsiteY5" fmla="*/ 15602 h 56706"/>
              <a:gd name="connsiteX6" fmla="*/ 2121646 w 4572000"/>
              <a:gd name="connsiteY6" fmla="*/ 22453 h 56706"/>
              <a:gd name="connsiteX7" fmla="*/ 2465293 w 4572000"/>
              <a:gd name="connsiteY7" fmla="*/ 29303 h 56706"/>
              <a:gd name="connsiteX8" fmla="*/ 2532529 w 4572000"/>
              <a:gd name="connsiteY8" fmla="*/ 49855 h 56706"/>
              <a:gd name="connsiteX9" fmla="*/ 2577352 w 4572000"/>
              <a:gd name="connsiteY9" fmla="*/ 56706 h 56706"/>
              <a:gd name="connsiteX10" fmla="*/ 2614706 w 4572000"/>
              <a:gd name="connsiteY10" fmla="*/ 43005 h 56706"/>
              <a:gd name="connsiteX11" fmla="*/ 2935941 w 4572000"/>
              <a:gd name="connsiteY11" fmla="*/ 43005 h 56706"/>
              <a:gd name="connsiteX12" fmla="*/ 4572000 w 4572000"/>
              <a:gd name="connsiteY12" fmla="*/ 29303 h 56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56706" extrusionOk="0">
                <a:moveTo>
                  <a:pt x="0" y="8752"/>
                </a:moveTo>
                <a:cubicBezTo>
                  <a:pt x="84335" y="3591"/>
                  <a:pt x="240720" y="-6069"/>
                  <a:pt x="343646" y="8752"/>
                </a:cubicBezTo>
                <a:cubicBezTo>
                  <a:pt x="357752" y="13026"/>
                  <a:pt x="373338" y="18746"/>
                  <a:pt x="388470" y="22453"/>
                </a:cubicBezTo>
                <a:cubicBezTo>
                  <a:pt x="405178" y="27192"/>
                  <a:pt x="417399" y="28322"/>
                  <a:pt x="433293" y="29303"/>
                </a:cubicBezTo>
                <a:cubicBezTo>
                  <a:pt x="646601" y="-40352"/>
                  <a:pt x="503868" y="-13139"/>
                  <a:pt x="791882" y="8752"/>
                </a:cubicBezTo>
                <a:cubicBezTo>
                  <a:pt x="944876" y="41059"/>
                  <a:pt x="1024561" y="4790"/>
                  <a:pt x="1240117" y="15602"/>
                </a:cubicBezTo>
                <a:cubicBezTo>
                  <a:pt x="1345355" y="-21819"/>
                  <a:pt x="1796729" y="83497"/>
                  <a:pt x="2121646" y="22453"/>
                </a:cubicBezTo>
                <a:cubicBezTo>
                  <a:pt x="2223810" y="33934"/>
                  <a:pt x="2354674" y="23628"/>
                  <a:pt x="2465293" y="29303"/>
                </a:cubicBezTo>
                <a:cubicBezTo>
                  <a:pt x="2487520" y="30696"/>
                  <a:pt x="2512088" y="42572"/>
                  <a:pt x="2532529" y="49855"/>
                </a:cubicBezTo>
                <a:cubicBezTo>
                  <a:pt x="2547220" y="54971"/>
                  <a:pt x="2565177" y="53617"/>
                  <a:pt x="2577352" y="56706"/>
                </a:cubicBezTo>
                <a:cubicBezTo>
                  <a:pt x="2590620" y="51709"/>
                  <a:pt x="2603047" y="44812"/>
                  <a:pt x="2614706" y="43005"/>
                </a:cubicBezTo>
                <a:cubicBezTo>
                  <a:pt x="2700940" y="24469"/>
                  <a:pt x="2926734" y="43966"/>
                  <a:pt x="2935941" y="43005"/>
                </a:cubicBezTo>
                <a:cubicBezTo>
                  <a:pt x="3604976" y="-25970"/>
                  <a:pt x="3075256" y="38395"/>
                  <a:pt x="4572000" y="29303"/>
                </a:cubicBezTo>
              </a:path>
            </a:pathLst>
          </a:cu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830712093">
                  <a:custGeom>
                    <a:avLst/>
                    <a:gdLst>
                      <a:gd name="connsiteX0" fmla="*/ 0 w 4338083"/>
                      <a:gd name="connsiteY0" fmla="*/ 9056 h 58674"/>
                      <a:gd name="connsiteX1" fmla="*/ 326065 w 4338083"/>
                      <a:gd name="connsiteY1" fmla="*/ 9056 h 58674"/>
                      <a:gd name="connsiteX2" fmla="*/ 368595 w 4338083"/>
                      <a:gd name="connsiteY2" fmla="*/ 23233 h 58674"/>
                      <a:gd name="connsiteX3" fmla="*/ 411125 w 4338083"/>
                      <a:gd name="connsiteY3" fmla="*/ 30321 h 58674"/>
                      <a:gd name="connsiteX4" fmla="*/ 751367 w 4338083"/>
                      <a:gd name="connsiteY4" fmla="*/ 9056 h 58674"/>
                      <a:gd name="connsiteX5" fmla="*/ 1176669 w 4338083"/>
                      <a:gd name="connsiteY5" fmla="*/ 16144 h 58674"/>
                      <a:gd name="connsiteX6" fmla="*/ 2013097 w 4338083"/>
                      <a:gd name="connsiteY6" fmla="*/ 23233 h 58674"/>
                      <a:gd name="connsiteX7" fmla="*/ 2339162 w 4338083"/>
                      <a:gd name="connsiteY7" fmla="*/ 30321 h 58674"/>
                      <a:gd name="connsiteX8" fmla="*/ 2402958 w 4338083"/>
                      <a:gd name="connsiteY8" fmla="*/ 51586 h 58674"/>
                      <a:gd name="connsiteX9" fmla="*/ 2445488 w 4338083"/>
                      <a:gd name="connsiteY9" fmla="*/ 58674 h 58674"/>
                      <a:gd name="connsiteX10" fmla="*/ 2480930 w 4338083"/>
                      <a:gd name="connsiteY10" fmla="*/ 44498 h 58674"/>
                      <a:gd name="connsiteX11" fmla="*/ 2785730 w 4338083"/>
                      <a:gd name="connsiteY11" fmla="*/ 44498 h 58674"/>
                      <a:gd name="connsiteX12" fmla="*/ 4338083 w 4338083"/>
                      <a:gd name="connsiteY12" fmla="*/ 30321 h 58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338083" h="58674">
                        <a:moveTo>
                          <a:pt x="0" y="9056"/>
                        </a:moveTo>
                        <a:cubicBezTo>
                          <a:pt x="71164" y="6963"/>
                          <a:pt x="231106" y="-6770"/>
                          <a:pt x="326065" y="9056"/>
                        </a:cubicBezTo>
                        <a:cubicBezTo>
                          <a:pt x="340805" y="11513"/>
                          <a:pt x="354098" y="19609"/>
                          <a:pt x="368595" y="23233"/>
                        </a:cubicBezTo>
                        <a:cubicBezTo>
                          <a:pt x="382538" y="26719"/>
                          <a:pt x="396948" y="27958"/>
                          <a:pt x="411125" y="30321"/>
                        </a:cubicBezTo>
                        <a:cubicBezTo>
                          <a:pt x="608836" y="-16198"/>
                          <a:pt x="479957" y="3091"/>
                          <a:pt x="751367" y="9056"/>
                        </a:cubicBezTo>
                        <a:lnTo>
                          <a:pt x="1176669" y="16144"/>
                        </a:lnTo>
                        <a:lnTo>
                          <a:pt x="2013097" y="23233"/>
                        </a:lnTo>
                        <a:cubicBezTo>
                          <a:pt x="2121785" y="25596"/>
                          <a:pt x="2230734" y="22435"/>
                          <a:pt x="2339162" y="30321"/>
                        </a:cubicBezTo>
                        <a:cubicBezTo>
                          <a:pt x="2361519" y="31947"/>
                          <a:pt x="2381299" y="45810"/>
                          <a:pt x="2402958" y="51586"/>
                        </a:cubicBezTo>
                        <a:cubicBezTo>
                          <a:pt x="2416845" y="55289"/>
                          <a:pt x="2431311" y="56311"/>
                          <a:pt x="2445488" y="58674"/>
                        </a:cubicBezTo>
                        <a:cubicBezTo>
                          <a:pt x="2457302" y="53949"/>
                          <a:pt x="2468586" y="47584"/>
                          <a:pt x="2480930" y="44498"/>
                        </a:cubicBezTo>
                        <a:cubicBezTo>
                          <a:pt x="2563163" y="23940"/>
                          <a:pt x="2776772" y="44249"/>
                          <a:pt x="2785730" y="44498"/>
                        </a:cubicBezTo>
                        <a:cubicBezTo>
                          <a:pt x="3429532" y="-3192"/>
                          <a:pt x="2913146" y="30321"/>
                          <a:pt x="4338083" y="3032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2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1071</Words>
  <Application>Microsoft Office PowerPoint</Application>
  <PresentationFormat>Widescreen</PresentationFormat>
  <Paragraphs>94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 Unicode MS</vt:lpstr>
      <vt:lpstr>等线</vt:lpstr>
      <vt:lpstr>Arial</vt:lpstr>
      <vt:lpstr>Calibri</vt:lpstr>
      <vt:lpstr>Calibri Light</vt:lpstr>
      <vt:lpstr>Courier New</vt:lpstr>
      <vt:lpstr>Office Theme</vt:lpstr>
      <vt:lpstr>A preliminary guidance to the set up of training dataset and GANSim  (unconditional case)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workflow of feeding training facies models into GANSim</dc:title>
  <dc:creator>Suihong Song</dc:creator>
  <cp:lastModifiedBy>Suihong Song</cp:lastModifiedBy>
  <cp:revision>8</cp:revision>
  <dcterms:created xsi:type="dcterms:W3CDTF">2023-04-11T01:28:08Z</dcterms:created>
  <dcterms:modified xsi:type="dcterms:W3CDTF">2023-04-12T02:52:13Z</dcterms:modified>
</cp:coreProperties>
</file>