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6"/>
  </p:notesMasterIdLst>
  <p:sldIdLst>
    <p:sldId id="3203" r:id="rId2"/>
    <p:sldId id="3221" r:id="rId3"/>
    <p:sldId id="3449" r:id="rId4"/>
    <p:sldId id="3463" r:id="rId5"/>
    <p:sldId id="3448" r:id="rId6"/>
    <p:sldId id="3464" r:id="rId7"/>
    <p:sldId id="3465" r:id="rId8"/>
    <p:sldId id="3466" r:id="rId9"/>
    <p:sldId id="3467" r:id="rId10"/>
    <p:sldId id="3468" r:id="rId11"/>
    <p:sldId id="3471" r:id="rId12"/>
    <p:sldId id="3472" r:id="rId13"/>
    <p:sldId id="3473" r:id="rId14"/>
    <p:sldId id="31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B0F0"/>
    <a:srgbClr val="F2F1EF"/>
    <a:srgbClr val="0000CC"/>
    <a:srgbClr val="7030A0"/>
    <a:srgbClr val="2AD5FF"/>
    <a:srgbClr val="EA0303"/>
    <a:srgbClr val="330065"/>
    <a:srgbClr val="FFFF00"/>
    <a:srgbClr val="DD2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9" autoAdjust="0"/>
    <p:restoredTop sz="91162" autoAdjust="0"/>
  </p:normalViewPr>
  <p:slideViewPr>
    <p:cSldViewPr snapToGrid="0">
      <p:cViewPr varScale="1">
        <p:scale>
          <a:sx n="100" d="100"/>
          <a:sy n="100" d="100"/>
        </p:scale>
        <p:origin x="244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822D6-CFD8-4908-AADD-9F79107E1D0F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B71E0-6F41-4E99-B1C0-B5240AC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3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71E0-6F41-4E99-B1C0-B5240ACF91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71E0-6F41-4E99-B1C0-B5240ACF9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3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71E0-6F41-4E99-B1C0-B5240ACF91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71E0-6F41-4E99-B1C0-B5240ACF91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71E0-6F41-4E99-B1C0-B5240ACF91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71E0-6F41-4E99-B1C0-B5240ACF91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71E0-6F41-4E99-B1C0-B5240ACF91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44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B71E0-6F41-4E99-B1C0-B5240ACF91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A47F-F7E6-4EA3-94B6-B99DC6371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C5FF5-3F8A-4585-AFCD-3D6E208C0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F5489-F76A-409C-AD47-9F6B857F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13E7-AE5E-4CBD-BC8A-82E37879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6D46F-A8D7-4B66-BA00-A98E2DDB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6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69A5-30D7-4E23-B6DC-FBF38ED4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C1C20-D0F7-4648-B2D5-189159247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59FF-DF64-400C-A56B-57548F6C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114CF-A676-449B-BC24-C4DFC79F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6A018-27AB-47AF-A81B-D58DE558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368EB-7385-4D2C-B62C-AC87A0827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4AF8-041C-457D-9708-50E535C6D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ADB6-62F4-49CF-9106-728BFB36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62A1-1B9D-43E4-BC3D-D2BD98D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B782-6586-4BCD-9FA3-7BC51085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258C-CAAB-4FFB-B355-3150868E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167C-87F5-4FE7-8561-BD26F4DC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19860-7382-4223-95D9-B613CB66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2269-C582-45B9-AC28-7D829C05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BFA3-89C7-44E5-9FC5-66A3F32A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6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BAD0-A9EB-4202-A3EF-BEBDC3D3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C306-EA8E-4D67-9525-B0A48CBF4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8078-59F4-4FA8-A1C5-B098EDB7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86E2-0865-426C-8DDA-D798FCD9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68A95-EB44-4820-95F1-3FC92AB2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0444-F6CC-438C-B220-BD31468E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3F7B-64C0-4075-822E-75050A827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E36D9-FB34-4E41-9B80-EF8EFA199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071DC-5CA2-44AC-A816-B428035A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FB7A5-CF39-4418-8553-77BDF6D1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898B8-C038-4464-9127-70DB825E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157F-29CB-4D0F-8D92-BCF9105B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39A2-1981-4D10-B494-7613526FB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261F8-24E9-4BDE-8D70-016F26E36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73CF1-BF44-40B7-AB91-CEA856A21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C4E3C-405B-4CA0-B47D-FCA71B16E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45530-6EB7-4155-BF6D-DA5EB0E0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076BF-69E7-4193-9AAA-06C7FF6B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031F4-E1CE-4E0F-BBA4-009C7AE0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4B74-26E3-4D06-9106-F9D275E7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7619E-D0C4-45E7-AC93-BBFC0264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5468B-5375-4F60-B48E-A1AA674A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025B3-0C1D-4FC4-8FCE-DA48045C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2CBE1-060A-4F6A-9B06-FD244AC3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AD314-75A1-43FE-B541-EFD48D1B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56388-F53A-4A56-ABAB-D552462C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1565-D1C9-403D-A15E-AAA61ED1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4FE-9486-4515-A194-6E561F9F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12F60-67D6-4DEB-B7A6-AE4437E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F49F-7FE9-4A52-BC2C-7B6D2442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41AAB-B707-4033-9DFE-FEFB9348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79C77-1417-4EEB-A5DB-680D392F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B7F9-5862-4ECD-97B4-0FF35AF2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FFCD4-3992-4D37-8186-0C77CCA8E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167C8-22C8-4352-8AA3-487EE88D5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98DEE-3F2C-4345-8180-EF807885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2CBD-A160-48C7-8E8F-1C2A2CCE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F3258-1998-4BAA-B414-2FF3D920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420BF-8162-4819-A140-CC2A3F91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F5B7-D6C1-44C6-9BB8-9B83B116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BDB1D-2269-4920-A0A8-00C158782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6707-AD24-40C7-879F-F36DE3272158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1DEB8-C120-4D24-B72C-9384102F6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5B8E-BEEB-42CC-A8D6-B65C111C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76FAC-714C-430B-B438-4E2388BAD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45FC-9172-1F7D-144A-00E52F7C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322"/>
            <a:ext cx="10515600" cy="1789678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3600" b="1" dirty="0">
                <a:solidFill>
                  <a:srgbClr val="000000"/>
                </a:solidFill>
                <a:latin typeface="inherit"/>
              </a:rPr>
              <a:t>Physics-informed multi-grid neural operator: </a:t>
            </a:r>
            <a:br>
              <a:rPr lang="en-US" sz="3600" b="1" dirty="0">
                <a:solidFill>
                  <a:srgbClr val="000000"/>
                </a:solidFill>
                <a:latin typeface="inherit"/>
              </a:rPr>
            </a:br>
            <a:r>
              <a:rPr lang="en-US" sz="3600" b="1" dirty="0">
                <a:solidFill>
                  <a:srgbClr val="000000"/>
                </a:solidFill>
                <a:latin typeface="inherit"/>
              </a:rPr>
              <a:t>theory and an application to porous flow simulation</a:t>
            </a:r>
            <a:endParaRPr lang="en-US" sz="3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45639E6-81A9-762F-EEE7-B0F1A2FCDDC2}"/>
              </a:ext>
            </a:extLst>
          </p:cNvPr>
          <p:cNvSpPr txBox="1">
            <a:spLocks/>
          </p:cNvSpPr>
          <p:nvPr/>
        </p:nvSpPr>
        <p:spPr>
          <a:xfrm>
            <a:off x="3080656" y="4525768"/>
            <a:ext cx="6566647" cy="59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0000FF"/>
                </a:solidFill>
              </a:rPr>
              <a:t>Suihong Song</a:t>
            </a:r>
            <a:r>
              <a:rPr lang="en-US" sz="2400" dirty="0"/>
              <a:t>, Tapan Mukerji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2BDF5F4-E8F3-1D85-E003-2A4533454C08}"/>
              </a:ext>
            </a:extLst>
          </p:cNvPr>
          <p:cNvSpPr txBox="1">
            <a:spLocks/>
          </p:cNvSpPr>
          <p:nvPr/>
        </p:nvSpPr>
        <p:spPr>
          <a:xfrm>
            <a:off x="3080656" y="5460873"/>
            <a:ext cx="6566647" cy="832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0000FF"/>
                </a:solidFill>
              </a:rPr>
              <a:t>Stanford University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7" name="Picture 2" descr="C:\Users\Gregoire\Desktop\scrf_template\site_title.gif">
            <a:extLst>
              <a:ext uri="{FF2B5EF4-FFF2-40B4-BE49-F238E27FC236}">
                <a16:creationId xmlns:a16="http://schemas.microsoft.com/office/drawing/2014/main" id="{6EEDC821-C10D-FDD1-10DA-4D83DF568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1"/>
          <a:stretch>
            <a:fillRect/>
          </a:stretch>
        </p:blipFill>
        <p:spPr bwMode="auto">
          <a:xfrm>
            <a:off x="0" y="0"/>
            <a:ext cx="12192000" cy="84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67A1EA-A0A3-8197-1DB7-C4A4BC9E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04" y="174994"/>
            <a:ext cx="4904850" cy="624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AGU</a:t>
            </a:r>
            <a:r>
              <a:rPr lang="en-US" sz="3200" b="1" dirty="0">
                <a:solidFill>
                  <a:schemeClr val="bg1"/>
                </a:solidFill>
              </a:rPr>
              <a:t> 2023</a:t>
            </a:r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FDC4608C-F521-9018-CD83-66DE71C31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322" y="69361"/>
            <a:ext cx="1789678" cy="17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3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>
            <a:extLst>
              <a:ext uri="{FF2B5EF4-FFF2-40B4-BE49-F238E27FC236}">
                <a16:creationId xmlns:a16="http://schemas.microsoft.com/office/drawing/2014/main" id="{26ABE0E9-B612-61F5-740C-297A7A75E714}"/>
              </a:ext>
            </a:extLst>
          </p:cNvPr>
          <p:cNvSpPr/>
          <p:nvPr/>
        </p:nvSpPr>
        <p:spPr>
          <a:xfrm>
            <a:off x="404891" y="131320"/>
            <a:ext cx="1109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Operator for porous flow simulation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492FD-133F-A814-2494-46B4953D7CF1}"/>
              </a:ext>
            </a:extLst>
          </p:cNvPr>
          <p:cNvSpPr txBox="1"/>
          <p:nvPr/>
        </p:nvSpPr>
        <p:spPr>
          <a:xfrm>
            <a:off x="3063251" y="984636"/>
            <a:ext cx="80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mD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EBB910-FAD3-00BE-1D74-6A5FBEF876A2}"/>
              </a:ext>
            </a:extLst>
          </p:cNvPr>
          <p:cNvSpPr txBox="1"/>
          <p:nvPr/>
        </p:nvSpPr>
        <p:spPr>
          <a:xfrm>
            <a:off x="1413380" y="578318"/>
            <a:ext cx="145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FF"/>
                </a:solidFill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</a:rPr>
              <a:t>D case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2F49A-78D0-2CEC-7054-55C08C53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31" y="1227735"/>
            <a:ext cx="2448346" cy="19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0920A-E96F-AD3E-CE19-36562F577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98" y="4205413"/>
            <a:ext cx="2360970" cy="1921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89D6FF-9CD6-7D38-ACD4-DC0CCC9E5B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33" t="49253"/>
          <a:stretch/>
        </p:blipFill>
        <p:spPr>
          <a:xfrm>
            <a:off x="2116827" y="3980547"/>
            <a:ext cx="1060080" cy="2221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9719C6-74D6-B953-D255-44F59E1399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296" b="53155"/>
          <a:stretch/>
        </p:blipFill>
        <p:spPr>
          <a:xfrm>
            <a:off x="2116827" y="1054365"/>
            <a:ext cx="1039475" cy="2033021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9F95A30-A245-4F8E-110A-D4438831A4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" t="3391" r="78098" b="53622"/>
          <a:stretch/>
        </p:blipFill>
        <p:spPr>
          <a:xfrm>
            <a:off x="1687440" y="1193580"/>
            <a:ext cx="429388" cy="1893806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867301-1CF0-8C67-4245-CE95A85110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4" r="76748" b="5343"/>
          <a:stretch/>
        </p:blipFill>
        <p:spPr>
          <a:xfrm>
            <a:off x="1687440" y="4127372"/>
            <a:ext cx="450633" cy="185357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B93A9E2A-896A-CA1D-3AFA-B10C12D6A6EA}"/>
              </a:ext>
            </a:extLst>
          </p:cNvPr>
          <p:cNvSpPr/>
          <p:nvPr/>
        </p:nvSpPr>
        <p:spPr>
          <a:xfrm>
            <a:off x="2336942" y="3420632"/>
            <a:ext cx="318094" cy="40393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6C4EA-3581-66CA-AD3C-3A5B21CE0C10}"/>
              </a:ext>
            </a:extLst>
          </p:cNvPr>
          <p:cNvSpPr txBox="1"/>
          <p:nvPr/>
        </p:nvSpPr>
        <p:spPr>
          <a:xfrm>
            <a:off x="2624850" y="3429000"/>
            <a:ext cx="857739" cy="30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Operator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0E19F-B23C-3BB3-34E3-5B5A004D0E1F}"/>
              </a:ext>
            </a:extLst>
          </p:cNvPr>
          <p:cNvSpPr txBox="1"/>
          <p:nvPr/>
        </p:nvSpPr>
        <p:spPr>
          <a:xfrm>
            <a:off x="2817218" y="3870716"/>
            <a:ext cx="77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bar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3073E2-F29D-95B3-12E7-424028E80CFF}"/>
              </a:ext>
            </a:extLst>
          </p:cNvPr>
          <p:cNvCxnSpPr>
            <a:cxnSpLocks/>
          </p:cNvCxnSpPr>
          <p:nvPr/>
        </p:nvCxnSpPr>
        <p:spPr>
          <a:xfrm>
            <a:off x="1624139" y="1797790"/>
            <a:ext cx="0" cy="6853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E37C1E-C957-7778-D1F4-9BA1B5EE80C9}"/>
              </a:ext>
            </a:extLst>
          </p:cNvPr>
          <p:cNvSpPr txBox="1"/>
          <p:nvPr/>
        </p:nvSpPr>
        <p:spPr>
          <a:xfrm>
            <a:off x="908888" y="1916865"/>
            <a:ext cx="7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Flow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382C6-C7C1-1FBA-35A2-46D8DF51C178}"/>
              </a:ext>
            </a:extLst>
          </p:cNvPr>
          <p:cNvSpPr txBox="1"/>
          <p:nvPr/>
        </p:nvSpPr>
        <p:spPr>
          <a:xfrm>
            <a:off x="1609535" y="3048318"/>
            <a:ext cx="220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random</a:t>
            </a:r>
            <a:r>
              <a:rPr lang="zh-CN" altLang="en-US" sz="1600" dirty="0"/>
              <a:t> </a:t>
            </a:r>
            <a:r>
              <a:rPr lang="en-US" altLang="zh-CN" sz="1600" dirty="0"/>
              <a:t>perm</a:t>
            </a:r>
            <a:r>
              <a:rPr lang="zh-CN" altLang="en-US" sz="1600" dirty="0"/>
              <a:t> </a:t>
            </a:r>
            <a:r>
              <a:rPr lang="en-US" altLang="zh-CN" sz="1600" dirty="0"/>
              <a:t>curve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FD9CBA-3BCD-C368-F45E-1C2D3C8A6EED}"/>
                  </a:ext>
                </a:extLst>
              </p:cNvPr>
              <p:cNvSpPr txBox="1"/>
              <p:nvPr/>
            </p:nvSpPr>
            <p:spPr>
              <a:xfrm>
                <a:off x="1304839" y="5980942"/>
                <a:ext cx="2616453" cy="60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Pressure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curve after 1 day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FD9CBA-3BCD-C368-F45E-1C2D3C8A6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39" y="5980942"/>
                <a:ext cx="2616453" cy="604204"/>
              </a:xfrm>
              <a:prstGeom prst="rect">
                <a:avLst/>
              </a:prstGeom>
              <a:blipFill>
                <a:blip r:embed="rId6"/>
                <a:stretch>
                  <a:fillRect l="-1166" t="-3030" b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1823E0-69DA-E87E-818F-5540440FA033}"/>
              </a:ext>
            </a:extLst>
          </p:cNvPr>
          <p:cNvCxnSpPr>
            <a:cxnSpLocks/>
          </p:cNvCxnSpPr>
          <p:nvPr/>
        </p:nvCxnSpPr>
        <p:spPr>
          <a:xfrm flipV="1">
            <a:off x="1249465" y="1222802"/>
            <a:ext cx="0" cy="4023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0F8AD8-F5CC-669A-2395-339142D66AD4}"/>
              </a:ext>
            </a:extLst>
          </p:cNvPr>
          <p:cNvSpPr txBox="1"/>
          <p:nvPr/>
        </p:nvSpPr>
        <p:spPr>
          <a:xfrm>
            <a:off x="586521" y="1222871"/>
            <a:ext cx="733554" cy="3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North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88B7048-86B6-EF60-4019-678B61576845}"/>
              </a:ext>
            </a:extLst>
          </p:cNvPr>
          <p:cNvSpPr/>
          <p:nvPr/>
        </p:nvSpPr>
        <p:spPr>
          <a:xfrm>
            <a:off x="5123418" y="3616111"/>
            <a:ext cx="318094" cy="40393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FDDC-1EEB-9777-EB41-348D5EF9B0FE}"/>
              </a:ext>
            </a:extLst>
          </p:cNvPr>
          <p:cNvSpPr txBox="1"/>
          <p:nvPr/>
        </p:nvSpPr>
        <p:spPr>
          <a:xfrm>
            <a:off x="5436699" y="3611247"/>
            <a:ext cx="857739" cy="30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Operator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820F72-AB3B-B99A-A4BF-78E4020E503E}"/>
              </a:ext>
            </a:extLst>
          </p:cNvPr>
          <p:cNvSpPr txBox="1"/>
          <p:nvPr/>
        </p:nvSpPr>
        <p:spPr>
          <a:xfrm>
            <a:off x="4454627" y="3105602"/>
            <a:ext cx="2121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random</a:t>
            </a:r>
            <a:r>
              <a:rPr lang="zh-CN" altLang="en-US" sz="1600" dirty="0"/>
              <a:t> </a:t>
            </a:r>
            <a:r>
              <a:rPr lang="en-US" altLang="zh-CN" sz="1600" dirty="0"/>
              <a:t>perm</a:t>
            </a:r>
            <a:r>
              <a:rPr lang="zh-CN" altLang="en-US" sz="1600" dirty="0"/>
              <a:t> </a:t>
            </a:r>
            <a:r>
              <a:rPr lang="en-US" altLang="zh-CN" sz="1600" dirty="0"/>
              <a:t>map</a:t>
            </a:r>
            <a:endParaRPr lang="en-US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CFCC30-A187-BDAF-C49F-DC964C8CBBCC}"/>
              </a:ext>
            </a:extLst>
          </p:cNvPr>
          <p:cNvCxnSpPr>
            <a:cxnSpLocks/>
          </p:cNvCxnSpPr>
          <p:nvPr/>
        </p:nvCxnSpPr>
        <p:spPr>
          <a:xfrm>
            <a:off x="4204454" y="1759625"/>
            <a:ext cx="0" cy="6853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347D47-96F0-F0FB-3923-A3A8FC368D08}"/>
              </a:ext>
            </a:extLst>
          </p:cNvPr>
          <p:cNvSpPr txBox="1"/>
          <p:nvPr/>
        </p:nvSpPr>
        <p:spPr>
          <a:xfrm>
            <a:off x="3588442" y="1864507"/>
            <a:ext cx="68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Flow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8856C2-8145-58D5-FDC2-92AA7F755726}"/>
              </a:ext>
            </a:extLst>
          </p:cNvPr>
          <p:cNvSpPr txBox="1"/>
          <p:nvPr/>
        </p:nvSpPr>
        <p:spPr>
          <a:xfrm>
            <a:off x="6022607" y="961958"/>
            <a:ext cx="733554" cy="3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k, </a:t>
            </a:r>
            <a:r>
              <a:rPr lang="en-US" altLang="zh-CN" sz="1600" dirty="0" err="1"/>
              <a:t>mD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E8DD0-EC69-74D7-FF2B-31F17508434C}"/>
              </a:ext>
            </a:extLst>
          </p:cNvPr>
          <p:cNvSpPr txBox="1"/>
          <p:nvPr/>
        </p:nvSpPr>
        <p:spPr>
          <a:xfrm>
            <a:off x="6230322" y="3941150"/>
            <a:ext cx="771224" cy="3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p, bar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753798-E7E3-98FF-AE5E-C6168F5EAE96}"/>
                  </a:ext>
                </a:extLst>
              </p:cNvPr>
              <p:cNvSpPr txBox="1"/>
              <p:nvPr/>
            </p:nvSpPr>
            <p:spPr>
              <a:xfrm>
                <a:off x="4423421" y="6122476"/>
                <a:ext cx="2942259" cy="60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Pressure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map after 30 days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753798-E7E3-98FF-AE5E-C6168F5EA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421" y="6122476"/>
                <a:ext cx="2942259" cy="604204"/>
              </a:xfrm>
              <a:prstGeom prst="rect">
                <a:avLst/>
              </a:prstGeom>
              <a:blipFill>
                <a:blip r:embed="rId7"/>
                <a:stretch>
                  <a:fillRect l="-1245" t="-3030" b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Down 33">
            <a:extLst>
              <a:ext uri="{FF2B5EF4-FFF2-40B4-BE49-F238E27FC236}">
                <a16:creationId xmlns:a16="http://schemas.microsoft.com/office/drawing/2014/main" id="{C711701B-2912-107B-4A4E-55B65124D3B5}"/>
              </a:ext>
            </a:extLst>
          </p:cNvPr>
          <p:cNvSpPr/>
          <p:nvPr/>
        </p:nvSpPr>
        <p:spPr>
          <a:xfrm>
            <a:off x="8807284" y="3485910"/>
            <a:ext cx="318094" cy="40393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79C252-CCD4-F00D-B288-1DFD9AFB2504}"/>
              </a:ext>
            </a:extLst>
          </p:cNvPr>
          <p:cNvSpPr txBox="1"/>
          <p:nvPr/>
        </p:nvSpPr>
        <p:spPr>
          <a:xfrm>
            <a:off x="9088906" y="3446952"/>
            <a:ext cx="857739" cy="30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Operator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A1873D-81DD-F55A-0E73-FCBCBA18B561}"/>
                  </a:ext>
                </a:extLst>
              </p:cNvPr>
              <p:cNvSpPr txBox="1"/>
              <p:nvPr/>
            </p:nvSpPr>
            <p:spPr>
              <a:xfrm>
                <a:off x="8004388" y="6122476"/>
                <a:ext cx="3387512" cy="604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Pressure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maps of 1 to 16 days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𝑚𝑢𝑙𝑡𝑖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A1873D-81DD-F55A-0E73-FCBCBA18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88" y="6122476"/>
                <a:ext cx="3387512" cy="604204"/>
              </a:xfrm>
              <a:prstGeom prst="rect">
                <a:avLst/>
              </a:prstGeom>
              <a:blipFill>
                <a:blip r:embed="rId8"/>
                <a:stretch>
                  <a:fillRect l="-899" t="-3030" b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09F8AC57-FBEF-6F86-8E02-5BBD91D290C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93584"/>
          <a:stretch/>
        </p:blipFill>
        <p:spPr>
          <a:xfrm>
            <a:off x="7699625" y="4067440"/>
            <a:ext cx="1350285" cy="13630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6CA1BF5-F85F-D415-05D2-6F084143B6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186" r="87321" b="3741"/>
          <a:stretch/>
        </p:blipFill>
        <p:spPr>
          <a:xfrm>
            <a:off x="8206673" y="4244291"/>
            <a:ext cx="1261378" cy="14318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D3BBE9-1DA5-7DB7-9409-2E8F8B3E80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4504"/>
          <a:stretch/>
        </p:blipFill>
        <p:spPr>
          <a:xfrm>
            <a:off x="9287101" y="4611241"/>
            <a:ext cx="1261378" cy="14866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A97965-8BF8-C2AA-04B1-2B561934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17" y="1189604"/>
            <a:ext cx="2448346" cy="192262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395B20F-CEED-78AC-0435-5EDDE22308BD}"/>
              </a:ext>
            </a:extLst>
          </p:cNvPr>
          <p:cNvSpPr txBox="1"/>
          <p:nvPr/>
        </p:nvSpPr>
        <p:spPr>
          <a:xfrm>
            <a:off x="8110913" y="3067471"/>
            <a:ext cx="227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random</a:t>
            </a:r>
            <a:r>
              <a:rPr lang="zh-CN" altLang="en-US" sz="1600" dirty="0"/>
              <a:t> </a:t>
            </a:r>
            <a:r>
              <a:rPr lang="en-US" altLang="zh-CN" sz="1600" dirty="0"/>
              <a:t>perm</a:t>
            </a:r>
            <a:r>
              <a:rPr lang="zh-CN" altLang="en-US" sz="1600" dirty="0"/>
              <a:t> </a:t>
            </a:r>
            <a:r>
              <a:rPr lang="en-US" altLang="zh-CN" sz="1600" dirty="0"/>
              <a:t>map</a:t>
            </a:r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A9E18A-34CB-AF2A-02D7-D203A2844198}"/>
              </a:ext>
            </a:extLst>
          </p:cNvPr>
          <p:cNvCxnSpPr>
            <a:cxnSpLocks/>
          </p:cNvCxnSpPr>
          <p:nvPr/>
        </p:nvCxnSpPr>
        <p:spPr>
          <a:xfrm>
            <a:off x="7860740" y="1721493"/>
            <a:ext cx="0" cy="6853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FDC023C-008B-56C3-E86B-B7EF8A3456F0}"/>
              </a:ext>
            </a:extLst>
          </p:cNvPr>
          <p:cNvSpPr txBox="1"/>
          <p:nvPr/>
        </p:nvSpPr>
        <p:spPr>
          <a:xfrm>
            <a:off x="7270138" y="1826375"/>
            <a:ext cx="65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Flow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C77E45-F9B4-2484-F1DD-20E3FAC933AF}"/>
              </a:ext>
            </a:extLst>
          </p:cNvPr>
          <p:cNvSpPr txBox="1"/>
          <p:nvPr/>
        </p:nvSpPr>
        <p:spPr>
          <a:xfrm>
            <a:off x="9740420" y="961958"/>
            <a:ext cx="733554" cy="3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k, </a:t>
            </a:r>
            <a:r>
              <a:rPr lang="en-US" altLang="zh-CN" sz="1600" dirty="0" err="1"/>
              <a:t>mD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B1C20B-4D78-1C17-97B4-06A4321C89C4}"/>
              </a:ext>
            </a:extLst>
          </p:cNvPr>
          <p:cNvSpPr txBox="1"/>
          <p:nvPr/>
        </p:nvSpPr>
        <p:spPr>
          <a:xfrm rot="1079305">
            <a:off x="9608857" y="4252448"/>
            <a:ext cx="361986" cy="420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F82BF1-1DD1-2FED-B94F-05A80EE050B1}"/>
              </a:ext>
            </a:extLst>
          </p:cNvPr>
          <p:cNvSpPr txBox="1"/>
          <p:nvPr/>
        </p:nvSpPr>
        <p:spPr>
          <a:xfrm>
            <a:off x="8966331" y="4015637"/>
            <a:ext cx="641539" cy="280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1st day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FD3DAF-F3F9-AE79-AE18-242E6692B20A}"/>
              </a:ext>
            </a:extLst>
          </p:cNvPr>
          <p:cNvSpPr txBox="1"/>
          <p:nvPr/>
        </p:nvSpPr>
        <p:spPr>
          <a:xfrm>
            <a:off x="9382847" y="4216892"/>
            <a:ext cx="695852" cy="280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2nd day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7EF9B4-2933-11E7-F216-34B4FECCB92C}"/>
              </a:ext>
            </a:extLst>
          </p:cNvPr>
          <p:cNvSpPr txBox="1"/>
          <p:nvPr/>
        </p:nvSpPr>
        <p:spPr>
          <a:xfrm>
            <a:off x="9980605" y="4462703"/>
            <a:ext cx="748355" cy="280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16th 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A9A907-5130-9A1B-E5B6-9EFB9291ECA5}"/>
              </a:ext>
            </a:extLst>
          </p:cNvPr>
          <p:cNvSpPr txBox="1"/>
          <p:nvPr/>
        </p:nvSpPr>
        <p:spPr>
          <a:xfrm>
            <a:off x="4224796" y="578318"/>
            <a:ext cx="289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FF"/>
                </a:solidFill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</a:rPr>
              <a:t>D-single time case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6B4D78-1589-7CFF-E223-EA11FD759955}"/>
              </a:ext>
            </a:extLst>
          </p:cNvPr>
          <p:cNvSpPr txBox="1"/>
          <p:nvPr/>
        </p:nvSpPr>
        <p:spPr>
          <a:xfrm>
            <a:off x="7703488" y="578318"/>
            <a:ext cx="3090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FF"/>
                </a:solidFill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</a:rPr>
              <a:t>D-multiple time case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9" grpId="0"/>
      <p:bldP spid="30" grpId="0"/>
      <p:bldP spid="31" grpId="0"/>
      <p:bldP spid="32" grpId="0"/>
      <p:bldP spid="34" grpId="0" animBg="1"/>
      <p:bldP spid="35" grpId="0"/>
      <p:bldP spid="36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>
            <a:extLst>
              <a:ext uri="{FF2B5EF4-FFF2-40B4-BE49-F238E27FC236}">
                <a16:creationId xmlns:a16="http://schemas.microsoft.com/office/drawing/2014/main" id="{26ABE0E9-B612-61F5-740C-297A7A75E714}"/>
              </a:ext>
            </a:extLst>
          </p:cNvPr>
          <p:cNvSpPr/>
          <p:nvPr/>
        </p:nvSpPr>
        <p:spPr>
          <a:xfrm>
            <a:off x="404891" y="131320"/>
            <a:ext cx="1109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Operator for porous flow simulation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EBB910-FAD3-00BE-1D74-6A5FBEF876A2}"/>
              </a:ext>
            </a:extLst>
          </p:cNvPr>
          <p:cNvSpPr txBox="1"/>
          <p:nvPr/>
        </p:nvSpPr>
        <p:spPr>
          <a:xfrm>
            <a:off x="559940" y="745958"/>
            <a:ext cx="145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FF"/>
                </a:solidFill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</a:rPr>
              <a:t>D case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E1C896D-5B30-AEDD-FF1D-C4491FAED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D02E9-C6B5-77DE-8E49-A30F69C2F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5" r="50680" b="21843"/>
          <a:stretch/>
        </p:blipFill>
        <p:spPr>
          <a:xfrm>
            <a:off x="8230602" y="970520"/>
            <a:ext cx="2485383" cy="5496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1013BA-D4DE-C0DF-9B85-1B779F673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955" b="21843"/>
          <a:stretch/>
        </p:blipFill>
        <p:spPr>
          <a:xfrm>
            <a:off x="6706942" y="970520"/>
            <a:ext cx="1203488" cy="5496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62790-D8B1-B67F-CA8F-3B35E13C9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0" r="96096" b="21843"/>
          <a:stretch/>
        </p:blipFill>
        <p:spPr>
          <a:xfrm>
            <a:off x="6904246" y="970520"/>
            <a:ext cx="134407" cy="54963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699CE-D82B-50C0-88F2-2E8DDD218F91}"/>
              </a:ext>
            </a:extLst>
          </p:cNvPr>
          <p:cNvCxnSpPr>
            <a:cxnSpLocks/>
          </p:cNvCxnSpPr>
          <p:nvPr/>
        </p:nvCxnSpPr>
        <p:spPr>
          <a:xfrm>
            <a:off x="6677908" y="285830"/>
            <a:ext cx="0" cy="6181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593669-FDC8-72DA-36A9-D57163B9E32F}"/>
              </a:ext>
            </a:extLst>
          </p:cNvPr>
          <p:cNvSpPr txBox="1"/>
          <p:nvPr/>
        </p:nvSpPr>
        <p:spPr>
          <a:xfrm>
            <a:off x="6096001" y="1366655"/>
            <a:ext cx="575485" cy="36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Ex1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5AFA27-577E-50BE-9C03-412DDD022918}"/>
              </a:ext>
            </a:extLst>
          </p:cNvPr>
          <p:cNvSpPr txBox="1"/>
          <p:nvPr/>
        </p:nvSpPr>
        <p:spPr>
          <a:xfrm>
            <a:off x="6096001" y="2795357"/>
            <a:ext cx="575485" cy="36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Ex2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E6E39-6701-7D52-9BFC-0A5702712359}"/>
              </a:ext>
            </a:extLst>
          </p:cNvPr>
          <p:cNvSpPr txBox="1"/>
          <p:nvPr/>
        </p:nvSpPr>
        <p:spPr>
          <a:xfrm>
            <a:off x="6096001" y="4224058"/>
            <a:ext cx="575485" cy="36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Ex3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FC0C2-BCF6-ED3E-6D3A-B20EFE0DC519}"/>
              </a:ext>
            </a:extLst>
          </p:cNvPr>
          <p:cNvSpPr txBox="1"/>
          <p:nvPr/>
        </p:nvSpPr>
        <p:spPr>
          <a:xfrm>
            <a:off x="6096001" y="5652759"/>
            <a:ext cx="575485" cy="36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Ex4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B36A5-5635-C998-4A2C-830FEECF83E9}"/>
              </a:ext>
            </a:extLst>
          </p:cNvPr>
          <p:cNvCxnSpPr>
            <a:cxnSpLocks/>
          </p:cNvCxnSpPr>
          <p:nvPr/>
        </p:nvCxnSpPr>
        <p:spPr>
          <a:xfrm>
            <a:off x="6107534" y="285830"/>
            <a:ext cx="0" cy="6181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EC802-5688-A6AD-6378-D8CA9948A9A5}"/>
              </a:ext>
            </a:extLst>
          </p:cNvPr>
          <p:cNvCxnSpPr>
            <a:cxnSpLocks/>
          </p:cNvCxnSpPr>
          <p:nvPr/>
        </p:nvCxnSpPr>
        <p:spPr>
          <a:xfrm>
            <a:off x="6107534" y="648599"/>
            <a:ext cx="46336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211388-AB40-2518-26AC-871E2C2C63DE}"/>
              </a:ext>
            </a:extLst>
          </p:cNvPr>
          <p:cNvSpPr txBox="1"/>
          <p:nvPr/>
        </p:nvSpPr>
        <p:spPr>
          <a:xfrm>
            <a:off x="8353556" y="285830"/>
            <a:ext cx="2683896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Multi-grid neural operator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284A9-8DDC-D23E-F9EC-51F2D9889AF3}"/>
              </a:ext>
            </a:extLst>
          </p:cNvPr>
          <p:cNvSpPr txBox="1"/>
          <p:nvPr/>
        </p:nvSpPr>
        <p:spPr>
          <a:xfrm>
            <a:off x="6824068" y="285830"/>
            <a:ext cx="1087928" cy="36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Test perm</a:t>
            </a:r>
            <a:endParaRPr 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B466D2-5247-0446-E4B3-441E75AA3614}"/>
              </a:ext>
            </a:extLst>
          </p:cNvPr>
          <p:cNvCxnSpPr>
            <a:cxnSpLocks/>
          </p:cNvCxnSpPr>
          <p:nvPr/>
        </p:nvCxnSpPr>
        <p:spPr>
          <a:xfrm>
            <a:off x="8101420" y="285830"/>
            <a:ext cx="0" cy="6181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F1609-4F65-707C-3F32-F5A24DF956F4}"/>
              </a:ext>
            </a:extLst>
          </p:cNvPr>
          <p:cNvSpPr txBox="1"/>
          <p:nvPr/>
        </p:nvSpPr>
        <p:spPr>
          <a:xfrm>
            <a:off x="8310769" y="620062"/>
            <a:ext cx="1256681" cy="36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</a:rPr>
              <a:t>Pred. pres.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80730-E745-84E1-C1BF-C04A7C24739C}"/>
              </a:ext>
            </a:extLst>
          </p:cNvPr>
          <p:cNvSpPr txBox="1"/>
          <p:nvPr/>
        </p:nvSpPr>
        <p:spPr>
          <a:xfrm>
            <a:off x="9614288" y="620062"/>
            <a:ext cx="1105825" cy="36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</a:rPr>
              <a:t>Rel. error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F3AAC0-9831-728F-4430-747E96F72325}"/>
              </a:ext>
            </a:extLst>
          </p:cNvPr>
          <p:cNvCxnSpPr>
            <a:cxnSpLocks/>
          </p:cNvCxnSpPr>
          <p:nvPr/>
        </p:nvCxnSpPr>
        <p:spPr>
          <a:xfrm>
            <a:off x="6107534" y="285830"/>
            <a:ext cx="46336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C6B1EA-34D2-49A4-F4CD-37D7CE69FBF5}"/>
              </a:ext>
            </a:extLst>
          </p:cNvPr>
          <p:cNvCxnSpPr>
            <a:cxnSpLocks/>
          </p:cNvCxnSpPr>
          <p:nvPr/>
        </p:nvCxnSpPr>
        <p:spPr>
          <a:xfrm>
            <a:off x="10741231" y="277148"/>
            <a:ext cx="0" cy="6189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B4ADF1-B1A2-43A4-1CF2-59091AFFF2F0}"/>
              </a:ext>
            </a:extLst>
          </p:cNvPr>
          <p:cNvCxnSpPr>
            <a:cxnSpLocks/>
          </p:cNvCxnSpPr>
          <p:nvPr/>
        </p:nvCxnSpPr>
        <p:spPr>
          <a:xfrm>
            <a:off x="6115637" y="2321965"/>
            <a:ext cx="4625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136D71-C82C-D2C0-A734-0B3C6CB7139F}"/>
              </a:ext>
            </a:extLst>
          </p:cNvPr>
          <p:cNvCxnSpPr>
            <a:cxnSpLocks/>
          </p:cNvCxnSpPr>
          <p:nvPr/>
        </p:nvCxnSpPr>
        <p:spPr>
          <a:xfrm>
            <a:off x="6111142" y="3711709"/>
            <a:ext cx="4630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D19917-926E-CEDC-E9EC-87A57405AB8B}"/>
              </a:ext>
            </a:extLst>
          </p:cNvPr>
          <p:cNvCxnSpPr>
            <a:cxnSpLocks/>
          </p:cNvCxnSpPr>
          <p:nvPr/>
        </p:nvCxnSpPr>
        <p:spPr>
          <a:xfrm>
            <a:off x="6127348" y="5085245"/>
            <a:ext cx="46138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DF4F68-C911-1F3D-8C32-68524FE48F81}"/>
              </a:ext>
            </a:extLst>
          </p:cNvPr>
          <p:cNvCxnSpPr>
            <a:cxnSpLocks/>
          </p:cNvCxnSpPr>
          <p:nvPr/>
        </p:nvCxnSpPr>
        <p:spPr>
          <a:xfrm>
            <a:off x="6111142" y="6466884"/>
            <a:ext cx="4630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8A2920-41CB-53C7-6445-9A9513605EBE}"/>
              </a:ext>
            </a:extLst>
          </p:cNvPr>
          <p:cNvCxnSpPr/>
          <p:nvPr/>
        </p:nvCxnSpPr>
        <p:spPr>
          <a:xfrm>
            <a:off x="6226302" y="6659675"/>
            <a:ext cx="3545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04A1A6C-C1A7-D3A0-49BD-7C758B892D8F}"/>
              </a:ext>
            </a:extLst>
          </p:cNvPr>
          <p:cNvSpPr txBox="1"/>
          <p:nvPr/>
        </p:nvSpPr>
        <p:spPr>
          <a:xfrm>
            <a:off x="6580874" y="6475566"/>
            <a:ext cx="2922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Solver results</a:t>
            </a:r>
            <a:endParaRPr lang="en-US" sz="16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215E627-81DF-B3F1-65E9-B6BEDF63C5A7}"/>
              </a:ext>
            </a:extLst>
          </p:cNvPr>
          <p:cNvSpPr/>
          <p:nvPr/>
        </p:nvSpPr>
        <p:spPr>
          <a:xfrm>
            <a:off x="8515479" y="6659675"/>
            <a:ext cx="63682" cy="636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65D5D2-03AB-604B-9E15-21AAE249C657}"/>
              </a:ext>
            </a:extLst>
          </p:cNvPr>
          <p:cNvSpPr txBox="1"/>
          <p:nvPr/>
        </p:nvSpPr>
        <p:spPr>
          <a:xfrm>
            <a:off x="8575457" y="6483581"/>
            <a:ext cx="2265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Neural operator results</a:t>
            </a:r>
            <a:endParaRPr 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F3BF0C-65CC-7E1D-D766-A86675B39C8A}"/>
              </a:ext>
            </a:extLst>
          </p:cNvPr>
          <p:cNvSpPr txBox="1"/>
          <p:nvPr/>
        </p:nvSpPr>
        <p:spPr>
          <a:xfrm>
            <a:off x="7254856" y="739076"/>
            <a:ext cx="964596" cy="33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mD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4DB67-4E39-C15E-F920-7B1126FDF993}"/>
              </a:ext>
            </a:extLst>
          </p:cNvPr>
          <p:cNvSpPr txBox="1"/>
          <p:nvPr/>
        </p:nvSpPr>
        <p:spPr>
          <a:xfrm>
            <a:off x="8353556" y="1134053"/>
            <a:ext cx="964596" cy="33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bar</a:t>
            </a:r>
            <a:endParaRPr lang="en-US" sz="1200" dirty="0"/>
          </a:p>
        </p:txBody>
      </p:sp>
      <p:sp>
        <p:nvSpPr>
          <p:cNvPr id="8226" name="内容占位符 2">
            <a:extLst>
              <a:ext uri="{FF2B5EF4-FFF2-40B4-BE49-F238E27FC236}">
                <a16:creationId xmlns:a16="http://schemas.microsoft.com/office/drawing/2014/main" id="{88071008-C5D1-AD79-8D8E-519E2F3B795C}"/>
              </a:ext>
            </a:extLst>
          </p:cNvPr>
          <p:cNvSpPr txBox="1">
            <a:spLocks/>
          </p:cNvSpPr>
          <p:nvPr/>
        </p:nvSpPr>
        <p:spPr>
          <a:xfrm>
            <a:off x="684752" y="3848258"/>
            <a:ext cx="4915859" cy="2063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Accuracy</a:t>
            </a:r>
            <a:r>
              <a:rPr lang="en-US" altLang="zh-CN" sz="2400" b="1" dirty="0">
                <a:latin typeface="+mn-ea"/>
              </a:rPr>
              <a:t>: operator ≈ traditional PDE solver (Eclipse)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Inference time</a:t>
            </a:r>
            <a:r>
              <a:rPr lang="en-US" altLang="zh-CN" sz="2400" b="1" dirty="0">
                <a:latin typeface="+mn-ea"/>
              </a:rPr>
              <a:t>: operator is 100 times faster than traditional solver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FB17F-4BBB-DD01-2043-DB83627296C5}"/>
              </a:ext>
            </a:extLst>
          </p:cNvPr>
          <p:cNvSpPr txBox="1">
            <a:spLocks/>
          </p:cNvSpPr>
          <p:nvPr/>
        </p:nvSpPr>
        <p:spPr>
          <a:xfrm>
            <a:off x="668482" y="1563131"/>
            <a:ext cx="4915859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Operator training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EB357E-8997-B541-68BE-5A6D392DAE22}"/>
              </a:ext>
            </a:extLst>
          </p:cNvPr>
          <p:cNvSpPr txBox="1">
            <a:spLocks/>
          </p:cNvSpPr>
          <p:nvPr/>
        </p:nvSpPr>
        <p:spPr>
          <a:xfrm>
            <a:off x="729697" y="2086290"/>
            <a:ext cx="5263412" cy="797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+mn-ea"/>
              </a:rPr>
              <a:t>Training data: 20 k perm columns</a:t>
            </a:r>
          </a:p>
          <a:p>
            <a:r>
              <a:rPr lang="en-US" altLang="zh-CN" sz="2400" b="1" dirty="0">
                <a:latin typeface="+mn-ea"/>
              </a:rPr>
              <a:t>Training time: 610 s (1 A100 GPU)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BCDF84-5E77-9249-2C2B-80B2C2AB91B9}"/>
              </a:ext>
            </a:extLst>
          </p:cNvPr>
          <p:cNvSpPr txBox="1">
            <a:spLocks/>
          </p:cNvSpPr>
          <p:nvPr/>
        </p:nvSpPr>
        <p:spPr>
          <a:xfrm>
            <a:off x="627724" y="3329472"/>
            <a:ext cx="4915859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76718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>
            <a:extLst>
              <a:ext uri="{FF2B5EF4-FFF2-40B4-BE49-F238E27FC236}">
                <a16:creationId xmlns:a16="http://schemas.microsoft.com/office/drawing/2014/main" id="{26ABE0E9-B612-61F5-740C-297A7A75E714}"/>
              </a:ext>
            </a:extLst>
          </p:cNvPr>
          <p:cNvSpPr/>
          <p:nvPr/>
        </p:nvSpPr>
        <p:spPr>
          <a:xfrm>
            <a:off x="404891" y="131320"/>
            <a:ext cx="1109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Operator for porous flow simulation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EBB910-FAD3-00BE-1D74-6A5FBEF876A2}"/>
              </a:ext>
            </a:extLst>
          </p:cNvPr>
          <p:cNvSpPr txBox="1"/>
          <p:nvPr/>
        </p:nvSpPr>
        <p:spPr>
          <a:xfrm>
            <a:off x="559940" y="745958"/>
            <a:ext cx="297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FF"/>
                </a:solidFill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</a:rPr>
              <a:t>D-single time case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E1C896D-5B30-AEDD-FF1D-C4491FAED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38665-6F5B-8D25-C8EA-3D99C05DC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6" t="86380" r="-3700" b="93"/>
          <a:stretch/>
        </p:blipFill>
        <p:spPr>
          <a:xfrm>
            <a:off x="1283855" y="3756569"/>
            <a:ext cx="10315498" cy="2453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E1F96A-6003-166C-0945-98BB1E52F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61" b="93493"/>
          <a:stretch/>
        </p:blipFill>
        <p:spPr>
          <a:xfrm>
            <a:off x="1028530" y="2047867"/>
            <a:ext cx="5424843" cy="1180293"/>
          </a:xfrm>
          <a:prstGeom prst="rect">
            <a:avLst/>
          </a:prstGeom>
        </p:spPr>
      </p:pic>
      <p:sp>
        <p:nvSpPr>
          <p:cNvPr id="7" name="文本框 136">
            <a:extLst>
              <a:ext uri="{FF2B5EF4-FFF2-40B4-BE49-F238E27FC236}">
                <a16:creationId xmlns:a16="http://schemas.microsoft.com/office/drawing/2014/main" id="{7CD1C852-55B4-9AA1-A777-FD3C7B98C701}"/>
              </a:ext>
            </a:extLst>
          </p:cNvPr>
          <p:cNvSpPr txBox="1"/>
          <p:nvPr/>
        </p:nvSpPr>
        <p:spPr>
          <a:xfrm>
            <a:off x="2501190" y="1622508"/>
            <a:ext cx="2582021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Test perm maps</a:t>
            </a:r>
          </a:p>
        </p:txBody>
      </p:sp>
      <p:sp>
        <p:nvSpPr>
          <p:cNvPr id="23" name="文本框 136">
            <a:extLst>
              <a:ext uri="{FF2B5EF4-FFF2-40B4-BE49-F238E27FC236}">
                <a16:creationId xmlns:a16="http://schemas.microsoft.com/office/drawing/2014/main" id="{2A9D155C-1AB8-9B39-79AF-72B81064F5CE}"/>
              </a:ext>
            </a:extLst>
          </p:cNvPr>
          <p:cNvSpPr txBox="1"/>
          <p:nvPr/>
        </p:nvSpPr>
        <p:spPr>
          <a:xfrm>
            <a:off x="2409681" y="3249446"/>
            <a:ext cx="281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Predicted pressure maps</a:t>
            </a:r>
          </a:p>
        </p:txBody>
      </p:sp>
      <p:sp>
        <p:nvSpPr>
          <p:cNvPr id="53" name="文本框 136">
            <a:extLst>
              <a:ext uri="{FF2B5EF4-FFF2-40B4-BE49-F238E27FC236}">
                <a16:creationId xmlns:a16="http://schemas.microsoft.com/office/drawing/2014/main" id="{55257611-E949-66CE-72FD-B2B1392E7F40}"/>
              </a:ext>
            </a:extLst>
          </p:cNvPr>
          <p:cNvSpPr txBox="1"/>
          <p:nvPr/>
        </p:nvSpPr>
        <p:spPr>
          <a:xfrm>
            <a:off x="875672" y="5014194"/>
            <a:ext cx="492443" cy="8257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Solver</a:t>
            </a:r>
          </a:p>
        </p:txBody>
      </p:sp>
      <p:sp>
        <p:nvSpPr>
          <p:cNvPr id="54" name="文本框 136">
            <a:extLst>
              <a:ext uri="{FF2B5EF4-FFF2-40B4-BE49-F238E27FC236}">
                <a16:creationId xmlns:a16="http://schemas.microsoft.com/office/drawing/2014/main" id="{751C48D8-4385-DBE4-712E-F00DBF754815}"/>
              </a:ext>
            </a:extLst>
          </p:cNvPr>
          <p:cNvSpPr txBox="1"/>
          <p:nvPr/>
        </p:nvSpPr>
        <p:spPr>
          <a:xfrm>
            <a:off x="875672" y="3627225"/>
            <a:ext cx="492443" cy="10913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</a:p>
        </p:txBody>
      </p:sp>
      <p:sp>
        <p:nvSpPr>
          <p:cNvPr id="55" name="文本框 136">
            <a:extLst>
              <a:ext uri="{FF2B5EF4-FFF2-40B4-BE49-F238E27FC236}">
                <a16:creationId xmlns:a16="http://schemas.microsoft.com/office/drawing/2014/main" id="{DC5E789A-17C0-7E50-EDE5-A1E5BC7B6CB5}"/>
              </a:ext>
            </a:extLst>
          </p:cNvPr>
          <p:cNvSpPr txBox="1"/>
          <p:nvPr/>
        </p:nvSpPr>
        <p:spPr>
          <a:xfrm>
            <a:off x="7512216" y="3249446"/>
            <a:ext cx="340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Corresponding residual maps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D80B54A-B4D4-B065-B38A-C9B2025CE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370"/>
          <a:stretch/>
        </p:blipFill>
        <p:spPr>
          <a:xfrm>
            <a:off x="2882553" y="6267127"/>
            <a:ext cx="2689457" cy="39289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07B776F-3007-6078-0E47-E647CA344A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09"/>
          <a:stretch/>
        </p:blipFill>
        <p:spPr>
          <a:xfrm>
            <a:off x="8170981" y="6285695"/>
            <a:ext cx="2537040" cy="39289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46C303E-8D71-5322-7E87-BFF4B6730001}"/>
              </a:ext>
            </a:extLst>
          </p:cNvPr>
          <p:cNvSpPr txBox="1"/>
          <p:nvPr/>
        </p:nvSpPr>
        <p:spPr>
          <a:xfrm>
            <a:off x="1937411" y="6204441"/>
            <a:ext cx="9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Pressure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512219-D5FF-2858-79EA-E05E17799051}"/>
              </a:ext>
            </a:extLst>
          </p:cNvPr>
          <p:cNvSpPr txBox="1"/>
          <p:nvPr/>
        </p:nvSpPr>
        <p:spPr>
          <a:xfrm>
            <a:off x="7200074" y="6204441"/>
            <a:ext cx="9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Residual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36260F-6629-DE8D-434D-FAEB45E8F3B8}"/>
              </a:ext>
            </a:extLst>
          </p:cNvPr>
          <p:cNvCxnSpPr>
            <a:cxnSpLocks/>
          </p:cNvCxnSpPr>
          <p:nvPr/>
        </p:nvCxnSpPr>
        <p:spPr>
          <a:xfrm>
            <a:off x="6263991" y="3429000"/>
            <a:ext cx="0" cy="32310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3" name="内容占位符 2">
            <a:extLst>
              <a:ext uri="{FF2B5EF4-FFF2-40B4-BE49-F238E27FC236}">
                <a16:creationId xmlns:a16="http://schemas.microsoft.com/office/drawing/2014/main" id="{3056E66D-3377-B01C-31C2-527C4BEC7E2B}"/>
              </a:ext>
            </a:extLst>
          </p:cNvPr>
          <p:cNvSpPr txBox="1">
            <a:spLocks/>
          </p:cNvSpPr>
          <p:nvPr/>
        </p:nvSpPr>
        <p:spPr>
          <a:xfrm>
            <a:off x="6712790" y="1572582"/>
            <a:ext cx="5240075" cy="2063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Accuracy</a:t>
            </a:r>
            <a:r>
              <a:rPr lang="en-US" altLang="zh-CN" sz="2000" b="1" dirty="0">
                <a:latin typeface="+mn-ea"/>
              </a:rPr>
              <a:t>: operator &gt; traditional PDE solver, because operator’s average residual (0.028) &lt; solver’s residual (0.055).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Inference time</a:t>
            </a:r>
            <a:r>
              <a:rPr lang="en-US" altLang="zh-CN" sz="2000" b="1" dirty="0">
                <a:latin typeface="+mn-ea"/>
              </a:rPr>
              <a:t>: operator is 100 times faster than traditional solver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30B118E-FEF9-79B1-371E-8C2F1A95766C}"/>
              </a:ext>
            </a:extLst>
          </p:cNvPr>
          <p:cNvSpPr txBox="1">
            <a:spLocks/>
          </p:cNvSpPr>
          <p:nvPr/>
        </p:nvSpPr>
        <p:spPr>
          <a:xfrm>
            <a:off x="6477226" y="48185"/>
            <a:ext cx="4915859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Operator training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37DB65D-E195-268E-DD34-3280E9FF239A}"/>
              </a:ext>
            </a:extLst>
          </p:cNvPr>
          <p:cNvSpPr txBox="1">
            <a:spLocks/>
          </p:cNvSpPr>
          <p:nvPr/>
        </p:nvSpPr>
        <p:spPr>
          <a:xfrm>
            <a:off x="6746269" y="429953"/>
            <a:ext cx="5263412" cy="797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+mn-ea"/>
              </a:rPr>
              <a:t>Training data: 35 k perm maps</a:t>
            </a:r>
          </a:p>
          <a:p>
            <a:r>
              <a:rPr lang="en-US" altLang="zh-CN" sz="2000" b="1" dirty="0">
                <a:latin typeface="+mn-ea"/>
              </a:rPr>
              <a:t>Training time: 5.5 h (1 A100 GPU)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F42A143-EB2E-D752-FA7D-7494426FA583}"/>
              </a:ext>
            </a:extLst>
          </p:cNvPr>
          <p:cNvSpPr txBox="1">
            <a:spLocks/>
          </p:cNvSpPr>
          <p:nvPr/>
        </p:nvSpPr>
        <p:spPr>
          <a:xfrm>
            <a:off x="6597429" y="1213279"/>
            <a:ext cx="4915859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31202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>
            <a:extLst>
              <a:ext uri="{FF2B5EF4-FFF2-40B4-BE49-F238E27FC236}">
                <a16:creationId xmlns:a16="http://schemas.microsoft.com/office/drawing/2014/main" id="{26ABE0E9-B612-61F5-740C-297A7A75E714}"/>
              </a:ext>
            </a:extLst>
          </p:cNvPr>
          <p:cNvSpPr/>
          <p:nvPr/>
        </p:nvSpPr>
        <p:spPr>
          <a:xfrm>
            <a:off x="404891" y="131320"/>
            <a:ext cx="1109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Operator for porous flow simulation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EBB910-FAD3-00BE-1D74-6A5FBEF876A2}"/>
              </a:ext>
            </a:extLst>
          </p:cNvPr>
          <p:cNvSpPr txBox="1"/>
          <p:nvPr/>
        </p:nvSpPr>
        <p:spPr>
          <a:xfrm>
            <a:off x="559940" y="745958"/>
            <a:ext cx="297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00FF"/>
                </a:solidFill>
              </a:rPr>
              <a:t>2D-multiple time case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F9075-2AFC-077D-1032-D7677884370F}"/>
              </a:ext>
            </a:extLst>
          </p:cNvPr>
          <p:cNvSpPr txBox="1">
            <a:spLocks/>
          </p:cNvSpPr>
          <p:nvPr/>
        </p:nvSpPr>
        <p:spPr>
          <a:xfrm>
            <a:off x="6302932" y="1512451"/>
            <a:ext cx="4864221" cy="1256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Accuracy</a:t>
            </a:r>
            <a:r>
              <a:rPr lang="en-US" altLang="zh-CN" sz="2000" b="1" dirty="0">
                <a:latin typeface="+mn-ea"/>
              </a:rPr>
              <a:t>: operator ≈ traditional solver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Inference time</a:t>
            </a:r>
            <a:r>
              <a:rPr lang="en-US" altLang="zh-CN" sz="2000" b="1" dirty="0">
                <a:latin typeface="+mn-ea"/>
              </a:rPr>
              <a:t>: operator is 10 - 100 times faster than traditional solver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C447A-3FD1-85B1-9DE0-C9CDE5039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8" t="38646"/>
          <a:stretch/>
        </p:blipFill>
        <p:spPr>
          <a:xfrm>
            <a:off x="2047695" y="3521028"/>
            <a:ext cx="3759120" cy="2960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20A947-57F9-6185-AB09-502EE6E2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8" y="3442775"/>
            <a:ext cx="1158323" cy="921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B222C8-6B04-9F78-F093-85AFFEEC7A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430"/>
          <a:stretch/>
        </p:blipFill>
        <p:spPr>
          <a:xfrm>
            <a:off x="11768079" y="5375206"/>
            <a:ext cx="368757" cy="1141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823B91-6129-DB52-115E-BE477D4602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477"/>
          <a:stretch/>
        </p:blipFill>
        <p:spPr>
          <a:xfrm>
            <a:off x="11723782" y="3632342"/>
            <a:ext cx="417856" cy="1756343"/>
          </a:xfrm>
          <a:prstGeom prst="rect">
            <a:avLst/>
          </a:prstGeom>
        </p:spPr>
      </p:pic>
      <p:sp>
        <p:nvSpPr>
          <p:cNvPr id="13" name="文本框 136">
            <a:extLst>
              <a:ext uri="{FF2B5EF4-FFF2-40B4-BE49-F238E27FC236}">
                <a16:creationId xmlns:a16="http://schemas.microsoft.com/office/drawing/2014/main" id="{3E783EB2-0C9D-08E0-4A61-A29343EB1C9E}"/>
              </a:ext>
            </a:extLst>
          </p:cNvPr>
          <p:cNvSpPr txBox="1"/>
          <p:nvPr/>
        </p:nvSpPr>
        <p:spPr>
          <a:xfrm>
            <a:off x="95412" y="2944615"/>
            <a:ext cx="2279017" cy="359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Test perm map 1</a:t>
            </a:r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011FF60F-C2CC-0D87-48D0-A51F1305158E}"/>
              </a:ext>
            </a:extLst>
          </p:cNvPr>
          <p:cNvSpPr txBox="1"/>
          <p:nvPr/>
        </p:nvSpPr>
        <p:spPr>
          <a:xfrm>
            <a:off x="2603146" y="3119191"/>
            <a:ext cx="272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Predicted pressure maps</a:t>
            </a:r>
          </a:p>
        </p:txBody>
      </p:sp>
      <p:sp>
        <p:nvSpPr>
          <p:cNvPr id="15" name="文本框 136">
            <a:extLst>
              <a:ext uri="{FF2B5EF4-FFF2-40B4-BE49-F238E27FC236}">
                <a16:creationId xmlns:a16="http://schemas.microsoft.com/office/drawing/2014/main" id="{4F9C60C6-FE6B-2F64-2975-5BB8B3093698}"/>
              </a:ext>
            </a:extLst>
          </p:cNvPr>
          <p:cNvSpPr txBox="1"/>
          <p:nvPr/>
        </p:nvSpPr>
        <p:spPr>
          <a:xfrm>
            <a:off x="1608333" y="4299336"/>
            <a:ext cx="434654" cy="7412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Solver</a:t>
            </a:r>
          </a:p>
        </p:txBody>
      </p:sp>
      <p:sp>
        <p:nvSpPr>
          <p:cNvPr id="16" name="文本框 136">
            <a:extLst>
              <a:ext uri="{FF2B5EF4-FFF2-40B4-BE49-F238E27FC236}">
                <a16:creationId xmlns:a16="http://schemas.microsoft.com/office/drawing/2014/main" id="{41DF2DC5-35EF-9256-FF5E-E9433B4EEBBE}"/>
              </a:ext>
            </a:extLst>
          </p:cNvPr>
          <p:cNvSpPr txBox="1"/>
          <p:nvPr/>
        </p:nvSpPr>
        <p:spPr>
          <a:xfrm>
            <a:off x="1604672" y="3197332"/>
            <a:ext cx="492443" cy="11358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D6D992-F7DF-2E2D-3308-9654431C45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18" t="38646"/>
          <a:stretch/>
        </p:blipFill>
        <p:spPr>
          <a:xfrm>
            <a:off x="7951372" y="3556513"/>
            <a:ext cx="3759119" cy="29603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93DCB7-1A78-1BC9-99FD-B3106F152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948" y="3533015"/>
            <a:ext cx="1158323" cy="921044"/>
          </a:xfrm>
          <a:prstGeom prst="rect">
            <a:avLst/>
          </a:prstGeom>
        </p:spPr>
      </p:pic>
      <p:sp>
        <p:nvSpPr>
          <p:cNvPr id="19" name="文本框 136">
            <a:extLst>
              <a:ext uri="{FF2B5EF4-FFF2-40B4-BE49-F238E27FC236}">
                <a16:creationId xmlns:a16="http://schemas.microsoft.com/office/drawing/2014/main" id="{FCE86C69-AD33-18B0-7A31-2D4D770A55A3}"/>
              </a:ext>
            </a:extLst>
          </p:cNvPr>
          <p:cNvSpPr txBox="1"/>
          <p:nvPr/>
        </p:nvSpPr>
        <p:spPr>
          <a:xfrm>
            <a:off x="1604672" y="5040632"/>
            <a:ext cx="492443" cy="15466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Relative error</a:t>
            </a:r>
            <a:endParaRPr lang="en-US" sz="2000" b="1" dirty="0">
              <a:solidFill>
                <a:srgbClr val="0000FF"/>
              </a:solidFill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36">
            <a:extLst>
              <a:ext uri="{FF2B5EF4-FFF2-40B4-BE49-F238E27FC236}">
                <a16:creationId xmlns:a16="http://schemas.microsoft.com/office/drawing/2014/main" id="{8080C68C-B80C-2A11-EEF0-313FA563757F}"/>
              </a:ext>
            </a:extLst>
          </p:cNvPr>
          <p:cNvSpPr txBox="1"/>
          <p:nvPr/>
        </p:nvSpPr>
        <p:spPr>
          <a:xfrm>
            <a:off x="8523797" y="3197332"/>
            <a:ext cx="291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Predicted pressure maps</a:t>
            </a:r>
          </a:p>
        </p:txBody>
      </p:sp>
      <p:sp>
        <p:nvSpPr>
          <p:cNvPr id="21" name="文本框 136">
            <a:extLst>
              <a:ext uri="{FF2B5EF4-FFF2-40B4-BE49-F238E27FC236}">
                <a16:creationId xmlns:a16="http://schemas.microsoft.com/office/drawing/2014/main" id="{71E8B7E3-A216-44D2-6225-DF7A3D872398}"/>
              </a:ext>
            </a:extLst>
          </p:cNvPr>
          <p:cNvSpPr txBox="1"/>
          <p:nvPr/>
        </p:nvSpPr>
        <p:spPr>
          <a:xfrm>
            <a:off x="7540312" y="4430847"/>
            <a:ext cx="434654" cy="7412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Solver</a:t>
            </a:r>
          </a:p>
        </p:txBody>
      </p:sp>
      <p:sp>
        <p:nvSpPr>
          <p:cNvPr id="24" name="文本框 136">
            <a:extLst>
              <a:ext uri="{FF2B5EF4-FFF2-40B4-BE49-F238E27FC236}">
                <a16:creationId xmlns:a16="http://schemas.microsoft.com/office/drawing/2014/main" id="{AFC60C14-9D40-5077-24D2-24FB78213C57}"/>
              </a:ext>
            </a:extLst>
          </p:cNvPr>
          <p:cNvSpPr txBox="1"/>
          <p:nvPr/>
        </p:nvSpPr>
        <p:spPr>
          <a:xfrm>
            <a:off x="7536651" y="3384550"/>
            <a:ext cx="492443" cy="10801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Operator</a:t>
            </a:r>
          </a:p>
        </p:txBody>
      </p:sp>
      <p:sp>
        <p:nvSpPr>
          <p:cNvPr id="25" name="文本框 136">
            <a:extLst>
              <a:ext uri="{FF2B5EF4-FFF2-40B4-BE49-F238E27FC236}">
                <a16:creationId xmlns:a16="http://schemas.microsoft.com/office/drawing/2014/main" id="{6E791B00-6B77-D967-1697-1257F06637F7}"/>
              </a:ext>
            </a:extLst>
          </p:cNvPr>
          <p:cNvSpPr txBox="1"/>
          <p:nvPr/>
        </p:nvSpPr>
        <p:spPr>
          <a:xfrm>
            <a:off x="7536651" y="5131253"/>
            <a:ext cx="492443" cy="15120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Relative error</a:t>
            </a:r>
            <a:endParaRPr lang="en-US" sz="2000" b="1" dirty="0">
              <a:solidFill>
                <a:srgbClr val="0000FF"/>
              </a:solidFill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36">
            <a:extLst>
              <a:ext uri="{FF2B5EF4-FFF2-40B4-BE49-F238E27FC236}">
                <a16:creationId xmlns:a16="http://schemas.microsoft.com/office/drawing/2014/main" id="{9F18C90E-6DE4-5991-EE6B-B87C4E361478}"/>
              </a:ext>
            </a:extLst>
          </p:cNvPr>
          <p:cNvSpPr txBox="1"/>
          <p:nvPr/>
        </p:nvSpPr>
        <p:spPr>
          <a:xfrm>
            <a:off x="5968534" y="3072767"/>
            <a:ext cx="2279017" cy="3591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Test perm map 2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F4F018-7372-5EC1-A13B-CCC8E38486E7}"/>
              </a:ext>
            </a:extLst>
          </p:cNvPr>
          <p:cNvSpPr txBox="1">
            <a:spLocks/>
          </p:cNvSpPr>
          <p:nvPr/>
        </p:nvSpPr>
        <p:spPr>
          <a:xfrm>
            <a:off x="1052044" y="1264519"/>
            <a:ext cx="4915859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Operator training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B17C7DC-9E44-B366-4D5B-B46E5C65E641}"/>
              </a:ext>
            </a:extLst>
          </p:cNvPr>
          <p:cNvSpPr txBox="1">
            <a:spLocks/>
          </p:cNvSpPr>
          <p:nvPr/>
        </p:nvSpPr>
        <p:spPr>
          <a:xfrm>
            <a:off x="1061143" y="1725370"/>
            <a:ext cx="5263412" cy="797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+mn-ea"/>
              </a:rPr>
              <a:t>Training data: 35 k perm maps</a:t>
            </a:r>
          </a:p>
          <a:p>
            <a:r>
              <a:rPr lang="en-US" altLang="zh-CN" sz="2000" b="1" dirty="0">
                <a:latin typeface="+mn-ea"/>
              </a:rPr>
              <a:t>Training time: 30.3 h (4 A100 GPU)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2D970BE-3576-AE3E-1CE6-E5D3D8CC5CA9}"/>
              </a:ext>
            </a:extLst>
          </p:cNvPr>
          <p:cNvSpPr txBox="1">
            <a:spLocks/>
          </p:cNvSpPr>
          <p:nvPr/>
        </p:nvSpPr>
        <p:spPr>
          <a:xfrm>
            <a:off x="6214998" y="1065338"/>
            <a:ext cx="4915859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Inference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0B42E6-C47A-A6B2-CEA5-794D71E4B8E6}"/>
              </a:ext>
            </a:extLst>
          </p:cNvPr>
          <p:cNvCxnSpPr>
            <a:cxnSpLocks/>
          </p:cNvCxnSpPr>
          <p:nvPr/>
        </p:nvCxnSpPr>
        <p:spPr>
          <a:xfrm>
            <a:off x="5975089" y="3072767"/>
            <a:ext cx="0" cy="36699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0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D998AB8A-C0E4-4DC0-98BE-2A984E51FC78}"/>
              </a:ext>
            </a:extLst>
          </p:cNvPr>
          <p:cNvSpPr txBox="1"/>
          <p:nvPr/>
        </p:nvSpPr>
        <p:spPr>
          <a:xfrm>
            <a:off x="1022104" y="482726"/>
            <a:ext cx="495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Takeaways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DA92DD-22FF-48E4-B5D7-9C06352CC43D}"/>
              </a:ext>
            </a:extLst>
          </p:cNvPr>
          <p:cNvSpPr/>
          <p:nvPr/>
        </p:nvSpPr>
        <p:spPr>
          <a:xfrm>
            <a:off x="891547" y="1005945"/>
            <a:ext cx="2010679" cy="123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AB3CC7-BF5B-4A2C-9D9C-50749E5171F4}"/>
              </a:ext>
            </a:extLst>
          </p:cNvPr>
          <p:cNvSpPr/>
          <p:nvPr/>
        </p:nvSpPr>
        <p:spPr>
          <a:xfrm>
            <a:off x="891547" y="1798197"/>
            <a:ext cx="102561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Tx/>
              <a:buAutoNum type="arabicParenBoth"/>
            </a:pPr>
            <a:r>
              <a:rPr lang="en-US" altLang="zh-CN" sz="2400" dirty="0">
                <a:latin typeface="Calibri" panose="020F0502020204030204" pitchFamily="34" charset="0"/>
              </a:rPr>
              <a:t>We propose purely </a:t>
            </a:r>
            <a:r>
              <a:rPr lang="en-US" altLang="zh-CN" sz="2400" b="1" dirty="0">
                <a:latin typeface="Calibri" panose="020F0502020204030204" pitchFamily="34" charset="0"/>
              </a:rPr>
              <a:t>physics-informed multi-grid neural operator</a:t>
            </a:r>
            <a:r>
              <a:rPr lang="en-US" altLang="zh-CN" sz="2400" dirty="0">
                <a:latin typeface="Calibri" panose="020F0502020204030204" pitchFamily="34" charset="0"/>
              </a:rPr>
              <a:t>, which </a:t>
            </a:r>
            <a:r>
              <a:rPr lang="en-US" altLang="zh-CN" sz="2400" b="1" dirty="0">
                <a:latin typeface="Calibri" panose="020F0502020204030204" pitchFamily="34" charset="0"/>
              </a:rPr>
              <a:t>learns different-frequency components at different grids</a:t>
            </a:r>
            <a:r>
              <a:rPr lang="en-US" altLang="zh-CN" sz="2400" dirty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spcBef>
                <a:spcPts val="1800"/>
              </a:spcBef>
              <a:buFontTx/>
              <a:buAutoNum type="arabicParenBoth"/>
            </a:pPr>
            <a:r>
              <a:rPr lang="en-US" altLang="zh-CN" sz="2400" b="1" dirty="0">
                <a:latin typeface="Calibri" panose="020F0502020204030204" pitchFamily="34" charset="0"/>
              </a:rPr>
              <a:t>No expensive preparation for input-output data-pairs is required</a:t>
            </a:r>
            <a:r>
              <a:rPr lang="en-US" altLang="zh-CN" sz="2400" dirty="0">
                <a:latin typeface="Calibri" panose="020F0502020204030204" pitchFamily="34" charset="0"/>
              </a:rPr>
              <a:t> for training the operator. </a:t>
            </a:r>
          </a:p>
          <a:p>
            <a:pPr marL="457200" indent="-457200">
              <a:spcBef>
                <a:spcPts val="1800"/>
              </a:spcBef>
              <a:buFontTx/>
              <a:buAutoNum type="arabicParenBoth"/>
            </a:pPr>
            <a:r>
              <a:rPr lang="en-US" altLang="zh-CN" sz="2400" dirty="0">
                <a:latin typeface="Calibri" panose="020F0502020204030204" pitchFamily="34" charset="0"/>
              </a:rPr>
              <a:t>The operator is verified on flow simulation examples: after training, it </a:t>
            </a:r>
            <a:r>
              <a:rPr lang="en-US" altLang="zh-CN" sz="2400" b="1" dirty="0">
                <a:latin typeface="Calibri" panose="020F0502020204030204" pitchFamily="34" charset="0"/>
              </a:rPr>
              <a:t>produces similar results</a:t>
            </a:r>
            <a:r>
              <a:rPr lang="en-US" altLang="zh-CN" sz="2400" dirty="0">
                <a:latin typeface="Calibri" panose="020F0502020204030204" pitchFamily="34" charset="0"/>
              </a:rPr>
              <a:t> as traditional PDE solvers but is </a:t>
            </a:r>
            <a:r>
              <a:rPr lang="en-US" altLang="zh-CN" sz="2400" b="1" dirty="0">
                <a:latin typeface="Calibri" panose="020F0502020204030204" pitchFamily="34" charset="0"/>
              </a:rPr>
              <a:t>10 - 100 times faster </a:t>
            </a:r>
            <a:r>
              <a:rPr lang="en-US" altLang="zh-CN" sz="2400" dirty="0">
                <a:latin typeface="Calibri" panose="020F0502020204030204" pitchFamily="34" charset="0"/>
              </a:rPr>
              <a:t>than solvers.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9ADD5-B716-4D12-B053-599D6A7F7263}"/>
              </a:ext>
            </a:extLst>
          </p:cNvPr>
          <p:cNvSpPr txBox="1"/>
          <p:nvPr/>
        </p:nvSpPr>
        <p:spPr>
          <a:xfrm>
            <a:off x="1022104" y="5451945"/>
            <a:ext cx="9435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Paper and codes will be open accessed very soon at my </a:t>
            </a:r>
            <a:r>
              <a:rPr lang="en-US" sz="2000" dirty="0" err="1">
                <a:solidFill>
                  <a:srgbClr val="0000FF"/>
                </a:solidFill>
              </a:rPr>
              <a:t>github</a:t>
            </a:r>
            <a:r>
              <a:rPr lang="en-US" sz="2000" dirty="0">
                <a:solidFill>
                  <a:srgbClr val="0000FF"/>
                </a:solidFill>
              </a:rPr>
              <a:t>:     </a:t>
            </a:r>
            <a:r>
              <a:rPr lang="en-US" sz="2000" b="1" dirty="0" err="1">
                <a:solidFill>
                  <a:srgbClr val="0000FF"/>
                </a:solidFill>
              </a:rPr>
              <a:t>github</a:t>
            </a:r>
            <a:r>
              <a:rPr lang="en-US" sz="2000" b="1" dirty="0">
                <a:solidFill>
                  <a:srgbClr val="0000FF"/>
                </a:solidFill>
              </a:rPr>
              <a:t>/SuihongSong</a:t>
            </a:r>
          </a:p>
        </p:txBody>
      </p:sp>
    </p:spTree>
    <p:extLst>
      <p:ext uri="{BB962C8B-B14F-4D97-AF65-F5344CB8AC3E}">
        <p14:creationId xmlns:p14="http://schemas.microsoft.com/office/powerpoint/2010/main" val="15964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EAA276B-C0BA-4F82-81F9-8A2512DA4BFC}"/>
              </a:ext>
            </a:extLst>
          </p:cNvPr>
          <p:cNvGrpSpPr/>
          <p:nvPr/>
        </p:nvGrpSpPr>
        <p:grpSpPr>
          <a:xfrm>
            <a:off x="1071856" y="154181"/>
            <a:ext cx="2442979" cy="3567587"/>
            <a:chOff x="661769" y="507744"/>
            <a:chExt cx="2442979" cy="35675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B186F6-E415-46C0-9DBA-6D1F4A0B9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67" r="87440" b="93493"/>
            <a:stretch/>
          </p:blipFill>
          <p:spPr>
            <a:xfrm>
              <a:off x="661769" y="1587590"/>
              <a:ext cx="848451" cy="93838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180D21-EC4F-45A3-A1F4-5A31238B5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389" r="73049" b="93493"/>
            <a:stretch/>
          </p:blipFill>
          <p:spPr>
            <a:xfrm>
              <a:off x="1510220" y="2490618"/>
              <a:ext cx="1015683" cy="9383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DE972D-D676-4E68-96AE-063E520C98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712" r="61624" b="93493"/>
            <a:stretch/>
          </p:blipFill>
          <p:spPr>
            <a:xfrm>
              <a:off x="2161617" y="1410773"/>
              <a:ext cx="943131" cy="9383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40DDB6-F6A9-449F-9076-CE75E32CA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392" r="48764" b="93493"/>
            <a:stretch/>
          </p:blipFill>
          <p:spPr>
            <a:xfrm>
              <a:off x="1365198" y="507744"/>
              <a:ext cx="957642" cy="9383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E6A629-C0EF-44E4-80E4-9437C8F907F0}"/>
                </a:ext>
              </a:extLst>
            </p:cNvPr>
            <p:cNvSpPr txBox="1"/>
            <p:nvPr/>
          </p:nvSpPr>
          <p:spPr>
            <a:xfrm>
              <a:off x="935706" y="3429000"/>
              <a:ext cx="18166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ea typeface="华文中宋" panose="02010600040101010101" pitchFamily="2" charset="-122"/>
                </a:rPr>
                <a:t>Permeability maps distr.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D6881D-D888-4950-88A6-7DCCACF2CB32}"/>
                </a:ext>
              </a:extLst>
            </p:cNvPr>
            <p:cNvSpPr txBox="1"/>
            <p:nvPr/>
          </p:nvSpPr>
          <p:spPr>
            <a:xfrm rot="3111728">
              <a:off x="1059623" y="1694628"/>
              <a:ext cx="18166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ea typeface="华文中宋" panose="02010600040101010101" pitchFamily="2" charset="-122"/>
                </a:rPr>
                <a:t>…</a:t>
              </a:r>
              <a:endParaRPr lang="en-US" sz="24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B241F5-0A88-4DA8-A66F-D8228C94C6E6}"/>
              </a:ext>
            </a:extLst>
          </p:cNvPr>
          <p:cNvGrpSpPr/>
          <p:nvPr/>
        </p:nvGrpSpPr>
        <p:grpSpPr>
          <a:xfrm>
            <a:off x="8602037" y="110215"/>
            <a:ext cx="2579118" cy="3632415"/>
            <a:chOff x="5601113" y="507744"/>
            <a:chExt cx="2579118" cy="3632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6F02E2-497A-4DD8-91DC-8714B46B37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73" t="86023" r="86303" b="7538"/>
            <a:stretch/>
          </p:blipFill>
          <p:spPr>
            <a:xfrm>
              <a:off x="5601113" y="1587590"/>
              <a:ext cx="989773" cy="9949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382928-3294-4308-A5B6-2C4E94C08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356" t="86023" r="74160" b="7538"/>
            <a:stretch/>
          </p:blipFill>
          <p:spPr>
            <a:xfrm>
              <a:off x="6561848" y="2525973"/>
              <a:ext cx="994954" cy="99495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E2B59C-1925-49F9-85EF-FFC761458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56" t="86023" r="61480" b="7538"/>
            <a:stretch/>
          </p:blipFill>
          <p:spPr>
            <a:xfrm>
              <a:off x="7169731" y="1488017"/>
              <a:ext cx="1010500" cy="9949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3D247C-1705-4164-94B9-867B45063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999" t="86023" r="49277" b="7538"/>
            <a:stretch/>
          </p:blipFill>
          <p:spPr>
            <a:xfrm>
              <a:off x="6360173" y="507744"/>
              <a:ext cx="1015683" cy="99495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129818-4443-4ACD-834A-20FB138902AC}"/>
                </a:ext>
              </a:extLst>
            </p:cNvPr>
            <p:cNvSpPr txBox="1"/>
            <p:nvPr/>
          </p:nvSpPr>
          <p:spPr>
            <a:xfrm>
              <a:off x="6261418" y="3493828"/>
              <a:ext cx="18166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ea typeface="华文中宋" panose="02010600040101010101" pitchFamily="2" charset="-122"/>
                </a:rPr>
                <a:t>Pressure maps distr.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29B8B7-4795-4EBF-AE31-180E5EE28870}"/>
                </a:ext>
              </a:extLst>
            </p:cNvPr>
            <p:cNvSpPr txBox="1"/>
            <p:nvPr/>
          </p:nvSpPr>
          <p:spPr>
            <a:xfrm rot="3111728">
              <a:off x="6151013" y="1775471"/>
              <a:ext cx="18166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ea typeface="华文中宋" panose="02010600040101010101" pitchFamily="2" charset="-122"/>
                </a:rPr>
                <a:t>…</a:t>
              </a:r>
              <a:endParaRPr lang="en-US" sz="2400" b="1" dirty="0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431BD9-0817-4491-B1AB-80890D047156}"/>
              </a:ext>
            </a:extLst>
          </p:cNvPr>
          <p:cNvSpPr/>
          <p:nvPr/>
        </p:nvSpPr>
        <p:spPr>
          <a:xfrm>
            <a:off x="4609843" y="1826919"/>
            <a:ext cx="3371453" cy="41218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E7ABB-23DD-4B02-B053-AE604B2E0EA5}"/>
              </a:ext>
            </a:extLst>
          </p:cNvPr>
          <p:cNvSpPr txBox="1"/>
          <p:nvPr/>
        </p:nvSpPr>
        <p:spPr>
          <a:xfrm>
            <a:off x="5174683" y="1302482"/>
            <a:ext cx="2088907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rgbClr val="0000FF"/>
              </a:solidFill>
              <a:ea typeface="华文中宋" panose="02010600040101010101" pitchFamily="2" charset="-122"/>
            </a:endParaRPr>
          </a:p>
          <a:p>
            <a:pPr algn="ctr"/>
            <a:r>
              <a:rPr lang="en-US" sz="2000" b="1" dirty="0">
                <a:solidFill>
                  <a:srgbClr val="0000FF"/>
                </a:solidFill>
                <a:ea typeface="华文中宋" panose="02010600040101010101" pitchFamily="2" charset="-122"/>
              </a:rPr>
              <a:t>Neural networks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ea typeface="华文中宋" panose="02010600040101010101" pitchFamily="2" charset="-122"/>
              </a:rPr>
              <a:t>as an operator</a:t>
            </a:r>
          </a:p>
          <a:p>
            <a:pPr algn="ctr"/>
            <a:endParaRPr lang="en-US" sz="2000" b="1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137FC2-9215-4756-8C34-77B63AF64E07}"/>
              </a:ext>
            </a:extLst>
          </p:cNvPr>
          <p:cNvSpPr txBox="1"/>
          <p:nvPr/>
        </p:nvSpPr>
        <p:spPr>
          <a:xfrm>
            <a:off x="689876" y="3931000"/>
            <a:ext cx="970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2400" b="1" dirty="0">
                <a:ea typeface="黑体" panose="02010609060101010101" pitchFamily="49" charset="-122"/>
              </a:rPr>
              <a:t>Neural operator: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F4551F57-4FFF-4AC9-B6DC-A1C036BE8141}"/>
              </a:ext>
            </a:extLst>
          </p:cNvPr>
          <p:cNvSpPr txBox="1">
            <a:spLocks/>
          </p:cNvSpPr>
          <p:nvPr/>
        </p:nvSpPr>
        <p:spPr>
          <a:xfrm>
            <a:off x="1165041" y="4485038"/>
            <a:ext cx="10318121" cy="1666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latin typeface="+mn-ea"/>
              </a:rPr>
              <a:t>Neural networks representing PDE relations</a:t>
            </a:r>
          </a:p>
          <a:p>
            <a:r>
              <a:rPr lang="en-US" altLang="zh-CN" sz="2100" b="1" dirty="0">
                <a:latin typeface="+mn-ea"/>
              </a:rPr>
              <a:t>Map parameter distributions into the solution distribution</a:t>
            </a:r>
          </a:p>
          <a:p>
            <a:r>
              <a:rPr lang="en-US" altLang="zh-CN" sz="2100" b="1" dirty="0">
                <a:latin typeface="+mn-ea"/>
              </a:rPr>
              <a:t>Finite operator: discrete inputs/outputs; infinite operator: continuous inputs/outputs</a:t>
            </a:r>
          </a:p>
          <a:p>
            <a:r>
              <a:rPr lang="en-US" altLang="zh-CN" sz="2100" b="1" dirty="0">
                <a:latin typeface="+mn-ea"/>
              </a:rPr>
              <a:t>Trained from data-driven, data-driven + physics-informed, or physics-informed</a:t>
            </a:r>
          </a:p>
        </p:txBody>
      </p:sp>
    </p:spTree>
    <p:extLst>
      <p:ext uri="{BB962C8B-B14F-4D97-AF65-F5344CB8AC3E}">
        <p14:creationId xmlns:p14="http://schemas.microsoft.com/office/powerpoint/2010/main" val="20017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EAA276B-C0BA-4F82-81F9-8A2512DA4BFC}"/>
              </a:ext>
            </a:extLst>
          </p:cNvPr>
          <p:cNvGrpSpPr/>
          <p:nvPr/>
        </p:nvGrpSpPr>
        <p:grpSpPr>
          <a:xfrm>
            <a:off x="1071856" y="154181"/>
            <a:ext cx="2442979" cy="3567587"/>
            <a:chOff x="661769" y="507744"/>
            <a:chExt cx="2442979" cy="35675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B186F6-E415-46C0-9DBA-6D1F4A0B9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67" r="87440" b="93493"/>
            <a:stretch/>
          </p:blipFill>
          <p:spPr>
            <a:xfrm>
              <a:off x="661769" y="1587590"/>
              <a:ext cx="848451" cy="93838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180D21-EC4F-45A3-A1F4-5A31238B5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389" r="73049" b="93493"/>
            <a:stretch/>
          </p:blipFill>
          <p:spPr>
            <a:xfrm>
              <a:off x="1510220" y="2490618"/>
              <a:ext cx="1015683" cy="9383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DE972D-D676-4E68-96AE-063E520C98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712" r="61624" b="93493"/>
            <a:stretch/>
          </p:blipFill>
          <p:spPr>
            <a:xfrm>
              <a:off x="2161617" y="1410773"/>
              <a:ext cx="943131" cy="9383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40DDB6-F6A9-449F-9076-CE75E32CA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392" r="48764" b="93493"/>
            <a:stretch/>
          </p:blipFill>
          <p:spPr>
            <a:xfrm>
              <a:off x="1365198" y="507744"/>
              <a:ext cx="957642" cy="9383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E6A629-C0EF-44E4-80E4-9437C8F907F0}"/>
                </a:ext>
              </a:extLst>
            </p:cNvPr>
            <p:cNvSpPr txBox="1"/>
            <p:nvPr/>
          </p:nvSpPr>
          <p:spPr>
            <a:xfrm>
              <a:off x="935706" y="3429000"/>
              <a:ext cx="18166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ea typeface="华文中宋" panose="02010600040101010101" pitchFamily="2" charset="-122"/>
                </a:rPr>
                <a:t>Permeability maps distr.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D6881D-D888-4950-88A6-7DCCACF2CB32}"/>
                </a:ext>
              </a:extLst>
            </p:cNvPr>
            <p:cNvSpPr txBox="1"/>
            <p:nvPr/>
          </p:nvSpPr>
          <p:spPr>
            <a:xfrm rot="3111728">
              <a:off x="1059623" y="1694628"/>
              <a:ext cx="18166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ea typeface="华文中宋" panose="02010600040101010101" pitchFamily="2" charset="-122"/>
                </a:rPr>
                <a:t>…</a:t>
              </a:r>
              <a:endParaRPr lang="en-US" sz="2400" b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B241F5-0A88-4DA8-A66F-D8228C94C6E6}"/>
              </a:ext>
            </a:extLst>
          </p:cNvPr>
          <p:cNvGrpSpPr/>
          <p:nvPr/>
        </p:nvGrpSpPr>
        <p:grpSpPr>
          <a:xfrm>
            <a:off x="8602037" y="110215"/>
            <a:ext cx="2579118" cy="3632415"/>
            <a:chOff x="5601113" y="507744"/>
            <a:chExt cx="2579118" cy="3632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6F02E2-497A-4DD8-91DC-8714B46B37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73" t="86023" r="86303" b="7538"/>
            <a:stretch/>
          </p:blipFill>
          <p:spPr>
            <a:xfrm>
              <a:off x="5601113" y="1587590"/>
              <a:ext cx="989773" cy="9949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382928-3294-4308-A5B6-2C4E94C08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356" t="86023" r="74160" b="7538"/>
            <a:stretch/>
          </p:blipFill>
          <p:spPr>
            <a:xfrm>
              <a:off x="6561848" y="2525973"/>
              <a:ext cx="994954" cy="99495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E2B59C-1925-49F9-85EF-FFC761458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56" t="86023" r="61480" b="7538"/>
            <a:stretch/>
          </p:blipFill>
          <p:spPr>
            <a:xfrm>
              <a:off x="7169731" y="1488017"/>
              <a:ext cx="1010500" cy="99495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3D247C-1705-4164-94B9-867B45063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999" t="86023" r="49277" b="7538"/>
            <a:stretch/>
          </p:blipFill>
          <p:spPr>
            <a:xfrm>
              <a:off x="6360173" y="507744"/>
              <a:ext cx="1015683" cy="99495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129818-4443-4ACD-834A-20FB138902AC}"/>
                </a:ext>
              </a:extLst>
            </p:cNvPr>
            <p:cNvSpPr txBox="1"/>
            <p:nvPr/>
          </p:nvSpPr>
          <p:spPr>
            <a:xfrm>
              <a:off x="6261418" y="3493828"/>
              <a:ext cx="18166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ea typeface="华文中宋" panose="02010600040101010101" pitchFamily="2" charset="-122"/>
                </a:rPr>
                <a:t>Pressure maps distr.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29B8B7-4795-4EBF-AE31-180E5EE28870}"/>
                </a:ext>
              </a:extLst>
            </p:cNvPr>
            <p:cNvSpPr txBox="1"/>
            <p:nvPr/>
          </p:nvSpPr>
          <p:spPr>
            <a:xfrm rot="3111728">
              <a:off x="6151013" y="1775471"/>
              <a:ext cx="18166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ea typeface="华文中宋" panose="02010600040101010101" pitchFamily="2" charset="-122"/>
                </a:rPr>
                <a:t>…</a:t>
              </a:r>
              <a:endParaRPr lang="en-US" sz="2400" b="1" dirty="0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431BD9-0817-4491-B1AB-80890D047156}"/>
              </a:ext>
            </a:extLst>
          </p:cNvPr>
          <p:cNvSpPr/>
          <p:nvPr/>
        </p:nvSpPr>
        <p:spPr>
          <a:xfrm>
            <a:off x="4609843" y="1826919"/>
            <a:ext cx="3371453" cy="41218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E7ABB-23DD-4B02-B053-AE604B2E0EA5}"/>
              </a:ext>
            </a:extLst>
          </p:cNvPr>
          <p:cNvSpPr txBox="1"/>
          <p:nvPr/>
        </p:nvSpPr>
        <p:spPr>
          <a:xfrm>
            <a:off x="5174683" y="1302482"/>
            <a:ext cx="2088907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rgbClr val="0000FF"/>
              </a:solidFill>
              <a:ea typeface="华文中宋" panose="02010600040101010101" pitchFamily="2" charset="-122"/>
            </a:endParaRPr>
          </a:p>
          <a:p>
            <a:pPr algn="ctr"/>
            <a:r>
              <a:rPr lang="en-US" sz="2000" b="1" dirty="0">
                <a:solidFill>
                  <a:srgbClr val="0000FF"/>
                </a:solidFill>
                <a:ea typeface="华文中宋" panose="02010600040101010101" pitchFamily="2" charset="-122"/>
              </a:rPr>
              <a:t>Finite multi-grid neural operator</a:t>
            </a:r>
          </a:p>
          <a:p>
            <a:pPr algn="ctr"/>
            <a:endParaRPr lang="en-US" sz="2000" b="1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137FC2-9215-4756-8C34-77B63AF64E07}"/>
              </a:ext>
            </a:extLst>
          </p:cNvPr>
          <p:cNvSpPr txBox="1"/>
          <p:nvPr/>
        </p:nvSpPr>
        <p:spPr>
          <a:xfrm>
            <a:off x="689876" y="3931000"/>
            <a:ext cx="970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zh-CN" sz="2400" b="1" dirty="0">
                <a:ea typeface="黑体" panose="02010609060101010101" pitchFamily="49" charset="-122"/>
              </a:rPr>
              <a:t>Propose finite multi-grid neural operator: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F4551F57-4FFF-4AC9-B6DC-A1C036BE8141}"/>
              </a:ext>
            </a:extLst>
          </p:cNvPr>
          <p:cNvSpPr txBox="1">
            <a:spLocks/>
          </p:cNvSpPr>
          <p:nvPr/>
        </p:nvSpPr>
        <p:spPr>
          <a:xfrm>
            <a:off x="1165041" y="4485038"/>
            <a:ext cx="10824941" cy="1666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latin typeface="+mn-ea"/>
              </a:rPr>
              <a:t>No need to obtain outputs for inputs through expensive simulations, for training</a:t>
            </a:r>
          </a:p>
          <a:p>
            <a:r>
              <a:rPr lang="en-US" altLang="zh-CN" sz="2100" b="1" dirty="0">
                <a:latin typeface="+mn-ea"/>
              </a:rPr>
              <a:t>Inputs/outputs are discrete, which is common in practical applications</a:t>
            </a:r>
          </a:p>
          <a:p>
            <a:r>
              <a:rPr lang="en-US" altLang="zh-CN" sz="2100" b="1" dirty="0">
                <a:latin typeface="+mn-ea"/>
              </a:rPr>
              <a:t>Much more accurate than without multi-grid</a:t>
            </a:r>
          </a:p>
          <a:p>
            <a:r>
              <a:rPr lang="en-US" altLang="zh-CN" sz="2100" b="1" dirty="0">
                <a:latin typeface="+mn-ea"/>
              </a:rPr>
              <a:t>10 – 100 times faster than traditional PDE solving when getting similar results</a:t>
            </a:r>
          </a:p>
        </p:txBody>
      </p:sp>
    </p:spTree>
    <p:extLst>
      <p:ext uri="{BB962C8B-B14F-4D97-AF65-F5344CB8AC3E}">
        <p14:creationId xmlns:p14="http://schemas.microsoft.com/office/powerpoint/2010/main" val="79286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19A1893-F879-A972-7CE6-BF6953040183}"/>
              </a:ext>
            </a:extLst>
          </p:cNvPr>
          <p:cNvSpPr/>
          <p:nvPr/>
        </p:nvSpPr>
        <p:spPr>
          <a:xfrm>
            <a:off x="605495" y="476482"/>
            <a:ext cx="1109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Basic idea of physics-informed multi-grid neural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0B5BA-EBD2-44E2-9D84-212B8B01E708}"/>
                  </a:ext>
                </a:extLst>
              </p:cNvPr>
              <p:cNvSpPr txBox="1"/>
              <p:nvPr/>
            </p:nvSpPr>
            <p:spPr>
              <a:xfrm>
                <a:off x="7698399" y="2546549"/>
                <a:ext cx="41409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𝑷𝑫𝑬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𝑵𝑵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𝑵𝑵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0B5BA-EBD2-44E2-9D84-212B8B01E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399" y="2546549"/>
                <a:ext cx="4140979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7">
            <a:extLst>
              <a:ext uri="{FF2B5EF4-FFF2-40B4-BE49-F238E27FC236}">
                <a16:creationId xmlns:a16="http://schemas.microsoft.com/office/drawing/2014/main" id="{D1AC9406-5FD1-44DA-B5AE-9EF91F58C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95" y="1099581"/>
            <a:ext cx="6837723" cy="232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9724" rIns="0" bIns="29724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200" b="0" dirty="0">
                <a:latin typeface="+mn-lt"/>
                <a:ea typeface="华文中宋" panose="02010600040101010101" pitchFamily="2" charset="-122"/>
              </a:rPr>
              <a:t>PDE reveals </a:t>
            </a:r>
            <a:r>
              <a:rPr lang="en-US" altLang="zh-CN" sz="2200" b="0" dirty="0">
                <a:ea typeface="华文中宋" panose="02010600040101010101" pitchFamily="2" charset="-122"/>
              </a:rPr>
              <a:t>relationship between adjacent points.</a:t>
            </a:r>
            <a:endParaRPr lang="en-US" altLang="zh-CN" sz="2200" b="0" dirty="0">
              <a:latin typeface="+mn-lt"/>
              <a:ea typeface="华文中宋" panose="02010600040101010101" pitchFamily="2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200" b="0" dirty="0">
                <a:latin typeface="+mn-lt"/>
                <a:ea typeface="华文中宋" panose="02010600040101010101" pitchFamily="2" charset="-122"/>
              </a:rPr>
              <a:t>Physics-informed loss uses relationship between adjacent points to train neural network.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200" b="0" dirty="0">
                <a:latin typeface="+mn-lt"/>
                <a:ea typeface="华文中宋" panose="02010600040101010101" pitchFamily="2" charset="-122"/>
              </a:rPr>
              <a:t>Points relationship is </a:t>
            </a:r>
            <a:r>
              <a:rPr lang="en-US" altLang="zh-CN" sz="2200" dirty="0">
                <a:latin typeface="+mn-lt"/>
                <a:ea typeface="华文中宋" panose="02010600040101010101" pitchFamily="2" charset="-122"/>
              </a:rPr>
              <a:t>dominated by high-frequency components</a:t>
            </a:r>
            <a:r>
              <a:rPr lang="en-US" altLang="zh-CN" sz="2200" b="0" dirty="0">
                <a:latin typeface="+mn-lt"/>
                <a:ea typeface="华文中宋" panose="02010600040101010101" pitchFamily="2" charset="-122"/>
              </a:rPr>
              <a:t>, so neural network is inclined to </a:t>
            </a:r>
            <a:r>
              <a:rPr lang="en-US" altLang="zh-CN" sz="2200" dirty="0">
                <a:latin typeface="+mn-lt"/>
                <a:ea typeface="华文中宋" panose="02010600040101010101" pitchFamily="2" charset="-122"/>
              </a:rPr>
              <a:t>learn high-frequency components</a:t>
            </a:r>
            <a:r>
              <a:rPr lang="en-US" altLang="zh-CN" sz="2200" b="0" dirty="0">
                <a:latin typeface="+mn-lt"/>
                <a:ea typeface="华文中宋" panose="02010600040101010101" pitchFamily="2" charset="-122"/>
              </a:rPr>
              <a:t>.</a:t>
            </a:r>
            <a:endParaRPr lang="zh-CN" altLang="en-US" sz="2200" b="0" dirty="0">
              <a:latin typeface="+mn-lt"/>
              <a:ea typeface="华文中宋" panose="0201060004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A6DDF9-C14E-682D-BEA2-2547EF88D4FF}"/>
              </a:ext>
            </a:extLst>
          </p:cNvPr>
          <p:cNvGrpSpPr/>
          <p:nvPr/>
        </p:nvGrpSpPr>
        <p:grpSpPr>
          <a:xfrm>
            <a:off x="1806648" y="3928315"/>
            <a:ext cx="8039100" cy="2257425"/>
            <a:chOff x="1806648" y="3928315"/>
            <a:chExt cx="8039100" cy="2257425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753AEFB2-F2EE-F641-2A13-9598200F9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6648" y="3928315"/>
              <a:ext cx="8039100" cy="225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40AD1A-A128-43EC-961F-CD0DFF4344AE}"/>
                </a:ext>
              </a:extLst>
            </p:cNvPr>
            <p:cNvSpPr txBox="1"/>
            <p:nvPr/>
          </p:nvSpPr>
          <p:spPr>
            <a:xfrm>
              <a:off x="3394276" y="4196312"/>
              <a:ext cx="472007" cy="527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p</a:t>
              </a:r>
              <a:r>
                <a:rPr lang="en-US" sz="2000" baseline="-25000" dirty="0">
                  <a:solidFill>
                    <a:schemeClr val="accent6"/>
                  </a:solidFill>
                </a:rPr>
                <a:t>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97D1DA-6FED-48CF-9B11-CC174CCB90CD}"/>
                </a:ext>
              </a:extLst>
            </p:cNvPr>
            <p:cNvSpPr txBox="1"/>
            <p:nvPr/>
          </p:nvSpPr>
          <p:spPr>
            <a:xfrm>
              <a:off x="3708895" y="4256335"/>
              <a:ext cx="698284" cy="527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p</a:t>
              </a:r>
              <a:r>
                <a:rPr lang="en-US" sz="2000" baseline="-25000" dirty="0">
                  <a:solidFill>
                    <a:schemeClr val="accent6"/>
                  </a:solidFill>
                </a:rPr>
                <a:t>i+1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3B190E-D919-4462-8F02-5F5D85DBC444}"/>
                </a:ext>
              </a:extLst>
            </p:cNvPr>
            <p:cNvSpPr/>
            <p:nvPr/>
          </p:nvSpPr>
          <p:spPr>
            <a:xfrm>
              <a:off x="3671143" y="4390003"/>
              <a:ext cx="91036" cy="91036"/>
            </a:xfrm>
            <a:prstGeom prst="ellipse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0C9217-9A7C-45DD-AC30-334E317B1BBE}"/>
                </a:ext>
              </a:extLst>
            </p:cNvPr>
            <p:cNvSpPr/>
            <p:nvPr/>
          </p:nvSpPr>
          <p:spPr>
            <a:xfrm>
              <a:off x="3702316" y="4498384"/>
              <a:ext cx="91036" cy="91036"/>
            </a:xfrm>
            <a:prstGeom prst="ellipse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E148E2-5516-4498-B9AC-D023A4F80FB4}"/>
                  </a:ext>
                </a:extLst>
              </p:cNvPr>
              <p:cNvSpPr/>
              <p:nvPr/>
            </p:nvSpPr>
            <p:spPr>
              <a:xfrm>
                <a:off x="8839575" y="1421987"/>
                <a:ext cx="2012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𝑃𝐷𝐸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E148E2-5516-4498-B9AC-D023A4F80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575" y="1421987"/>
                <a:ext cx="2012346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14A538ED-28A2-4083-8361-9CD3CC55B7BB}"/>
              </a:ext>
            </a:extLst>
          </p:cNvPr>
          <p:cNvSpPr/>
          <p:nvPr/>
        </p:nvSpPr>
        <p:spPr>
          <a:xfrm>
            <a:off x="9431078" y="1910744"/>
            <a:ext cx="297712" cy="54698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CC6D8-5CD8-4C2A-A460-5D8790DF751F}"/>
              </a:ext>
            </a:extLst>
          </p:cNvPr>
          <p:cNvSpPr txBox="1"/>
          <p:nvPr/>
        </p:nvSpPr>
        <p:spPr>
          <a:xfrm>
            <a:off x="9728790" y="1999568"/>
            <a:ext cx="1123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ea typeface="华文中宋" panose="02010600040101010101" pitchFamily="2" charset="-122"/>
              </a:rPr>
              <a:t>Train NN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1B780-E7D5-4FA4-B5E9-17749B898D65}"/>
              </a:ext>
            </a:extLst>
          </p:cNvPr>
          <p:cNvSpPr txBox="1"/>
          <p:nvPr/>
        </p:nvSpPr>
        <p:spPr>
          <a:xfrm>
            <a:off x="7985478" y="1410141"/>
            <a:ext cx="1123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ea typeface="华文中宋" panose="02010600040101010101" pitchFamily="2" charset="-122"/>
              </a:rPr>
              <a:t>Know: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C81A3A2A-3579-58CF-1DB2-FE044794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605" y="3404097"/>
            <a:ext cx="2499946" cy="12906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D8BFDD-0932-655D-0C47-BC7FC6A86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150" y="1754913"/>
            <a:ext cx="2571061" cy="1075567"/>
          </a:xfrm>
          <a:prstGeom prst="rect">
            <a:avLst/>
          </a:prstGeom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D19A1893-F879-A972-7CE6-BF6953040183}"/>
              </a:ext>
            </a:extLst>
          </p:cNvPr>
          <p:cNvSpPr/>
          <p:nvPr/>
        </p:nvSpPr>
        <p:spPr>
          <a:xfrm>
            <a:off x="605495" y="476482"/>
            <a:ext cx="1109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Basic idea of physics-informed multi-grid neural operator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807B2D-4AB8-AE58-F437-E899E7A10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94" y="1310808"/>
            <a:ext cx="2499946" cy="15196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7A129-3700-6E91-1631-C3C9E03212AF}"/>
              </a:ext>
            </a:extLst>
          </p:cNvPr>
          <p:cNvSpPr txBox="1"/>
          <p:nvPr/>
        </p:nvSpPr>
        <p:spPr>
          <a:xfrm>
            <a:off x="54864" y="1609872"/>
            <a:ext cx="125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华文中宋" panose="02010600040101010101" pitchFamily="2" charset="-122"/>
              </a:rPr>
              <a:t>Original grid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141AA25-580C-073B-A1B0-FBCC412A2562}"/>
              </a:ext>
            </a:extLst>
          </p:cNvPr>
          <p:cNvSpPr/>
          <p:nvPr/>
        </p:nvSpPr>
        <p:spPr>
          <a:xfrm>
            <a:off x="4139148" y="2157841"/>
            <a:ext cx="553571" cy="24877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FA4707-8623-00C2-F5F4-090CFEAFF071}"/>
              </a:ext>
            </a:extLst>
          </p:cNvPr>
          <p:cNvSpPr txBox="1"/>
          <p:nvPr/>
        </p:nvSpPr>
        <p:spPr>
          <a:xfrm>
            <a:off x="3507156" y="1271867"/>
            <a:ext cx="1887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Train </a:t>
            </a:r>
            <a:r>
              <a:rPr lang="en-US" dirty="0" err="1">
                <a:solidFill>
                  <a:srgbClr val="00B050"/>
                </a:solidFill>
              </a:rPr>
              <a:t>NN</a:t>
            </a:r>
            <a:r>
              <a:rPr lang="en-US" baseline="-25000" dirty="0" err="1">
                <a:solidFill>
                  <a:srgbClr val="00B050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 to learn high frequency 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19F9A1-1ADD-B689-B000-CA636CC914E1}"/>
              </a:ext>
            </a:extLst>
          </p:cNvPr>
          <p:cNvSpPr txBox="1"/>
          <p:nvPr/>
        </p:nvSpPr>
        <p:spPr>
          <a:xfrm>
            <a:off x="54864" y="3637943"/>
            <a:ext cx="1364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华文中宋" panose="02010600040101010101" pitchFamily="2" charset="-122"/>
              </a:rPr>
              <a:t>Medium grid</a:t>
            </a:r>
            <a:endParaRPr lang="en-US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B32DC06-16E2-281F-B05B-9F2EA37325CC}"/>
              </a:ext>
            </a:extLst>
          </p:cNvPr>
          <p:cNvSpPr/>
          <p:nvPr/>
        </p:nvSpPr>
        <p:spPr>
          <a:xfrm>
            <a:off x="4246976" y="4075275"/>
            <a:ext cx="553571" cy="24877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588E70-9D80-E5E2-B543-07DC93244A6F}"/>
              </a:ext>
            </a:extLst>
          </p:cNvPr>
          <p:cNvSpPr txBox="1"/>
          <p:nvPr/>
        </p:nvSpPr>
        <p:spPr>
          <a:xfrm>
            <a:off x="3524608" y="3137900"/>
            <a:ext cx="1998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Train </a:t>
            </a:r>
            <a:r>
              <a:rPr lang="en-US" dirty="0" err="1">
                <a:solidFill>
                  <a:srgbClr val="7030A0"/>
                </a:solidFill>
              </a:rPr>
              <a:t>NN</a:t>
            </a:r>
            <a:r>
              <a:rPr lang="en-US" baseline="-25000" dirty="0" err="1">
                <a:solidFill>
                  <a:srgbClr val="7030A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 to learn medium frequency component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BCDDFC8-C6FE-9895-F544-3A91EE27E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494" y="3228463"/>
            <a:ext cx="2499946" cy="15057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E325D25-B13D-7C45-7FE6-4FF745A75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76" y="5233207"/>
            <a:ext cx="2571061" cy="150579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E56FEE1-8947-27D2-C925-35ED04668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0317" y="5275532"/>
            <a:ext cx="2571061" cy="1505794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87979984-D7B8-6193-B9F3-68CAE830469C}"/>
              </a:ext>
            </a:extLst>
          </p:cNvPr>
          <p:cNvSpPr/>
          <p:nvPr/>
        </p:nvSpPr>
        <p:spPr>
          <a:xfrm>
            <a:off x="4139147" y="6196764"/>
            <a:ext cx="553571" cy="24877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ED7D4D-9213-B967-EF7F-1A71DB147BBD}"/>
              </a:ext>
            </a:extLst>
          </p:cNvPr>
          <p:cNvSpPr txBox="1"/>
          <p:nvPr/>
        </p:nvSpPr>
        <p:spPr>
          <a:xfrm>
            <a:off x="3420217" y="5153450"/>
            <a:ext cx="1998305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Train </a:t>
            </a:r>
            <a:r>
              <a:rPr lang="en-US" dirty="0" err="1">
                <a:solidFill>
                  <a:srgbClr val="0000FF"/>
                </a:solidFill>
              </a:rPr>
              <a:t>NN</a:t>
            </a:r>
            <a:r>
              <a:rPr lang="en-US" baseline="-25000" dirty="0" err="1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 to learn low frequency component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A5CEA4-80E5-6235-4FB0-BD1EC0E4CADB}"/>
              </a:ext>
            </a:extLst>
          </p:cNvPr>
          <p:cNvSpPr txBox="1"/>
          <p:nvPr/>
        </p:nvSpPr>
        <p:spPr>
          <a:xfrm>
            <a:off x="0" y="5437783"/>
            <a:ext cx="1364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altLang="zh-CN" dirty="0">
                <a:ea typeface="华文中宋" panose="02010600040101010101" pitchFamily="2" charset="-122"/>
              </a:rPr>
              <a:t>Coarse </a:t>
            </a:r>
            <a:r>
              <a:rPr lang="en-US" altLang="zh-CN" sz="1800" dirty="0">
                <a:ea typeface="华文中宋" panose="02010600040101010101" pitchFamily="2" charset="-122"/>
              </a:rPr>
              <a:t>grid</a:t>
            </a:r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9FC21A2-018F-FB6D-95BB-F6A5BFC27024}"/>
              </a:ext>
            </a:extLst>
          </p:cNvPr>
          <p:cNvSpPr/>
          <p:nvPr/>
        </p:nvSpPr>
        <p:spPr>
          <a:xfrm rot="5400000">
            <a:off x="2457999" y="2753059"/>
            <a:ext cx="369840" cy="50639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8F209A-E5A5-ED3F-5C5A-24E7C03705D4}"/>
              </a:ext>
            </a:extLst>
          </p:cNvPr>
          <p:cNvSpPr txBox="1"/>
          <p:nvPr/>
        </p:nvSpPr>
        <p:spPr>
          <a:xfrm>
            <a:off x="2879469" y="2797299"/>
            <a:ext cx="1045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Coarsen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655E955-F565-FEE3-F1AE-2529DFCBDA26}"/>
              </a:ext>
            </a:extLst>
          </p:cNvPr>
          <p:cNvSpPr/>
          <p:nvPr/>
        </p:nvSpPr>
        <p:spPr>
          <a:xfrm rot="5400000">
            <a:off x="2441352" y="4718516"/>
            <a:ext cx="369840" cy="50639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D14767-DEC0-545F-47DA-BDD92623117B}"/>
              </a:ext>
            </a:extLst>
          </p:cNvPr>
          <p:cNvSpPr txBox="1"/>
          <p:nvPr/>
        </p:nvSpPr>
        <p:spPr>
          <a:xfrm>
            <a:off x="2862822" y="4762756"/>
            <a:ext cx="1045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Coarsen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464AE11-5336-CCB3-7A7D-48FAF94236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2400" y="1388327"/>
            <a:ext cx="2571062" cy="153902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46BFE22-1413-7BDC-434F-81479EE9F3DF}"/>
              </a:ext>
            </a:extLst>
          </p:cNvPr>
          <p:cNvSpPr/>
          <p:nvPr/>
        </p:nvSpPr>
        <p:spPr>
          <a:xfrm>
            <a:off x="7680960" y="2642616"/>
            <a:ext cx="1764792" cy="614326"/>
          </a:xfrm>
          <a:custGeom>
            <a:avLst/>
            <a:gdLst>
              <a:gd name="connsiteX0" fmla="*/ 0 w 1764792"/>
              <a:gd name="connsiteY0" fmla="*/ 0 h 614326"/>
              <a:gd name="connsiteX1" fmla="*/ 978408 w 1764792"/>
              <a:gd name="connsiteY1" fmla="*/ 612648 h 614326"/>
              <a:gd name="connsiteX2" fmla="*/ 1764792 w 1764792"/>
              <a:gd name="connsiteY2" fmla="*/ 146304 h 61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614326">
                <a:moveTo>
                  <a:pt x="0" y="0"/>
                </a:moveTo>
                <a:cubicBezTo>
                  <a:pt x="342138" y="294132"/>
                  <a:pt x="684276" y="588264"/>
                  <a:pt x="978408" y="612648"/>
                </a:cubicBezTo>
                <a:cubicBezTo>
                  <a:pt x="1272540" y="637032"/>
                  <a:pt x="1518666" y="391668"/>
                  <a:pt x="1764792" y="1463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0EC3E86-A0AB-68F3-A7B5-5B5C5E8E2F8C}"/>
              </a:ext>
            </a:extLst>
          </p:cNvPr>
          <p:cNvSpPr/>
          <p:nvPr/>
        </p:nvSpPr>
        <p:spPr>
          <a:xfrm>
            <a:off x="7882128" y="2996750"/>
            <a:ext cx="1344168" cy="1044898"/>
          </a:xfrm>
          <a:custGeom>
            <a:avLst/>
            <a:gdLst>
              <a:gd name="connsiteX0" fmla="*/ 0 w 1344168"/>
              <a:gd name="connsiteY0" fmla="*/ 1078992 h 1078992"/>
              <a:gd name="connsiteX1" fmla="*/ 914400 w 1344168"/>
              <a:gd name="connsiteY1" fmla="*/ 365760 h 1078992"/>
              <a:gd name="connsiteX2" fmla="*/ 1344168 w 1344168"/>
              <a:gd name="connsiteY2" fmla="*/ 0 h 10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168" h="1078992">
                <a:moveTo>
                  <a:pt x="0" y="1078992"/>
                </a:moveTo>
                <a:lnTo>
                  <a:pt x="914400" y="365760"/>
                </a:lnTo>
                <a:cubicBezTo>
                  <a:pt x="1138428" y="185928"/>
                  <a:pt x="1241298" y="92964"/>
                  <a:pt x="1344168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2EBB2A2-7BD0-6E72-EE3E-DA77DEF23D7A}"/>
              </a:ext>
            </a:extLst>
          </p:cNvPr>
          <p:cNvSpPr/>
          <p:nvPr/>
        </p:nvSpPr>
        <p:spPr>
          <a:xfrm>
            <a:off x="7863840" y="2916936"/>
            <a:ext cx="1463040" cy="2990088"/>
          </a:xfrm>
          <a:custGeom>
            <a:avLst/>
            <a:gdLst>
              <a:gd name="connsiteX0" fmla="*/ 0 w 1463040"/>
              <a:gd name="connsiteY0" fmla="*/ 2990088 h 2990088"/>
              <a:gd name="connsiteX1" fmla="*/ 813816 w 1463040"/>
              <a:gd name="connsiteY1" fmla="*/ 2231136 h 2990088"/>
              <a:gd name="connsiteX2" fmla="*/ 1463040 w 1463040"/>
              <a:gd name="connsiteY2" fmla="*/ 0 h 299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2990088">
                <a:moveTo>
                  <a:pt x="0" y="2990088"/>
                </a:moveTo>
                <a:cubicBezTo>
                  <a:pt x="284988" y="2859786"/>
                  <a:pt x="569976" y="2729484"/>
                  <a:pt x="813816" y="2231136"/>
                </a:cubicBezTo>
                <a:cubicBezTo>
                  <a:pt x="1057656" y="1732788"/>
                  <a:pt x="1260348" y="866394"/>
                  <a:pt x="146304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08BA39-F8D6-EC8A-F114-F206219F810D}"/>
              </a:ext>
            </a:extLst>
          </p:cNvPr>
          <p:cNvSpPr txBox="1"/>
          <p:nvPr/>
        </p:nvSpPr>
        <p:spPr>
          <a:xfrm rot="17046021">
            <a:off x="8439672" y="3752109"/>
            <a:ext cx="1893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Combine neural networks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085FD3-7C31-1CF0-C8D9-B34580E07C69}"/>
              </a:ext>
            </a:extLst>
          </p:cNvPr>
          <p:cNvSpPr txBox="1"/>
          <p:nvPr/>
        </p:nvSpPr>
        <p:spPr>
          <a:xfrm>
            <a:off x="9445752" y="1018786"/>
            <a:ext cx="1289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11980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4" grpId="0"/>
      <p:bldP spid="35" grpId="0" animBg="1"/>
      <p:bldP spid="36" grpId="0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/>
      <p:bldP spid="55" grpId="0" animBg="1"/>
      <p:bldP spid="57" grpId="0" animBg="1"/>
      <p:bldP spid="58" grpId="0" animBg="1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C81A3A2A-3579-58CF-1DB2-FE044794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605" y="3404097"/>
            <a:ext cx="2499946" cy="12906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D8BFDD-0932-655D-0C47-BC7FC6A86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150" y="1754913"/>
            <a:ext cx="2571061" cy="1075567"/>
          </a:xfrm>
          <a:prstGeom prst="rect">
            <a:avLst/>
          </a:prstGeom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D19A1893-F879-A972-7CE6-BF6953040183}"/>
              </a:ext>
            </a:extLst>
          </p:cNvPr>
          <p:cNvSpPr/>
          <p:nvPr/>
        </p:nvSpPr>
        <p:spPr>
          <a:xfrm>
            <a:off x="605495" y="476482"/>
            <a:ext cx="1109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Basic idea of physics-informed multi-grid neural operator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807B2D-4AB8-AE58-F437-E899E7A10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94" y="1310808"/>
            <a:ext cx="2499946" cy="15196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1A7A129-3700-6E91-1631-C3C9E03212AF}"/>
              </a:ext>
            </a:extLst>
          </p:cNvPr>
          <p:cNvSpPr txBox="1"/>
          <p:nvPr/>
        </p:nvSpPr>
        <p:spPr>
          <a:xfrm>
            <a:off x="54864" y="1609872"/>
            <a:ext cx="125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华文中宋" panose="02010600040101010101" pitchFamily="2" charset="-122"/>
              </a:rPr>
              <a:t>Original grid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141AA25-580C-073B-A1B0-FBCC412A2562}"/>
              </a:ext>
            </a:extLst>
          </p:cNvPr>
          <p:cNvSpPr/>
          <p:nvPr/>
        </p:nvSpPr>
        <p:spPr>
          <a:xfrm>
            <a:off x="4139148" y="2157841"/>
            <a:ext cx="553571" cy="24877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FA4707-8623-00C2-F5F4-090CFEAFF071}"/>
              </a:ext>
            </a:extLst>
          </p:cNvPr>
          <p:cNvSpPr txBox="1"/>
          <p:nvPr/>
        </p:nvSpPr>
        <p:spPr>
          <a:xfrm>
            <a:off x="3507156" y="1271867"/>
            <a:ext cx="1887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Train </a:t>
            </a:r>
            <a:r>
              <a:rPr lang="en-US" dirty="0" err="1">
                <a:solidFill>
                  <a:srgbClr val="00B050"/>
                </a:solidFill>
              </a:rPr>
              <a:t>NN</a:t>
            </a:r>
            <a:r>
              <a:rPr lang="en-US" baseline="-25000" dirty="0" err="1">
                <a:solidFill>
                  <a:srgbClr val="00B050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 to learn high frequency 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19F9A1-1ADD-B689-B000-CA636CC914E1}"/>
              </a:ext>
            </a:extLst>
          </p:cNvPr>
          <p:cNvSpPr txBox="1"/>
          <p:nvPr/>
        </p:nvSpPr>
        <p:spPr>
          <a:xfrm>
            <a:off x="54864" y="3637943"/>
            <a:ext cx="1364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华文中宋" panose="02010600040101010101" pitchFamily="2" charset="-122"/>
              </a:rPr>
              <a:t>Medium grid</a:t>
            </a:r>
            <a:endParaRPr lang="en-US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B32DC06-16E2-281F-B05B-9F2EA37325CC}"/>
              </a:ext>
            </a:extLst>
          </p:cNvPr>
          <p:cNvSpPr/>
          <p:nvPr/>
        </p:nvSpPr>
        <p:spPr>
          <a:xfrm>
            <a:off x="4246976" y="4075275"/>
            <a:ext cx="553571" cy="24877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588E70-9D80-E5E2-B543-07DC93244A6F}"/>
              </a:ext>
            </a:extLst>
          </p:cNvPr>
          <p:cNvSpPr txBox="1"/>
          <p:nvPr/>
        </p:nvSpPr>
        <p:spPr>
          <a:xfrm>
            <a:off x="3524608" y="3137900"/>
            <a:ext cx="1998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Train </a:t>
            </a:r>
            <a:r>
              <a:rPr lang="en-US" dirty="0" err="1">
                <a:solidFill>
                  <a:srgbClr val="7030A0"/>
                </a:solidFill>
              </a:rPr>
              <a:t>NN</a:t>
            </a:r>
            <a:r>
              <a:rPr lang="en-US" baseline="-25000" dirty="0" err="1">
                <a:solidFill>
                  <a:srgbClr val="7030A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 to learn medium frequency component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BCDDFC8-C6FE-9895-F544-3A91EE27E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494" y="3228463"/>
            <a:ext cx="2499946" cy="150579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E325D25-B13D-7C45-7FE6-4FF745A75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76" y="5233207"/>
            <a:ext cx="2571061" cy="150579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E56FEE1-8947-27D2-C925-35ED04668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0317" y="5275532"/>
            <a:ext cx="2571061" cy="1505794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87979984-D7B8-6193-B9F3-68CAE830469C}"/>
              </a:ext>
            </a:extLst>
          </p:cNvPr>
          <p:cNvSpPr/>
          <p:nvPr/>
        </p:nvSpPr>
        <p:spPr>
          <a:xfrm>
            <a:off x="4139147" y="6196764"/>
            <a:ext cx="553571" cy="24877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ED7D4D-9213-B967-EF7F-1A71DB147BBD}"/>
              </a:ext>
            </a:extLst>
          </p:cNvPr>
          <p:cNvSpPr txBox="1"/>
          <p:nvPr/>
        </p:nvSpPr>
        <p:spPr>
          <a:xfrm>
            <a:off x="3420217" y="5153450"/>
            <a:ext cx="1998305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Train </a:t>
            </a:r>
            <a:r>
              <a:rPr lang="en-US" dirty="0" err="1">
                <a:solidFill>
                  <a:srgbClr val="7030A0"/>
                </a:solidFill>
              </a:rPr>
              <a:t>NN</a:t>
            </a:r>
            <a:r>
              <a:rPr lang="en-US" baseline="-25000" dirty="0" err="1">
                <a:solidFill>
                  <a:srgbClr val="7030A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 to learn low frequency component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A5CEA4-80E5-6235-4FB0-BD1EC0E4CADB}"/>
              </a:ext>
            </a:extLst>
          </p:cNvPr>
          <p:cNvSpPr txBox="1"/>
          <p:nvPr/>
        </p:nvSpPr>
        <p:spPr>
          <a:xfrm>
            <a:off x="0" y="5437783"/>
            <a:ext cx="1364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altLang="zh-CN" dirty="0">
                <a:ea typeface="华文中宋" panose="02010600040101010101" pitchFamily="2" charset="-122"/>
              </a:rPr>
              <a:t>Coarse </a:t>
            </a:r>
            <a:r>
              <a:rPr lang="en-US" altLang="zh-CN" sz="1800" dirty="0">
                <a:ea typeface="华文中宋" panose="02010600040101010101" pitchFamily="2" charset="-122"/>
              </a:rPr>
              <a:t>grid</a:t>
            </a:r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9FC21A2-018F-FB6D-95BB-F6A5BFC27024}"/>
              </a:ext>
            </a:extLst>
          </p:cNvPr>
          <p:cNvSpPr/>
          <p:nvPr/>
        </p:nvSpPr>
        <p:spPr>
          <a:xfrm rot="5400000">
            <a:off x="2457999" y="2753059"/>
            <a:ext cx="369840" cy="50639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8F209A-E5A5-ED3F-5C5A-24E7C03705D4}"/>
              </a:ext>
            </a:extLst>
          </p:cNvPr>
          <p:cNvSpPr txBox="1"/>
          <p:nvPr/>
        </p:nvSpPr>
        <p:spPr>
          <a:xfrm>
            <a:off x="2879469" y="2797299"/>
            <a:ext cx="1045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Coarsen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655E955-F565-FEE3-F1AE-2529DFCBDA26}"/>
              </a:ext>
            </a:extLst>
          </p:cNvPr>
          <p:cNvSpPr/>
          <p:nvPr/>
        </p:nvSpPr>
        <p:spPr>
          <a:xfrm rot="5400000">
            <a:off x="2441352" y="4718516"/>
            <a:ext cx="369840" cy="50639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D14767-DEC0-545F-47DA-BDD92623117B}"/>
              </a:ext>
            </a:extLst>
          </p:cNvPr>
          <p:cNvSpPr txBox="1"/>
          <p:nvPr/>
        </p:nvSpPr>
        <p:spPr>
          <a:xfrm>
            <a:off x="2862822" y="4762756"/>
            <a:ext cx="1045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Coarsen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464AE11-5336-CCB3-7A7D-48FAF94236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2400" y="1388327"/>
            <a:ext cx="2571062" cy="153902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46BFE22-1413-7BDC-434F-81479EE9F3DF}"/>
              </a:ext>
            </a:extLst>
          </p:cNvPr>
          <p:cNvSpPr/>
          <p:nvPr/>
        </p:nvSpPr>
        <p:spPr>
          <a:xfrm>
            <a:off x="7680960" y="2642616"/>
            <a:ext cx="1764792" cy="614326"/>
          </a:xfrm>
          <a:custGeom>
            <a:avLst/>
            <a:gdLst>
              <a:gd name="connsiteX0" fmla="*/ 0 w 1764792"/>
              <a:gd name="connsiteY0" fmla="*/ 0 h 614326"/>
              <a:gd name="connsiteX1" fmla="*/ 978408 w 1764792"/>
              <a:gd name="connsiteY1" fmla="*/ 612648 h 614326"/>
              <a:gd name="connsiteX2" fmla="*/ 1764792 w 1764792"/>
              <a:gd name="connsiteY2" fmla="*/ 146304 h 61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614326">
                <a:moveTo>
                  <a:pt x="0" y="0"/>
                </a:moveTo>
                <a:cubicBezTo>
                  <a:pt x="342138" y="294132"/>
                  <a:pt x="684276" y="588264"/>
                  <a:pt x="978408" y="612648"/>
                </a:cubicBezTo>
                <a:cubicBezTo>
                  <a:pt x="1272540" y="637032"/>
                  <a:pt x="1518666" y="391668"/>
                  <a:pt x="1764792" y="1463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0EC3E86-A0AB-68F3-A7B5-5B5C5E8E2F8C}"/>
              </a:ext>
            </a:extLst>
          </p:cNvPr>
          <p:cNvSpPr/>
          <p:nvPr/>
        </p:nvSpPr>
        <p:spPr>
          <a:xfrm>
            <a:off x="7882128" y="2996750"/>
            <a:ext cx="1344168" cy="1044898"/>
          </a:xfrm>
          <a:custGeom>
            <a:avLst/>
            <a:gdLst>
              <a:gd name="connsiteX0" fmla="*/ 0 w 1344168"/>
              <a:gd name="connsiteY0" fmla="*/ 1078992 h 1078992"/>
              <a:gd name="connsiteX1" fmla="*/ 914400 w 1344168"/>
              <a:gd name="connsiteY1" fmla="*/ 365760 h 1078992"/>
              <a:gd name="connsiteX2" fmla="*/ 1344168 w 1344168"/>
              <a:gd name="connsiteY2" fmla="*/ 0 h 10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168" h="1078992">
                <a:moveTo>
                  <a:pt x="0" y="1078992"/>
                </a:moveTo>
                <a:lnTo>
                  <a:pt x="914400" y="365760"/>
                </a:lnTo>
                <a:cubicBezTo>
                  <a:pt x="1138428" y="185928"/>
                  <a:pt x="1241298" y="92964"/>
                  <a:pt x="1344168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2EBB2A2-7BD0-6E72-EE3E-DA77DEF23D7A}"/>
              </a:ext>
            </a:extLst>
          </p:cNvPr>
          <p:cNvSpPr/>
          <p:nvPr/>
        </p:nvSpPr>
        <p:spPr>
          <a:xfrm>
            <a:off x="7863840" y="2916936"/>
            <a:ext cx="1463040" cy="2990088"/>
          </a:xfrm>
          <a:custGeom>
            <a:avLst/>
            <a:gdLst>
              <a:gd name="connsiteX0" fmla="*/ 0 w 1463040"/>
              <a:gd name="connsiteY0" fmla="*/ 2990088 h 2990088"/>
              <a:gd name="connsiteX1" fmla="*/ 813816 w 1463040"/>
              <a:gd name="connsiteY1" fmla="*/ 2231136 h 2990088"/>
              <a:gd name="connsiteX2" fmla="*/ 1463040 w 1463040"/>
              <a:gd name="connsiteY2" fmla="*/ 0 h 299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2990088">
                <a:moveTo>
                  <a:pt x="0" y="2990088"/>
                </a:moveTo>
                <a:cubicBezTo>
                  <a:pt x="284988" y="2859786"/>
                  <a:pt x="569976" y="2729484"/>
                  <a:pt x="813816" y="2231136"/>
                </a:cubicBezTo>
                <a:cubicBezTo>
                  <a:pt x="1057656" y="1732788"/>
                  <a:pt x="1260348" y="866394"/>
                  <a:pt x="146304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08BA39-F8D6-EC8A-F114-F206219F810D}"/>
              </a:ext>
            </a:extLst>
          </p:cNvPr>
          <p:cNvSpPr txBox="1"/>
          <p:nvPr/>
        </p:nvSpPr>
        <p:spPr>
          <a:xfrm rot="17046021">
            <a:off x="8874168" y="3316905"/>
            <a:ext cx="1045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Combine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085FD3-7C31-1CF0-C8D9-B34580E07C69}"/>
              </a:ext>
            </a:extLst>
          </p:cNvPr>
          <p:cNvSpPr txBox="1"/>
          <p:nvPr/>
        </p:nvSpPr>
        <p:spPr>
          <a:xfrm>
            <a:off x="9445752" y="1018786"/>
            <a:ext cx="1289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Output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EAAC26-5764-FB68-E0DC-668FF7AFDFB0}"/>
              </a:ext>
            </a:extLst>
          </p:cNvPr>
          <p:cNvSpPr/>
          <p:nvPr/>
        </p:nvSpPr>
        <p:spPr>
          <a:xfrm>
            <a:off x="0" y="1018786"/>
            <a:ext cx="12192000" cy="583921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5293D2-53D6-2DF4-9C13-22C75E8BEE5D}"/>
              </a:ext>
            </a:extLst>
          </p:cNvPr>
          <p:cNvCxnSpPr/>
          <p:nvPr/>
        </p:nvCxnSpPr>
        <p:spPr>
          <a:xfrm>
            <a:off x="2232660" y="1271867"/>
            <a:ext cx="3474720" cy="4804913"/>
          </a:xfrm>
          <a:prstGeom prst="straightConnector1">
            <a:avLst/>
          </a:prstGeom>
          <a:ln w="317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5B8929-097D-C24A-57EC-5F4B7C405527}"/>
              </a:ext>
            </a:extLst>
          </p:cNvPr>
          <p:cNvCxnSpPr>
            <a:cxnSpLocks/>
          </p:cNvCxnSpPr>
          <p:nvPr/>
        </p:nvCxnSpPr>
        <p:spPr>
          <a:xfrm flipV="1">
            <a:off x="5927902" y="1121784"/>
            <a:ext cx="3474720" cy="4804913"/>
          </a:xfrm>
          <a:prstGeom prst="straightConnector1">
            <a:avLst/>
          </a:prstGeom>
          <a:ln w="317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263417-1152-75D7-D418-C1A12CE81261}"/>
              </a:ext>
            </a:extLst>
          </p:cNvPr>
          <p:cNvSpPr txBox="1"/>
          <p:nvPr/>
        </p:nvSpPr>
        <p:spPr>
          <a:xfrm>
            <a:off x="4052120" y="1424407"/>
            <a:ext cx="33756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</a:rPr>
              <a:t>V cycle</a:t>
            </a:r>
            <a:endParaRPr lang="en-US" sz="6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3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42396AF-BB2D-9E54-73E9-E8368712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250" y="1281515"/>
            <a:ext cx="2571062" cy="15390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A4BEA0-2B4E-2D47-3837-1148450D3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624" y="1341592"/>
            <a:ext cx="2571062" cy="13997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E7A9D4-9992-A940-3358-0FBF7E779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995" y="1360681"/>
            <a:ext cx="2571062" cy="13806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5C9CE-2DDF-ED0B-0978-E3088E2310E7}"/>
              </a:ext>
            </a:extLst>
          </p:cNvPr>
          <p:cNvSpPr txBox="1"/>
          <p:nvPr/>
        </p:nvSpPr>
        <p:spPr>
          <a:xfrm>
            <a:off x="5585356" y="972260"/>
            <a:ext cx="145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Output 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92585-41A5-D909-99AB-53E264D5C786}"/>
              </a:ext>
            </a:extLst>
          </p:cNvPr>
          <p:cNvSpPr txBox="1"/>
          <p:nvPr/>
        </p:nvSpPr>
        <p:spPr>
          <a:xfrm>
            <a:off x="2600750" y="972469"/>
            <a:ext cx="145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Output 1 </a:t>
            </a: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D19A1893-F879-A972-7CE6-BF6953040183}"/>
              </a:ext>
            </a:extLst>
          </p:cNvPr>
          <p:cNvSpPr/>
          <p:nvPr/>
        </p:nvSpPr>
        <p:spPr>
          <a:xfrm>
            <a:off x="605495" y="476482"/>
            <a:ext cx="1109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Basic idea of physics-informed multi-grid neural operator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CB8F24-0FDD-E072-50A7-6531324F462C}"/>
              </a:ext>
            </a:extLst>
          </p:cNvPr>
          <p:cNvGrpSpPr/>
          <p:nvPr/>
        </p:nvGrpSpPr>
        <p:grpSpPr>
          <a:xfrm>
            <a:off x="605495" y="2111524"/>
            <a:ext cx="3002280" cy="3638480"/>
            <a:chOff x="2232660" y="1121784"/>
            <a:chExt cx="7169962" cy="495499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85293D2-53D6-2DF4-9C13-22C75E8BEE5D}"/>
                </a:ext>
              </a:extLst>
            </p:cNvPr>
            <p:cNvCxnSpPr/>
            <p:nvPr/>
          </p:nvCxnSpPr>
          <p:spPr>
            <a:xfrm>
              <a:off x="2232660" y="1271867"/>
              <a:ext cx="3474720" cy="4804913"/>
            </a:xfrm>
            <a:prstGeom prst="straightConnector1">
              <a:avLst/>
            </a:prstGeom>
            <a:ln w="317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85B8929-097D-C24A-57EC-5F4B7C405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902" y="1121784"/>
              <a:ext cx="3474720" cy="4804913"/>
            </a:xfrm>
            <a:prstGeom prst="straightConnector1">
              <a:avLst/>
            </a:prstGeom>
            <a:ln w="317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263417-1152-75D7-D418-C1A12CE81261}"/>
              </a:ext>
            </a:extLst>
          </p:cNvPr>
          <p:cNvSpPr txBox="1"/>
          <p:nvPr/>
        </p:nvSpPr>
        <p:spPr>
          <a:xfrm>
            <a:off x="384498" y="5825045"/>
            <a:ext cx="32232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</a:rPr>
              <a:t>V cycle 1</a:t>
            </a:r>
            <a:endParaRPr lang="en-US" sz="4400" b="1" dirty="0">
              <a:solidFill>
                <a:srgbClr val="00206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3D73B2-E97A-F072-DB83-657BC105B2DB}"/>
              </a:ext>
            </a:extLst>
          </p:cNvPr>
          <p:cNvGrpSpPr/>
          <p:nvPr/>
        </p:nvGrpSpPr>
        <p:grpSpPr>
          <a:xfrm>
            <a:off x="3911305" y="2186565"/>
            <a:ext cx="3002280" cy="3638480"/>
            <a:chOff x="2232660" y="1121784"/>
            <a:chExt cx="7169962" cy="495499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8E3AFF8-0C15-055D-1BD3-D124758CBA6F}"/>
                </a:ext>
              </a:extLst>
            </p:cNvPr>
            <p:cNvCxnSpPr/>
            <p:nvPr/>
          </p:nvCxnSpPr>
          <p:spPr>
            <a:xfrm>
              <a:off x="2232660" y="1271867"/>
              <a:ext cx="3474720" cy="4804913"/>
            </a:xfrm>
            <a:prstGeom prst="straightConnector1">
              <a:avLst/>
            </a:prstGeom>
            <a:ln w="317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20C11A-4169-213F-F67E-46C7151DD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902" y="1121784"/>
              <a:ext cx="3474720" cy="4804913"/>
            </a:xfrm>
            <a:prstGeom prst="straightConnector1">
              <a:avLst/>
            </a:prstGeom>
            <a:ln w="317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987ED9-8B36-D072-79E1-9A45488B2231}"/>
              </a:ext>
            </a:extLst>
          </p:cNvPr>
          <p:cNvGrpSpPr/>
          <p:nvPr/>
        </p:nvGrpSpPr>
        <p:grpSpPr>
          <a:xfrm>
            <a:off x="8764425" y="2255520"/>
            <a:ext cx="3002280" cy="3638480"/>
            <a:chOff x="2232660" y="1121784"/>
            <a:chExt cx="7169962" cy="49549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E7C1B34-7BBC-5625-A754-F0E007CB2F2C}"/>
                </a:ext>
              </a:extLst>
            </p:cNvPr>
            <p:cNvCxnSpPr/>
            <p:nvPr/>
          </p:nvCxnSpPr>
          <p:spPr>
            <a:xfrm>
              <a:off x="2232660" y="1271867"/>
              <a:ext cx="3474720" cy="4804913"/>
            </a:xfrm>
            <a:prstGeom prst="straightConnector1">
              <a:avLst/>
            </a:prstGeom>
            <a:ln w="317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7539C6-6498-398E-CE22-DF5AB923A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902" y="1121784"/>
              <a:ext cx="3474720" cy="4804913"/>
            </a:xfrm>
            <a:prstGeom prst="straightConnector1">
              <a:avLst/>
            </a:prstGeom>
            <a:ln w="3175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1301EAD-4855-22FA-2EAA-83CF54DE7DEA}"/>
              </a:ext>
            </a:extLst>
          </p:cNvPr>
          <p:cNvSpPr txBox="1"/>
          <p:nvPr/>
        </p:nvSpPr>
        <p:spPr>
          <a:xfrm>
            <a:off x="9720547" y="972260"/>
            <a:ext cx="145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Output 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2C8E8A-5669-4314-1B41-5B4B315EAC38}"/>
              </a:ext>
            </a:extLst>
          </p:cNvPr>
          <p:cNvSpPr txBox="1"/>
          <p:nvPr/>
        </p:nvSpPr>
        <p:spPr>
          <a:xfrm>
            <a:off x="3690308" y="5825045"/>
            <a:ext cx="32232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</a:rPr>
              <a:t>V cycle 2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93398C-9ADA-DC1C-DB40-5E17F6DCCC0D}"/>
              </a:ext>
            </a:extLst>
          </p:cNvPr>
          <p:cNvSpPr txBox="1"/>
          <p:nvPr/>
        </p:nvSpPr>
        <p:spPr>
          <a:xfrm>
            <a:off x="8607756" y="5825045"/>
            <a:ext cx="32232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</a:rPr>
              <a:t>V cycle n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1F1ADB-9E0F-2085-9190-ACFEF7D2554D}"/>
              </a:ext>
            </a:extLst>
          </p:cNvPr>
          <p:cNvSpPr txBox="1"/>
          <p:nvPr/>
        </p:nvSpPr>
        <p:spPr>
          <a:xfrm>
            <a:off x="6253643" y="3757038"/>
            <a:ext cx="3223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2060"/>
                </a:solidFill>
              </a:rPr>
              <a:t>… …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94A570-0766-404A-ABAE-07B08DBBC849}"/>
              </a:ext>
            </a:extLst>
          </p:cNvPr>
          <p:cNvSpPr/>
          <p:nvPr/>
        </p:nvSpPr>
        <p:spPr>
          <a:xfrm>
            <a:off x="425295" y="3511578"/>
            <a:ext cx="11384280" cy="10161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Physics-informed multi-grid neural operator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7BA1F27-CB75-46D7-851B-8FCB732BEF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131" y="1066109"/>
              <a:ext cx="11721737" cy="566057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2104">
                      <a:extLst>
                        <a:ext uri="{9D8B030D-6E8A-4147-A177-3AD203B41FA5}">
                          <a16:colId xmlns:a16="http://schemas.microsoft.com/office/drawing/2014/main" val="775187496"/>
                        </a:ext>
                      </a:extLst>
                    </a:gridCol>
                    <a:gridCol w="2165175">
                      <a:extLst>
                        <a:ext uri="{9D8B030D-6E8A-4147-A177-3AD203B41FA5}">
                          <a16:colId xmlns:a16="http://schemas.microsoft.com/office/drawing/2014/main" val="4033739687"/>
                        </a:ext>
                      </a:extLst>
                    </a:gridCol>
                    <a:gridCol w="2187553">
                      <a:extLst>
                        <a:ext uri="{9D8B030D-6E8A-4147-A177-3AD203B41FA5}">
                          <a16:colId xmlns:a16="http://schemas.microsoft.com/office/drawing/2014/main" val="2850896460"/>
                        </a:ext>
                      </a:extLst>
                    </a:gridCol>
                    <a:gridCol w="2187553">
                      <a:extLst>
                        <a:ext uri="{9D8B030D-6E8A-4147-A177-3AD203B41FA5}">
                          <a16:colId xmlns:a16="http://schemas.microsoft.com/office/drawing/2014/main" val="3319891880"/>
                        </a:ext>
                      </a:extLst>
                    </a:gridCol>
                    <a:gridCol w="1879676">
                      <a:extLst>
                        <a:ext uri="{9D8B030D-6E8A-4147-A177-3AD203B41FA5}">
                          <a16:colId xmlns:a16="http://schemas.microsoft.com/office/drawing/2014/main" val="535919754"/>
                        </a:ext>
                      </a:extLst>
                    </a:gridCol>
                    <a:gridCol w="1879676">
                      <a:extLst>
                        <a:ext uri="{9D8B030D-6E8A-4147-A177-3AD203B41FA5}">
                          <a16:colId xmlns:a16="http://schemas.microsoft.com/office/drawing/2014/main" val="3801043899"/>
                        </a:ext>
                      </a:extLst>
                    </a:gridCol>
                  </a:tblGrid>
                  <a:tr h="264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Grid cell number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(ⅰ) Build neural network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(ⅱ) Expectation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(ⅲ) Loss and train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(ⅳ) Residual analysis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(ⅴ) Error analysis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extLst>
                      <a:ext uri="{0D108BD9-81ED-4DB2-BD59-A6C34878D82A}">
                        <a16:rowId xmlns:a16="http://schemas.microsoft.com/office/drawing/2014/main" val="901199144"/>
                      </a:ext>
                    </a:extLst>
                  </a:tr>
                  <a:tr h="63486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n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𝐍𝐍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)∈</m:t>
                                </m:r>
                                <m:sSup>
                                  <m:sSup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dirty="0">
                            <a:solidFill>
                              <a:srgbClr val="3333FF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𝐍𝐍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1" i="1">
                                  <a:effectLst/>
                                  <a:latin typeface="Cambria Math" panose="02040503050406030204" pitchFamily="18" charset="0"/>
                                </a:rPr>
                                <m:t>𝐚𝐩𝐩𝐫𝐨𝐚𝐜𝐡𝐞𝐬</m:t>
                              </m:r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  <m:sup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𝐭𝐫𝐮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100" b="1">
                              <a:effectLst/>
                            </a:rPr>
                            <a:t>,</a:t>
                          </a:r>
                          <a:endParaRPr lang="en-US" sz="1200" b="1">
                            <a:effectLst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where,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𝐭𝐫𝐮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b="1" i="1">
                                  <a:effectLst/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oMath>
                          </a14:m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solidFill>
                                <a:srgbClr val="3333FF"/>
                              </a:solidFill>
                              <a:effectLst/>
                            </a:rPr>
                            <a:t>Min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  <m:r>
                                <a:rPr lang="en-US" sz="1100" b="1">
                                  <a:solidFill>
                                    <a:srgbClr val="3333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𝐍𝐍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</m:sub>
                                      </m:sSub>
                                      <m:r>
                                        <a:rPr lang="en-US" sz="1100" b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</m:sub>
                                      </m:sSub>
                                      <m:r>
                                        <a:rPr lang="en-US" sz="1100" b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b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</m:d>
                            </m:oMath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𝐞𝐬𝐭</m:t>
                                    </m:r>
                                  </m:sup>
                                </m:sSubSup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𝐍𝐍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1" dirty="0">
                            <a:effectLst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𝐞𝐬𝐭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𝐝</m:t>
                                </m:r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𝐞𝐬𝐭</m:t>
                                        </m:r>
                                      </m:sup>
                                    </m:sSubSup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𝐭𝐫𝐮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𝐞𝐬𝐭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</m:sub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𝐭𝐫𝐮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100" b="1" smtClean="0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extLst>
                      <a:ext uri="{0D108BD9-81ED-4DB2-BD59-A6C34878D82A}">
                        <a16:rowId xmlns:a16="http://schemas.microsoft.com/office/drawing/2014/main" val="1883673951"/>
                      </a:ext>
                    </a:extLst>
                  </a:tr>
                  <a:tr h="33141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f>
                                  <m:f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num>
                                  <m:den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solidFill>
                                <a:srgbClr val="3333FF"/>
                              </a:solidFill>
                              <a:effectLst/>
                            </a:rPr>
                            <a:t>Coarsen gird</a:t>
                          </a:r>
                          <a:r>
                            <a:rPr lang="en-US" sz="1100" b="1" dirty="0">
                              <a:effectLst/>
                            </a:rPr>
                            <a:t>; </a:t>
                          </a:r>
                          <a:r>
                            <a:rPr lang="en-US" sz="1100" b="1" dirty="0" err="1">
                              <a:effectLst/>
                            </a:rPr>
                            <a:t>downsample</a:t>
                          </a:r>
                          <a:r>
                            <a:rPr lang="en-US" sz="1100" b="1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 smtClean="0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  <m:r>
                                <a:rPr lang="en-US" sz="1100" b="1">
                                  <a:solidFill>
                                    <a:srgbClr val="3333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𝐝𝐬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100" b="1" dirty="0">
                              <a:solidFill>
                                <a:srgbClr val="3333FF"/>
                              </a:solidFill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  <m:r>
                                <a:rPr lang="en-US" sz="1100" b="1">
                                  <a:solidFill>
                                    <a:srgbClr val="3333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num>
                                    <m:den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49385"/>
                      </a:ext>
                    </a:extLst>
                  </a:tr>
                  <a:tr h="9473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num>
                                  <m:den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𝐍𝐍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𝐝𝐬</m:t>
                                    </m:r>
                                  </m:sup>
                                </m:sSubSup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)∈</m:t>
                                </m:r>
                                <m:sSup>
                                  <m:sSup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dirty="0">
                            <a:solidFill>
                              <a:srgbClr val="3333FF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𝐍𝐍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𝐝𝐬</m:t>
                                  </m:r>
                                </m:sup>
                              </m:sSubSup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1100" b="1" i="1">
                                  <a:effectLst/>
                                  <a:latin typeface="Cambria Math" panose="02040503050406030204" pitchFamily="18" charset="0"/>
                                </a:rPr>
                                <m:t>𝐚𝐩𝐩𝐫𝐨𝐚𝐜𝐡𝐞𝐬</m:t>
                              </m:r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𝐭𝐫𝐮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100" b="1">
                              <a:effectLst/>
                            </a:rPr>
                            <a:t> where,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𝐞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𝐭𝐫𝐮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𝐝𝐬</m:t>
                                  </m:r>
                                </m:sup>
                              </m:sSubSup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b="1" i="1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solidFill>
                                <a:srgbClr val="3333FF"/>
                              </a:solidFill>
                              <a:effectLst/>
                            </a:rPr>
                            <a:t>Min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100" b="1">
                                  <a:solidFill>
                                    <a:srgbClr val="3333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𝐍𝐍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1100" b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1100" b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𝐝𝐬</m:t>
                                          </m:r>
                                        </m:sup>
                                      </m:sSubSup>
                                      <m:r>
                                        <a:rPr lang="en-US" sz="1100" b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b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𝐝𝐬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𝐞𝐬𝐭</m:t>
                                    </m:r>
                                  </m:sup>
                                </m:sSubSup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𝐍𝐍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𝐝𝐬</m:t>
                                    </m:r>
                                  </m:sup>
                                </m:sSubSup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1" dirty="0">
                            <a:effectLst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𝐞𝐬𝐭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𝐝𝐬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𝐞𝐬𝐭</m:t>
                                        </m:r>
                                      </m:sup>
                                    </m:sSubSup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𝐭𝐫𝐮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𝐞𝐬𝐭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𝐭𝐫𝐮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100" b="1" smtClean="0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extLst>
                      <a:ext uri="{0D108BD9-81ED-4DB2-BD59-A6C34878D82A}">
                        <a16:rowId xmlns:a16="http://schemas.microsoft.com/office/drawing/2014/main" val="1356873429"/>
                      </a:ext>
                    </a:extLst>
                  </a:tr>
                  <a:tr h="33141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num>
                                  <m:den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f>
                                  <m:f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Coarsen gird; </a:t>
                          </a:r>
                          <a:r>
                            <a:rPr lang="en-US" sz="1100" b="1" dirty="0" err="1">
                              <a:effectLst/>
                            </a:rPr>
                            <a:t>downsample</a:t>
                          </a:r>
                          <a:r>
                            <a:rPr lang="en-US" sz="1100" b="1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𝐝𝐬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100" b="1" dirty="0">
                              <a:effectLst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  <m:sup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6826600"/>
                      </a:ext>
                    </a:extLst>
                  </a:tr>
                  <a:tr h="194257">
                    <a:tc gridSpan="6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027183"/>
                      </a:ext>
                    </a:extLst>
                  </a:tr>
                  <a:tr h="125648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𝐍𝐍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𝐝𝐬</m:t>
                                    </m:r>
                                  </m:sup>
                                </m:sSubSup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)∈</m:t>
                                </m:r>
                                <m:sSup>
                                  <m:sSup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𝐍𝐍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𝐝𝐬</m:t>
                                  </m:r>
                                </m:sup>
                              </m:sSubSup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1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1" i="1">
                                  <a:effectLst/>
                                  <a:latin typeface="Cambria Math" panose="02040503050406030204" pitchFamily="18" charset="0"/>
                                </a:rPr>
                                <m:t>𝐚𝐩𝐩𝐫𝐨𝐚𝐜𝐡𝐞𝐬</m:t>
                              </m:r>
                            </m:oMath>
                          </a14:m>
                          <a:r>
                            <a:rPr lang="en-US" sz="1100" b="1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𝐭𝐫𝐮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100" b="1" dirty="0">
                              <a:effectLst/>
                            </a:rPr>
                            <a:t>,</a:t>
                          </a:r>
                          <a:endParaRPr lang="en-US" sz="1200" b="1" dirty="0">
                            <a:effectLst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where,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p>
                                        <m:sSup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  <m:sup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𝐪</m:t>
                                          </m:r>
                                          <m:r>
                                            <a:rPr lang="en-US" sz="1100" b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𝐞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p>
                                        <m:sSup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  <m:sup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𝐪</m:t>
                                          </m:r>
                                          <m:r>
                                            <a:rPr lang="en-US" sz="1100" b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𝐭𝐫𝐮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𝐝𝐬</m:t>
                                  </m:r>
                                </m:sup>
                              </m:sSubSup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b="1" i="1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Min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𝐪</m:t>
                                              </m:r>
                                              <m:r>
                                                <a:rPr lang="en-US" sz="1100" b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𝐍𝐍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𝐪</m:t>
                                              </m:r>
                                              <m:r>
                                                <a:rPr lang="en-US" sz="1100" b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𝐪</m:t>
                                              </m:r>
                                              <m:r>
                                                <a:rPr lang="en-US" sz="1100" b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𝐪</m:t>
                                              </m:r>
                                              <m:r>
                                                <a:rPr lang="en-US" sz="1100" b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𝐝𝐬</m:t>
                                          </m:r>
                                        </m:sup>
                                      </m:sSubSup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p>
                                        <m:sSup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  <m:sup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𝐪</m:t>
                                          </m:r>
                                          <m:r>
                                            <a:rPr lang="en-US" sz="1100" b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𝐝𝐬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𝐞𝐬𝐭</m:t>
                                    </m:r>
                                  </m:sup>
                                </m:sSubSup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𝐍𝐍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𝐝𝐬</m:t>
                                    </m:r>
                                  </m:sup>
                                </m:sSubSup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1">
                            <a:effectLst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1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𝐪</m:t>
                                            </m:r>
                                            <m:r>
                                              <a:rPr lang="en-US" sz="1100" b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1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1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𝐪</m:t>
                                            </m:r>
                                            <m:r>
                                              <a:rPr lang="en-US" sz="1100" b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1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𝐞𝐬𝐭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𝐝𝐬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𝐪</m:t>
                                            </m:r>
                                            <m:r>
                                              <a:rPr lang="en-US" sz="1100" b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𝐪</m:t>
                                            </m:r>
                                            <m:r>
                                              <a:rPr lang="en-US" sz="1100" b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𝐤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𝐪</m:t>
                                            </m:r>
                                            <m:r>
                                              <a:rPr lang="en-US" sz="1100" b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𝐪</m:t>
                                            </m:r>
                                            <m:r>
                                              <a:rPr lang="en-US" sz="1100" b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𝐞𝐬𝐭</m:t>
                                        </m:r>
                                      </m:sup>
                                    </m:sSubSup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𝐧</m:t>
                                        </m:r>
                                        <m:r>
                                          <a:rPr lang="en-US" sz="1100" b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𝐪</m:t>
                                            </m:r>
                                            <m:r>
                                              <a:rPr lang="en-US" sz="1100" b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100" b="1" i="1">
                                                <a:solidFill>
                                                  <a:srgbClr val="3333FF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𝐭𝐫𝐮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extLst>
                      <a:ext uri="{0D108BD9-81ED-4DB2-BD59-A6C34878D82A}">
                        <a16:rowId xmlns:a16="http://schemas.microsoft.com/office/drawing/2014/main" val="2375767594"/>
                      </a:ext>
                    </a:extLst>
                  </a:tr>
                  <a:tr h="33141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  <m:r>
                                          <a:rPr lang="en-US" sz="11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f>
                                  <m:f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Coarsen gird; downsample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𝐝𝐬</m:t>
                                  </m:r>
                                </m:sup>
                              </m:sSubSup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100" b="1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  <m:sup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𝐪</m:t>
                                          </m:r>
                                        </m:sup>
                                      </m:sSup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567269"/>
                      </a:ext>
                    </a:extLst>
                  </a:tr>
                  <a:tr h="79490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𝐍𝐍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𝐝𝐬</m:t>
                                    </m:r>
                                  </m:sup>
                                </m:sSubSup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100" b="1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𝐍𝐍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𝐝𝐬</m:t>
                                  </m:r>
                                </m:sup>
                              </m:sSubSup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100" b="1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1" i="1">
                                  <a:effectLst/>
                                  <a:latin typeface="Cambria Math" panose="02040503050406030204" pitchFamily="18" charset="0"/>
                                </a:rPr>
                                <m:t>𝐚𝐩𝐩𝐫𝐨𝐚𝐜𝐡𝐞𝐬</m:t>
                              </m:r>
                            </m:oMath>
                          </a14:m>
                          <a:r>
                            <a:rPr lang="en-US" sz="1100" b="1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𝐭𝐫𝐮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100" b="1" dirty="0">
                              <a:effectLst/>
                            </a:rPr>
                            <a:t>,</a:t>
                          </a:r>
                          <a:endParaRPr lang="en-US" sz="1200" b="1" dirty="0">
                            <a:effectLst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where,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 smtClean="0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p>
                                        <m:sSupPr>
                                          <m:ctrlP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  <m:sup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𝐪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𝐞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p>
                                        <m:sSupPr>
                                          <m:ctrlP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  <m:sup>
                                          <m:r>
                                            <a:rPr lang="en-US" sz="1100" b="1" i="1">
                                              <a:solidFill>
                                                <a:srgbClr val="3333FF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𝐪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𝐭𝐫𝐮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100" b="1">
                                  <a:solidFill>
                                    <a:srgbClr val="3333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srgbClr val="3333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sz="1100" b="1" i="1">
                                      <a:solidFill>
                                        <a:srgbClr val="3333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𝐝𝐬</m:t>
                                  </m:r>
                                </m:sup>
                              </m:sSubSup>
                              <m:r>
                                <a:rPr lang="en-US" sz="1100" b="1">
                                  <a:solidFill>
                                    <a:srgbClr val="3333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b="1" i="1">
                                  <a:solidFill>
                                    <a:srgbClr val="3333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Min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𝐋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100" b="1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1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𝐪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𝐍𝐍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𝐪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𝐪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𝐪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𝐝𝐬</m:t>
                                          </m:r>
                                        </m:sup>
                                      </m:sSubSup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100" b="1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p>
                                        <m:sSupPr>
                                          <m:ctrlP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  <m:sup>
                                          <m:r>
                                            <a:rPr lang="en-US" sz="11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𝐪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11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𝐝𝐬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1" i="1" smtClean="0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𝐞𝐬𝐭</m:t>
                                    </m:r>
                                  </m:sup>
                                </m:sSubSup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𝐍𝐍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𝐝𝐬</m:t>
                                    </m:r>
                                  </m:sup>
                                </m:sSubSup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rgbClr val="3333FF"/>
                            </a:solidFill>
                            <a:effectLst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1" i="1" smtClean="0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𝐭𝐫𝐮</m:t>
                                    </m:r>
                                  </m:sup>
                                </m:sSubSup>
                                <m:r>
                                  <a:rPr lang="en-US" sz="1100" b="1">
                                    <a:solidFill>
                                      <a:srgbClr val="3333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sSubSup>
                                  <m:sSubSupPr>
                                    <m:ctrlP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  <m:r>
                                      <a:rPr lang="en-US" sz="1100" b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3333FF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sz="1100" b="1" i="1">
                                        <a:solidFill>
                                          <a:srgbClr val="3333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𝐞𝐬𝐭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 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extLst>
                      <a:ext uri="{0D108BD9-81ED-4DB2-BD59-A6C34878D82A}">
                        <a16:rowId xmlns:a16="http://schemas.microsoft.com/office/drawing/2014/main" val="910627446"/>
                      </a:ext>
                    </a:extLst>
                  </a:tr>
                  <a:tr h="57430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1" i="1" smtClean="0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100" b="1" i="1"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𝐪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1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→…→</m:t>
                                </m:r>
                                <m:r>
                                  <a:rPr lang="en-US" sz="1100" b="1" i="1"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rgbClr val="7030A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solidFill>
                                <a:srgbClr val="7030A0"/>
                              </a:solidFill>
                              <a:effectLst/>
                            </a:rPr>
                            <a:t>Operator pipeline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𝐎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𝐕𝟏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1" dirty="0">
                              <a:solidFill>
                                <a:srgbClr val="7030A0"/>
                              </a:solidFill>
                              <a:effectLst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  <m:sup>
                                  <m: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𝐭𝐫𝐮</m:t>
                                  </m:r>
                                </m:sup>
                              </m:sSubSup>
                              <m:r>
                                <a:rPr lang="en-US" sz="1100" b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  <m:sup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𝐞𝐬𝐭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𝐕𝟏</m:t>
                                  </m:r>
                                </m:sub>
                              </m:sSub>
                              <m:r>
                                <a:rPr lang="en-US" sz="1100" b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𝐍𝐍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b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𝐔𝐒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𝐍𝐍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1100" b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1100" b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sz="1100" b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𝐝𝐬</m:t>
                                      </m:r>
                                    </m:sup>
                                  </m:sSubSup>
                                  <m:r>
                                    <a:rPr lang="en-US" sz="1100" b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𝐔𝐒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𝐍𝐍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sz="1100" b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sz="1100" b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  <m:r>
                                            <a:rPr lang="en-US" sz="1100" b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𝐝𝐬</m:t>
                                          </m:r>
                                        </m:sup>
                                      </m:sSubSup>
                                      <m:r>
                                        <a:rPr lang="en-US" sz="1100" b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)−⋯−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𝐔𝐒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𝐍𝐍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𝐧</m:t>
                                              </m:r>
                                              <m:r>
                                                <a:rPr lang="en-US" sz="1100" b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𝐪</m:t>
                                                  </m:r>
                                                  <m:r>
                                                    <a:rPr lang="en-US" sz="1100" b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r>
                                            <a:rPr lang="en-US" sz="1100" b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𝐧</m:t>
                                              </m:r>
                                              <m:r>
                                                <a:rPr lang="en-US" sz="1100" b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𝐪</m:t>
                                                  </m:r>
                                                  <m:r>
                                                    <a:rPr lang="en-US" sz="1100" b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r>
                                            <a:rPr lang="en-US" sz="1100" b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𝐧</m:t>
                                              </m:r>
                                              <m:r>
                                                <a:rPr lang="en-US" sz="1100" b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𝐪</m:t>
                                                  </m:r>
                                                  <m:r>
                                                    <a:rPr lang="en-US" sz="1100" b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𝐝𝐬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100" b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)−</m:t>
                                          </m:r>
                                          <m: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𝐔𝐒</m:t>
                                          </m:r>
                                          <m:r>
                                            <a:rPr lang="en-US" sz="1100" b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𝐍𝐍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𝐧</m:t>
                                              </m:r>
                                              <m:r>
                                                <a:rPr lang="en-US" sz="1100" b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𝐪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r>
                                            <a:rPr lang="en-US" sz="1100" b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𝐧</m:t>
                                              </m:r>
                                              <m:r>
                                                <a:rPr lang="en-US" sz="1100" b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𝐪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r>
                                            <a:rPr lang="en-US" sz="1100" b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𝐧</m:t>
                                              </m:r>
                                              <m:r>
                                                <a:rPr lang="en-US" sz="1100" b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100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𝐪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1100" b="1" i="1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𝐝𝐬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100" b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))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200" b="1" dirty="0">
                              <a:solidFill>
                                <a:srgbClr val="7030A0"/>
                              </a:solidFill>
                              <a:effectLst/>
                            </a:rPr>
                            <a:t>,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𝐕𝟏</m:t>
                                      </m:r>
                                    </m:e>
                                    <m:sup>
                                      <m:r>
                                        <a:rPr lang="en-US" sz="1100" b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100" b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𝐧</m:t>
                                          </m:r>
                                        </m:sub>
                                        <m:sup>
                                          <m:r>
                                            <a:rPr lang="en-US" sz="1100" b="1" i="1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𝐞𝐬𝐭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𝐕𝟏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1200" b="1" dirty="0">
                            <a:solidFill>
                              <a:srgbClr val="7030A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9707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7BA1F27-CB75-46D7-851B-8FCB732BEF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480950"/>
                  </p:ext>
                </p:extLst>
              </p:nvPr>
            </p:nvGraphicFramePr>
            <p:xfrm>
              <a:off x="235131" y="1066109"/>
              <a:ext cx="11721737" cy="566057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22104">
                      <a:extLst>
                        <a:ext uri="{9D8B030D-6E8A-4147-A177-3AD203B41FA5}">
                          <a16:colId xmlns:a16="http://schemas.microsoft.com/office/drawing/2014/main" val="775187496"/>
                        </a:ext>
                      </a:extLst>
                    </a:gridCol>
                    <a:gridCol w="2165175">
                      <a:extLst>
                        <a:ext uri="{9D8B030D-6E8A-4147-A177-3AD203B41FA5}">
                          <a16:colId xmlns:a16="http://schemas.microsoft.com/office/drawing/2014/main" val="4033739687"/>
                        </a:ext>
                      </a:extLst>
                    </a:gridCol>
                    <a:gridCol w="2187553">
                      <a:extLst>
                        <a:ext uri="{9D8B030D-6E8A-4147-A177-3AD203B41FA5}">
                          <a16:colId xmlns:a16="http://schemas.microsoft.com/office/drawing/2014/main" val="2850896460"/>
                        </a:ext>
                      </a:extLst>
                    </a:gridCol>
                    <a:gridCol w="2187553">
                      <a:extLst>
                        <a:ext uri="{9D8B030D-6E8A-4147-A177-3AD203B41FA5}">
                          <a16:colId xmlns:a16="http://schemas.microsoft.com/office/drawing/2014/main" val="3319891880"/>
                        </a:ext>
                      </a:extLst>
                    </a:gridCol>
                    <a:gridCol w="1879676">
                      <a:extLst>
                        <a:ext uri="{9D8B030D-6E8A-4147-A177-3AD203B41FA5}">
                          <a16:colId xmlns:a16="http://schemas.microsoft.com/office/drawing/2014/main" val="535919754"/>
                        </a:ext>
                      </a:extLst>
                    </a:gridCol>
                    <a:gridCol w="1879676">
                      <a:extLst>
                        <a:ext uri="{9D8B030D-6E8A-4147-A177-3AD203B41FA5}">
                          <a16:colId xmlns:a16="http://schemas.microsoft.com/office/drawing/2014/main" val="3801043899"/>
                        </a:ext>
                      </a:extLst>
                    </a:gridCol>
                  </a:tblGrid>
                  <a:tr h="264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Grid cell number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(ⅰ) Build neural network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(ⅱ) Expectation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(ⅲ) Loss and train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(ⅳ) Residual analysis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>
                              <a:effectLst/>
                            </a:rPr>
                            <a:t>(ⅴ) Error analysis</a:t>
                          </a:r>
                          <a:endParaRPr lang="en-US" sz="12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extLst>
                      <a:ext uri="{0D108BD9-81ED-4DB2-BD59-A6C34878D82A}">
                        <a16:rowId xmlns:a16="http://schemas.microsoft.com/office/drawing/2014/main" val="901199144"/>
                      </a:ext>
                    </a:extLst>
                  </a:tr>
                  <a:tr h="63486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n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65730" t="-41905" r="-376124" b="-7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164345" t="-41905" r="-272981" b="-7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264345" t="-41905" r="-172981" b="-7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424675" t="-41905" r="-101623" b="-7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522977" t="-41905" r="-1294" b="-7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3673951"/>
                      </a:ext>
                    </a:extLst>
                  </a:tr>
                  <a:tr h="33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429" t="-275926" r="-727468" b="-139814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13838" t="-275926" r="-237" b="-13981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49385"/>
                      </a:ext>
                    </a:extLst>
                  </a:tr>
                  <a:tr h="9473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429" t="-130128" r="-727468" b="-383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65730" t="-130128" r="-376124" b="-383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164345" t="-130128" r="-272981" b="-383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264345" t="-130128" r="-172981" b="-383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424675" t="-130128" r="-101623" b="-383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522977" t="-130128" r="-1294" b="-383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873429"/>
                      </a:ext>
                    </a:extLst>
                  </a:tr>
                  <a:tr h="33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429" t="-664815" r="-727468" b="-1009259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13838" t="-664815" r="-237" b="-10092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6826600"/>
                      </a:ext>
                    </a:extLst>
                  </a:tr>
                  <a:tr h="194257">
                    <a:tc gridSpan="6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027183"/>
                      </a:ext>
                    </a:extLst>
                  </a:tr>
                  <a:tr h="1256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429" t="-214976" r="-727468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65730" t="-214976" r="-376124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164345" t="-214976" r="-272981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264345" t="-214976" r="-172981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424675" t="-214976" r="-101623" b="-1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522977" t="-214976" r="-1294" b="-14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767594"/>
                      </a:ext>
                    </a:extLst>
                  </a:tr>
                  <a:tr h="33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429" t="-1207407" r="-727468" b="-466667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13838" t="-1207407" r="-237" b="-46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567269"/>
                      </a:ext>
                    </a:extLst>
                  </a:tr>
                  <a:tr h="7949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429" t="-538931" r="-727468" b="-92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65730" t="-538931" r="-376124" b="-92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164345" t="-538931" r="-272981" b="-92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264345" t="-538931" r="-172981" b="-92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424675" t="-538931" r="-101623" b="-92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b="1" dirty="0">
                              <a:effectLst/>
                            </a:rPr>
                            <a:t> </a:t>
                          </a:r>
                          <a:endParaRPr lang="en-US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499" marR="42499" marT="0" marB="0" anchor="ctr"/>
                    </a:tc>
                    <a:extLst>
                      <a:ext uri="{0D108BD9-81ED-4DB2-BD59-A6C34878D82A}">
                        <a16:rowId xmlns:a16="http://schemas.microsoft.com/office/drawing/2014/main" val="910627446"/>
                      </a:ext>
                    </a:extLst>
                  </a:tr>
                  <a:tr h="5743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429" t="-890426" r="-727468" b="-28723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499" marR="42499" marT="0" marB="0" anchor="ctr">
                        <a:blipFill>
                          <a:blip r:embed="rId2"/>
                          <a:stretch>
                            <a:fillRect l="-13838" t="-890426" r="-237" b="-287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9707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3E7E59-17F0-44BF-8E84-902E28FF477E}"/>
                  </a:ext>
                </a:extLst>
              </p:cNvPr>
              <p:cNvSpPr/>
              <p:nvPr/>
            </p:nvSpPr>
            <p:spPr>
              <a:xfrm>
                <a:off x="0" y="653760"/>
                <a:ext cx="12192000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Given PDE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𝒖</m:t>
                        </m:r>
                      </m:e>
                    </m:d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𝒅</m:t>
                    </m:r>
                  </m:oMath>
                </a14:m>
                <a:r>
                  <a:rPr lang="en-US" sz="1600" b="1" i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satisfy linear feature: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solidFill>
                      <a:srgbClr val="002060"/>
                    </a:solidFill>
                  </a:rPr>
                  <a:t>, we expect an operator</a:t>
                </a:r>
                <a:r>
                  <a:rPr lang="en-US" sz="1600" b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𝑶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𝒌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𝑶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𝒅</m:t>
                    </m:r>
                  </m:oMath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3E7E59-17F0-44BF-8E84-902E28FF4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3760"/>
                <a:ext cx="12192000" cy="338554"/>
              </a:xfrm>
              <a:prstGeom prst="rect">
                <a:avLst/>
              </a:prstGeom>
              <a:blipFill>
                <a:blip r:embed="rId3"/>
                <a:stretch>
                  <a:fillRect l="-200" t="-344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2">
            <a:extLst>
              <a:ext uri="{FF2B5EF4-FFF2-40B4-BE49-F238E27FC236}">
                <a16:creationId xmlns:a16="http://schemas.microsoft.com/office/drawing/2014/main" id="{4FD4843C-702F-145E-E19B-FD70E1ACF04D}"/>
              </a:ext>
            </a:extLst>
          </p:cNvPr>
          <p:cNvSpPr/>
          <p:nvPr/>
        </p:nvSpPr>
        <p:spPr>
          <a:xfrm>
            <a:off x="404891" y="131320"/>
            <a:ext cx="1109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Math derivation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E76B6-B134-816E-5FCB-6020571460CE}"/>
              </a:ext>
            </a:extLst>
          </p:cNvPr>
          <p:cNvSpPr txBox="1"/>
          <p:nvPr/>
        </p:nvSpPr>
        <p:spPr>
          <a:xfrm>
            <a:off x="4659318" y="5957239"/>
            <a:ext cx="40884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</a:rPr>
              <a:t>Initial V cycle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AF7A81A-76F0-41BC-B2C8-9598B31EBC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4172" y="1323702"/>
              <a:ext cx="11686902" cy="442395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5028">
                      <a:extLst>
                        <a:ext uri="{9D8B030D-6E8A-4147-A177-3AD203B41FA5}">
                          <a16:colId xmlns:a16="http://schemas.microsoft.com/office/drawing/2014/main" val="3998024199"/>
                        </a:ext>
                      </a:extLst>
                    </a:gridCol>
                    <a:gridCol w="2047892">
                      <a:extLst>
                        <a:ext uri="{9D8B030D-6E8A-4147-A177-3AD203B41FA5}">
                          <a16:colId xmlns:a16="http://schemas.microsoft.com/office/drawing/2014/main" val="4238995654"/>
                        </a:ext>
                      </a:extLst>
                    </a:gridCol>
                    <a:gridCol w="2311130">
                      <a:extLst>
                        <a:ext uri="{9D8B030D-6E8A-4147-A177-3AD203B41FA5}">
                          <a16:colId xmlns:a16="http://schemas.microsoft.com/office/drawing/2014/main" val="1511428535"/>
                        </a:ext>
                      </a:extLst>
                    </a:gridCol>
                    <a:gridCol w="2311130">
                      <a:extLst>
                        <a:ext uri="{9D8B030D-6E8A-4147-A177-3AD203B41FA5}">
                          <a16:colId xmlns:a16="http://schemas.microsoft.com/office/drawing/2014/main" val="2171802906"/>
                        </a:ext>
                      </a:extLst>
                    </a:gridCol>
                    <a:gridCol w="1985861">
                      <a:extLst>
                        <a:ext uri="{9D8B030D-6E8A-4147-A177-3AD203B41FA5}">
                          <a16:colId xmlns:a16="http://schemas.microsoft.com/office/drawing/2014/main" val="2482639810"/>
                        </a:ext>
                      </a:extLst>
                    </a:gridCol>
                    <a:gridCol w="1985861">
                      <a:extLst>
                        <a:ext uri="{9D8B030D-6E8A-4147-A177-3AD203B41FA5}">
                          <a16:colId xmlns:a16="http://schemas.microsoft.com/office/drawing/2014/main" val="3452337456"/>
                        </a:ext>
                      </a:extLst>
                    </a:gridCol>
                  </a:tblGrid>
                  <a:tr h="47056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Grid cell number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(ⅰ) Build neural network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(ⅱ) Expectation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(ⅲ) Loss and train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(ⅳ) Residual analysis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(ⅴ) Error analysis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98173926"/>
                      </a:ext>
                    </a:extLst>
                  </a:tr>
                  <a:tr h="964601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n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sz="1200" b="1">
                              <a:effectLst/>
                            </a:rPr>
                            <a:t> </a:t>
                          </a:r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𝑽</m:t>
                                            </m:r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sup>
                                            <m:r>
                                              <a:rPr lang="en-US" sz="1200" b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𝒆𝒔𝒕</m:t>
                                            </m:r>
                                          </m:sup>
                                        </m:sSubSup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1200" b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  <m:sup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𝒕𝒓𝒖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𝒆𝒔𝒕</m:t>
                                            </m:r>
                                          </m:sup>
                                        </m:sSubSup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  <m:sup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𝒕𝒓𝒖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a:rPr lang="en-US" sz="1200" b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8893946"/>
                      </a:ext>
                    </a:extLst>
                  </a:tr>
                  <a:tr h="106501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𝑵𝑵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sz="1200" b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2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a:rPr lang="en-US" sz="1200" b="1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200" b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𝑵𝑵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sz="1200" b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p>
                                          <m:r>
                                            <a:rPr lang="en-US" sz="1200" b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200" b="1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𝐚𝐩𝐩𝐫𝐨𝐚𝐜𝐡𝐞𝐬</m:t>
                              </m:r>
                            </m:oMath>
                          </a14:m>
                          <a:r>
                            <a:rPr lang="en-US" sz="1200" b="1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𝒕𝒓𝒖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>
                              <a:effectLst/>
                            </a:rPr>
                            <a:t>, </a:t>
                          </a:r>
                          <a:endParaRPr lang="en-US" sz="1600" b="1">
                            <a:effectLst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where,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  <m:sup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𝒕𝒓𝒖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lang="en-US" sz="1200" b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200" b="1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Min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𝑵𝑵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1200" b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sz="1200" b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b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sz="1200" b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sz="1200" b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p>
                                          <m:r>
                                            <a:rPr lang="en-US" sz="1200" b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  <m:sup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𝒆𝒔𝒕</m:t>
                                        </m:r>
                                      </m:sup>
                                    </m:sSubSup>
                                  </m:e>
                                  <m:sub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𝑵𝑵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a:rPr lang="en-US" sz="1200" b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>
                            <a:effectLst/>
                          </a:endParaRP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𝒆𝒔𝒕</m:t>
                                            </m:r>
                                          </m:sup>
                                        </m:sSubSup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  <m:sup>
                                        <m:r>
                                          <a:rPr lang="en-US" sz="1200" b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𝒆𝒔𝒕</m:t>
                                            </m:r>
                                          </m:sup>
                                        </m:sSubSup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1200" b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𝒕𝒓𝒖</m:t>
                                            </m:r>
                                          </m:sup>
                                        </m:sSubSup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𝒆𝒔𝒕</m:t>
                                            </m:r>
                                          </m:sup>
                                        </m:sSubSup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200" b="1" i="1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𝒕𝒓𝒖</m:t>
                                            </m:r>
                                          </m:sup>
                                        </m:sSubSup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18718192"/>
                      </a:ext>
                    </a:extLst>
                  </a:tr>
                  <a:tr h="35591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f>
                                  <m:f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effectLst/>
                            </a:rPr>
                            <a:t>Coarsen gird; </a:t>
                          </a:r>
                          <a:r>
                            <a:rPr lang="en-US" sz="1200" b="1" dirty="0" err="1">
                              <a:effectLst/>
                            </a:rPr>
                            <a:t>downsample</a:t>
                          </a:r>
                          <a:r>
                            <a:rPr lang="en-US" sz="1200" b="1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smtClean="0">
                                  <a:effectLst/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1200" b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𝒅𝒔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976447"/>
                      </a:ext>
                    </a:extLst>
                  </a:tr>
                  <a:tr h="392318">
                    <a:tc gridSpan="6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Same steps as the initial V cycle for other coarser grids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304606"/>
                      </a:ext>
                    </a:extLst>
                  </a:tr>
                  <a:tr h="117554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200" b="1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200" b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→…→</m:t>
                                </m:r>
                                <m:r>
                                  <a:rPr lang="en-US" sz="1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effectLst/>
                            </a:rPr>
                            <a:t>Operator pipeline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>
                              <a:effectLst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𝒕𝒓𝒖</m:t>
                                  </m:r>
                                </m:sup>
                              </m:sSubSup>
                              <m:r>
                                <a:rPr lang="en-US" sz="1200" b="1" smtClean="0">
                                  <a:effectLst/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𝒆𝒔𝒕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12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1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  <m:sup>
                                      <m:r>
                                        <a:rPr lang="en-US" sz="1200" b="1" i="1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𝒆𝒔𝒕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𝑵𝑵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sz="1200" b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b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 b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𝑼𝑺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𝑵𝑵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sz="1200" b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1200" b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sz="1200" b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1200" b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sz="1200" b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𝒅𝒔</m:t>
                                              </m:r>
                                            </m:sup>
                                          </m:sSubSup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sz="1200" b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𝑼𝑺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𝑵𝑵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sz="1200" b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/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1200" b="1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200" b="1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200" b="1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b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sz="1200" b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2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r>
                                            <a:rPr lang="en-US" sz="1200" b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2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sz="1200" b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/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1200" b="1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200" b="1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200" b="1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  <m:sup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𝒅𝒔</m:t>
                                                  </m:r>
                                                </m:sup>
                                              </m:sSubSup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b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)−⋯−</m:t>
                                          </m:r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𝑼𝑺</m:t>
                                          </m:r>
                                          <m:r>
                                            <a:rPr lang="en-US" sz="1200" b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𝑵𝑵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sz="1200" b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/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1200" b="1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200" b="1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200" b="1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𝒒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b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sz="1200" b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12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𝒒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  <m:r>
                                            <a:rPr lang="en-US" sz="1200" b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b="1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2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sz="1200" b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/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1200" b="1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200" b="1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1200" b="1" i="1" smtClean="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𝒒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  <m:sup>
                                                  <m:r>
                                                    <a:rPr lang="en-US" sz="1200" b="1" i="1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𝒅𝒔</m:t>
                                                  </m:r>
                                                </m:sup>
                                              </m:sSubSup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  <m:r>
                                                <a:rPr lang="en-US" sz="1200" b="1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b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))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600" b="1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1200" b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1200" b="1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2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en-US" sz="1200" b="1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  <m:sup>
                                          <m:r>
                                            <a:rPr lang="en-US" sz="1200" b="1" i="1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𝒆𝒔𝒕</m:t>
                                          </m:r>
                                        </m:sup>
                                      </m:sSubSup>
                                    </m:e>
                                    <m:sub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  <m:r>
                                        <a:rPr lang="en-US" sz="1200" b="1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857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AF7A81A-76F0-41BC-B2C8-9598B31EBC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598126"/>
                  </p:ext>
                </p:extLst>
              </p:nvPr>
            </p:nvGraphicFramePr>
            <p:xfrm>
              <a:off x="174172" y="1323702"/>
              <a:ext cx="11686902" cy="442395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45028">
                      <a:extLst>
                        <a:ext uri="{9D8B030D-6E8A-4147-A177-3AD203B41FA5}">
                          <a16:colId xmlns:a16="http://schemas.microsoft.com/office/drawing/2014/main" val="3998024199"/>
                        </a:ext>
                      </a:extLst>
                    </a:gridCol>
                    <a:gridCol w="2047892">
                      <a:extLst>
                        <a:ext uri="{9D8B030D-6E8A-4147-A177-3AD203B41FA5}">
                          <a16:colId xmlns:a16="http://schemas.microsoft.com/office/drawing/2014/main" val="4238995654"/>
                        </a:ext>
                      </a:extLst>
                    </a:gridCol>
                    <a:gridCol w="2311130">
                      <a:extLst>
                        <a:ext uri="{9D8B030D-6E8A-4147-A177-3AD203B41FA5}">
                          <a16:colId xmlns:a16="http://schemas.microsoft.com/office/drawing/2014/main" val="1511428535"/>
                        </a:ext>
                      </a:extLst>
                    </a:gridCol>
                    <a:gridCol w="2311130">
                      <a:extLst>
                        <a:ext uri="{9D8B030D-6E8A-4147-A177-3AD203B41FA5}">
                          <a16:colId xmlns:a16="http://schemas.microsoft.com/office/drawing/2014/main" val="2171802906"/>
                        </a:ext>
                      </a:extLst>
                    </a:gridCol>
                    <a:gridCol w="1985861">
                      <a:extLst>
                        <a:ext uri="{9D8B030D-6E8A-4147-A177-3AD203B41FA5}">
                          <a16:colId xmlns:a16="http://schemas.microsoft.com/office/drawing/2014/main" val="2482639810"/>
                        </a:ext>
                      </a:extLst>
                    </a:gridCol>
                    <a:gridCol w="1985861">
                      <a:extLst>
                        <a:ext uri="{9D8B030D-6E8A-4147-A177-3AD203B41FA5}">
                          <a16:colId xmlns:a16="http://schemas.microsoft.com/office/drawing/2014/main" val="3452337456"/>
                        </a:ext>
                      </a:extLst>
                    </a:gridCol>
                  </a:tblGrid>
                  <a:tr h="47056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Grid cell number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(ⅰ) Build neural network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(ⅱ) Expectation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(ⅲ) Loss and train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(ⅳ) Residual analysis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(ⅴ) Error analysis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98173926"/>
                      </a:ext>
                    </a:extLst>
                  </a:tr>
                  <a:tr h="964601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n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sz="1200" b="1">
                              <a:effectLst/>
                            </a:rPr>
                            <a:t> </a:t>
                          </a:r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88650" t="-49057" r="-1227" b="-428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93946"/>
                      </a:ext>
                    </a:extLst>
                  </a:tr>
                  <a:tr h="106501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1488" t="-136207" r="-420833" b="-291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4301" t="-136207" r="-273087" b="-291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34301" t="-136207" r="-173087" b="-291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88650" t="-136207" r="-101227" b="-291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88650" t="-136207" r="-1227" b="-2919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718192"/>
                      </a:ext>
                    </a:extLst>
                  </a:tr>
                  <a:tr h="355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1" t="-696610" r="-1017442" b="-761017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908" t="-696610" r="-229" b="-76101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976447"/>
                      </a:ext>
                    </a:extLst>
                  </a:tr>
                  <a:tr h="392318">
                    <a:tc gridSpan="6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Same steps as the initial V cycle for other coarser grids</a:t>
                          </a:r>
                          <a:endParaRPr lang="en-US" sz="1600" b="1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304606"/>
                      </a:ext>
                    </a:extLst>
                  </a:tr>
                  <a:tr h="11755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1" t="-276684" r="-1017442" b="-99482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908" t="-276684" r="-229" b="-994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8571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96185D2-B1CA-FDF8-9060-917A0C1F0D02}"/>
              </a:ext>
            </a:extLst>
          </p:cNvPr>
          <p:cNvSpPr txBox="1"/>
          <p:nvPr/>
        </p:nvSpPr>
        <p:spPr>
          <a:xfrm>
            <a:off x="3996378" y="5904779"/>
            <a:ext cx="50866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</a:rPr>
              <a:t>Following V cycles</a:t>
            </a:r>
            <a:endParaRPr lang="en-US" sz="4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234246-AA94-A03C-5987-F79CF71EC223}"/>
                  </a:ext>
                </a:extLst>
              </p:cNvPr>
              <p:cNvSpPr/>
              <p:nvPr/>
            </p:nvSpPr>
            <p:spPr>
              <a:xfrm>
                <a:off x="0" y="653760"/>
                <a:ext cx="12192000" cy="3385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Given PDE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𝒖</m:t>
                        </m:r>
                      </m:e>
                    </m:d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𝒅</m:t>
                    </m:r>
                  </m:oMath>
                </a14:m>
                <a:r>
                  <a:rPr lang="en-US" sz="1600" b="1" i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satisfy linear feature: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1" dirty="0">
                    <a:solidFill>
                      <a:srgbClr val="002060"/>
                    </a:solidFill>
                  </a:rPr>
                  <a:t>, we expect an operator</a:t>
                </a:r>
                <a:r>
                  <a:rPr lang="en-US" sz="1600" b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𝑶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𝒌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𝑶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𝒌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𝒅</m:t>
                    </m:r>
                  </m:oMath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234246-AA94-A03C-5987-F79CF71EC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3760"/>
                <a:ext cx="12192000" cy="338554"/>
              </a:xfrm>
              <a:prstGeom prst="rect">
                <a:avLst/>
              </a:prstGeom>
              <a:blipFill>
                <a:blip r:embed="rId3"/>
                <a:stretch>
                  <a:fillRect l="-200" t="-344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2">
            <a:extLst>
              <a:ext uri="{FF2B5EF4-FFF2-40B4-BE49-F238E27FC236}">
                <a16:creationId xmlns:a16="http://schemas.microsoft.com/office/drawing/2014/main" id="{26ABE0E9-B612-61F5-740C-297A7A75E714}"/>
              </a:ext>
            </a:extLst>
          </p:cNvPr>
          <p:cNvSpPr/>
          <p:nvPr/>
        </p:nvSpPr>
        <p:spPr>
          <a:xfrm>
            <a:off x="404891" y="131320"/>
            <a:ext cx="11095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Math derivation</a:t>
            </a:r>
          </a:p>
        </p:txBody>
      </p:sp>
    </p:spTree>
    <p:extLst>
      <p:ext uri="{BB962C8B-B14F-4D97-AF65-F5344CB8AC3E}">
        <p14:creationId xmlns:p14="http://schemas.microsoft.com/office/powerpoint/2010/main" val="40750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12524</TotalTime>
  <Words>1199</Words>
  <Application>Microsoft Office PowerPoint</Application>
  <PresentationFormat>Widescreen</PresentationFormat>
  <Paragraphs>237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inherit</vt:lpstr>
      <vt:lpstr>等线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Physics-informed multi-grid neural operator:  theory and an application to porous flow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Suihong Song</dc:creator>
  <cp:lastModifiedBy>Suihong Song</cp:lastModifiedBy>
  <cp:revision>403</cp:revision>
  <dcterms:created xsi:type="dcterms:W3CDTF">2021-03-31T23:37:53Z</dcterms:created>
  <dcterms:modified xsi:type="dcterms:W3CDTF">2023-12-20T22:28:38Z</dcterms:modified>
</cp:coreProperties>
</file>