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84" r:id="rId3"/>
    <p:sldId id="286" r:id="rId4"/>
    <p:sldId id="285" r:id="rId5"/>
    <p:sldId id="260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32" autoAdjust="0"/>
    <p:restoredTop sz="94660"/>
  </p:normalViewPr>
  <p:slideViewPr>
    <p:cSldViewPr>
      <p:cViewPr varScale="1">
        <p:scale>
          <a:sx n="109" d="100"/>
          <a:sy n="109" d="100"/>
        </p:scale>
        <p:origin x="612" y="7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pPr/>
              <a:t>2017/8/6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958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pPr/>
              <a:t>2017/8/6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675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923678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zh-CN" altLang="en-US" sz="7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大数据技术图解</a:t>
            </a:r>
            <a:endParaRPr lang="zh-CN" altLang="en-US" sz="7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47864" y="3651870"/>
            <a:ext cx="3214710" cy="910835"/>
          </a:xfrm>
        </p:spPr>
        <p:txBody>
          <a:bodyPr>
            <a:noAutofit/>
          </a:bodyPr>
          <a:lstStyle/>
          <a:p>
            <a:pPr algn="l"/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签名：大海哥</a:t>
            </a:r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140"/>
          <p:cNvSpPr txBox="1"/>
          <p:nvPr/>
        </p:nvSpPr>
        <p:spPr>
          <a:xfrm>
            <a:off x="3923634" y="557862"/>
            <a:ext cx="2429807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6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Storm</a:t>
            </a:r>
            <a:r>
              <a:rPr lang="zh-CN" altLang="zh-CN" sz="16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编程模型</a:t>
            </a:r>
            <a:endParaRPr lang="en-US" altLang="zh-CN" sz="1600" b="1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2139702"/>
            <a:ext cx="1080120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DataSource</a:t>
            </a:r>
            <a:endParaRPr lang="zh-CN" altLang="en-US" sz="1400" dirty="0"/>
          </a:p>
        </p:txBody>
      </p:sp>
      <p:sp>
        <p:nvSpPr>
          <p:cNvPr id="5" name="椭圆 4"/>
          <p:cNvSpPr/>
          <p:nvPr/>
        </p:nvSpPr>
        <p:spPr>
          <a:xfrm>
            <a:off x="2066026" y="2139702"/>
            <a:ext cx="1008112" cy="50405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Spout</a:t>
            </a:r>
            <a:endParaRPr lang="zh-CN" altLang="en-US" sz="1400" dirty="0"/>
          </a:p>
        </p:txBody>
      </p:sp>
      <p:sp>
        <p:nvSpPr>
          <p:cNvPr id="36" name="流程图: 可选过程 35"/>
          <p:cNvSpPr/>
          <p:nvPr/>
        </p:nvSpPr>
        <p:spPr>
          <a:xfrm>
            <a:off x="4368322" y="2427734"/>
            <a:ext cx="644959" cy="504056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Bolt</a:t>
            </a:r>
          </a:p>
        </p:txBody>
      </p:sp>
      <p:sp>
        <p:nvSpPr>
          <p:cNvPr id="37" name="TextBox 140"/>
          <p:cNvSpPr txBox="1"/>
          <p:nvPr/>
        </p:nvSpPr>
        <p:spPr>
          <a:xfrm>
            <a:off x="3151595" y="1788837"/>
            <a:ext cx="79208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dirty="0" smtClean="0">
                <a:ln>
                  <a:solidFill>
                    <a:schemeClr val="tx1"/>
                  </a:solidFill>
                </a:ln>
                <a:solidFill>
                  <a:srgbClr val="002060"/>
                </a:solidFill>
                <a:latin typeface="+mn-ea"/>
              </a:rPr>
              <a:t>tuple</a:t>
            </a:r>
            <a:endParaRPr lang="en-US" altLang="zh-CN" sz="1200" dirty="0">
              <a:ln>
                <a:solidFill>
                  <a:schemeClr val="tx1"/>
                </a:solidFill>
              </a:ln>
              <a:solidFill>
                <a:srgbClr val="002060"/>
              </a:solidFill>
              <a:latin typeface="+mn-e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09842" y="3795886"/>
            <a:ext cx="1080120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DataSource</a:t>
            </a:r>
            <a:endParaRPr lang="zh-CN" altLang="en-US" sz="1400" dirty="0"/>
          </a:p>
        </p:txBody>
      </p:sp>
      <p:sp>
        <p:nvSpPr>
          <p:cNvPr id="39" name="矩形 38"/>
          <p:cNvSpPr/>
          <p:nvPr/>
        </p:nvSpPr>
        <p:spPr>
          <a:xfrm>
            <a:off x="7303503" y="1563638"/>
            <a:ext cx="1080120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hdfs</a:t>
            </a:r>
            <a:endParaRPr lang="zh-CN" altLang="en-US" sz="1400" dirty="0"/>
          </a:p>
        </p:txBody>
      </p:sp>
      <p:sp>
        <p:nvSpPr>
          <p:cNvPr id="40" name="矩形 39"/>
          <p:cNvSpPr/>
          <p:nvPr/>
        </p:nvSpPr>
        <p:spPr>
          <a:xfrm>
            <a:off x="7303503" y="2427734"/>
            <a:ext cx="1080120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Hbase</a:t>
            </a:r>
            <a:endParaRPr lang="zh-CN" altLang="en-US" sz="1400" dirty="0"/>
          </a:p>
        </p:txBody>
      </p:sp>
      <p:sp>
        <p:nvSpPr>
          <p:cNvPr id="41" name="矩形 40"/>
          <p:cNvSpPr/>
          <p:nvPr/>
        </p:nvSpPr>
        <p:spPr>
          <a:xfrm>
            <a:off x="7303503" y="3370932"/>
            <a:ext cx="1080120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Mongodb</a:t>
            </a:r>
            <a:endParaRPr lang="zh-CN" altLang="en-US" sz="1400" dirty="0"/>
          </a:p>
        </p:txBody>
      </p:sp>
      <p:sp>
        <p:nvSpPr>
          <p:cNvPr id="42" name="流程图: 可选过程 41"/>
          <p:cNvSpPr/>
          <p:nvPr/>
        </p:nvSpPr>
        <p:spPr>
          <a:xfrm>
            <a:off x="4355976" y="1563638"/>
            <a:ext cx="644959" cy="504056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Bolt</a:t>
            </a:r>
          </a:p>
        </p:txBody>
      </p:sp>
      <p:sp>
        <p:nvSpPr>
          <p:cNvPr id="44" name="流程图: 可选过程 43"/>
          <p:cNvSpPr/>
          <p:nvPr/>
        </p:nvSpPr>
        <p:spPr>
          <a:xfrm>
            <a:off x="4368322" y="3795886"/>
            <a:ext cx="644959" cy="504056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Bolt</a:t>
            </a:r>
          </a:p>
        </p:txBody>
      </p:sp>
      <p:sp>
        <p:nvSpPr>
          <p:cNvPr id="45" name="椭圆 44"/>
          <p:cNvSpPr/>
          <p:nvPr/>
        </p:nvSpPr>
        <p:spPr>
          <a:xfrm>
            <a:off x="2066026" y="3795886"/>
            <a:ext cx="1008112" cy="50405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Spout</a:t>
            </a:r>
            <a:endParaRPr lang="zh-CN" altLang="en-US" sz="1400" dirty="0"/>
          </a:p>
        </p:txBody>
      </p:sp>
      <p:sp>
        <p:nvSpPr>
          <p:cNvPr id="50" name="矩形 49"/>
          <p:cNvSpPr/>
          <p:nvPr/>
        </p:nvSpPr>
        <p:spPr>
          <a:xfrm>
            <a:off x="7308304" y="4170115"/>
            <a:ext cx="1080120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Redis</a:t>
            </a:r>
            <a:endParaRPr lang="zh-CN" altLang="en-US" sz="1400" dirty="0"/>
          </a:p>
        </p:txBody>
      </p:sp>
      <p:cxnSp>
        <p:nvCxnSpPr>
          <p:cNvPr id="8" name="直接箭头连接符 7"/>
          <p:cNvCxnSpPr>
            <a:stCxn id="3" idx="3"/>
            <a:endCxn id="5" idx="2"/>
          </p:cNvCxnSpPr>
          <p:nvPr/>
        </p:nvCxnSpPr>
        <p:spPr>
          <a:xfrm>
            <a:off x="1475656" y="2391730"/>
            <a:ext cx="5903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5" idx="6"/>
            <a:endCxn id="42" idx="1"/>
          </p:cNvCxnSpPr>
          <p:nvPr/>
        </p:nvCxnSpPr>
        <p:spPr>
          <a:xfrm flipV="1">
            <a:off x="3074138" y="1815666"/>
            <a:ext cx="1281838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5" idx="6"/>
            <a:endCxn id="36" idx="1"/>
          </p:cNvCxnSpPr>
          <p:nvPr/>
        </p:nvCxnSpPr>
        <p:spPr>
          <a:xfrm>
            <a:off x="3074138" y="2391730"/>
            <a:ext cx="1294184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38" idx="3"/>
            <a:endCxn id="45" idx="2"/>
          </p:cNvCxnSpPr>
          <p:nvPr/>
        </p:nvCxnSpPr>
        <p:spPr>
          <a:xfrm>
            <a:off x="1489962" y="4047914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5" idx="6"/>
            <a:endCxn id="44" idx="1"/>
          </p:cNvCxnSpPr>
          <p:nvPr/>
        </p:nvCxnSpPr>
        <p:spPr>
          <a:xfrm>
            <a:off x="3074138" y="4047914"/>
            <a:ext cx="1294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流程图: 可选过程 61"/>
          <p:cNvSpPr/>
          <p:nvPr/>
        </p:nvSpPr>
        <p:spPr>
          <a:xfrm>
            <a:off x="5689680" y="1995686"/>
            <a:ext cx="644959" cy="504056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Bolt</a:t>
            </a:r>
          </a:p>
        </p:txBody>
      </p:sp>
      <p:cxnSp>
        <p:nvCxnSpPr>
          <p:cNvPr id="67" name="直接箭头连接符 66"/>
          <p:cNvCxnSpPr>
            <a:stCxn id="42" idx="3"/>
            <a:endCxn id="62" idx="1"/>
          </p:cNvCxnSpPr>
          <p:nvPr/>
        </p:nvCxnSpPr>
        <p:spPr>
          <a:xfrm>
            <a:off x="5000935" y="1815666"/>
            <a:ext cx="688745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36" idx="3"/>
            <a:endCxn id="62" idx="1"/>
          </p:cNvCxnSpPr>
          <p:nvPr/>
        </p:nvCxnSpPr>
        <p:spPr>
          <a:xfrm flipV="1">
            <a:off x="5013281" y="2247714"/>
            <a:ext cx="676399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44" idx="3"/>
            <a:endCxn id="50" idx="1"/>
          </p:cNvCxnSpPr>
          <p:nvPr/>
        </p:nvCxnSpPr>
        <p:spPr>
          <a:xfrm>
            <a:off x="5013281" y="4047914"/>
            <a:ext cx="2295023" cy="37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44" idx="3"/>
            <a:endCxn id="41" idx="1"/>
          </p:cNvCxnSpPr>
          <p:nvPr/>
        </p:nvCxnSpPr>
        <p:spPr>
          <a:xfrm flipV="1">
            <a:off x="5013281" y="3622960"/>
            <a:ext cx="2290222" cy="424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62" idx="3"/>
            <a:endCxn id="39" idx="1"/>
          </p:cNvCxnSpPr>
          <p:nvPr/>
        </p:nvCxnSpPr>
        <p:spPr>
          <a:xfrm flipV="1">
            <a:off x="6334639" y="1815666"/>
            <a:ext cx="968864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62" idx="3"/>
            <a:endCxn id="40" idx="1"/>
          </p:cNvCxnSpPr>
          <p:nvPr/>
        </p:nvCxnSpPr>
        <p:spPr>
          <a:xfrm>
            <a:off x="6334639" y="2247714"/>
            <a:ext cx="968864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62" idx="3"/>
            <a:endCxn id="41" idx="1"/>
          </p:cNvCxnSpPr>
          <p:nvPr/>
        </p:nvCxnSpPr>
        <p:spPr>
          <a:xfrm>
            <a:off x="6334639" y="2247714"/>
            <a:ext cx="968864" cy="1375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62" idx="3"/>
            <a:endCxn id="50" idx="1"/>
          </p:cNvCxnSpPr>
          <p:nvPr/>
        </p:nvCxnSpPr>
        <p:spPr>
          <a:xfrm>
            <a:off x="6334639" y="2247714"/>
            <a:ext cx="973665" cy="2174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44" idx="3"/>
            <a:endCxn id="40" idx="1"/>
          </p:cNvCxnSpPr>
          <p:nvPr/>
        </p:nvCxnSpPr>
        <p:spPr>
          <a:xfrm flipV="1">
            <a:off x="5013281" y="2679762"/>
            <a:ext cx="2290222" cy="136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140"/>
          <p:cNvSpPr txBox="1"/>
          <p:nvPr/>
        </p:nvSpPr>
        <p:spPr>
          <a:xfrm>
            <a:off x="3146146" y="3699555"/>
            <a:ext cx="79208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dirty="0" smtClean="0">
                <a:ln>
                  <a:solidFill>
                    <a:schemeClr val="tx1"/>
                  </a:solidFill>
                </a:ln>
                <a:solidFill>
                  <a:srgbClr val="002060"/>
                </a:solidFill>
                <a:latin typeface="+mn-ea"/>
              </a:rPr>
              <a:t>tuple</a:t>
            </a:r>
            <a:endParaRPr lang="en-US" altLang="zh-CN" sz="1200" dirty="0">
              <a:ln>
                <a:solidFill>
                  <a:schemeClr val="tx1"/>
                </a:solidFill>
              </a:ln>
              <a:solidFill>
                <a:srgbClr val="002060"/>
              </a:solidFill>
              <a:latin typeface="+mn-ea"/>
            </a:endParaRPr>
          </a:p>
        </p:txBody>
      </p:sp>
      <p:sp>
        <p:nvSpPr>
          <p:cNvPr id="98" name="TextBox 140"/>
          <p:cNvSpPr txBox="1"/>
          <p:nvPr/>
        </p:nvSpPr>
        <p:spPr>
          <a:xfrm>
            <a:off x="5058119" y="1600683"/>
            <a:ext cx="79208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dirty="0" smtClean="0">
                <a:ln>
                  <a:solidFill>
                    <a:schemeClr val="tx1"/>
                  </a:solidFill>
                </a:ln>
                <a:solidFill>
                  <a:srgbClr val="002060"/>
                </a:solidFill>
                <a:latin typeface="+mn-ea"/>
              </a:rPr>
              <a:t>tuple</a:t>
            </a:r>
            <a:endParaRPr lang="en-US" altLang="zh-CN" sz="1200" dirty="0">
              <a:ln>
                <a:solidFill>
                  <a:schemeClr val="tx1"/>
                </a:solidFill>
              </a:ln>
              <a:solidFill>
                <a:srgbClr val="002060"/>
              </a:solidFill>
              <a:latin typeface="+mn-ea"/>
            </a:endParaRPr>
          </a:p>
        </p:txBody>
      </p:sp>
      <p:sp>
        <p:nvSpPr>
          <p:cNvPr id="99" name="TextBox 140"/>
          <p:cNvSpPr txBox="1"/>
          <p:nvPr/>
        </p:nvSpPr>
        <p:spPr>
          <a:xfrm>
            <a:off x="3157334" y="2523779"/>
            <a:ext cx="79208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dirty="0" smtClean="0">
                <a:ln>
                  <a:solidFill>
                    <a:schemeClr val="tx1"/>
                  </a:solidFill>
                </a:ln>
                <a:solidFill>
                  <a:srgbClr val="002060"/>
                </a:solidFill>
                <a:latin typeface="+mn-ea"/>
              </a:rPr>
              <a:t>tuple</a:t>
            </a:r>
            <a:endParaRPr lang="en-US" altLang="zh-CN" sz="1200" dirty="0">
              <a:ln>
                <a:solidFill>
                  <a:schemeClr val="tx1"/>
                </a:solidFill>
              </a:ln>
              <a:solidFill>
                <a:srgbClr val="002060"/>
              </a:solidFill>
              <a:latin typeface="+mn-ea"/>
            </a:endParaRPr>
          </a:p>
        </p:txBody>
      </p:sp>
      <p:sp>
        <p:nvSpPr>
          <p:cNvPr id="100" name="TextBox 140"/>
          <p:cNvSpPr txBox="1"/>
          <p:nvPr/>
        </p:nvSpPr>
        <p:spPr>
          <a:xfrm>
            <a:off x="5154896" y="2497235"/>
            <a:ext cx="79208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dirty="0" smtClean="0">
                <a:ln>
                  <a:solidFill>
                    <a:schemeClr val="tx1"/>
                  </a:solidFill>
                </a:ln>
                <a:solidFill>
                  <a:srgbClr val="002060"/>
                </a:solidFill>
                <a:latin typeface="+mn-ea"/>
              </a:rPr>
              <a:t>tuple</a:t>
            </a:r>
            <a:endParaRPr lang="en-US" altLang="zh-CN" sz="1200" dirty="0">
              <a:ln>
                <a:solidFill>
                  <a:schemeClr val="tx1"/>
                </a:solidFill>
              </a:ln>
              <a:solidFill>
                <a:srgbClr val="002060"/>
              </a:solidFill>
              <a:latin typeface="+mn-ea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722498" y="2124603"/>
            <a:ext cx="13821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sz="10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10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Stream</a:t>
            </a:r>
            <a:r>
              <a:rPr lang="zh-CN" altLang="en-US" sz="10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是指数据流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http://www.szbda.cn/uploadfile/2014/0228/20140228090339980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2" t="2212" r="22668" b="5487"/>
          <a:stretch/>
        </p:blipFill>
        <p:spPr bwMode="auto">
          <a:xfrm>
            <a:off x="2101358" y="2811167"/>
            <a:ext cx="896038" cy="73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g67.chem17.com/1/20170702/63634591438665620288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1" r="7455" b="2722"/>
          <a:stretch/>
        </p:blipFill>
        <p:spPr bwMode="auto">
          <a:xfrm>
            <a:off x="4464430" y="2985034"/>
            <a:ext cx="452743" cy="72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矩形 101"/>
          <p:cNvSpPr/>
          <p:nvPr/>
        </p:nvSpPr>
        <p:spPr>
          <a:xfrm>
            <a:off x="2187739" y="990014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ln>
                  <a:solidFill>
                    <a:srgbClr val="FF0000"/>
                  </a:solidFill>
                </a:ln>
              </a:rPr>
              <a:t>水龙头</a:t>
            </a:r>
            <a:endParaRPr lang="zh-CN" altLang="en-US" sz="1400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4290006" y="987574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ln>
                  <a:solidFill>
                    <a:srgbClr val="FF0000"/>
                  </a:solidFill>
                </a:ln>
              </a:rPr>
              <a:t>转接头</a:t>
            </a:r>
            <a:endParaRPr lang="zh-CN" altLang="en-US" sz="1400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588264" y="990014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ln>
                  <a:solidFill>
                    <a:srgbClr val="FF0000"/>
                  </a:solidFill>
                </a:ln>
              </a:rPr>
              <a:t>水源头</a:t>
            </a:r>
            <a:endParaRPr lang="zh-CN" altLang="en-US" sz="1400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6943316" y="991757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ln>
                  <a:solidFill>
                    <a:srgbClr val="FF0000"/>
                  </a:solidFill>
                </a:ln>
              </a:rPr>
              <a:t>处理后的水存放池</a:t>
            </a:r>
            <a:endParaRPr lang="zh-CN" altLang="en-US" sz="1400" dirty="0">
              <a:ln>
                <a:solidFill>
                  <a:srgbClr val="FF0000"/>
                </a:solidFill>
              </a:ln>
            </a:endParaRPr>
          </a:p>
        </p:txBody>
      </p:sp>
      <p:cxnSp>
        <p:nvCxnSpPr>
          <p:cNvPr id="72" name="直接连接符 71"/>
          <p:cNvCxnSpPr/>
          <p:nvPr/>
        </p:nvCxnSpPr>
        <p:spPr>
          <a:xfrm>
            <a:off x="1770841" y="1363955"/>
            <a:ext cx="0" cy="3641329"/>
          </a:xfrm>
          <a:prstGeom prst="line">
            <a:avLst/>
          </a:prstGeom>
          <a:ln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>
            <a:off x="6819071" y="1363955"/>
            <a:ext cx="0" cy="3641329"/>
          </a:xfrm>
          <a:prstGeom prst="line">
            <a:avLst/>
          </a:prstGeom>
          <a:ln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2034850" y="1382072"/>
            <a:ext cx="17374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6</a:t>
            </a:r>
            <a:r>
              <a:rPr lang="zh-CN" altLang="en-US" sz="10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10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Topology</a:t>
            </a:r>
            <a:r>
              <a:rPr lang="zh-CN" altLang="en-US" sz="10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1000" dirty="0">
                <a:solidFill>
                  <a:srgbClr val="FF0000"/>
                </a:solidFill>
              </a:rPr>
              <a:t>Storm</a:t>
            </a:r>
            <a:r>
              <a:rPr lang="zh-CN" altLang="zh-CN" sz="1000" dirty="0">
                <a:solidFill>
                  <a:srgbClr val="FF0000"/>
                </a:solidFill>
              </a:rPr>
              <a:t>中运行的一个实时应用程序的名称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289718" y="2753110"/>
            <a:ext cx="12763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rgbClr val="FF0000"/>
                </a:solidFill>
              </a:rPr>
              <a:t>1</a:t>
            </a:r>
            <a:r>
              <a:rPr lang="zh-CN" altLang="en-US" sz="1000" dirty="0" smtClean="0">
                <a:solidFill>
                  <a:srgbClr val="FF0000"/>
                </a:solidFill>
              </a:rPr>
              <a:t>）文件、数据库、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r>
              <a:rPr lang="zh-CN" altLang="en-US" sz="1000" dirty="0" smtClean="0">
                <a:solidFill>
                  <a:srgbClr val="FF0000"/>
                </a:solidFill>
              </a:rPr>
              <a:t>缓冲队列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kafka</a:t>
            </a:r>
            <a:r>
              <a:rPr lang="zh-CN" altLang="en-US" sz="1000" dirty="0" smtClean="0">
                <a:solidFill>
                  <a:srgbClr val="FF0000"/>
                </a:solidFill>
              </a:rPr>
              <a:t>等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1950144" y="4363235"/>
            <a:ext cx="160163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10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10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spout</a:t>
            </a:r>
            <a:r>
              <a:rPr lang="zh-CN" altLang="zh-CN" sz="10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zh-CN" altLang="zh-CN" sz="10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外部数据源中读取数据，然后转换为</a:t>
            </a:r>
            <a:r>
              <a:rPr lang="en-US" altLang="zh-CN" sz="10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topology</a:t>
            </a:r>
            <a:r>
              <a:rPr lang="zh-CN" altLang="zh-CN" sz="10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内部的源数据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4051878" y="4323849"/>
            <a:ext cx="16344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10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10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bolt</a:t>
            </a:r>
            <a:r>
              <a:rPr lang="zh-CN" altLang="zh-CN" sz="10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</a:t>
            </a:r>
            <a:r>
              <a:rPr lang="zh-CN" altLang="en-US" sz="10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收</a:t>
            </a:r>
            <a:r>
              <a:rPr lang="zh-CN" altLang="zh-CN" sz="10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数据后</a:t>
            </a:r>
            <a:r>
              <a:rPr lang="zh-CN" altLang="en-US" sz="10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，根据</a:t>
            </a:r>
            <a:r>
              <a:rPr lang="zh-CN" altLang="zh-CN" sz="10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用户</a:t>
            </a:r>
            <a:r>
              <a:rPr lang="zh-CN" altLang="en-US" sz="10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需求</a:t>
            </a:r>
            <a:r>
              <a:rPr lang="zh-CN" altLang="zh-CN" sz="10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执行</a:t>
            </a:r>
            <a:r>
              <a:rPr lang="zh-CN" altLang="en-US" sz="10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相应</a:t>
            </a:r>
            <a:r>
              <a:rPr lang="zh-CN" altLang="zh-CN" sz="10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10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3108530" y="2962961"/>
            <a:ext cx="12440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10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10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zh-CN" altLang="en-US" sz="10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zh-CN" sz="10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zh-CN" altLang="zh-CN" sz="10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次消息传递的基本</a:t>
            </a:r>
            <a:r>
              <a:rPr lang="zh-CN" altLang="zh-CN" sz="10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单元</a:t>
            </a:r>
            <a:r>
              <a:rPr lang="en-US" altLang="zh-CN" sz="10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40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36" grpId="0" animBg="1"/>
      <p:bldP spid="37" grpId="0"/>
      <p:bldP spid="38" grpId="0" animBg="1"/>
      <p:bldP spid="39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50" grpId="0" animBg="1"/>
      <p:bldP spid="62" grpId="0" animBg="1"/>
      <p:bldP spid="97" grpId="0"/>
      <p:bldP spid="98" grpId="0"/>
      <p:bldP spid="99" grpId="0"/>
      <p:bldP spid="100" grpId="0"/>
      <p:bldP spid="56" grpId="0"/>
      <p:bldP spid="102" grpId="0"/>
      <p:bldP spid="103" grpId="0"/>
      <p:bldP spid="104" grpId="0"/>
      <p:bldP spid="105" grpId="0"/>
      <p:bldP spid="75" grpId="0"/>
      <p:bldP spid="109" grpId="0"/>
      <p:bldP spid="106" grpId="0"/>
      <p:bldP spid="108" grpId="0"/>
      <p:bldP spid="1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140"/>
          <p:cNvSpPr txBox="1"/>
          <p:nvPr/>
        </p:nvSpPr>
        <p:spPr>
          <a:xfrm>
            <a:off x="3923634" y="557862"/>
            <a:ext cx="2429807" cy="364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6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Storm</a:t>
            </a:r>
            <a:r>
              <a:rPr lang="zh-CN" altLang="en-US" sz="16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核心组件</a:t>
            </a:r>
            <a:endParaRPr lang="en-US" altLang="zh-CN" sz="1600" b="1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5576" y="2317910"/>
            <a:ext cx="792088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Nimbus</a:t>
            </a:r>
            <a:endParaRPr lang="zh-CN" altLang="en-US" sz="1400" dirty="0"/>
          </a:p>
        </p:txBody>
      </p:sp>
      <p:sp>
        <p:nvSpPr>
          <p:cNvPr id="4" name="椭圆 3"/>
          <p:cNvSpPr/>
          <p:nvPr/>
        </p:nvSpPr>
        <p:spPr>
          <a:xfrm>
            <a:off x="2444454" y="1453814"/>
            <a:ext cx="1368152" cy="57606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Zookeeper</a:t>
            </a:r>
            <a:endParaRPr lang="zh-CN" altLang="en-US" sz="1400" dirty="0"/>
          </a:p>
        </p:txBody>
      </p:sp>
      <p:sp>
        <p:nvSpPr>
          <p:cNvPr id="6" name="圆角矩形 5"/>
          <p:cNvSpPr/>
          <p:nvPr/>
        </p:nvSpPr>
        <p:spPr>
          <a:xfrm>
            <a:off x="4788024" y="1849858"/>
            <a:ext cx="1080120" cy="50405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supervisor</a:t>
            </a:r>
            <a:endParaRPr lang="zh-CN" altLang="en-US" sz="1400" dirty="0"/>
          </a:p>
        </p:txBody>
      </p:sp>
      <p:sp>
        <p:nvSpPr>
          <p:cNvPr id="53" name="椭圆 52"/>
          <p:cNvSpPr/>
          <p:nvPr/>
        </p:nvSpPr>
        <p:spPr>
          <a:xfrm>
            <a:off x="2444454" y="2245902"/>
            <a:ext cx="1368152" cy="57606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Zookeeper</a:t>
            </a:r>
            <a:endParaRPr lang="zh-CN" altLang="en-US" sz="1400" dirty="0"/>
          </a:p>
        </p:txBody>
      </p:sp>
      <p:sp>
        <p:nvSpPr>
          <p:cNvPr id="54" name="椭圆 53"/>
          <p:cNvSpPr/>
          <p:nvPr/>
        </p:nvSpPr>
        <p:spPr>
          <a:xfrm>
            <a:off x="2444454" y="3037990"/>
            <a:ext cx="1368152" cy="57606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Zookeeper</a:t>
            </a:r>
            <a:endParaRPr lang="zh-CN" altLang="en-US" sz="1400" dirty="0"/>
          </a:p>
        </p:txBody>
      </p:sp>
      <p:sp>
        <p:nvSpPr>
          <p:cNvPr id="58" name="圆角矩形 57"/>
          <p:cNvSpPr/>
          <p:nvPr/>
        </p:nvSpPr>
        <p:spPr>
          <a:xfrm>
            <a:off x="4788024" y="2677950"/>
            <a:ext cx="1080120" cy="50405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supervisor</a:t>
            </a:r>
            <a:endParaRPr lang="zh-CN" altLang="en-US" sz="1400" dirty="0"/>
          </a:p>
        </p:txBody>
      </p:sp>
      <p:sp>
        <p:nvSpPr>
          <p:cNvPr id="59" name="圆角矩形 58"/>
          <p:cNvSpPr/>
          <p:nvPr/>
        </p:nvSpPr>
        <p:spPr>
          <a:xfrm>
            <a:off x="4788024" y="3470038"/>
            <a:ext cx="1080120" cy="50405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supervisor</a:t>
            </a:r>
            <a:endParaRPr lang="zh-CN" altLang="en-US" sz="1400" dirty="0"/>
          </a:p>
        </p:txBody>
      </p:sp>
      <p:sp>
        <p:nvSpPr>
          <p:cNvPr id="61" name="圆角矩形 60"/>
          <p:cNvSpPr/>
          <p:nvPr/>
        </p:nvSpPr>
        <p:spPr>
          <a:xfrm>
            <a:off x="4775671" y="1150965"/>
            <a:ext cx="1080120" cy="50405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supervisor</a:t>
            </a:r>
            <a:endParaRPr lang="zh-CN" altLang="en-US" sz="1400" dirty="0"/>
          </a:p>
        </p:txBody>
      </p:sp>
      <p:sp>
        <p:nvSpPr>
          <p:cNvPr id="63" name="TextBox 140"/>
          <p:cNvSpPr txBox="1"/>
          <p:nvPr/>
        </p:nvSpPr>
        <p:spPr>
          <a:xfrm>
            <a:off x="459162" y="1449992"/>
            <a:ext cx="1669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000" b="1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1000" b="1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1000" b="1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Nimbus:</a:t>
            </a:r>
            <a:r>
              <a:rPr lang="zh-CN" altLang="en-US" sz="1000" b="1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主控节点，用于接收提交任务、分配集群任务、集群监控等</a:t>
            </a:r>
            <a:endParaRPr lang="en-US" altLang="zh-CN" sz="1000" b="1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64" name="TextBox 140"/>
          <p:cNvSpPr txBox="1"/>
          <p:nvPr/>
        </p:nvSpPr>
        <p:spPr>
          <a:xfrm>
            <a:off x="2444454" y="3707158"/>
            <a:ext cx="1537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000" b="1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1000" b="1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1000" b="1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Zookeeper</a:t>
            </a:r>
            <a:r>
              <a:rPr lang="zh-CN" altLang="en-US" sz="1000" b="1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：集群中数据的存储（如心跳信息、集群状态和配置信息）、</a:t>
            </a:r>
            <a:r>
              <a:rPr lang="en-US" altLang="zh-CN" sz="1000" b="1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Nimbus</a:t>
            </a:r>
            <a:r>
              <a:rPr lang="zh-CN" altLang="en-US" sz="1000" b="1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分配给</a:t>
            </a:r>
            <a:r>
              <a:rPr lang="en-US" altLang="zh-CN" sz="1000" b="1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supervisor</a:t>
            </a:r>
            <a:r>
              <a:rPr lang="zh-CN" altLang="en-US" sz="1000" b="1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的任务等</a:t>
            </a:r>
            <a:endParaRPr lang="en-US" altLang="zh-CN" sz="1000" b="1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65" name="TextBox 140"/>
          <p:cNvSpPr txBox="1"/>
          <p:nvPr/>
        </p:nvSpPr>
        <p:spPr>
          <a:xfrm>
            <a:off x="4430957" y="4076490"/>
            <a:ext cx="1794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000" b="1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1000" b="1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1000" b="1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Supervisor</a:t>
            </a:r>
            <a:r>
              <a:rPr lang="zh-CN" altLang="en-US" sz="1000" b="1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：负责接收</a:t>
            </a:r>
            <a:r>
              <a:rPr lang="en-US" altLang="zh-CN" sz="1000" b="1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Nimbus</a:t>
            </a:r>
            <a:r>
              <a:rPr lang="zh-CN" altLang="en-US" sz="1000" b="1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分配的任务，管理属于自己的</a:t>
            </a:r>
            <a:r>
              <a:rPr lang="en-US" altLang="zh-CN" sz="1000" b="1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Worker</a:t>
            </a:r>
            <a:r>
              <a:rPr lang="zh-CN" altLang="en-US" sz="1000" b="1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进程。</a:t>
            </a:r>
            <a:endParaRPr lang="en-US" altLang="zh-CN" sz="1000" b="1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66" name="TextBox 140"/>
          <p:cNvSpPr txBox="1"/>
          <p:nvPr/>
        </p:nvSpPr>
        <p:spPr>
          <a:xfrm>
            <a:off x="6012160" y="1962388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000" b="1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1000" b="1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1000" b="1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Worker:</a:t>
            </a:r>
            <a:r>
              <a:rPr lang="zh-CN" altLang="en-US" sz="1000" b="1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运行具体处理组件逻辑的进程</a:t>
            </a:r>
            <a:endParaRPr lang="en-US" altLang="zh-CN" sz="1000" b="1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388398" y="1517945"/>
            <a:ext cx="774077" cy="255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worker</a:t>
            </a:r>
            <a:endParaRPr lang="zh-CN" altLang="en-US" sz="1200" dirty="0"/>
          </a:p>
        </p:txBody>
      </p:sp>
      <p:sp>
        <p:nvSpPr>
          <p:cNvPr id="69" name="矩形 68"/>
          <p:cNvSpPr/>
          <p:nvPr/>
        </p:nvSpPr>
        <p:spPr>
          <a:xfrm>
            <a:off x="6388398" y="1131590"/>
            <a:ext cx="774077" cy="255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worker</a:t>
            </a:r>
            <a:endParaRPr lang="zh-CN" altLang="en-US" sz="1200" dirty="0"/>
          </a:p>
        </p:txBody>
      </p:sp>
      <p:sp>
        <p:nvSpPr>
          <p:cNvPr id="10" name="左大括号 9"/>
          <p:cNvSpPr/>
          <p:nvPr/>
        </p:nvSpPr>
        <p:spPr>
          <a:xfrm>
            <a:off x="5855792" y="1131590"/>
            <a:ext cx="497650" cy="6822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6415038" y="3011623"/>
            <a:ext cx="1757362" cy="16105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77" name="矩形 76"/>
          <p:cNvSpPr/>
          <p:nvPr/>
        </p:nvSpPr>
        <p:spPr>
          <a:xfrm>
            <a:off x="6415038" y="2625268"/>
            <a:ext cx="774077" cy="255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worker</a:t>
            </a:r>
            <a:endParaRPr lang="zh-CN" altLang="en-US" sz="1200" dirty="0"/>
          </a:p>
        </p:txBody>
      </p:sp>
      <p:sp>
        <p:nvSpPr>
          <p:cNvPr id="78" name="左大括号 77"/>
          <p:cNvSpPr/>
          <p:nvPr/>
        </p:nvSpPr>
        <p:spPr>
          <a:xfrm>
            <a:off x="5882432" y="2625268"/>
            <a:ext cx="497650" cy="6822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右箭头 10"/>
          <p:cNvSpPr/>
          <p:nvPr/>
        </p:nvSpPr>
        <p:spPr>
          <a:xfrm>
            <a:off x="1646701" y="2436491"/>
            <a:ext cx="645810" cy="233538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左右箭头 78"/>
          <p:cNvSpPr/>
          <p:nvPr/>
        </p:nvSpPr>
        <p:spPr>
          <a:xfrm>
            <a:off x="4007447" y="2417165"/>
            <a:ext cx="645810" cy="233538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516216" y="3272461"/>
            <a:ext cx="735180" cy="12435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3" name="矩形 2"/>
          <p:cNvSpPr/>
          <p:nvPr/>
        </p:nvSpPr>
        <p:spPr>
          <a:xfrm>
            <a:off x="7016239" y="3011238"/>
            <a:ext cx="5549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/>
              <a:t>worker</a:t>
            </a:r>
            <a:endParaRPr lang="zh-CN" altLang="en-US" sz="1000" dirty="0"/>
          </a:p>
        </p:txBody>
      </p:sp>
      <p:sp>
        <p:nvSpPr>
          <p:cNvPr id="25" name="矩形 24"/>
          <p:cNvSpPr/>
          <p:nvPr/>
        </p:nvSpPr>
        <p:spPr>
          <a:xfrm>
            <a:off x="6568083" y="3283675"/>
            <a:ext cx="6463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/>
              <a:t>executor</a:t>
            </a:r>
            <a:endParaRPr lang="zh-CN" altLang="en-US" sz="1000" dirty="0"/>
          </a:p>
        </p:txBody>
      </p:sp>
      <p:sp>
        <p:nvSpPr>
          <p:cNvPr id="5" name="椭圆 4"/>
          <p:cNvSpPr/>
          <p:nvPr/>
        </p:nvSpPr>
        <p:spPr>
          <a:xfrm>
            <a:off x="6568083" y="3632453"/>
            <a:ext cx="640806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Spout</a:t>
            </a:r>
          </a:p>
          <a:p>
            <a:pPr algn="ctr"/>
            <a:r>
              <a:rPr lang="en-US" altLang="zh-CN" sz="800" dirty="0" smtClean="0"/>
              <a:t>task</a:t>
            </a:r>
            <a:endParaRPr lang="zh-CN" altLang="en-US" sz="800" dirty="0"/>
          </a:p>
        </p:txBody>
      </p:sp>
      <p:sp>
        <p:nvSpPr>
          <p:cNvPr id="27" name="椭圆 26"/>
          <p:cNvSpPr/>
          <p:nvPr/>
        </p:nvSpPr>
        <p:spPr>
          <a:xfrm>
            <a:off x="6568083" y="4125376"/>
            <a:ext cx="640806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task</a:t>
            </a:r>
            <a:endParaRPr lang="zh-CN" altLang="en-US" sz="800" dirty="0"/>
          </a:p>
        </p:txBody>
      </p:sp>
      <p:sp>
        <p:nvSpPr>
          <p:cNvPr id="28" name="矩形 27"/>
          <p:cNvSpPr/>
          <p:nvPr/>
        </p:nvSpPr>
        <p:spPr>
          <a:xfrm>
            <a:off x="7311966" y="3266867"/>
            <a:ext cx="735180" cy="12435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29" name="矩形 28"/>
          <p:cNvSpPr/>
          <p:nvPr/>
        </p:nvSpPr>
        <p:spPr>
          <a:xfrm>
            <a:off x="7363833" y="3278081"/>
            <a:ext cx="6463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/>
              <a:t>executor</a:t>
            </a:r>
            <a:endParaRPr lang="zh-CN" altLang="en-US" sz="1000" dirty="0"/>
          </a:p>
        </p:txBody>
      </p:sp>
      <p:sp>
        <p:nvSpPr>
          <p:cNvPr id="30" name="椭圆 29"/>
          <p:cNvSpPr/>
          <p:nvPr/>
        </p:nvSpPr>
        <p:spPr>
          <a:xfrm>
            <a:off x="7363833" y="3626859"/>
            <a:ext cx="640806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bolt</a:t>
            </a:r>
          </a:p>
          <a:p>
            <a:pPr algn="ctr"/>
            <a:r>
              <a:rPr lang="en-US" altLang="zh-CN" sz="800" dirty="0" smtClean="0"/>
              <a:t>task</a:t>
            </a:r>
            <a:endParaRPr lang="zh-CN" altLang="en-US" sz="800" dirty="0"/>
          </a:p>
        </p:txBody>
      </p:sp>
      <p:sp>
        <p:nvSpPr>
          <p:cNvPr id="31" name="椭圆 30"/>
          <p:cNvSpPr/>
          <p:nvPr/>
        </p:nvSpPr>
        <p:spPr>
          <a:xfrm>
            <a:off x="7363833" y="4119782"/>
            <a:ext cx="640806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task</a:t>
            </a:r>
            <a:endParaRPr lang="zh-CN" altLang="en-US" sz="800" dirty="0"/>
          </a:p>
        </p:txBody>
      </p:sp>
      <p:sp>
        <p:nvSpPr>
          <p:cNvPr id="7" name="椭圆 6"/>
          <p:cNvSpPr/>
          <p:nvPr/>
        </p:nvSpPr>
        <p:spPr>
          <a:xfrm>
            <a:off x="278461" y="3961344"/>
            <a:ext cx="1294425" cy="54902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34" name="TextBox 140"/>
          <p:cNvSpPr txBox="1"/>
          <p:nvPr/>
        </p:nvSpPr>
        <p:spPr>
          <a:xfrm>
            <a:off x="459162" y="3323909"/>
            <a:ext cx="1537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000" b="1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1000" b="1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）提交</a:t>
            </a:r>
            <a:r>
              <a:rPr lang="en-US" altLang="zh-CN" sz="1000" b="1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Topology</a:t>
            </a:r>
            <a:endParaRPr lang="en-US" altLang="zh-CN" sz="1000" b="1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12" name="直接箭头连接符 11"/>
          <p:cNvCxnSpPr>
            <a:stCxn id="7" idx="0"/>
            <a:endCxn id="2" idx="2"/>
          </p:cNvCxnSpPr>
          <p:nvPr/>
        </p:nvCxnSpPr>
        <p:spPr>
          <a:xfrm flipV="1">
            <a:off x="925674" y="2749958"/>
            <a:ext cx="225946" cy="121138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32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53" grpId="0" animBg="1"/>
      <p:bldP spid="54" grpId="0" animBg="1"/>
      <p:bldP spid="58" grpId="0" animBg="1"/>
      <p:bldP spid="59" grpId="0" animBg="1"/>
      <p:bldP spid="61" grpId="0" animBg="1"/>
      <p:bldP spid="63" grpId="0"/>
      <p:bldP spid="64" grpId="0"/>
      <p:bldP spid="65" grpId="0"/>
      <p:bldP spid="66" grpId="0"/>
      <p:bldP spid="68" grpId="0" animBg="1"/>
      <p:bldP spid="69" grpId="0" animBg="1"/>
      <p:bldP spid="10" grpId="0" animBg="1"/>
      <p:bldP spid="73" grpId="0" animBg="1"/>
      <p:bldP spid="77" grpId="0" animBg="1"/>
      <p:bldP spid="78" grpId="0" animBg="1"/>
      <p:bldP spid="11" grpId="0" animBg="1"/>
      <p:bldP spid="79" grpId="0" animBg="1"/>
      <p:bldP spid="23" grpId="0" animBg="1"/>
      <p:bldP spid="3" grpId="0"/>
      <p:bldP spid="25" grpId="0"/>
      <p:bldP spid="5" grpId="0" animBg="1"/>
      <p:bldP spid="27" grpId="0" animBg="1"/>
      <p:bldP spid="28" grpId="0" animBg="1"/>
      <p:bldP spid="29" grpId="0"/>
      <p:bldP spid="30" grpId="0" animBg="1"/>
      <p:bldP spid="31" grpId="0" animBg="1"/>
      <p:bldP spid="7" grpId="0" animBg="1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140"/>
          <p:cNvSpPr txBox="1"/>
          <p:nvPr/>
        </p:nvSpPr>
        <p:spPr>
          <a:xfrm>
            <a:off x="3761641" y="576538"/>
            <a:ext cx="2429807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6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Storm</a:t>
            </a:r>
            <a:r>
              <a:rPr lang="zh-CN" altLang="en-US" sz="16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并发度案例</a:t>
            </a:r>
            <a:endParaRPr lang="en-US" altLang="zh-CN" sz="1600" b="1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4434086" y="2283718"/>
            <a:ext cx="1757362" cy="266429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23" name="矩形 22"/>
          <p:cNvSpPr/>
          <p:nvPr/>
        </p:nvSpPr>
        <p:spPr>
          <a:xfrm>
            <a:off x="4535264" y="2544557"/>
            <a:ext cx="735180" cy="642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3" name="矩形 2"/>
          <p:cNvSpPr/>
          <p:nvPr/>
        </p:nvSpPr>
        <p:spPr>
          <a:xfrm>
            <a:off x="5035287" y="2283333"/>
            <a:ext cx="5549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/>
              <a:t>worker</a:t>
            </a:r>
            <a:endParaRPr lang="zh-CN" altLang="en-US" sz="1000" dirty="0"/>
          </a:p>
        </p:txBody>
      </p:sp>
      <p:sp>
        <p:nvSpPr>
          <p:cNvPr id="25" name="矩形 24"/>
          <p:cNvSpPr/>
          <p:nvPr/>
        </p:nvSpPr>
        <p:spPr>
          <a:xfrm>
            <a:off x="4587131" y="2555770"/>
            <a:ext cx="6463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/>
              <a:t>executor</a:t>
            </a:r>
            <a:endParaRPr lang="zh-CN" altLang="en-US" sz="1000" dirty="0"/>
          </a:p>
        </p:txBody>
      </p:sp>
      <p:sp>
        <p:nvSpPr>
          <p:cNvPr id="5" name="椭圆 4"/>
          <p:cNvSpPr/>
          <p:nvPr/>
        </p:nvSpPr>
        <p:spPr>
          <a:xfrm>
            <a:off x="4578339" y="2778785"/>
            <a:ext cx="640806" cy="2880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task</a:t>
            </a:r>
            <a:endParaRPr lang="zh-CN" altLang="en-US" sz="800" dirty="0"/>
          </a:p>
        </p:txBody>
      </p:sp>
      <p:sp>
        <p:nvSpPr>
          <p:cNvPr id="28" name="矩形 27"/>
          <p:cNvSpPr/>
          <p:nvPr/>
        </p:nvSpPr>
        <p:spPr>
          <a:xfrm>
            <a:off x="5331014" y="2538962"/>
            <a:ext cx="735180" cy="14093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29" name="矩形 28"/>
          <p:cNvSpPr/>
          <p:nvPr/>
        </p:nvSpPr>
        <p:spPr>
          <a:xfrm>
            <a:off x="5382881" y="2550176"/>
            <a:ext cx="6463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/>
              <a:t>executor</a:t>
            </a:r>
            <a:endParaRPr lang="zh-CN" altLang="en-US" sz="1000" dirty="0"/>
          </a:p>
        </p:txBody>
      </p:sp>
      <p:sp>
        <p:nvSpPr>
          <p:cNvPr id="30" name="椭圆 29"/>
          <p:cNvSpPr/>
          <p:nvPr/>
        </p:nvSpPr>
        <p:spPr>
          <a:xfrm>
            <a:off x="5378201" y="2778012"/>
            <a:ext cx="640806" cy="288032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task</a:t>
            </a:r>
            <a:endParaRPr lang="zh-CN" altLang="en-US" sz="800" dirty="0"/>
          </a:p>
        </p:txBody>
      </p:sp>
      <p:sp>
        <p:nvSpPr>
          <p:cNvPr id="7" name="椭圆 6"/>
          <p:cNvSpPr/>
          <p:nvPr/>
        </p:nvSpPr>
        <p:spPr>
          <a:xfrm>
            <a:off x="7485056" y="1124599"/>
            <a:ext cx="1116856" cy="4045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Yellow bolt</a:t>
            </a:r>
            <a:endParaRPr lang="zh-CN" altLang="en-US" sz="1000" dirty="0"/>
          </a:p>
        </p:txBody>
      </p:sp>
      <p:sp>
        <p:nvSpPr>
          <p:cNvPr id="36" name="椭圆 35"/>
          <p:cNvSpPr/>
          <p:nvPr/>
        </p:nvSpPr>
        <p:spPr>
          <a:xfrm>
            <a:off x="4660717" y="1145800"/>
            <a:ext cx="1116856" cy="40450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Blue spout</a:t>
            </a:r>
            <a:endParaRPr lang="zh-CN" altLang="en-US" sz="1000" dirty="0"/>
          </a:p>
        </p:txBody>
      </p:sp>
      <p:sp>
        <p:nvSpPr>
          <p:cNvPr id="37" name="椭圆 36"/>
          <p:cNvSpPr/>
          <p:nvPr/>
        </p:nvSpPr>
        <p:spPr>
          <a:xfrm>
            <a:off x="6090270" y="1141410"/>
            <a:ext cx="1116856" cy="404507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Green bolt</a:t>
            </a:r>
            <a:endParaRPr lang="zh-CN" altLang="en-US" sz="1000" dirty="0"/>
          </a:p>
        </p:txBody>
      </p:sp>
      <p:sp>
        <p:nvSpPr>
          <p:cNvPr id="38" name="矩形 37"/>
          <p:cNvSpPr/>
          <p:nvPr/>
        </p:nvSpPr>
        <p:spPr>
          <a:xfrm>
            <a:off x="4535264" y="3300361"/>
            <a:ext cx="735180" cy="642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39" name="矩形 38"/>
          <p:cNvSpPr/>
          <p:nvPr/>
        </p:nvSpPr>
        <p:spPr>
          <a:xfrm>
            <a:off x="4587131" y="3311574"/>
            <a:ext cx="6463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/>
              <a:t>executor</a:t>
            </a:r>
            <a:endParaRPr lang="zh-CN" altLang="en-US" sz="1000" dirty="0"/>
          </a:p>
        </p:txBody>
      </p:sp>
      <p:sp>
        <p:nvSpPr>
          <p:cNvPr id="40" name="椭圆 39"/>
          <p:cNvSpPr/>
          <p:nvPr/>
        </p:nvSpPr>
        <p:spPr>
          <a:xfrm>
            <a:off x="4578339" y="3534589"/>
            <a:ext cx="640806" cy="2880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task</a:t>
            </a:r>
            <a:endParaRPr lang="zh-CN" altLang="en-US" sz="800" dirty="0"/>
          </a:p>
        </p:txBody>
      </p:sp>
      <p:sp>
        <p:nvSpPr>
          <p:cNvPr id="41" name="矩形 40"/>
          <p:cNvSpPr/>
          <p:nvPr/>
        </p:nvSpPr>
        <p:spPr>
          <a:xfrm>
            <a:off x="4535264" y="4045636"/>
            <a:ext cx="735180" cy="642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42" name="矩形 41"/>
          <p:cNvSpPr/>
          <p:nvPr/>
        </p:nvSpPr>
        <p:spPr>
          <a:xfrm>
            <a:off x="4587131" y="4056849"/>
            <a:ext cx="6463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/>
              <a:t>executor</a:t>
            </a:r>
            <a:endParaRPr lang="zh-CN" altLang="en-US" sz="1000" dirty="0"/>
          </a:p>
        </p:txBody>
      </p:sp>
      <p:sp>
        <p:nvSpPr>
          <p:cNvPr id="43" name="椭圆 42"/>
          <p:cNvSpPr/>
          <p:nvPr/>
        </p:nvSpPr>
        <p:spPr>
          <a:xfrm>
            <a:off x="4578339" y="4279864"/>
            <a:ext cx="640806" cy="2880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task</a:t>
            </a:r>
            <a:endParaRPr lang="zh-CN" altLang="en-US" sz="800" dirty="0"/>
          </a:p>
        </p:txBody>
      </p:sp>
      <p:sp>
        <p:nvSpPr>
          <p:cNvPr id="46" name="椭圆 45"/>
          <p:cNvSpPr/>
          <p:nvPr/>
        </p:nvSpPr>
        <p:spPr>
          <a:xfrm>
            <a:off x="5379135" y="3550624"/>
            <a:ext cx="640806" cy="288032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task</a:t>
            </a:r>
            <a:endParaRPr lang="zh-CN" altLang="en-US" sz="800" dirty="0"/>
          </a:p>
        </p:txBody>
      </p:sp>
      <p:sp>
        <p:nvSpPr>
          <p:cNvPr id="47" name="矩形 46"/>
          <p:cNvSpPr/>
          <p:nvPr/>
        </p:nvSpPr>
        <p:spPr>
          <a:xfrm>
            <a:off x="5331014" y="4058078"/>
            <a:ext cx="735180" cy="6480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48" name="矩形 47"/>
          <p:cNvSpPr/>
          <p:nvPr/>
        </p:nvSpPr>
        <p:spPr>
          <a:xfrm>
            <a:off x="5382881" y="4069292"/>
            <a:ext cx="6463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/>
              <a:t>executor</a:t>
            </a:r>
            <a:endParaRPr lang="zh-CN" altLang="en-US" sz="1000" dirty="0"/>
          </a:p>
        </p:txBody>
      </p:sp>
      <p:sp>
        <p:nvSpPr>
          <p:cNvPr id="49" name="椭圆 48"/>
          <p:cNvSpPr/>
          <p:nvPr/>
        </p:nvSpPr>
        <p:spPr>
          <a:xfrm>
            <a:off x="5378201" y="4297128"/>
            <a:ext cx="640806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task</a:t>
            </a:r>
            <a:endParaRPr lang="zh-CN" altLang="en-US" sz="800" dirty="0"/>
          </a:p>
        </p:txBody>
      </p:sp>
      <p:sp>
        <p:nvSpPr>
          <p:cNvPr id="85" name="矩形 84"/>
          <p:cNvSpPr/>
          <p:nvPr/>
        </p:nvSpPr>
        <p:spPr>
          <a:xfrm>
            <a:off x="7207126" y="2283718"/>
            <a:ext cx="1757362" cy="266429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86" name="矩形 85"/>
          <p:cNvSpPr/>
          <p:nvPr/>
        </p:nvSpPr>
        <p:spPr>
          <a:xfrm>
            <a:off x="7308304" y="2544557"/>
            <a:ext cx="735180" cy="642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87" name="矩形 86"/>
          <p:cNvSpPr/>
          <p:nvPr/>
        </p:nvSpPr>
        <p:spPr>
          <a:xfrm>
            <a:off x="7808327" y="2283333"/>
            <a:ext cx="5549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/>
              <a:t>worker</a:t>
            </a:r>
            <a:endParaRPr lang="zh-CN" altLang="en-US" sz="1000" dirty="0"/>
          </a:p>
        </p:txBody>
      </p:sp>
      <p:sp>
        <p:nvSpPr>
          <p:cNvPr id="88" name="矩形 87"/>
          <p:cNvSpPr/>
          <p:nvPr/>
        </p:nvSpPr>
        <p:spPr>
          <a:xfrm>
            <a:off x="7360171" y="2555770"/>
            <a:ext cx="6463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/>
              <a:t>executor</a:t>
            </a:r>
            <a:endParaRPr lang="zh-CN" altLang="en-US" sz="1000" dirty="0"/>
          </a:p>
        </p:txBody>
      </p:sp>
      <p:sp>
        <p:nvSpPr>
          <p:cNvPr id="89" name="椭圆 88"/>
          <p:cNvSpPr/>
          <p:nvPr/>
        </p:nvSpPr>
        <p:spPr>
          <a:xfrm>
            <a:off x="7351379" y="2778785"/>
            <a:ext cx="640806" cy="2880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task</a:t>
            </a:r>
            <a:endParaRPr lang="zh-CN" altLang="en-US" sz="800" dirty="0"/>
          </a:p>
        </p:txBody>
      </p:sp>
      <p:sp>
        <p:nvSpPr>
          <p:cNvPr id="90" name="矩形 89"/>
          <p:cNvSpPr/>
          <p:nvPr/>
        </p:nvSpPr>
        <p:spPr>
          <a:xfrm>
            <a:off x="8104054" y="2538962"/>
            <a:ext cx="735180" cy="14093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91" name="矩形 90"/>
          <p:cNvSpPr/>
          <p:nvPr/>
        </p:nvSpPr>
        <p:spPr>
          <a:xfrm>
            <a:off x="8155921" y="2550176"/>
            <a:ext cx="6463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/>
              <a:t>executor</a:t>
            </a:r>
            <a:endParaRPr lang="zh-CN" altLang="en-US" sz="1000" dirty="0"/>
          </a:p>
        </p:txBody>
      </p:sp>
      <p:sp>
        <p:nvSpPr>
          <p:cNvPr id="92" name="椭圆 91"/>
          <p:cNvSpPr/>
          <p:nvPr/>
        </p:nvSpPr>
        <p:spPr>
          <a:xfrm>
            <a:off x="8151241" y="2778012"/>
            <a:ext cx="640806" cy="288032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task</a:t>
            </a:r>
            <a:endParaRPr lang="zh-CN" altLang="en-US" sz="800" dirty="0"/>
          </a:p>
        </p:txBody>
      </p:sp>
      <p:sp>
        <p:nvSpPr>
          <p:cNvPr id="93" name="矩形 92"/>
          <p:cNvSpPr/>
          <p:nvPr/>
        </p:nvSpPr>
        <p:spPr>
          <a:xfrm>
            <a:off x="7308304" y="3300361"/>
            <a:ext cx="735180" cy="642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94" name="矩形 93"/>
          <p:cNvSpPr/>
          <p:nvPr/>
        </p:nvSpPr>
        <p:spPr>
          <a:xfrm>
            <a:off x="7360171" y="3311574"/>
            <a:ext cx="6463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/>
              <a:t>executor</a:t>
            </a:r>
            <a:endParaRPr lang="zh-CN" altLang="en-US" sz="1000" dirty="0"/>
          </a:p>
        </p:txBody>
      </p:sp>
      <p:sp>
        <p:nvSpPr>
          <p:cNvPr id="95" name="椭圆 94"/>
          <p:cNvSpPr/>
          <p:nvPr/>
        </p:nvSpPr>
        <p:spPr>
          <a:xfrm>
            <a:off x="7351379" y="3534589"/>
            <a:ext cx="640806" cy="2880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task</a:t>
            </a:r>
            <a:endParaRPr lang="zh-CN" altLang="en-US" sz="800" dirty="0"/>
          </a:p>
        </p:txBody>
      </p:sp>
      <p:sp>
        <p:nvSpPr>
          <p:cNvPr id="96" name="矩形 95"/>
          <p:cNvSpPr/>
          <p:nvPr/>
        </p:nvSpPr>
        <p:spPr>
          <a:xfrm>
            <a:off x="7308304" y="4045636"/>
            <a:ext cx="735180" cy="642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97" name="矩形 96"/>
          <p:cNvSpPr/>
          <p:nvPr/>
        </p:nvSpPr>
        <p:spPr>
          <a:xfrm>
            <a:off x="7360171" y="4056849"/>
            <a:ext cx="6463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/>
              <a:t>executor</a:t>
            </a:r>
            <a:endParaRPr lang="zh-CN" altLang="en-US" sz="1000" dirty="0"/>
          </a:p>
        </p:txBody>
      </p:sp>
      <p:sp>
        <p:nvSpPr>
          <p:cNvPr id="98" name="椭圆 97"/>
          <p:cNvSpPr/>
          <p:nvPr/>
        </p:nvSpPr>
        <p:spPr>
          <a:xfrm>
            <a:off x="7351379" y="4279864"/>
            <a:ext cx="640806" cy="2880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task</a:t>
            </a:r>
            <a:endParaRPr lang="zh-CN" altLang="en-US" sz="800" dirty="0"/>
          </a:p>
        </p:txBody>
      </p:sp>
      <p:sp>
        <p:nvSpPr>
          <p:cNvPr id="99" name="椭圆 98"/>
          <p:cNvSpPr/>
          <p:nvPr/>
        </p:nvSpPr>
        <p:spPr>
          <a:xfrm>
            <a:off x="8152175" y="3550624"/>
            <a:ext cx="640806" cy="288032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task</a:t>
            </a:r>
            <a:endParaRPr lang="zh-CN" altLang="en-US" sz="800" dirty="0"/>
          </a:p>
        </p:txBody>
      </p:sp>
      <p:sp>
        <p:nvSpPr>
          <p:cNvPr id="100" name="矩形 99"/>
          <p:cNvSpPr/>
          <p:nvPr/>
        </p:nvSpPr>
        <p:spPr>
          <a:xfrm>
            <a:off x="8104054" y="4058078"/>
            <a:ext cx="735180" cy="6480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01" name="矩形 100"/>
          <p:cNvSpPr/>
          <p:nvPr/>
        </p:nvSpPr>
        <p:spPr>
          <a:xfrm>
            <a:off x="8155921" y="4069292"/>
            <a:ext cx="6463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/>
              <a:t>executor</a:t>
            </a:r>
            <a:endParaRPr lang="zh-CN" altLang="en-US" sz="1000" dirty="0"/>
          </a:p>
        </p:txBody>
      </p:sp>
      <p:sp>
        <p:nvSpPr>
          <p:cNvPr id="102" name="椭圆 101"/>
          <p:cNvSpPr/>
          <p:nvPr/>
        </p:nvSpPr>
        <p:spPr>
          <a:xfrm>
            <a:off x="8151241" y="4297128"/>
            <a:ext cx="640806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task</a:t>
            </a:r>
            <a:endParaRPr lang="zh-CN" altLang="en-US" sz="800" dirty="0"/>
          </a:p>
        </p:txBody>
      </p:sp>
      <p:sp>
        <p:nvSpPr>
          <p:cNvPr id="9" name="矩形 8"/>
          <p:cNvSpPr/>
          <p:nvPr/>
        </p:nvSpPr>
        <p:spPr>
          <a:xfrm>
            <a:off x="145561" y="1055722"/>
            <a:ext cx="389150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zh-CN" sz="1200" kern="100" dirty="0" err="1">
                <a:latin typeface="Times New Roman" panose="02020603050405020304" pitchFamily="18" charset="0"/>
              </a:rPr>
              <a:t>Config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kern="100" dirty="0" err="1">
                <a:latin typeface="Times New Roman" panose="02020603050405020304" pitchFamily="18" charset="0"/>
              </a:rPr>
              <a:t>conf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= new </a:t>
            </a:r>
            <a:r>
              <a:rPr lang="en-US" altLang="zh-CN" sz="1200" kern="100" dirty="0" err="1">
                <a:latin typeface="Times New Roman" panose="02020603050405020304" pitchFamily="18" charset="0"/>
              </a:rPr>
              <a:t>Config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();</a:t>
            </a:r>
            <a:endParaRPr lang="zh-CN" altLang="zh-CN" sz="1200" kern="100" dirty="0">
              <a:latin typeface="Times New Roman" panose="02020603050405020304" pitchFamily="18" charset="0"/>
            </a:endParaRPr>
          </a:p>
          <a:p>
            <a:pPr fontAlgn="base"/>
            <a:r>
              <a:rPr lang="en-US" altLang="zh-CN" sz="1200" kern="1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conf.setNumWorkers</a:t>
            </a:r>
            <a:r>
              <a:rPr lang="en-US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(2); </a:t>
            </a:r>
            <a:endParaRPr lang="en-US" altLang="zh-CN" sz="1200" kern="10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fontAlgn="base"/>
            <a:endParaRPr lang="en-US" altLang="zh-CN" sz="1200" kern="100" dirty="0" smtClean="0">
              <a:latin typeface="Times New Roman" panose="02020603050405020304" pitchFamily="18" charset="0"/>
            </a:endParaRPr>
          </a:p>
          <a:p>
            <a:pPr fontAlgn="base"/>
            <a:endParaRPr lang="en-US" altLang="zh-CN" sz="1200" kern="100" dirty="0">
              <a:latin typeface="Times New Roman" panose="02020603050405020304" pitchFamily="18" charset="0"/>
            </a:endParaRPr>
          </a:p>
          <a:p>
            <a:pPr fontAlgn="base"/>
            <a:endParaRPr lang="en-US" altLang="zh-CN" sz="1200" kern="100" dirty="0" smtClean="0">
              <a:latin typeface="Times New Roman" panose="02020603050405020304" pitchFamily="18" charset="0"/>
            </a:endParaRPr>
          </a:p>
          <a:p>
            <a:pPr fontAlgn="base"/>
            <a:endParaRPr lang="en-US" altLang="zh-CN" sz="1200" kern="100" dirty="0">
              <a:latin typeface="Times New Roman" panose="02020603050405020304" pitchFamily="18" charset="0"/>
            </a:endParaRPr>
          </a:p>
          <a:p>
            <a:pPr fontAlgn="base"/>
            <a:endParaRPr lang="zh-CN" altLang="zh-CN" sz="1200" kern="100" dirty="0">
              <a:latin typeface="Times New Roman" panose="02020603050405020304" pitchFamily="18" charset="0"/>
            </a:endParaRPr>
          </a:p>
          <a:p>
            <a:pPr fontAlgn="base"/>
            <a:r>
              <a:rPr lang="en-US" altLang="zh-CN" sz="1200" kern="100" dirty="0" err="1">
                <a:latin typeface="Times New Roman" panose="02020603050405020304" pitchFamily="18" charset="0"/>
              </a:rPr>
              <a:t>topologyBuilder.setSpout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("blue-spout", new </a:t>
            </a:r>
            <a:r>
              <a:rPr lang="en-US" altLang="zh-CN" sz="1200" kern="100" dirty="0" err="1">
                <a:latin typeface="Times New Roman" panose="02020603050405020304" pitchFamily="18" charset="0"/>
              </a:rPr>
              <a:t>BlueSpout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(), </a:t>
            </a:r>
            <a:r>
              <a:rPr lang="en-US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); </a:t>
            </a:r>
            <a:endParaRPr lang="en-US" altLang="zh-CN" sz="1200" kern="100" dirty="0" smtClean="0">
              <a:latin typeface="Times New Roman" panose="02020603050405020304" pitchFamily="18" charset="0"/>
            </a:endParaRPr>
          </a:p>
          <a:p>
            <a:pPr fontAlgn="base"/>
            <a:endParaRPr lang="en-US" altLang="zh-CN" sz="1200" kern="100" dirty="0" smtClean="0">
              <a:latin typeface="Times New Roman" panose="02020603050405020304" pitchFamily="18" charset="0"/>
            </a:endParaRPr>
          </a:p>
          <a:p>
            <a:pPr fontAlgn="base"/>
            <a:endParaRPr lang="zh-CN" altLang="zh-CN" sz="1200" kern="100" dirty="0">
              <a:latin typeface="Times New Roman" panose="02020603050405020304" pitchFamily="18" charset="0"/>
            </a:endParaRPr>
          </a:p>
          <a:p>
            <a:pPr fontAlgn="base"/>
            <a:r>
              <a:rPr lang="en-US" altLang="zh-CN" sz="1200" kern="100" dirty="0" err="1">
                <a:latin typeface="Times New Roman" panose="02020603050405020304" pitchFamily="18" charset="0"/>
              </a:rPr>
              <a:t>topologyBuilder.setBolt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("green-bolt", new </a:t>
            </a:r>
            <a:r>
              <a:rPr lang="en-US" altLang="zh-CN" sz="1200" kern="100" dirty="0" err="1">
                <a:latin typeface="Times New Roman" panose="02020603050405020304" pitchFamily="18" charset="0"/>
              </a:rPr>
              <a:t>GreenBolt</a:t>
            </a:r>
            <a:r>
              <a:rPr lang="en-US" altLang="zh-CN" sz="1200" kern="100" dirty="0" smtClean="0">
                <a:latin typeface="Times New Roman" panose="02020603050405020304" pitchFamily="18" charset="0"/>
              </a:rPr>
              <a:t>(), </a:t>
            </a:r>
            <a:r>
              <a:rPr lang="en-US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).</a:t>
            </a:r>
            <a:r>
              <a:rPr lang="en-US" altLang="zh-CN" sz="1200" kern="100" dirty="0" err="1">
                <a:latin typeface="Times New Roman" panose="02020603050405020304" pitchFamily="18" charset="0"/>
              </a:rPr>
              <a:t>setNumTasks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(</a:t>
            </a:r>
            <a:r>
              <a:rPr lang="en-US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).</a:t>
            </a:r>
            <a:r>
              <a:rPr lang="en-US" altLang="zh-CN" sz="1200" kern="100" dirty="0" err="1">
                <a:latin typeface="Times New Roman" panose="02020603050405020304" pitchFamily="18" charset="0"/>
              </a:rPr>
              <a:t>shuffleGrouping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("blue-spout</a:t>
            </a:r>
            <a:r>
              <a:rPr lang="en-US" altLang="zh-CN" sz="1200" kern="100" dirty="0" smtClean="0">
                <a:latin typeface="Times New Roman" panose="02020603050405020304" pitchFamily="18" charset="0"/>
              </a:rPr>
              <a:t>");</a:t>
            </a:r>
          </a:p>
          <a:p>
            <a:pPr fontAlgn="base"/>
            <a:endParaRPr lang="zh-CN" altLang="zh-CN" sz="1200" kern="100" dirty="0">
              <a:latin typeface="Times New Roman" panose="02020603050405020304" pitchFamily="18" charset="0"/>
            </a:endParaRPr>
          </a:p>
          <a:p>
            <a:pPr fontAlgn="base"/>
            <a:r>
              <a:rPr lang="en-US" altLang="zh-CN" sz="1200" kern="100" dirty="0" err="1">
                <a:latin typeface="Times New Roman" panose="02020603050405020304" pitchFamily="18" charset="0"/>
              </a:rPr>
              <a:t>topologyBuilder.setBolt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("yellow-bolt", new </a:t>
            </a:r>
            <a:r>
              <a:rPr lang="en-US" altLang="zh-CN" sz="1200" kern="100" dirty="0" err="1">
                <a:latin typeface="Times New Roman" panose="02020603050405020304" pitchFamily="18" charset="0"/>
              </a:rPr>
              <a:t>YellowBolt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(), </a:t>
            </a:r>
            <a:r>
              <a:rPr lang="en-US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).</a:t>
            </a:r>
            <a:r>
              <a:rPr lang="en-US" altLang="zh-CN" sz="1200" kern="100" dirty="0" err="1">
                <a:latin typeface="Times New Roman" panose="02020603050405020304" pitchFamily="18" charset="0"/>
              </a:rPr>
              <a:t>shuffleGrouping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("green-bolt</a:t>
            </a:r>
            <a:r>
              <a:rPr lang="en-US" altLang="zh-CN" sz="1200" kern="100" dirty="0" smtClean="0">
                <a:latin typeface="Times New Roman" panose="02020603050405020304" pitchFamily="18" charset="0"/>
              </a:rPr>
              <a:t>");</a:t>
            </a:r>
          </a:p>
          <a:p>
            <a:pPr fontAlgn="base"/>
            <a:endParaRPr lang="zh-CN" altLang="zh-CN" sz="1200" kern="100" dirty="0">
              <a:latin typeface="Times New Roman" panose="02020603050405020304" pitchFamily="18" charset="0"/>
            </a:endParaRPr>
          </a:p>
          <a:p>
            <a:r>
              <a:rPr lang="en-US" altLang="zh-CN" sz="1200" kern="100" dirty="0" err="1">
                <a:latin typeface="Times New Roman" panose="02020603050405020304" pitchFamily="18" charset="0"/>
              </a:rPr>
              <a:t>StormSubmitter.submitTopology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("</a:t>
            </a:r>
            <a:r>
              <a:rPr lang="en-US" altLang="zh-CN" sz="1200" kern="100" dirty="0" err="1">
                <a:latin typeface="Times New Roman" panose="02020603050405020304" pitchFamily="18" charset="0"/>
              </a:rPr>
              <a:t>mytopology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",</a:t>
            </a:r>
            <a:r>
              <a:rPr lang="en-US" altLang="zh-CN" sz="1200" kern="100" dirty="0" err="1">
                <a:latin typeface="Times New Roman" panose="02020603050405020304" pitchFamily="18" charset="0"/>
              </a:rPr>
              <a:t>conf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, </a:t>
            </a:r>
            <a:r>
              <a:rPr lang="en-US" altLang="zh-CN" sz="1200" kern="100" dirty="0" err="1">
                <a:latin typeface="Times New Roman" panose="02020603050405020304" pitchFamily="18" charset="0"/>
              </a:rPr>
              <a:t>topologyBuilder.createTopology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());</a:t>
            </a:r>
            <a:endParaRPr lang="zh-CN" altLang="en-US" sz="1200" dirty="0"/>
          </a:p>
        </p:txBody>
      </p:sp>
      <p:sp>
        <p:nvSpPr>
          <p:cNvPr id="103" name="矩形 102"/>
          <p:cNvSpPr/>
          <p:nvPr/>
        </p:nvSpPr>
        <p:spPr>
          <a:xfrm>
            <a:off x="6529422" y="1620595"/>
            <a:ext cx="2880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zh-CN" sz="1200" kern="100" dirty="0">
                <a:latin typeface="Times New Roman" panose="02020603050405020304" pitchFamily="18" charset="0"/>
              </a:rPr>
              <a:t>2</a:t>
            </a:r>
            <a:endParaRPr lang="en-US" altLang="zh-CN" sz="1200" kern="10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7941791" y="1604742"/>
            <a:ext cx="2880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zh-CN" sz="1200" kern="100" dirty="0" smtClean="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05" name="矩形 104"/>
          <p:cNvSpPr/>
          <p:nvPr/>
        </p:nvSpPr>
        <p:spPr>
          <a:xfrm>
            <a:off x="5089446" y="1620102"/>
            <a:ext cx="2880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zh-CN" sz="1200" kern="100" dirty="0">
                <a:latin typeface="Times New Roman" panose="02020603050405020304" pitchFamily="18" charset="0"/>
              </a:rPr>
              <a:t>2</a:t>
            </a:r>
            <a:endParaRPr lang="en-US" altLang="zh-CN" sz="1200" kern="10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4257630" y="1602638"/>
            <a:ext cx="6414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zh-CN" altLang="en-US" sz="12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线程数</a:t>
            </a:r>
            <a:endParaRPr lang="en-US" altLang="zh-CN" sz="1200" kern="10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4249518" y="1862703"/>
            <a:ext cx="6414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zh-CN" altLang="en-US" sz="12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任务数</a:t>
            </a:r>
            <a:endParaRPr lang="en-US" altLang="zh-CN" sz="1200" kern="10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6532889" y="1856271"/>
            <a:ext cx="2880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zh-CN" sz="1200" kern="100" dirty="0" smtClean="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09" name="矩形 108"/>
          <p:cNvSpPr/>
          <p:nvPr/>
        </p:nvSpPr>
        <p:spPr>
          <a:xfrm>
            <a:off x="7945258" y="1840418"/>
            <a:ext cx="2880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zh-CN" sz="1200" kern="100" dirty="0" smtClean="0">
                <a:latin typeface="Times New Roman" panose="02020603050405020304" pitchFamily="18" charset="0"/>
              </a:rPr>
              <a:t>6</a:t>
            </a:r>
            <a:endParaRPr lang="en-US" altLang="zh-CN" sz="1200" kern="10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5092913" y="1855778"/>
            <a:ext cx="2880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zh-CN" sz="1200" kern="100" dirty="0">
                <a:latin typeface="Times New Roman" panose="02020603050405020304" pitchFamily="18" charset="0"/>
              </a:rPr>
              <a:t>2</a:t>
            </a:r>
            <a:endParaRPr lang="en-US" altLang="zh-CN" sz="1200" kern="10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1763688" y="1450372"/>
            <a:ext cx="2670398" cy="8544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/>
          <p:nvPr/>
        </p:nvCxnSpPr>
        <p:spPr>
          <a:xfrm>
            <a:off x="1763688" y="1450372"/>
            <a:ext cx="5431095" cy="8193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endCxn id="105" idx="1"/>
          </p:cNvCxnSpPr>
          <p:nvPr/>
        </p:nvCxnSpPr>
        <p:spPr>
          <a:xfrm flipV="1">
            <a:off x="3944436" y="1758602"/>
            <a:ext cx="1145010" cy="769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endCxn id="103" idx="1"/>
          </p:cNvCxnSpPr>
          <p:nvPr/>
        </p:nvCxnSpPr>
        <p:spPr>
          <a:xfrm flipV="1">
            <a:off x="3643778" y="1759095"/>
            <a:ext cx="2885644" cy="1279599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endCxn id="104" idx="1"/>
          </p:cNvCxnSpPr>
          <p:nvPr/>
        </p:nvCxnSpPr>
        <p:spPr>
          <a:xfrm flipV="1">
            <a:off x="3783544" y="1743242"/>
            <a:ext cx="4158247" cy="182892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>
            <a:endCxn id="108" idx="1"/>
          </p:cNvCxnSpPr>
          <p:nvPr/>
        </p:nvCxnSpPr>
        <p:spPr>
          <a:xfrm flipV="1">
            <a:off x="3563888" y="1994771"/>
            <a:ext cx="2969001" cy="107127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 118"/>
          <p:cNvSpPr/>
          <p:nvPr/>
        </p:nvSpPr>
        <p:spPr>
          <a:xfrm>
            <a:off x="6330505" y="632110"/>
            <a:ext cx="20417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zh-CN" altLang="en-US" sz="12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并发度为</a:t>
            </a:r>
            <a:r>
              <a:rPr lang="en-US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2+2+6=10</a:t>
            </a:r>
          </a:p>
          <a:p>
            <a:pPr fontAlgn="base"/>
            <a:r>
              <a:rPr lang="zh-CN" altLang="en-US" sz="12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最大并发度为：</a:t>
            </a:r>
            <a:r>
              <a:rPr lang="en-US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2+4+6=12</a:t>
            </a:r>
          </a:p>
        </p:txBody>
      </p:sp>
    </p:spTree>
    <p:extLst>
      <p:ext uri="{BB962C8B-B14F-4D97-AF65-F5344CB8AC3E}">
        <p14:creationId xmlns:p14="http://schemas.microsoft.com/office/powerpoint/2010/main" val="48767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23" grpId="0" animBg="1"/>
      <p:bldP spid="3" grpId="0"/>
      <p:bldP spid="25" grpId="0"/>
      <p:bldP spid="5" grpId="0" animBg="1"/>
      <p:bldP spid="28" grpId="0" animBg="1"/>
      <p:bldP spid="29" grpId="0"/>
      <p:bldP spid="30" grpId="0" animBg="1"/>
      <p:bldP spid="7" grpId="0" animBg="1"/>
      <p:bldP spid="36" grpId="0" animBg="1"/>
      <p:bldP spid="37" grpId="0" animBg="1"/>
      <p:bldP spid="38" grpId="0" animBg="1"/>
      <p:bldP spid="39" grpId="0"/>
      <p:bldP spid="40" grpId="0" animBg="1"/>
      <p:bldP spid="41" grpId="0" animBg="1"/>
      <p:bldP spid="42" grpId="0"/>
      <p:bldP spid="43" grpId="0" animBg="1"/>
      <p:bldP spid="46" grpId="0" animBg="1"/>
      <p:bldP spid="47" grpId="0" animBg="1"/>
      <p:bldP spid="48" grpId="0"/>
      <p:bldP spid="49" grpId="0" animBg="1"/>
      <p:bldP spid="85" grpId="0" animBg="1"/>
      <p:bldP spid="86" grpId="0" animBg="1"/>
      <p:bldP spid="87" grpId="0"/>
      <p:bldP spid="88" grpId="0"/>
      <p:bldP spid="89" grpId="0" animBg="1"/>
      <p:bldP spid="90" grpId="0" animBg="1"/>
      <p:bldP spid="91" grpId="0"/>
      <p:bldP spid="92" grpId="0" animBg="1"/>
      <p:bldP spid="93" grpId="0" animBg="1"/>
      <p:bldP spid="94" grpId="0"/>
      <p:bldP spid="95" grpId="0" animBg="1"/>
      <p:bldP spid="96" grpId="0" animBg="1"/>
      <p:bldP spid="97" grpId="0"/>
      <p:bldP spid="98" grpId="0" animBg="1"/>
      <p:bldP spid="99" grpId="0" animBg="1"/>
      <p:bldP spid="100" grpId="0" animBg="1"/>
      <p:bldP spid="101" grpId="0"/>
      <p:bldP spid="102" grpId="0" animBg="1"/>
      <p:bldP spid="9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</TotalTime>
  <Words>324</Words>
  <Application>Microsoft Office PowerPoint</Application>
  <PresentationFormat>全屏显示(16:9)</PresentationFormat>
  <Paragraphs>111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方正兰亭超细黑简体</vt:lpstr>
      <vt:lpstr>宋体</vt:lpstr>
      <vt:lpstr>微软雅黑</vt:lpstr>
      <vt:lpstr>Arial</vt:lpstr>
      <vt:lpstr>Calibri</vt:lpstr>
      <vt:lpstr>Times New Roman</vt:lpstr>
      <vt:lpstr>Office 主题</vt:lpstr>
      <vt:lpstr>大数据技术图解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Administrator</cp:lastModifiedBy>
  <cp:revision>191</cp:revision>
  <dcterms:created xsi:type="dcterms:W3CDTF">2013-03-04T07:19:04Z</dcterms:created>
  <dcterms:modified xsi:type="dcterms:W3CDTF">2017-08-06T03:57:34Z</dcterms:modified>
</cp:coreProperties>
</file>