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7"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3747-55D8-C76B-6E1C-B6D52C7C5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EA13C-E320-F8E2-84B5-C0A8764EC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F3E30E-DC37-6675-EDBE-A05ED72D3A57}"/>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5" name="Footer Placeholder 4">
            <a:extLst>
              <a:ext uri="{FF2B5EF4-FFF2-40B4-BE49-F238E27FC236}">
                <a16:creationId xmlns:a16="http://schemas.microsoft.com/office/drawing/2014/main" id="{EF7C7424-789D-FBC8-FADD-A120FAC2E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E0730-A24E-E119-03B6-92CAD1CA4809}"/>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305252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9875-ED9A-49F5-2A34-0C6A3A61DB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FE1F8A-3688-A3CB-E639-63BDA41EC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908A4-8722-F85F-2F60-72EBDDB6CD63}"/>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5" name="Footer Placeholder 4">
            <a:extLst>
              <a:ext uri="{FF2B5EF4-FFF2-40B4-BE49-F238E27FC236}">
                <a16:creationId xmlns:a16="http://schemas.microsoft.com/office/drawing/2014/main" id="{B56CA660-F5EC-BF08-43F1-1DFC92F68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3D33C-72E6-6167-802A-CDF778D21EEA}"/>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54270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5F036-CD1F-944B-D9EA-B677D23243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37A615-7D93-F8DD-24C2-637A2F63D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CE4E1-91CE-A1B4-0907-DB3C320B944F}"/>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5" name="Footer Placeholder 4">
            <a:extLst>
              <a:ext uri="{FF2B5EF4-FFF2-40B4-BE49-F238E27FC236}">
                <a16:creationId xmlns:a16="http://schemas.microsoft.com/office/drawing/2014/main" id="{428C0B4F-2A68-DCB3-A905-9132AEDD4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07C78-BB26-BB46-1221-5F0CDF30D668}"/>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109483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CF8D-99F2-7548-B3A4-FDF677DC8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2B61CB-9E83-878E-7A92-EFFE50B66A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9424-179A-D101-BD05-718D7CA158CF}"/>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5" name="Footer Placeholder 4">
            <a:extLst>
              <a:ext uri="{FF2B5EF4-FFF2-40B4-BE49-F238E27FC236}">
                <a16:creationId xmlns:a16="http://schemas.microsoft.com/office/drawing/2014/main" id="{50F49BAC-E446-DBA8-92D6-69A0B3014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735A4-A500-7DB8-6882-831132D5502C}"/>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258842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3D01-A5A8-7574-383E-040021441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F01533-9685-1FC7-5F32-2F5197936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9C321-21A3-8D59-FEFA-0AE03738A73E}"/>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5" name="Footer Placeholder 4">
            <a:extLst>
              <a:ext uri="{FF2B5EF4-FFF2-40B4-BE49-F238E27FC236}">
                <a16:creationId xmlns:a16="http://schemas.microsoft.com/office/drawing/2014/main" id="{55C2DC5B-8134-CCF0-156D-B7755DDF8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4F2E1-78C9-FE48-B65D-3EC8220DDB6A}"/>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398461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876D-9787-EE46-A362-7260ECDA38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AF50F-3562-D9EC-EC70-FFF90C1F39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37AF99-16CC-6F6D-4404-BAE860C7A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3CBC7-6662-C468-F27C-06F1C977D1B3}"/>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6" name="Footer Placeholder 5">
            <a:extLst>
              <a:ext uri="{FF2B5EF4-FFF2-40B4-BE49-F238E27FC236}">
                <a16:creationId xmlns:a16="http://schemas.microsoft.com/office/drawing/2014/main" id="{198B5BB0-81CF-2F9A-78E2-025DE7905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BACC6-1972-1DB0-0551-E2994A704CBF}"/>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167660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71FA-E840-E966-CD11-4445BB6541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A1325-5D2C-2DED-884C-C93530706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23694-A984-D0A3-C977-153FF07B4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D3624-7FEA-E606-F589-C8818AC2AB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8B49E-068E-D8FC-7DEA-A475020886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9A015D-E94C-7943-2325-F1DE04C61992}"/>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8" name="Footer Placeholder 7">
            <a:extLst>
              <a:ext uri="{FF2B5EF4-FFF2-40B4-BE49-F238E27FC236}">
                <a16:creationId xmlns:a16="http://schemas.microsoft.com/office/drawing/2014/main" id="{9BF3C0F5-16BF-AECA-5D40-B7DD9D6F5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8C2CA0-0F76-12EF-7E08-242BF838A47E}"/>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37076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1DD1-D7E8-A5CC-8B7B-CF5CB40D7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9502E8-96EA-791D-B983-86B7AC6D440C}"/>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4" name="Footer Placeholder 3">
            <a:extLst>
              <a:ext uri="{FF2B5EF4-FFF2-40B4-BE49-F238E27FC236}">
                <a16:creationId xmlns:a16="http://schemas.microsoft.com/office/drawing/2014/main" id="{A6CEAA70-71BB-D7E6-ABC7-516037D17E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CAC36A-D8C5-EC9F-EA3A-686676F90EFF}"/>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333572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82877D-41B1-4C85-22C0-B2954B9E2464}"/>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3" name="Footer Placeholder 2">
            <a:extLst>
              <a:ext uri="{FF2B5EF4-FFF2-40B4-BE49-F238E27FC236}">
                <a16:creationId xmlns:a16="http://schemas.microsoft.com/office/drawing/2014/main" id="{0B3C5C28-AECF-C77A-78E5-944366FAD9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A1A011-79FC-825E-17AA-A0704BDCCF99}"/>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409183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1D4F-860B-3F89-DEC5-37C607D9C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5F4679-7575-1B66-FCB2-321C321EE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2E8861-F020-3AA7-A892-214887183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1D5B9-D9C4-A2B4-E65C-5C67163F0E1C}"/>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6" name="Footer Placeholder 5">
            <a:extLst>
              <a:ext uri="{FF2B5EF4-FFF2-40B4-BE49-F238E27FC236}">
                <a16:creationId xmlns:a16="http://schemas.microsoft.com/office/drawing/2014/main" id="{0CA174AE-8C82-B2CF-6C9F-A32FEE1C7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CC82F-90F9-F449-70AF-5C1C2D88E1E6}"/>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1351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E3C-906B-224D-ED11-3ACC7805C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2B08D1-4813-A01A-56FD-A9D951D61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075495-7B39-965D-A993-5540B813C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6312A-7ACA-F61B-9B4A-E6DF3F4E40BD}"/>
              </a:ext>
            </a:extLst>
          </p:cNvPr>
          <p:cNvSpPr>
            <a:spLocks noGrp="1"/>
          </p:cNvSpPr>
          <p:nvPr>
            <p:ph type="dt" sz="half" idx="10"/>
          </p:nvPr>
        </p:nvSpPr>
        <p:spPr/>
        <p:txBody>
          <a:bodyPr/>
          <a:lstStyle/>
          <a:p>
            <a:fld id="{C113B15E-BBFC-4412-8864-BD7223C4CF24}" type="datetimeFigureOut">
              <a:rPr lang="en-US" smtClean="0"/>
              <a:t>2/6/2024</a:t>
            </a:fld>
            <a:endParaRPr lang="en-US"/>
          </a:p>
        </p:txBody>
      </p:sp>
      <p:sp>
        <p:nvSpPr>
          <p:cNvPr id="6" name="Footer Placeholder 5">
            <a:extLst>
              <a:ext uri="{FF2B5EF4-FFF2-40B4-BE49-F238E27FC236}">
                <a16:creationId xmlns:a16="http://schemas.microsoft.com/office/drawing/2014/main" id="{585FE2F5-171F-D721-2923-F6A316BAC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2B359-8628-4F8A-A6CC-D551C7565BC4}"/>
              </a:ext>
            </a:extLst>
          </p:cNvPr>
          <p:cNvSpPr>
            <a:spLocks noGrp="1"/>
          </p:cNvSpPr>
          <p:nvPr>
            <p:ph type="sldNum" sz="quarter" idx="12"/>
          </p:nvPr>
        </p:nvSpPr>
        <p:spPr/>
        <p:txBody>
          <a:bodyPr/>
          <a:lstStyle/>
          <a:p>
            <a:fld id="{A7DF55B4-A2F8-46C1-97A0-22EAA364F6FB}" type="slidenum">
              <a:rPr lang="en-US" smtClean="0"/>
              <a:t>‹#›</a:t>
            </a:fld>
            <a:endParaRPr lang="en-US"/>
          </a:p>
        </p:txBody>
      </p:sp>
    </p:spTree>
    <p:extLst>
      <p:ext uri="{BB962C8B-B14F-4D97-AF65-F5344CB8AC3E}">
        <p14:creationId xmlns:p14="http://schemas.microsoft.com/office/powerpoint/2010/main" val="327209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D4FA8-C75B-CB90-714C-D4AC27183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05ADAD-C521-EE1E-FBB0-84891E00A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7B505-0532-E852-E1DB-8F89C437D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3B15E-BBFC-4412-8864-BD7223C4CF24}" type="datetimeFigureOut">
              <a:rPr lang="en-US" smtClean="0"/>
              <a:t>2/6/2024</a:t>
            </a:fld>
            <a:endParaRPr lang="en-US"/>
          </a:p>
        </p:txBody>
      </p:sp>
      <p:sp>
        <p:nvSpPr>
          <p:cNvPr id="5" name="Footer Placeholder 4">
            <a:extLst>
              <a:ext uri="{FF2B5EF4-FFF2-40B4-BE49-F238E27FC236}">
                <a16:creationId xmlns:a16="http://schemas.microsoft.com/office/drawing/2014/main" id="{8CF40DE8-B3F7-24ED-8A4B-F7DE7A21C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D963D-4D9E-E74A-D599-3084913F0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F55B4-A2F8-46C1-97A0-22EAA364F6FB}" type="slidenum">
              <a:rPr lang="en-US" smtClean="0"/>
              <a:t>‹#›</a:t>
            </a:fld>
            <a:endParaRPr lang="en-US"/>
          </a:p>
        </p:txBody>
      </p:sp>
    </p:spTree>
    <p:extLst>
      <p:ext uri="{BB962C8B-B14F-4D97-AF65-F5344CB8AC3E}">
        <p14:creationId xmlns:p14="http://schemas.microsoft.com/office/powerpoint/2010/main" val="13298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385F-FD4C-FDDE-FA5C-DD1CBE2973B6}"/>
              </a:ext>
            </a:extLst>
          </p:cNvPr>
          <p:cNvSpPr>
            <a:spLocks noGrp="1"/>
          </p:cNvSpPr>
          <p:nvPr>
            <p:ph type="ctrTitle"/>
          </p:nvPr>
        </p:nvSpPr>
        <p:spPr/>
        <p:txBody>
          <a:bodyPr/>
          <a:lstStyle/>
          <a:p>
            <a:r>
              <a:rPr lang="en-US" dirty="0"/>
              <a:t>First five papers</a:t>
            </a:r>
          </a:p>
        </p:txBody>
      </p:sp>
      <p:sp>
        <p:nvSpPr>
          <p:cNvPr id="3" name="Subtitle 2">
            <a:extLst>
              <a:ext uri="{FF2B5EF4-FFF2-40B4-BE49-F238E27FC236}">
                <a16:creationId xmlns:a16="http://schemas.microsoft.com/office/drawing/2014/main" id="{F16E5771-1AB5-CAEA-3318-78C9A35FCAF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109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03992-7FF1-019E-BFFF-14E524542D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B2100-BE04-88F6-D6FD-8756EAACA905}"/>
              </a:ext>
            </a:extLst>
          </p:cNvPr>
          <p:cNvSpPr>
            <a:spLocks noGrp="1"/>
          </p:cNvSpPr>
          <p:nvPr>
            <p:ph idx="1"/>
          </p:nvPr>
        </p:nvSpPr>
        <p:spPr>
          <a:xfrm>
            <a:off x="838200" y="318782"/>
            <a:ext cx="10515600" cy="5858181"/>
          </a:xfrm>
        </p:spPr>
        <p:txBody>
          <a:bodyPr>
            <a:normAutofit fontScale="47500" lnSpcReduction="20000"/>
          </a:bodyPr>
          <a:lstStyle/>
          <a:p>
            <a:pPr algn="l"/>
            <a:r>
              <a:rPr lang="en-US" b="1" i="0" dirty="0">
                <a:solidFill>
                  <a:srgbClr val="374151"/>
                </a:solidFill>
                <a:effectLst/>
                <a:latin typeface="Söhne"/>
              </a:rPr>
              <a:t>General Commonalities: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User Experience (UX)</a:t>
            </a:r>
            <a:r>
              <a:rPr lang="en-US" b="0" i="0" dirty="0">
                <a:solidFill>
                  <a:srgbClr val="374151"/>
                </a:solidFill>
                <a:effectLst/>
                <a:latin typeface="Söhne"/>
              </a:rPr>
              <a:t>: A central theme is the exploration of how users interact with and perceive AR/VR systems. This encompasses the usability of the technology, the comfort of interaction, and the degree of user engagement.</a:t>
            </a:r>
          </a:p>
          <a:p>
            <a:pPr algn="l">
              <a:buFont typeface="Arial" panose="020B0604020202020204" pitchFamily="34" charset="0"/>
              <a:buChar char="•"/>
            </a:pPr>
            <a:r>
              <a:rPr lang="en-US" b="1" i="0" dirty="0">
                <a:solidFill>
                  <a:srgbClr val="374151"/>
                </a:solidFill>
                <a:effectLst/>
                <a:latin typeface="Söhne"/>
              </a:rPr>
              <a:t>Safety and Privacy</a:t>
            </a:r>
            <a:r>
              <a:rPr lang="en-US" b="0" i="0" dirty="0">
                <a:solidFill>
                  <a:srgbClr val="374151"/>
                </a:solidFill>
                <a:effectLst/>
                <a:latin typeface="Söhne"/>
              </a:rPr>
              <a:t>: Multiple studies address user concerns about data privacy, the potential for negative experiences, and the need for control over personal information within virtual spaces.</a:t>
            </a:r>
          </a:p>
          <a:p>
            <a:pPr algn="l">
              <a:buFont typeface="Arial" panose="020B0604020202020204" pitchFamily="34" charset="0"/>
              <a:buChar char="•"/>
            </a:pPr>
            <a:r>
              <a:rPr lang="en-US" b="1" i="0" dirty="0">
                <a:solidFill>
                  <a:srgbClr val="374151"/>
                </a:solidFill>
                <a:effectLst/>
                <a:latin typeface="Söhne"/>
              </a:rPr>
              <a:t>Trust</a:t>
            </a:r>
            <a:r>
              <a:rPr lang="en-US" b="0" i="0" dirty="0">
                <a:solidFill>
                  <a:srgbClr val="374151"/>
                </a:solidFill>
                <a:effectLst/>
                <a:latin typeface="Söhne"/>
              </a:rPr>
              <a:t>: Trust is a recurring element, both in terms of trusting the virtual entities (such as avatars) and the platforms that facilitate AR/VR experiences.</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General Key Takeaways: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UX Design</a:t>
            </a:r>
            <a:r>
              <a:rPr lang="en-US" b="0" i="0" dirty="0">
                <a:solidFill>
                  <a:srgbClr val="374151"/>
                </a:solidFill>
                <a:effectLst/>
                <a:latin typeface="Söhne"/>
              </a:rPr>
              <a:t>: The success of AR/VR technologies is heavily dependent on their design being intuitive, engaging, and user-friendly.</a:t>
            </a:r>
          </a:p>
          <a:p>
            <a:pPr algn="l">
              <a:buFont typeface="Arial" panose="020B0604020202020204" pitchFamily="34" charset="0"/>
              <a:buChar char="•"/>
            </a:pPr>
            <a:r>
              <a:rPr lang="en-US" b="1" i="0" dirty="0">
                <a:solidFill>
                  <a:srgbClr val="374151"/>
                </a:solidFill>
                <a:effectLst/>
                <a:latin typeface="Söhne"/>
              </a:rPr>
              <a:t>Privacy Measures</a:t>
            </a:r>
            <a:r>
              <a:rPr lang="en-US" b="0" i="0" dirty="0">
                <a:solidFill>
                  <a:srgbClr val="374151"/>
                </a:solidFill>
                <a:effectLst/>
                <a:latin typeface="Söhne"/>
              </a:rPr>
              <a:t>: Users are acutely aware and concerned about their privacy when using AR/VR. Therefore, robust privacy measures and transparent data handling practices are essential.</a:t>
            </a:r>
          </a:p>
          <a:p>
            <a:pPr algn="l">
              <a:buFont typeface="Arial" panose="020B0604020202020204" pitchFamily="34" charset="0"/>
              <a:buChar char="•"/>
            </a:pPr>
            <a:r>
              <a:rPr lang="en-US" b="1" i="0" dirty="0">
                <a:solidFill>
                  <a:srgbClr val="374151"/>
                </a:solidFill>
                <a:effectLst/>
                <a:latin typeface="Söhne"/>
              </a:rPr>
              <a:t>Educational Need</a:t>
            </a:r>
            <a:r>
              <a:rPr lang="en-US" b="0" i="0" dirty="0">
                <a:solidFill>
                  <a:srgbClr val="374151"/>
                </a:solidFill>
                <a:effectLst/>
                <a:latin typeface="Söhne"/>
              </a:rPr>
              <a:t>: There is a significant need to educate users about the capabilities and data practices of AR/VR technologies to build trust and improve user adoption.</a:t>
            </a:r>
          </a:p>
          <a:p>
            <a:pPr algn="l">
              <a:buFont typeface="Arial" panose="020B0604020202020204" pitchFamily="34" charset="0"/>
              <a:buChar char="•"/>
            </a:pPr>
            <a:r>
              <a:rPr lang="en-US" b="1" i="0" dirty="0">
                <a:solidFill>
                  <a:srgbClr val="374151"/>
                </a:solidFill>
                <a:effectLst/>
                <a:latin typeface="Söhne"/>
              </a:rPr>
              <a:t>Social Interaction</a:t>
            </a:r>
            <a:r>
              <a:rPr lang="en-US" b="0" i="0" dirty="0">
                <a:solidFill>
                  <a:srgbClr val="374151"/>
                </a:solidFill>
                <a:effectLst/>
                <a:latin typeface="Söhne"/>
              </a:rPr>
              <a:t>: AR/VR technologies are not just individual experiences but have profound social implications, especially when used in public or shared spaces.</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General Overview:</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research indicates that for AR/VR technologies to be widely accepted and effectively utilized, a multidimensional approach is required. </a:t>
            </a:r>
          </a:p>
          <a:p>
            <a:pPr algn="l">
              <a:buFont typeface="Arial" panose="020B0604020202020204" pitchFamily="34" charset="0"/>
              <a:buChar char="•"/>
            </a:pPr>
            <a:r>
              <a:rPr lang="en-US" b="0" i="0" dirty="0">
                <a:solidFill>
                  <a:srgbClr val="374151"/>
                </a:solidFill>
                <a:effectLst/>
                <a:latin typeface="Söhne"/>
              </a:rPr>
              <a:t>This approach should prioritize user-centered design principles that emphasize privacy, security, and ease of use. </a:t>
            </a:r>
          </a:p>
          <a:p>
            <a:pPr algn="l">
              <a:buFont typeface="Arial" panose="020B0604020202020204" pitchFamily="34" charset="0"/>
              <a:buChar char="•"/>
            </a:pPr>
            <a:r>
              <a:rPr lang="en-US" b="0" i="0" dirty="0">
                <a:solidFill>
                  <a:srgbClr val="374151"/>
                </a:solidFill>
                <a:effectLst/>
                <a:latin typeface="Söhne"/>
              </a:rPr>
              <a:t>Understanding users' perspectives on these technologies is crucial in identifying the factors that contribute to positive experiences and addressing potential risks. </a:t>
            </a:r>
          </a:p>
          <a:p>
            <a:pPr algn="l">
              <a:buFont typeface="Arial" panose="020B0604020202020204" pitchFamily="34" charset="0"/>
              <a:buChar char="•"/>
            </a:pPr>
            <a:r>
              <a:rPr lang="en-US" b="0" i="0" dirty="0">
                <a:solidFill>
                  <a:srgbClr val="374151"/>
                </a:solidFill>
                <a:effectLst/>
                <a:latin typeface="Söhne"/>
              </a:rPr>
              <a:t>As AR/VR technologies become more integrated into everyday life, it is imperative to consider not only the technical performance but also the ethical and social dimensions of their use.</a:t>
            </a:r>
          </a:p>
        </p:txBody>
      </p:sp>
    </p:spTree>
    <p:extLst>
      <p:ext uri="{BB962C8B-B14F-4D97-AF65-F5344CB8AC3E}">
        <p14:creationId xmlns:p14="http://schemas.microsoft.com/office/powerpoint/2010/main" val="176737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9BDAD-5A8D-D484-4C6A-12A347E00D25}"/>
              </a:ext>
            </a:extLst>
          </p:cNvPr>
          <p:cNvSpPr>
            <a:spLocks noGrp="1"/>
          </p:cNvSpPr>
          <p:nvPr>
            <p:ph idx="1"/>
          </p:nvPr>
        </p:nvSpPr>
        <p:spPr>
          <a:xfrm>
            <a:off x="838200" y="131885"/>
            <a:ext cx="10515600" cy="6045078"/>
          </a:xfrm>
        </p:spPr>
        <p:txBody>
          <a:bodyPr>
            <a:normAutofit fontScale="47500" lnSpcReduction="20000"/>
          </a:bodyPr>
          <a:lstStyle/>
          <a:p>
            <a:pPr algn="l">
              <a:buFont typeface="+mj-lt"/>
              <a:buAutoNum type="arabicPeriod"/>
            </a:pPr>
            <a:r>
              <a:rPr lang="en-US" b="1" i="0" dirty="0">
                <a:solidFill>
                  <a:srgbClr val="374151"/>
                </a:solidFill>
                <a:effectLst/>
                <a:latin typeface="Söhne"/>
              </a:rPr>
              <a:t>User Experience and Interaction: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How users perceive and interact with virtual avatars (Paper 97).</a:t>
            </a:r>
          </a:p>
          <a:p>
            <a:pPr marL="742950" lvl="1" indent="-285750" algn="l">
              <a:buFont typeface="+mj-lt"/>
              <a:buAutoNum type="arabicPeriod"/>
            </a:pPr>
            <a:r>
              <a:rPr lang="en-US" b="0" i="0" dirty="0">
                <a:solidFill>
                  <a:srgbClr val="374151"/>
                </a:solidFill>
                <a:effectLst/>
                <a:latin typeface="Söhne"/>
              </a:rPr>
              <a:t>Ease of use, usability, and complexity of systems (Paper 27).</a:t>
            </a:r>
          </a:p>
          <a:p>
            <a:pPr marL="742950" lvl="1" indent="-285750" algn="l">
              <a:buFont typeface="+mj-lt"/>
              <a:buAutoNum type="arabicPeriod"/>
            </a:pPr>
            <a:r>
              <a:rPr lang="en-US" b="0" i="0" dirty="0">
                <a:solidFill>
                  <a:srgbClr val="374151"/>
                </a:solidFill>
                <a:effectLst/>
                <a:latin typeface="Söhne"/>
              </a:rPr>
              <a:t>User engagement with puzzles and tasks in virtual environments (Paper 42).</a:t>
            </a:r>
          </a:p>
          <a:p>
            <a:pPr marL="742950" lvl="1" indent="-285750" algn="l">
              <a:buFont typeface="+mj-lt"/>
              <a:buAutoNum type="arabicPeriod"/>
            </a:pPr>
            <a:r>
              <a:rPr lang="en-US" b="0" i="0" dirty="0">
                <a:solidFill>
                  <a:srgbClr val="374151"/>
                </a:solidFill>
                <a:effectLst/>
                <a:latin typeface="Söhne"/>
              </a:rPr>
              <a:t>Attitudes and expectations towards AR use and data collection (Paper 43).</a:t>
            </a:r>
          </a:p>
          <a:p>
            <a:pPr marL="742950" lvl="1" indent="-285750" algn="l">
              <a:buFont typeface="+mj-lt"/>
              <a:buAutoNum type="arabicPeriod"/>
            </a:pPr>
            <a:r>
              <a:rPr lang="en-US" b="0" i="0" dirty="0">
                <a:solidFill>
                  <a:srgbClr val="374151"/>
                </a:solidFill>
                <a:effectLst/>
                <a:latin typeface="Söhne"/>
              </a:rPr>
              <a:t>VR behaviors, safety perceptions, and social interactions (Paper 50).</a:t>
            </a:r>
          </a:p>
          <a:p>
            <a:pPr algn="l">
              <a:buFont typeface="+mj-lt"/>
              <a:buAutoNum type="arabicPeriod"/>
            </a:pPr>
            <a:r>
              <a:rPr lang="en-US" b="1" i="0" dirty="0">
                <a:solidFill>
                  <a:srgbClr val="374151"/>
                </a:solidFill>
                <a:effectLst/>
                <a:latin typeface="Söhne"/>
              </a:rPr>
              <a:t>Safety and Privacy: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Concerns about data privacy and control over personal data (Papers 43 and 50).</a:t>
            </a:r>
          </a:p>
          <a:p>
            <a:pPr marL="742950" lvl="1" indent="-285750" algn="l">
              <a:buFont typeface="+mj-lt"/>
              <a:buAutoNum type="arabicPeriod"/>
            </a:pPr>
            <a:r>
              <a:rPr lang="en-US" b="0" i="0" dirty="0">
                <a:solidFill>
                  <a:srgbClr val="374151"/>
                </a:solidFill>
                <a:effectLst/>
                <a:latin typeface="Söhne"/>
              </a:rPr>
              <a:t>Perception of risks and negative experiences in virtual environments (Papers 42, 43, and 50).</a:t>
            </a:r>
          </a:p>
          <a:p>
            <a:pPr marL="742950" lvl="1" indent="-285750" algn="l">
              <a:buFont typeface="+mj-lt"/>
              <a:buAutoNum type="arabicPeriod"/>
            </a:pPr>
            <a:r>
              <a:rPr lang="en-US" b="0" i="0" dirty="0">
                <a:solidFill>
                  <a:srgbClr val="374151"/>
                </a:solidFill>
                <a:effectLst/>
                <a:latin typeface="Söhne"/>
              </a:rPr>
              <a:t>Safety features and design considerations to ensure user protection (Papers 43 and 50).</a:t>
            </a:r>
          </a:p>
          <a:p>
            <a:pPr algn="l">
              <a:buFont typeface="+mj-lt"/>
              <a:buAutoNum type="arabicPeriod"/>
            </a:pPr>
            <a:r>
              <a:rPr lang="en-US" b="1" i="0" dirty="0">
                <a:solidFill>
                  <a:srgbClr val="374151"/>
                </a:solidFill>
                <a:effectLst/>
                <a:latin typeface="Söhne"/>
              </a:rPr>
              <a:t>Trust and Credibility: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Trust in avatars and willingness to share personal information (Paper 97).</a:t>
            </a:r>
          </a:p>
          <a:p>
            <a:pPr marL="742950" lvl="1" indent="-285750" algn="l">
              <a:buFont typeface="+mj-lt"/>
              <a:buAutoNum type="arabicPeriod"/>
            </a:pPr>
            <a:r>
              <a:rPr lang="en-US" b="0" i="0" dirty="0">
                <a:solidFill>
                  <a:srgbClr val="374151"/>
                </a:solidFill>
                <a:effectLst/>
                <a:latin typeface="Söhne"/>
              </a:rPr>
              <a:t>Trust in social VR interactions and the credibility of other users (Paper 50).</a:t>
            </a:r>
          </a:p>
          <a:p>
            <a:pPr algn="l">
              <a:buFont typeface="+mj-lt"/>
              <a:buAutoNum type="arabicPeriod"/>
            </a:pPr>
            <a:r>
              <a:rPr lang="en-US" b="1" i="0" dirty="0">
                <a:solidFill>
                  <a:srgbClr val="374151"/>
                </a:solidFill>
                <a:effectLst/>
                <a:latin typeface="Söhne"/>
              </a:rPr>
              <a:t>Technical Aspects: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System usability and technical support needs (Paper 27).</a:t>
            </a:r>
          </a:p>
          <a:p>
            <a:pPr marL="742950" lvl="1" indent="-285750" algn="l">
              <a:buFont typeface="+mj-lt"/>
              <a:buAutoNum type="arabicPeriod"/>
            </a:pPr>
            <a:r>
              <a:rPr lang="en-US" b="0" i="0" dirty="0">
                <a:solidFill>
                  <a:srgbClr val="374151"/>
                </a:solidFill>
                <a:effectLst/>
                <a:latin typeface="Söhne"/>
              </a:rPr>
              <a:t>The functionality of AR devices and applications (Paper 43).</a:t>
            </a:r>
          </a:p>
          <a:p>
            <a:pPr algn="l"/>
            <a:r>
              <a:rPr lang="en-US" b="1" i="0" dirty="0">
                <a:solidFill>
                  <a:srgbClr val="374151"/>
                </a:solidFill>
                <a:effectLst/>
                <a:latin typeface="Söhne"/>
              </a:rPr>
              <a:t>Commonalities: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All papers are concerned with the user experience, particularly regarding system usability, interaction comfort, and trust in virtual counterparts.</a:t>
            </a:r>
          </a:p>
          <a:p>
            <a:pPr algn="l">
              <a:buFont typeface="Arial" panose="020B0604020202020204" pitchFamily="34" charset="0"/>
              <a:buChar char="•"/>
            </a:pPr>
            <a:r>
              <a:rPr lang="en-US" b="0" i="0" dirty="0">
                <a:solidFill>
                  <a:srgbClr val="374151"/>
                </a:solidFill>
                <a:effectLst/>
                <a:latin typeface="Söhne"/>
              </a:rPr>
              <a:t>There is a focus on safety, privacy, and user control over personal data within AR/VR environments.</a:t>
            </a:r>
          </a:p>
          <a:p>
            <a:pPr algn="l">
              <a:buFont typeface="Arial" panose="020B0604020202020204" pitchFamily="34" charset="0"/>
              <a:buChar char="•"/>
            </a:pPr>
            <a:r>
              <a:rPr lang="en-US" b="0" i="0" dirty="0">
                <a:solidFill>
                  <a:srgbClr val="374151"/>
                </a:solidFill>
                <a:effectLst/>
                <a:latin typeface="Söhne"/>
              </a:rPr>
              <a:t>Several papers examine the impact of design and technical aspects on user experience and safety.</a:t>
            </a:r>
          </a:p>
          <a:p>
            <a:pPr algn="l"/>
            <a:r>
              <a:rPr lang="en-US" b="1" i="0" dirty="0">
                <a:solidFill>
                  <a:srgbClr val="374151"/>
                </a:solidFill>
                <a:effectLst/>
                <a:latin typeface="Söhne"/>
              </a:rPr>
              <a:t>Key Takeaways: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Understanding user perception and interaction within AR/VR is critical for designing effective and safe virtual experiences.</a:t>
            </a:r>
          </a:p>
          <a:p>
            <a:pPr algn="l">
              <a:buFont typeface="Arial" panose="020B0604020202020204" pitchFamily="34" charset="0"/>
              <a:buChar char="•"/>
            </a:pPr>
            <a:r>
              <a:rPr lang="en-US" b="0" i="0" dirty="0">
                <a:solidFill>
                  <a:srgbClr val="374151"/>
                </a:solidFill>
                <a:effectLst/>
                <a:latin typeface="Söhne"/>
              </a:rPr>
              <a:t>Privacy and safety are major concerns for users, indicating a need for robust security features and transparent data practices.</a:t>
            </a:r>
          </a:p>
          <a:p>
            <a:pPr algn="l">
              <a:buFont typeface="Arial" panose="020B0604020202020204" pitchFamily="34" charset="0"/>
              <a:buChar char="•"/>
            </a:pPr>
            <a:r>
              <a:rPr lang="en-US" b="0" i="0" dirty="0">
                <a:solidFill>
                  <a:srgbClr val="374151"/>
                </a:solidFill>
                <a:effectLst/>
                <a:latin typeface="Söhne"/>
              </a:rPr>
              <a:t>Ease of use and system complexity significantly affect user satisfaction and willingness to engage with AR/VR technologies.</a:t>
            </a:r>
          </a:p>
          <a:p>
            <a:pPr algn="l"/>
            <a:r>
              <a:rPr lang="en-US" b="1" i="0" dirty="0">
                <a:solidFill>
                  <a:srgbClr val="374151"/>
                </a:solidFill>
                <a:effectLst/>
                <a:latin typeface="Söhne"/>
              </a:rPr>
              <a:t>Overview:</a:t>
            </a:r>
            <a:r>
              <a:rPr lang="en-US" b="0" i="0" dirty="0">
                <a:solidFill>
                  <a:srgbClr val="374151"/>
                </a:solidFill>
                <a:effectLst/>
                <a:latin typeface="Söhne"/>
              </a:rPr>
              <a:t> The survey questions from the five papers highlight the importance of creating user-centered AR/VR experiences that prioritize safety, privacy, and usability. Insights from these surveys could inform best practices for developing AR/VR applications that are both engaging and secure for users.</a:t>
            </a:r>
          </a:p>
        </p:txBody>
      </p:sp>
    </p:spTree>
    <p:extLst>
      <p:ext uri="{BB962C8B-B14F-4D97-AF65-F5344CB8AC3E}">
        <p14:creationId xmlns:p14="http://schemas.microsoft.com/office/powerpoint/2010/main" val="18381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3CBC7-730D-839D-2A20-74CB9AB62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F40381-562D-340D-D973-093FEFAA0F3F}"/>
              </a:ext>
            </a:extLst>
          </p:cNvPr>
          <p:cNvSpPr>
            <a:spLocks noGrp="1"/>
          </p:cNvSpPr>
          <p:nvPr>
            <p:ph type="ctrTitle"/>
          </p:nvPr>
        </p:nvSpPr>
        <p:spPr/>
        <p:txBody>
          <a:bodyPr/>
          <a:lstStyle/>
          <a:p>
            <a:r>
              <a:rPr lang="en-US" dirty="0"/>
              <a:t>Second five papers</a:t>
            </a:r>
          </a:p>
        </p:txBody>
      </p:sp>
      <p:sp>
        <p:nvSpPr>
          <p:cNvPr id="3" name="Subtitle 2">
            <a:extLst>
              <a:ext uri="{FF2B5EF4-FFF2-40B4-BE49-F238E27FC236}">
                <a16:creationId xmlns:a16="http://schemas.microsoft.com/office/drawing/2014/main" id="{B70A74A0-B658-B1BF-A804-9B915F0EBB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646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B996F-A059-1CBF-89D1-2439204D9C9D}"/>
              </a:ext>
            </a:extLst>
          </p:cNvPr>
          <p:cNvSpPr>
            <a:spLocks noGrp="1"/>
          </p:cNvSpPr>
          <p:nvPr>
            <p:ph idx="1"/>
          </p:nvPr>
        </p:nvSpPr>
        <p:spPr>
          <a:xfrm>
            <a:off x="838200" y="184558"/>
            <a:ext cx="10515600" cy="5992405"/>
          </a:xfrm>
        </p:spPr>
        <p:txBody>
          <a:bodyPr>
            <a:normAutofit fontScale="55000" lnSpcReduction="20000"/>
          </a:bodyPr>
          <a:lstStyle/>
          <a:p>
            <a:pPr algn="l"/>
            <a:r>
              <a:rPr lang="en-US" b="0" i="0" dirty="0">
                <a:solidFill>
                  <a:srgbClr val="374151"/>
                </a:solidFill>
                <a:effectLst/>
                <a:latin typeface="Söhne"/>
              </a:rPr>
              <a:t>To identify commonalities, key takeaways, or similarities from the survey questions in Papers 56, 66, 77, 5, and 47, I will analyze the objectives and themes present in these papers. It seems these papers delve into the areas of system usability, user experience, interaction in virtual environments, data privacy, and user concerns in the context of virtual and augmented reality (VR/AR). Here's a synthesis of the insights from the survey questions across these papers:</a:t>
            </a:r>
          </a:p>
          <a:p>
            <a:pPr algn="l"/>
            <a:r>
              <a:rPr lang="en-US" b="1" i="0" dirty="0">
                <a:solidFill>
                  <a:srgbClr val="374151"/>
                </a:solidFill>
                <a:effectLst/>
                <a:latin typeface="Söhne"/>
              </a:rPr>
              <a:t>Commonalities: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All papers assess user experience, with a focus on the usability and complexity of VR/AR systems, as seen in Paper 56's use of the System Usability Scale and NASA Task Load Index.</a:t>
            </a:r>
          </a:p>
          <a:p>
            <a:pPr algn="l">
              <a:buFont typeface="Arial" panose="020B0604020202020204" pitchFamily="34" charset="0"/>
              <a:buChar char="•"/>
            </a:pPr>
            <a:r>
              <a:rPr lang="en-US" b="0" i="0" dirty="0">
                <a:solidFill>
                  <a:srgbClr val="374151"/>
                </a:solidFill>
                <a:effectLst/>
                <a:latin typeface="Söhne"/>
              </a:rPr>
              <a:t>Papers 56, 66, and 77 explore users' perceptions of VR/AR interaction, including public usage, communication, and feelings of isolation or awkwardness.</a:t>
            </a:r>
          </a:p>
          <a:p>
            <a:pPr algn="l">
              <a:buFont typeface="Arial" panose="020B0604020202020204" pitchFamily="34" charset="0"/>
              <a:buChar char="•"/>
            </a:pPr>
            <a:r>
              <a:rPr lang="en-US" b="0" i="0" dirty="0">
                <a:solidFill>
                  <a:srgbClr val="374151"/>
                </a:solidFill>
                <a:effectLst/>
                <a:latin typeface="Söhne"/>
              </a:rPr>
              <a:t>Papers 5 and 47 inquire about motivations for using or developing VR applications, as well as the educational process for acquiring necessary skills.</a:t>
            </a:r>
          </a:p>
          <a:p>
            <a:pPr algn="l">
              <a:buFont typeface="Arial" panose="020B0604020202020204" pitchFamily="34" charset="0"/>
              <a:buChar char="•"/>
            </a:pPr>
            <a:r>
              <a:rPr lang="en-US" b="0" i="0" dirty="0">
                <a:solidFill>
                  <a:srgbClr val="374151"/>
                </a:solidFill>
                <a:effectLst/>
                <a:latin typeface="Söhne"/>
              </a:rPr>
              <a:t>User concerns about privacy, safety, and data collection are prevalent throughout these papers, particularly in Paper 47, which also explores developers' considerations for privacy and security in VR.</a:t>
            </a:r>
          </a:p>
          <a:p>
            <a:pPr algn="l"/>
            <a:r>
              <a:rPr lang="en-US" b="1" i="0" dirty="0">
                <a:solidFill>
                  <a:srgbClr val="374151"/>
                </a:solidFill>
                <a:effectLst/>
                <a:latin typeface="Söhne"/>
              </a:rPr>
              <a:t>Key Takeaways: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Usability and ease of use are critical for user satisfaction in VR/AR experiences.</a:t>
            </a:r>
          </a:p>
          <a:p>
            <a:pPr algn="l">
              <a:buFont typeface="Arial" panose="020B0604020202020204" pitchFamily="34" charset="0"/>
              <a:buChar char="•"/>
            </a:pPr>
            <a:r>
              <a:rPr lang="en-US" b="0" i="0" dirty="0">
                <a:solidFill>
                  <a:srgbClr val="374151"/>
                </a:solidFill>
                <a:effectLst/>
                <a:latin typeface="Söhne"/>
              </a:rPr>
              <a:t>Users are cognizant of how they are perceived by others when using VR/AR in public and have concerns about privacy and social interaction.</a:t>
            </a:r>
          </a:p>
          <a:p>
            <a:pPr algn="l">
              <a:buFont typeface="Arial" panose="020B0604020202020204" pitchFamily="34" charset="0"/>
              <a:buChar char="•"/>
            </a:pPr>
            <a:r>
              <a:rPr lang="en-US" b="0" i="0" dirty="0">
                <a:solidFill>
                  <a:srgbClr val="374151"/>
                </a:solidFill>
                <a:effectLst/>
                <a:latin typeface="Söhne"/>
              </a:rPr>
              <a:t>The integration and consistency of VR/AR systems significantly impact users' perceptions of their utility and effectiveness.</a:t>
            </a:r>
          </a:p>
          <a:p>
            <a:pPr algn="l">
              <a:buFont typeface="Arial" panose="020B0604020202020204" pitchFamily="34" charset="0"/>
              <a:buChar char="•"/>
            </a:pPr>
            <a:r>
              <a:rPr lang="en-US" b="0" i="0" dirty="0">
                <a:solidFill>
                  <a:srgbClr val="374151"/>
                </a:solidFill>
                <a:effectLst/>
                <a:latin typeface="Söhne"/>
              </a:rPr>
              <a:t>Users and developers alike have privacy and security concerns, highlighting the need for careful consideration of data practices and safeguards in VR/AR applications.</a:t>
            </a:r>
          </a:p>
          <a:p>
            <a:pPr algn="l"/>
            <a:r>
              <a:rPr lang="en-US" b="1" i="0" dirty="0">
                <a:solidFill>
                  <a:srgbClr val="374151"/>
                </a:solidFill>
                <a:effectLst/>
                <a:latin typeface="Söhne"/>
              </a:rPr>
              <a:t>Overview:</a:t>
            </a:r>
            <a:r>
              <a:rPr lang="en-US" b="0" i="0" dirty="0">
                <a:solidFill>
                  <a:srgbClr val="374151"/>
                </a:solidFill>
                <a:effectLst/>
                <a:latin typeface="Söhne"/>
              </a:rPr>
              <a:t> The survey questions from these papers underscore the importance of creating VR/AR experiences that are user-friendly, consider the social implications of use in public spaces, and address user concerns regarding privacy and security. By analyzing user feedback on these topics, developers and researchers can better understand the factors that contribute to positive VR/AR experiences and work to mitigate potential risks associated with these technologies.</a:t>
            </a:r>
          </a:p>
          <a:p>
            <a:endParaRPr lang="en-US" dirty="0"/>
          </a:p>
        </p:txBody>
      </p:sp>
    </p:spTree>
    <p:extLst>
      <p:ext uri="{BB962C8B-B14F-4D97-AF65-F5344CB8AC3E}">
        <p14:creationId xmlns:p14="http://schemas.microsoft.com/office/powerpoint/2010/main" val="40351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5DEC-82F2-FF86-F60F-6C1661A23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918BF-C906-FDF1-C0A3-48EC915DB997}"/>
              </a:ext>
            </a:extLst>
          </p:cNvPr>
          <p:cNvSpPr>
            <a:spLocks noGrp="1"/>
          </p:cNvSpPr>
          <p:nvPr>
            <p:ph type="ctrTitle"/>
          </p:nvPr>
        </p:nvSpPr>
        <p:spPr/>
        <p:txBody>
          <a:bodyPr/>
          <a:lstStyle/>
          <a:p>
            <a:r>
              <a:rPr lang="en-US" dirty="0"/>
              <a:t>Third five papers</a:t>
            </a:r>
          </a:p>
        </p:txBody>
      </p:sp>
      <p:sp>
        <p:nvSpPr>
          <p:cNvPr id="3" name="Subtitle 2">
            <a:extLst>
              <a:ext uri="{FF2B5EF4-FFF2-40B4-BE49-F238E27FC236}">
                <a16:creationId xmlns:a16="http://schemas.microsoft.com/office/drawing/2014/main" id="{53236914-4FB4-F290-47BB-0DD8F42CA2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564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4B424-BD0E-5618-4711-93C6024689B1}"/>
              </a:ext>
            </a:extLst>
          </p:cNvPr>
          <p:cNvSpPr>
            <a:spLocks noGrp="1"/>
          </p:cNvSpPr>
          <p:nvPr>
            <p:ph idx="1"/>
          </p:nvPr>
        </p:nvSpPr>
        <p:spPr>
          <a:xfrm>
            <a:off x="838200" y="318782"/>
            <a:ext cx="10515600" cy="5858181"/>
          </a:xfrm>
        </p:spPr>
        <p:txBody>
          <a:bodyPr>
            <a:normAutofit fontScale="62500" lnSpcReduction="20000"/>
          </a:bodyPr>
          <a:lstStyle/>
          <a:p>
            <a:pPr algn="l"/>
            <a:r>
              <a:rPr lang="en-US" b="1" i="0" dirty="0">
                <a:solidFill>
                  <a:srgbClr val="374151"/>
                </a:solidFill>
                <a:effectLst/>
                <a:latin typeface="Söhne"/>
              </a:rPr>
              <a:t>Commonalities: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These papers tend to focus on user awareness, understanding, and perceptions of AR/VR technology, including security, privacy, and usability aspects.</a:t>
            </a:r>
          </a:p>
          <a:p>
            <a:pPr algn="l">
              <a:buFont typeface="Arial" panose="020B0604020202020204" pitchFamily="34" charset="0"/>
              <a:buChar char="•"/>
            </a:pPr>
            <a:r>
              <a:rPr lang="en-US" b="0" i="0" dirty="0">
                <a:solidFill>
                  <a:srgbClr val="374151"/>
                </a:solidFill>
                <a:effectLst/>
                <a:latin typeface="Söhne"/>
              </a:rPr>
              <a:t>Papers 48 and 71 are particularly interested in users' knowledge of permissions and data collection in AR applications, while Papers 20 and 69 probe the users' comfort level with VR/AR in public settings.</a:t>
            </a:r>
          </a:p>
          <a:p>
            <a:pPr algn="l">
              <a:buFont typeface="Arial" panose="020B0604020202020204" pitchFamily="34" charset="0"/>
              <a:buChar char="•"/>
            </a:pPr>
            <a:r>
              <a:rPr lang="en-US" b="0" i="0" dirty="0">
                <a:solidFill>
                  <a:srgbClr val="374151"/>
                </a:solidFill>
                <a:effectLst/>
                <a:latin typeface="Söhne"/>
              </a:rPr>
              <a:t>The surveys often inquire about users' personal experiences with VR/AR devices, seeking to understand the frequency and contexts of use (Papers 20, 48, and 71).</a:t>
            </a:r>
          </a:p>
          <a:p>
            <a:pPr algn="l"/>
            <a:r>
              <a:rPr lang="en-US" b="1" i="0" dirty="0">
                <a:solidFill>
                  <a:srgbClr val="374151"/>
                </a:solidFill>
                <a:effectLst/>
                <a:latin typeface="Söhne"/>
              </a:rPr>
              <a:t>Key Takeaways: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User education on AR/VR capabilities and data practices is critical; there's a recurring theme of gauging user comprehension of what these technologies can do and what data they collect.</a:t>
            </a:r>
          </a:p>
          <a:p>
            <a:pPr algn="l">
              <a:buFont typeface="Arial" panose="020B0604020202020204" pitchFamily="34" charset="0"/>
              <a:buChar char="•"/>
            </a:pPr>
            <a:r>
              <a:rPr lang="en-US" b="0" i="0" dirty="0">
                <a:solidFill>
                  <a:srgbClr val="374151"/>
                </a:solidFill>
                <a:effectLst/>
                <a:latin typeface="Söhne"/>
              </a:rPr>
              <a:t>Privacy concerns are a recurring topic; several papers investigate user comfort with data recording and sharing in VR/AR environments.</a:t>
            </a:r>
          </a:p>
          <a:p>
            <a:pPr algn="l">
              <a:buFont typeface="Arial" panose="020B0604020202020204" pitchFamily="34" charset="0"/>
              <a:buChar char="•"/>
            </a:pPr>
            <a:r>
              <a:rPr lang="en-US" b="0" i="0" dirty="0">
                <a:solidFill>
                  <a:srgbClr val="374151"/>
                </a:solidFill>
                <a:effectLst/>
                <a:latin typeface="Söhne"/>
              </a:rPr>
              <a:t>The surveys indicate a need to understand the social implications of VR/AR technology use, particularly in shared and public spaces, as mentioned in Papers 20 and 69.</a:t>
            </a:r>
          </a:p>
          <a:p>
            <a:pPr algn="l"/>
            <a:r>
              <a:rPr lang="en-US" b="1" i="0" dirty="0">
                <a:solidFill>
                  <a:srgbClr val="374151"/>
                </a:solidFill>
                <a:effectLst/>
                <a:latin typeface="Söhne"/>
              </a:rPr>
              <a:t>Overview:</a:t>
            </a:r>
            <a:r>
              <a:rPr lang="en-US" b="0" i="0" dirty="0">
                <a:solidFill>
                  <a:srgbClr val="374151"/>
                </a:solidFill>
                <a:effectLst/>
                <a:latin typeface="Söhne"/>
              </a:rPr>
              <a:t> The survey questions across these papers suggest that there is a consistent interest in understanding how users interact with AR/VR technologies and their expectations regarding security, privacy, and social dynamics. These insights are crucial for developers and researchers to refine VR/AR systems to be more user-centric, considering not only the technical aspects of the technology but also the social and ethical implications of its use. The papers collectively highlight the importance of designing AR/VR systems that are not only technically robust but also align with users' privacy expectations and are sensitive to the nuances of human interactions in both virtual and physical spaces.</a:t>
            </a:r>
          </a:p>
          <a:p>
            <a:endParaRPr lang="en-US" dirty="0"/>
          </a:p>
        </p:txBody>
      </p:sp>
    </p:spTree>
    <p:extLst>
      <p:ext uri="{BB962C8B-B14F-4D97-AF65-F5344CB8AC3E}">
        <p14:creationId xmlns:p14="http://schemas.microsoft.com/office/powerpoint/2010/main" val="28726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0ABC48-7B64-6899-AEBD-BC96A86DD2F6}"/>
              </a:ext>
            </a:extLst>
          </p:cNvPr>
          <p:cNvSpPr>
            <a:spLocks noGrp="1"/>
          </p:cNvSpPr>
          <p:nvPr>
            <p:ph type="ctrTitle"/>
          </p:nvPr>
        </p:nvSpPr>
        <p:spPr>
          <a:xfrm>
            <a:off x="1524000" y="1214438"/>
            <a:ext cx="9144000" cy="2387600"/>
          </a:xfrm>
        </p:spPr>
        <p:txBody>
          <a:bodyPr/>
          <a:lstStyle/>
          <a:p>
            <a:r>
              <a:rPr lang="de-DE" dirty="0"/>
              <a:t>Fourth Two Papers</a:t>
            </a:r>
            <a:endParaRPr lang="en-US" dirty="0"/>
          </a:p>
        </p:txBody>
      </p:sp>
      <p:sp>
        <p:nvSpPr>
          <p:cNvPr id="7" name="Subtitle 6">
            <a:extLst>
              <a:ext uri="{FF2B5EF4-FFF2-40B4-BE49-F238E27FC236}">
                <a16:creationId xmlns:a16="http://schemas.microsoft.com/office/drawing/2014/main" id="{733A7A27-47D0-DF14-FB1C-198973C7AF1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45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4B424-BD0E-5618-4711-93C6024689B1}"/>
              </a:ext>
            </a:extLst>
          </p:cNvPr>
          <p:cNvSpPr>
            <a:spLocks noGrp="1"/>
          </p:cNvSpPr>
          <p:nvPr>
            <p:ph idx="1"/>
          </p:nvPr>
        </p:nvSpPr>
        <p:spPr>
          <a:xfrm>
            <a:off x="838200" y="318782"/>
            <a:ext cx="10515600" cy="5858181"/>
          </a:xfrm>
        </p:spPr>
        <p:txBody>
          <a:bodyPr>
            <a:normAutofit fontScale="47500" lnSpcReduction="20000"/>
          </a:bodyPr>
          <a:lstStyle/>
          <a:p>
            <a:pPr algn="l"/>
            <a:br>
              <a:rPr lang="en-US" b="0" i="0" dirty="0">
                <a:solidFill>
                  <a:srgbClr val="0D0D0D"/>
                </a:solidFill>
                <a:effectLst/>
                <a:latin typeface="Söhne"/>
              </a:rPr>
            </a:br>
            <a:r>
              <a:rPr lang="en-US" b="0" i="0" dirty="0">
                <a:solidFill>
                  <a:srgbClr val="0D0D0D"/>
                </a:solidFill>
                <a:effectLst/>
                <a:latin typeface="Söhne"/>
              </a:rPr>
              <a:t>Incorporating the questions from Papers #106 and #107 into our analysis of user experiences and interactions with AR/VR technologies provides a broader understanding of user perceptions, challenges, and strategies related to virtual observation tasks and authentication scenarios. These papers offer insights into how users navigate and perceive security and privacy within virtual environments, particularly in contexts that mimic real-world tasks such as PIN entry or ATM use.</a:t>
            </a:r>
          </a:p>
          <a:p>
            <a:pPr algn="l"/>
            <a:r>
              <a:rPr lang="en-US" b="1" i="0" dirty="0">
                <a:solidFill>
                  <a:srgbClr val="0D0D0D"/>
                </a:solidFill>
                <a:effectLst/>
                <a:latin typeface="Söhne"/>
              </a:rPr>
              <a:t>Commonalities with Previous Papers: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User Experience and Interaction:</a:t>
            </a:r>
            <a:r>
              <a:rPr lang="en-US" b="0" i="0" dirty="0">
                <a:solidFill>
                  <a:srgbClr val="0D0D0D"/>
                </a:solidFill>
                <a:effectLst/>
                <a:latin typeface="Söhne"/>
              </a:rPr>
              <a:t> Similar to previous papers, Papers #106 and #107 emphasize the importance of user experience in AR/VR settings. Both papers explore how users perceive different observation methods and virtual authentication tasks, echoing prior findings on user interaction comfort and system usability.</a:t>
            </a:r>
          </a:p>
          <a:p>
            <a:pPr algn="l">
              <a:buFont typeface="Arial" panose="020B0604020202020204" pitchFamily="34" charset="0"/>
              <a:buChar char="•"/>
            </a:pPr>
            <a:r>
              <a:rPr lang="en-US" b="1" i="0" dirty="0">
                <a:solidFill>
                  <a:srgbClr val="0D0D0D"/>
                </a:solidFill>
                <a:effectLst/>
                <a:latin typeface="Söhne"/>
              </a:rPr>
              <a:t>Privacy and Security Concerns:</a:t>
            </a:r>
            <a:r>
              <a:rPr lang="en-US" b="0" i="0" dirty="0">
                <a:solidFill>
                  <a:srgbClr val="0D0D0D"/>
                </a:solidFill>
                <a:effectLst/>
                <a:latin typeface="Söhne"/>
              </a:rPr>
              <a:t> These papers delve into specific security tasks, such as observing PINs and patterns or interacting with a virtual ATM, highlighting users' awareness and concerns around privacy and security in virtual environments, a recurrent theme in earlier papers.</a:t>
            </a:r>
          </a:p>
          <a:p>
            <a:pPr algn="l">
              <a:buFont typeface="Arial" panose="020B0604020202020204" pitchFamily="34" charset="0"/>
              <a:buChar char="•"/>
            </a:pPr>
            <a:r>
              <a:rPr lang="en-US" b="1" i="0" dirty="0">
                <a:solidFill>
                  <a:srgbClr val="0D0D0D"/>
                </a:solidFill>
                <a:effectLst/>
                <a:latin typeface="Söhne"/>
              </a:rPr>
              <a:t>Real-World vs. Virtual Differences:</a:t>
            </a:r>
            <a:r>
              <a:rPr lang="en-US" b="0" i="0" dirty="0">
                <a:solidFill>
                  <a:srgbClr val="0D0D0D"/>
                </a:solidFill>
                <a:effectLst/>
                <a:latin typeface="Söhne"/>
              </a:rPr>
              <a:t> Both papers investigate the differences and similarities between virtual environments and their real-world counterparts, a subject also touched upon in the earlier papers regarding public use and social implications of AR/VR technology.</a:t>
            </a:r>
          </a:p>
          <a:p>
            <a:pPr algn="l"/>
            <a:r>
              <a:rPr lang="en-US" b="1" i="0" dirty="0">
                <a:solidFill>
                  <a:srgbClr val="0D0D0D"/>
                </a:solidFill>
                <a:effectLst/>
                <a:latin typeface="Söhne"/>
              </a:rPr>
              <a:t>Key Takeaways: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Perceived Realism and Immersion:</a:t>
            </a:r>
            <a:r>
              <a:rPr lang="en-US" b="0" i="0" dirty="0">
                <a:solidFill>
                  <a:srgbClr val="0D0D0D"/>
                </a:solidFill>
                <a:effectLst/>
                <a:latin typeface="Söhne"/>
              </a:rPr>
              <a:t> Users' perceptions of realism and their sense of immersion in virtual environments are crucial, impacting their ability to perform observation tasks or authenticate successfully. This aligns with previous papers that noted the importance of creating user-centric experiences that closely mirror real-world interactions.</a:t>
            </a:r>
          </a:p>
          <a:p>
            <a:pPr algn="l">
              <a:buFont typeface="Arial" panose="020B0604020202020204" pitchFamily="34" charset="0"/>
              <a:buChar char="•"/>
            </a:pPr>
            <a:r>
              <a:rPr lang="en-US" b="1" i="0" dirty="0">
                <a:solidFill>
                  <a:srgbClr val="0D0D0D"/>
                </a:solidFill>
                <a:effectLst/>
                <a:latin typeface="Söhne"/>
              </a:rPr>
              <a:t>Adaptation of Strategies:</a:t>
            </a:r>
            <a:r>
              <a:rPr lang="en-US" b="0" i="0" dirty="0">
                <a:solidFill>
                  <a:srgbClr val="0D0D0D"/>
                </a:solidFill>
                <a:effectLst/>
                <a:latin typeface="Söhne"/>
              </a:rPr>
              <a:t> Just as users in Papers #106 and #107 adapted their observation or authentication strategies based on the context, earlier papers revealed users' need to adjust to AR/VR environments' privacy and interaction demands.</a:t>
            </a:r>
          </a:p>
          <a:p>
            <a:pPr algn="l">
              <a:buFont typeface="Arial" panose="020B0604020202020204" pitchFamily="34" charset="0"/>
              <a:buChar char="•"/>
            </a:pPr>
            <a:r>
              <a:rPr lang="en-US" b="1" i="0" dirty="0">
                <a:solidFill>
                  <a:srgbClr val="0D0D0D"/>
                </a:solidFill>
                <a:effectLst/>
                <a:latin typeface="Söhne"/>
              </a:rPr>
              <a:t>Awareness of Experimental Context:</a:t>
            </a:r>
            <a:r>
              <a:rPr lang="en-US" b="0" i="0" dirty="0">
                <a:solidFill>
                  <a:srgbClr val="0D0D0D"/>
                </a:solidFill>
                <a:effectLst/>
                <a:latin typeface="Söhne"/>
              </a:rPr>
              <a:t> The structured and semi-structured interviews in Paper #107 show that users' awareness of being in a study can impact their performance and behavior, a factor that may also influence responses in user experience surveys in earlier papers.</a:t>
            </a:r>
          </a:p>
          <a:p>
            <a:pPr algn="l"/>
            <a:r>
              <a:rPr lang="en-US" b="1" i="0" dirty="0">
                <a:solidFill>
                  <a:srgbClr val="0D0D0D"/>
                </a:solidFill>
                <a:effectLst/>
                <a:latin typeface="Söhne"/>
              </a:rPr>
              <a:t>Overview:</a:t>
            </a:r>
            <a:r>
              <a:rPr lang="en-US" b="0" i="0" dirty="0">
                <a:solidFill>
                  <a:srgbClr val="0D0D0D"/>
                </a:solidFill>
                <a:effectLst/>
                <a:latin typeface="Söhne"/>
              </a:rPr>
              <a:t> The inclusion of Papers #106 and #107 reinforces the significance of understanding user experiences in AR/VR technologies, with a specific focus on security and privacy concerns during virtual tasks that mimic real-life scenarios. These insights contribute to a comprehensive understanding of how to design AR/VR systems that are not only technically robust but also empathetic to user needs, privacy expectations, and the nuances of human interactions. The overall body of work underscores the necessity of aligning virtual experiences with real-world expectations to foster user trust, satisfaction, and engagement in AR/VR environments.</a:t>
            </a:r>
          </a:p>
          <a:p>
            <a:endParaRPr lang="en-US" dirty="0"/>
          </a:p>
        </p:txBody>
      </p:sp>
    </p:spTree>
    <p:extLst>
      <p:ext uri="{BB962C8B-B14F-4D97-AF65-F5344CB8AC3E}">
        <p14:creationId xmlns:p14="http://schemas.microsoft.com/office/powerpoint/2010/main" val="107346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32C4C-321C-1E11-BC07-2A8164BF3E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86D9A-2826-723D-DDD7-8738E5E2DE41}"/>
              </a:ext>
            </a:extLst>
          </p:cNvPr>
          <p:cNvSpPr>
            <a:spLocks noGrp="1"/>
          </p:cNvSpPr>
          <p:nvPr>
            <p:ph type="ctrTitle"/>
          </p:nvPr>
        </p:nvSpPr>
        <p:spPr/>
        <p:txBody>
          <a:bodyPr/>
          <a:lstStyle/>
          <a:p>
            <a:r>
              <a:rPr lang="en-US" dirty="0"/>
              <a:t>General </a:t>
            </a:r>
          </a:p>
        </p:txBody>
      </p:sp>
      <p:sp>
        <p:nvSpPr>
          <p:cNvPr id="3" name="Subtitle 2">
            <a:extLst>
              <a:ext uri="{FF2B5EF4-FFF2-40B4-BE49-F238E27FC236}">
                <a16:creationId xmlns:a16="http://schemas.microsoft.com/office/drawing/2014/main" id="{7AD98B4F-003B-08CF-C8EE-884BC1D641A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133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5365</TotalTime>
  <Words>1865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First five papers</vt:lpstr>
      <vt:lpstr>PowerPoint Presentation</vt:lpstr>
      <vt:lpstr>Second five papers</vt:lpstr>
      <vt:lpstr>PowerPoint Presentation</vt:lpstr>
      <vt:lpstr>Third five papers</vt:lpstr>
      <vt:lpstr>PowerPoint Presentation</vt:lpstr>
      <vt:lpstr>Fourth Two Papers</vt:lpstr>
      <vt:lpstr>PowerPoint Presentation</vt:lpstr>
      <vt:lpstr>General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five papers</dc:title>
  <dc:creator>Argianto Rahartomo</dc:creator>
  <cp:lastModifiedBy>Argianto Rahartomo</cp:lastModifiedBy>
  <cp:revision>8</cp:revision>
  <dcterms:created xsi:type="dcterms:W3CDTF">2024-02-06T07:51:07Z</dcterms:created>
  <dcterms:modified xsi:type="dcterms:W3CDTF">2024-02-10T08:50:28Z</dcterms:modified>
</cp:coreProperties>
</file>